
<file path=[Content_Types].xml><?xml version="1.0" encoding="utf-8"?>
<Types xmlns="http://schemas.openxmlformats.org/package/2006/content-types">
  <Default Extension="vml" ContentType="application/vnd.openxmlformats-officedocument.vmlDrawing"/>
  <Default Extension="bin" ContentType="application/vnd.openxmlformats-officedocument.oleObject"/>
  <Default Extension="png" ContentType="image/png"/>
  <Default Extension="jpeg" ContentType="image/jpeg"/>
  <Default Extension="JPG" ContentType="image/.jpg"/>
  <Default Extension="wmf" ContentType="image/x-wmf"/>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diagrams/colors1.xml" ContentType="application/vnd.openxmlformats-officedocument.drawingml.diagramColors+xml"/>
  <Override PartName="/ppt/diagrams/colors2.xml" ContentType="application/vnd.openxmlformats-officedocument.drawingml.diagramColors+xml"/>
  <Override PartName="/ppt/diagrams/colors3.xml" ContentType="application/vnd.openxmlformats-officedocument.drawingml.diagramColors+xml"/>
  <Override PartName="/ppt/diagrams/colors4.xml" ContentType="application/vnd.openxmlformats-officedocument.drawingml.diagramColors+xml"/>
  <Override PartName="/ppt/diagrams/colors5.xml" ContentType="application/vnd.openxmlformats-officedocument.drawingml.diagramColors+xml"/>
  <Override PartName="/ppt/diagrams/data1.xml" ContentType="application/vnd.openxmlformats-officedocument.drawingml.diagramData+xml"/>
  <Override PartName="/ppt/diagrams/data2.xml" ContentType="application/vnd.openxmlformats-officedocument.drawingml.diagramData+xml"/>
  <Override PartName="/ppt/diagrams/data3.xml" ContentType="application/vnd.openxmlformats-officedocument.drawingml.diagramData+xml"/>
  <Override PartName="/ppt/diagrams/data4.xml" ContentType="application/vnd.openxmlformats-officedocument.drawingml.diagramData+xml"/>
  <Override PartName="/ppt/diagrams/data5.xml" ContentType="application/vnd.openxmlformats-officedocument.drawingml.diagramData+xml"/>
  <Override PartName="/ppt/diagrams/drawing1.xml" ContentType="application/vnd.ms-office.drawingml.diagramDrawing+xml"/>
  <Override PartName="/ppt/diagrams/drawing2.xml" ContentType="application/vnd.ms-office.drawingml.diagramDrawing+xml"/>
  <Override PartName="/ppt/diagrams/drawing3.xml" ContentType="application/vnd.ms-office.drawingml.diagramDrawing+xml"/>
  <Override PartName="/ppt/diagrams/drawing4.xml" ContentType="application/vnd.ms-office.drawingml.diagramDrawing+xml"/>
  <Override PartName="/ppt/diagrams/drawing5.xml" ContentType="application/vnd.ms-office.drawingml.diagramDrawing+xml"/>
  <Override PartName="/ppt/diagrams/layout1.xml" ContentType="application/vnd.openxmlformats-officedocument.drawingml.diagramLayout+xml"/>
  <Override PartName="/ppt/diagrams/layout2.xml" ContentType="application/vnd.openxmlformats-officedocument.drawingml.diagramLayout+xml"/>
  <Override PartName="/ppt/diagrams/layout3.xml" ContentType="application/vnd.openxmlformats-officedocument.drawingml.diagramLayout+xml"/>
  <Override PartName="/ppt/diagrams/layout4.xml" ContentType="application/vnd.openxmlformats-officedocument.drawingml.diagramLayout+xml"/>
  <Override PartName="/ppt/diagrams/layout5.xml" ContentType="application/vnd.openxmlformats-officedocument.drawingml.diagramLayout+xml"/>
  <Override PartName="/ppt/diagrams/quickStyle1.xml" ContentType="application/vnd.openxmlformats-officedocument.drawingml.diagramStyle+xml"/>
  <Override PartName="/ppt/diagrams/quickStyle2.xml" ContentType="application/vnd.openxmlformats-officedocument.drawingml.diagramStyle+xml"/>
  <Override PartName="/ppt/diagrams/quickStyle3.xml" ContentType="application/vnd.openxmlformats-officedocument.drawingml.diagramStyle+xml"/>
  <Override PartName="/ppt/diagrams/quickStyle4.xml" ContentType="application/vnd.openxmlformats-officedocument.drawingml.diagramStyle+xml"/>
  <Override PartName="/ppt/diagrams/quickStyle5.xml" ContentType="application/vnd.openxmlformats-officedocument.drawingml.diagramStyle+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8"/>
  </p:notesMasterIdLst>
  <p:sldIdLst>
    <p:sldId id="257" r:id="rId3"/>
    <p:sldId id="697" r:id="rId4"/>
    <p:sldId id="676" r:id="rId5"/>
    <p:sldId id="1111" r:id="rId6"/>
    <p:sldId id="1274" r:id="rId7"/>
    <p:sldId id="405" r:id="rId9"/>
    <p:sldId id="404" r:id="rId10"/>
    <p:sldId id="407" r:id="rId11"/>
    <p:sldId id="406" r:id="rId12"/>
    <p:sldId id="408" r:id="rId13"/>
    <p:sldId id="409" r:id="rId14"/>
    <p:sldId id="410" r:id="rId15"/>
    <p:sldId id="411" r:id="rId16"/>
    <p:sldId id="698" r:id="rId17"/>
    <p:sldId id="1275" r:id="rId18"/>
    <p:sldId id="416" r:id="rId19"/>
    <p:sldId id="417" r:id="rId20"/>
    <p:sldId id="1283" r:id="rId21"/>
    <p:sldId id="420" r:id="rId22"/>
    <p:sldId id="421" r:id="rId23"/>
    <p:sldId id="1276" r:id="rId24"/>
    <p:sldId id="423" r:id="rId25"/>
    <p:sldId id="425" r:id="rId26"/>
    <p:sldId id="426" r:id="rId27"/>
    <p:sldId id="1278" r:id="rId28"/>
    <p:sldId id="429" r:id="rId29"/>
    <p:sldId id="679" r:id="rId30"/>
    <p:sldId id="430" r:id="rId31"/>
    <p:sldId id="1279" r:id="rId32"/>
    <p:sldId id="1282" r:id="rId33"/>
    <p:sldId id="1280" r:id="rId34"/>
    <p:sldId id="432" r:id="rId35"/>
    <p:sldId id="686" r:id="rId36"/>
    <p:sldId id="687" r:id="rId37"/>
    <p:sldId id="700" r:id="rId38"/>
    <p:sldId id="688" r:id="rId39"/>
    <p:sldId id="436" r:id="rId40"/>
    <p:sldId id="437" r:id="rId41"/>
    <p:sldId id="438" r:id="rId42"/>
    <p:sldId id="439" r:id="rId43"/>
    <p:sldId id="441" r:id="rId44"/>
    <p:sldId id="1568" r:id="rId45"/>
    <p:sldId id="442" r:id="rId46"/>
    <p:sldId id="444" r:id="rId47"/>
    <p:sldId id="448" r:id="rId48"/>
    <p:sldId id="1571" r:id="rId49"/>
    <p:sldId id="1569" r:id="rId50"/>
    <p:sldId id="1570" r:id="rId51"/>
    <p:sldId id="699" r:id="rId52"/>
    <p:sldId id="847" r:id="rId53"/>
    <p:sldId id="682" r:id="rId54"/>
    <p:sldId id="848" r:id="rId55"/>
    <p:sldId id="683" r:id="rId56"/>
    <p:sldId id="849" r:id="rId57"/>
    <p:sldId id="453" r:id="rId58"/>
    <p:sldId id="456" r:id="rId59"/>
    <p:sldId id="1445" r:id="rId60"/>
    <p:sldId id="466" r:id="rId61"/>
    <p:sldId id="467" r:id="rId62"/>
    <p:sldId id="468" r:id="rId63"/>
    <p:sldId id="469" r:id="rId64"/>
    <p:sldId id="470" r:id="rId65"/>
    <p:sldId id="471" r:id="rId66"/>
    <p:sldId id="701" r:id="rId67"/>
    <p:sldId id="850" r:id="rId68"/>
    <p:sldId id="1577" r:id="rId69"/>
    <p:sldId id="478" r:id="rId70"/>
    <p:sldId id="851" r:id="rId71"/>
    <p:sldId id="703" r:id="rId72"/>
    <p:sldId id="702" r:id="rId73"/>
    <p:sldId id="483" r:id="rId74"/>
    <p:sldId id="484" r:id="rId75"/>
    <p:sldId id="486" r:id="rId76"/>
    <p:sldId id="489" r:id="rId77"/>
    <p:sldId id="485" r:id="rId78"/>
    <p:sldId id="490" r:id="rId79"/>
    <p:sldId id="1711" r:id="rId80"/>
    <p:sldId id="493" r:id="rId81"/>
    <p:sldId id="1925" r:id="rId82"/>
    <p:sldId id="494" r:id="rId83"/>
    <p:sldId id="495" r:id="rId84"/>
    <p:sldId id="496" r:id="rId85"/>
    <p:sldId id="497" r:id="rId86"/>
    <p:sldId id="498" r:id="rId87"/>
    <p:sldId id="500" r:id="rId88"/>
    <p:sldId id="501" r:id="rId89"/>
    <p:sldId id="967" r:id="rId90"/>
    <p:sldId id="685" r:id="rId91"/>
    <p:sldId id="968" r:id="rId92"/>
    <p:sldId id="1112" r:id="rId93"/>
    <p:sldId id="502" r:id="rId94"/>
    <p:sldId id="689" r:id="rId95"/>
    <p:sldId id="690" r:id="rId96"/>
    <p:sldId id="504" r:id="rId97"/>
    <p:sldId id="1578" r:id="rId98"/>
    <p:sldId id="1572" r:id="rId99"/>
    <p:sldId id="507" r:id="rId100"/>
    <p:sldId id="508" r:id="rId101"/>
    <p:sldId id="509" r:id="rId102"/>
    <p:sldId id="510" r:id="rId103"/>
    <p:sldId id="512" r:id="rId104"/>
    <p:sldId id="513" r:id="rId105"/>
    <p:sldId id="514" r:id="rId106"/>
    <p:sldId id="515" r:id="rId107"/>
    <p:sldId id="1573" r:id="rId108"/>
    <p:sldId id="704" r:id="rId109"/>
    <p:sldId id="1574" r:id="rId110"/>
    <p:sldId id="969" r:id="rId111"/>
    <p:sldId id="1575" r:id="rId112"/>
    <p:sldId id="706" r:id="rId113"/>
    <p:sldId id="707" r:id="rId114"/>
    <p:sldId id="1576" r:id="rId115"/>
    <p:sldId id="523" r:id="rId116"/>
    <p:sldId id="708" r:id="rId117"/>
    <p:sldId id="525" r:id="rId118"/>
    <p:sldId id="526" r:id="rId119"/>
    <p:sldId id="527" r:id="rId120"/>
    <p:sldId id="528" r:id="rId121"/>
    <p:sldId id="529" r:id="rId122"/>
    <p:sldId id="530" r:id="rId123"/>
    <p:sldId id="1712" r:id="rId124"/>
    <p:sldId id="1820" r:id="rId125"/>
    <p:sldId id="1821" r:id="rId126"/>
    <p:sldId id="531" r:id="rId127"/>
    <p:sldId id="710" r:id="rId128"/>
    <p:sldId id="970" r:id="rId129"/>
    <p:sldId id="600" r:id="rId130"/>
    <p:sldId id="971" r:id="rId131"/>
    <p:sldId id="603" r:id="rId132"/>
    <p:sldId id="604" r:id="rId133"/>
    <p:sldId id="606" r:id="rId134"/>
    <p:sldId id="608" r:id="rId135"/>
    <p:sldId id="1058" r:id="rId136"/>
    <p:sldId id="609" r:id="rId137"/>
    <p:sldId id="610" r:id="rId138"/>
    <p:sldId id="711" r:id="rId139"/>
    <p:sldId id="612" r:id="rId140"/>
    <p:sldId id="712" r:id="rId141"/>
    <p:sldId id="713" r:id="rId142"/>
    <p:sldId id="616" r:id="rId143"/>
    <p:sldId id="693" r:id="rId144"/>
    <p:sldId id="694" r:id="rId145"/>
    <p:sldId id="695" r:id="rId146"/>
    <p:sldId id="696" r:id="rId147"/>
    <p:sldId id="714" r:id="rId148"/>
    <p:sldId id="624" r:id="rId149"/>
    <p:sldId id="715" r:id="rId150"/>
    <p:sldId id="627" r:id="rId151"/>
    <p:sldId id="628" r:id="rId152"/>
    <p:sldId id="629" r:id="rId153"/>
    <p:sldId id="630" r:id="rId154"/>
    <p:sldId id="1887" r:id="rId155"/>
    <p:sldId id="716" r:id="rId156"/>
    <p:sldId id="633" r:id="rId157"/>
    <p:sldId id="717" r:id="rId158"/>
    <p:sldId id="718" r:id="rId159"/>
    <p:sldId id="719" r:id="rId160"/>
    <p:sldId id="641" r:id="rId161"/>
    <p:sldId id="643" r:id="rId162"/>
    <p:sldId id="644" r:id="rId163"/>
    <p:sldId id="645" r:id="rId164"/>
    <p:sldId id="646" r:id="rId165"/>
    <p:sldId id="657" r:id="rId166"/>
    <p:sldId id="659" r:id="rId167"/>
    <p:sldId id="647" r:id="rId168"/>
    <p:sldId id="650" r:id="rId169"/>
    <p:sldId id="651" r:id="rId170"/>
    <p:sldId id="652" r:id="rId171"/>
    <p:sldId id="653" r:id="rId172"/>
    <p:sldId id="654" r:id="rId173"/>
    <p:sldId id="655" r:id="rId174"/>
    <p:sldId id="660" r:id="rId175"/>
    <p:sldId id="661" r:id="rId176"/>
    <p:sldId id="662" r:id="rId177"/>
    <p:sldId id="720" r:id="rId178"/>
    <p:sldId id="664" r:id="rId179"/>
    <p:sldId id="665" r:id="rId180"/>
    <p:sldId id="666" r:id="rId181"/>
    <p:sldId id="667" r:id="rId182"/>
    <p:sldId id="668" r:id="rId183"/>
    <p:sldId id="670" r:id="rId184"/>
    <p:sldId id="671" r:id="rId185"/>
    <p:sldId id="672" r:id="rId186"/>
    <p:sldId id="673" r:id="rId187"/>
    <p:sldId id="674" r:id="rId188"/>
    <p:sldId id="1057" r:id="rId189"/>
    <p:sldId id="1113" r:id="rId190"/>
    <p:sldId id="1114" r:id="rId191"/>
    <p:sldId id="1115" r:id="rId192"/>
  </p:sldIdLst>
  <p:sldSz cx="9144000" cy="5143500" type="screen16x9"/>
  <p:notesSz cx="6858000" cy="9144000"/>
  <p:embeddedFontLst>
    <p:embeddedFont>
      <p:font typeface="微软雅黑" panose="020B0503020204020204" pitchFamily="34" charset="-122"/>
      <p:regular r:id="rId196"/>
    </p:embeddedFont>
    <p:embeddedFont>
      <p:font typeface="Calibri" panose="020F0502020204030204" pitchFamily="34" charset="0"/>
      <p:regular r:id="rId197"/>
      <p:bold r:id="rId198"/>
      <p:italic r:id="rId199"/>
      <p:boldItalic r:id="rId200"/>
    </p:embeddedFont>
    <p:embeddedFont>
      <p:font typeface="黑体" panose="02010609060101010101" pitchFamily="2" charset="-122"/>
      <p:regular r:id="rId201"/>
    </p:embeddedFont>
    <p:embeddedFont>
      <p:font typeface="Arial Rounded MT Bold" panose="020F0704030504030204" pitchFamily="34" charset="0"/>
      <p:regular r:id="rId202"/>
    </p:embeddedFont>
  </p:embeddedFontLst>
  <p:custDataLst>
    <p:tags r:id="rId203"/>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67" userDrawn="1">
          <p15:clr>
            <a:srgbClr val="A4A3A4"/>
          </p15:clr>
        </p15:guide>
        <p15:guide id="2" pos="287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FFFF00"/>
    <a:srgbClr val="C3E3F9"/>
    <a:srgbClr val="FFFF99"/>
    <a:srgbClr val="000099"/>
    <a:srgbClr val="9900CC"/>
    <a:srgbClr val="FFCC66"/>
    <a:srgbClr val="FF9933"/>
    <a:srgbClr val="FFCC00"/>
    <a:srgbClr val="FF9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4002" autoAdjust="0"/>
    <p:restoredTop sz="69347" autoAdjust="0"/>
  </p:normalViewPr>
  <p:slideViewPr>
    <p:cSldViewPr snapToGrid="0" showGuides="1">
      <p:cViewPr varScale="1">
        <p:scale>
          <a:sx n="101" d="100"/>
          <a:sy n="101" d="100"/>
        </p:scale>
        <p:origin x="-1362" y="-90"/>
      </p:cViewPr>
      <p:guideLst>
        <p:guide orient="horz" pos="1667"/>
        <p:guide pos="2877"/>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6.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6.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notesMaster" Target="notesMasters/notesMaster1.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5.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4.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3.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3" Type="http://schemas.openxmlformats.org/officeDocument/2006/relationships/tags" Target="tags/tag3.xml"/><Relationship Id="rId202" Type="http://schemas.openxmlformats.org/officeDocument/2006/relationships/font" Target="fonts/font7.fntdata"/><Relationship Id="rId201" Type="http://schemas.openxmlformats.org/officeDocument/2006/relationships/font" Target="fonts/font6.fntdata"/><Relationship Id="rId200" Type="http://schemas.openxmlformats.org/officeDocument/2006/relationships/font" Target="fonts/font5.fntdata"/><Relationship Id="rId20" Type="http://schemas.openxmlformats.org/officeDocument/2006/relationships/slide" Target="slides/slide17.xml"/><Relationship Id="rId2" Type="http://schemas.openxmlformats.org/officeDocument/2006/relationships/theme" Target="theme/theme1.xml"/><Relationship Id="rId199" Type="http://schemas.openxmlformats.org/officeDocument/2006/relationships/font" Target="fonts/font4.fntdata"/><Relationship Id="rId198" Type="http://schemas.openxmlformats.org/officeDocument/2006/relationships/font" Target="fonts/font3.fntdata"/><Relationship Id="rId197" Type="http://schemas.openxmlformats.org/officeDocument/2006/relationships/font" Target="fonts/font2.fntdata"/><Relationship Id="rId196" Type="http://schemas.openxmlformats.org/officeDocument/2006/relationships/font" Target="fonts/font1.fntdata"/><Relationship Id="rId195" Type="http://schemas.openxmlformats.org/officeDocument/2006/relationships/tableStyles" Target="tableStyles.xml"/><Relationship Id="rId194" Type="http://schemas.openxmlformats.org/officeDocument/2006/relationships/viewProps" Target="viewProps.xml"/><Relationship Id="rId193" Type="http://schemas.openxmlformats.org/officeDocument/2006/relationships/presProps" Target="presProps.xml"/><Relationship Id="rId192" Type="http://schemas.openxmlformats.org/officeDocument/2006/relationships/slide" Target="slides/slide189.xml"/><Relationship Id="rId191" Type="http://schemas.openxmlformats.org/officeDocument/2006/relationships/slide" Target="slides/slide188.xml"/><Relationship Id="rId190" Type="http://schemas.openxmlformats.org/officeDocument/2006/relationships/slide" Target="slides/slide187.xml"/><Relationship Id="rId19" Type="http://schemas.openxmlformats.org/officeDocument/2006/relationships/slide" Target="slides/slide16.xml"/><Relationship Id="rId189" Type="http://schemas.openxmlformats.org/officeDocument/2006/relationships/slide" Target="slides/slide186.xml"/><Relationship Id="rId188" Type="http://schemas.openxmlformats.org/officeDocument/2006/relationships/slide" Target="slides/slide185.xml"/><Relationship Id="rId187" Type="http://schemas.openxmlformats.org/officeDocument/2006/relationships/slide" Target="slides/slide184.xml"/><Relationship Id="rId186" Type="http://schemas.openxmlformats.org/officeDocument/2006/relationships/slide" Target="slides/slide183.xml"/><Relationship Id="rId185" Type="http://schemas.openxmlformats.org/officeDocument/2006/relationships/slide" Target="slides/slide182.xml"/><Relationship Id="rId184" Type="http://schemas.openxmlformats.org/officeDocument/2006/relationships/slide" Target="slides/slide181.xml"/><Relationship Id="rId183" Type="http://schemas.openxmlformats.org/officeDocument/2006/relationships/slide" Target="slides/slide180.xml"/><Relationship Id="rId182" Type="http://schemas.openxmlformats.org/officeDocument/2006/relationships/slide" Target="slides/slide179.xml"/><Relationship Id="rId181" Type="http://schemas.openxmlformats.org/officeDocument/2006/relationships/slide" Target="slides/slide178.xml"/><Relationship Id="rId180" Type="http://schemas.openxmlformats.org/officeDocument/2006/relationships/slide" Target="slides/slide177.xml"/><Relationship Id="rId18" Type="http://schemas.openxmlformats.org/officeDocument/2006/relationships/slide" Target="slides/slide15.xml"/><Relationship Id="rId179" Type="http://schemas.openxmlformats.org/officeDocument/2006/relationships/slide" Target="slides/slide176.xml"/><Relationship Id="rId178" Type="http://schemas.openxmlformats.org/officeDocument/2006/relationships/slide" Target="slides/slide175.xml"/><Relationship Id="rId177" Type="http://schemas.openxmlformats.org/officeDocument/2006/relationships/slide" Target="slides/slide174.xml"/><Relationship Id="rId176" Type="http://schemas.openxmlformats.org/officeDocument/2006/relationships/slide" Target="slides/slide173.xml"/><Relationship Id="rId175" Type="http://schemas.openxmlformats.org/officeDocument/2006/relationships/slide" Target="slides/slide172.xml"/><Relationship Id="rId174" Type="http://schemas.openxmlformats.org/officeDocument/2006/relationships/slide" Target="slides/slide171.xml"/><Relationship Id="rId173" Type="http://schemas.openxmlformats.org/officeDocument/2006/relationships/slide" Target="slides/slide170.xml"/><Relationship Id="rId172" Type="http://schemas.openxmlformats.org/officeDocument/2006/relationships/slide" Target="slides/slide169.xml"/><Relationship Id="rId171" Type="http://schemas.openxmlformats.org/officeDocument/2006/relationships/slide" Target="slides/slide168.xml"/><Relationship Id="rId170" Type="http://schemas.openxmlformats.org/officeDocument/2006/relationships/slide" Target="slides/slide167.xml"/><Relationship Id="rId17" Type="http://schemas.openxmlformats.org/officeDocument/2006/relationships/slide" Target="slides/slide14.xml"/><Relationship Id="rId169" Type="http://schemas.openxmlformats.org/officeDocument/2006/relationships/slide" Target="slides/slide166.xml"/><Relationship Id="rId168" Type="http://schemas.openxmlformats.org/officeDocument/2006/relationships/slide" Target="slides/slide165.xml"/><Relationship Id="rId167" Type="http://schemas.openxmlformats.org/officeDocument/2006/relationships/slide" Target="slides/slide164.xml"/><Relationship Id="rId166" Type="http://schemas.openxmlformats.org/officeDocument/2006/relationships/slide" Target="slides/slide163.xml"/><Relationship Id="rId165" Type="http://schemas.openxmlformats.org/officeDocument/2006/relationships/slide" Target="slides/slide162.xml"/><Relationship Id="rId164" Type="http://schemas.openxmlformats.org/officeDocument/2006/relationships/slide" Target="slides/slide161.xml"/><Relationship Id="rId163" Type="http://schemas.openxmlformats.org/officeDocument/2006/relationships/slide" Target="slides/slide160.xml"/><Relationship Id="rId162" Type="http://schemas.openxmlformats.org/officeDocument/2006/relationships/slide" Target="slides/slide159.xml"/><Relationship Id="rId161" Type="http://schemas.openxmlformats.org/officeDocument/2006/relationships/slide" Target="slides/slide158.xml"/><Relationship Id="rId160" Type="http://schemas.openxmlformats.org/officeDocument/2006/relationships/slide" Target="slides/slide157.xml"/><Relationship Id="rId16" Type="http://schemas.openxmlformats.org/officeDocument/2006/relationships/slide" Target="slides/slide13.xml"/><Relationship Id="rId159" Type="http://schemas.openxmlformats.org/officeDocument/2006/relationships/slide" Target="slides/slide156.xml"/><Relationship Id="rId158" Type="http://schemas.openxmlformats.org/officeDocument/2006/relationships/slide" Target="slides/slide155.xml"/><Relationship Id="rId157" Type="http://schemas.openxmlformats.org/officeDocument/2006/relationships/slide" Target="slides/slide154.xml"/><Relationship Id="rId156" Type="http://schemas.openxmlformats.org/officeDocument/2006/relationships/slide" Target="slides/slide153.xml"/><Relationship Id="rId155" Type="http://schemas.openxmlformats.org/officeDocument/2006/relationships/slide" Target="slides/slide152.xml"/><Relationship Id="rId154" Type="http://schemas.openxmlformats.org/officeDocument/2006/relationships/slide" Target="slides/slide151.xml"/><Relationship Id="rId153" Type="http://schemas.openxmlformats.org/officeDocument/2006/relationships/slide" Target="slides/slide150.xml"/><Relationship Id="rId152" Type="http://schemas.openxmlformats.org/officeDocument/2006/relationships/slide" Target="slides/slide149.xml"/><Relationship Id="rId151" Type="http://schemas.openxmlformats.org/officeDocument/2006/relationships/slide" Target="slides/slide148.xml"/><Relationship Id="rId150" Type="http://schemas.openxmlformats.org/officeDocument/2006/relationships/slide" Target="slides/slide147.xml"/><Relationship Id="rId15" Type="http://schemas.openxmlformats.org/officeDocument/2006/relationships/slide" Target="slides/slide12.xml"/><Relationship Id="rId149" Type="http://schemas.openxmlformats.org/officeDocument/2006/relationships/slide" Target="slides/slide146.xml"/><Relationship Id="rId148" Type="http://schemas.openxmlformats.org/officeDocument/2006/relationships/slide" Target="slides/slide145.xml"/><Relationship Id="rId147" Type="http://schemas.openxmlformats.org/officeDocument/2006/relationships/slide" Target="slides/slide144.xml"/><Relationship Id="rId146" Type="http://schemas.openxmlformats.org/officeDocument/2006/relationships/slide" Target="slides/slide143.xml"/><Relationship Id="rId145" Type="http://schemas.openxmlformats.org/officeDocument/2006/relationships/slide" Target="slides/slide142.xml"/><Relationship Id="rId144" Type="http://schemas.openxmlformats.org/officeDocument/2006/relationships/slide" Target="slides/slide141.xml"/><Relationship Id="rId143" Type="http://schemas.openxmlformats.org/officeDocument/2006/relationships/slide" Target="slides/slide140.xml"/><Relationship Id="rId142" Type="http://schemas.openxmlformats.org/officeDocument/2006/relationships/slide" Target="slides/slide139.xml"/><Relationship Id="rId141" Type="http://schemas.openxmlformats.org/officeDocument/2006/relationships/slide" Target="slides/slide138.xml"/><Relationship Id="rId140" Type="http://schemas.openxmlformats.org/officeDocument/2006/relationships/slide" Target="slides/slide137.xml"/><Relationship Id="rId14" Type="http://schemas.openxmlformats.org/officeDocument/2006/relationships/slide" Target="slides/slide11.xml"/><Relationship Id="rId139" Type="http://schemas.openxmlformats.org/officeDocument/2006/relationships/slide" Target="slides/slide136.xml"/><Relationship Id="rId138" Type="http://schemas.openxmlformats.org/officeDocument/2006/relationships/slide" Target="slides/slide135.xml"/><Relationship Id="rId137" Type="http://schemas.openxmlformats.org/officeDocument/2006/relationships/slide" Target="slides/slide134.xml"/><Relationship Id="rId136" Type="http://schemas.openxmlformats.org/officeDocument/2006/relationships/slide" Target="slides/slide133.xml"/><Relationship Id="rId135" Type="http://schemas.openxmlformats.org/officeDocument/2006/relationships/slide" Target="slides/slide132.xml"/><Relationship Id="rId134" Type="http://schemas.openxmlformats.org/officeDocument/2006/relationships/slide" Target="slides/slide131.xml"/><Relationship Id="rId133" Type="http://schemas.openxmlformats.org/officeDocument/2006/relationships/slide" Target="slides/slide130.xml"/><Relationship Id="rId132" Type="http://schemas.openxmlformats.org/officeDocument/2006/relationships/slide" Target="slides/slide129.xml"/><Relationship Id="rId131" Type="http://schemas.openxmlformats.org/officeDocument/2006/relationships/slide" Target="slides/slide128.xml"/><Relationship Id="rId130" Type="http://schemas.openxmlformats.org/officeDocument/2006/relationships/slide" Target="slides/slide127.xml"/><Relationship Id="rId13" Type="http://schemas.openxmlformats.org/officeDocument/2006/relationships/slide" Target="slides/slide10.xml"/><Relationship Id="rId129" Type="http://schemas.openxmlformats.org/officeDocument/2006/relationships/slide" Target="slides/slide126.xml"/><Relationship Id="rId128" Type="http://schemas.openxmlformats.org/officeDocument/2006/relationships/slide" Target="slides/slide125.xml"/><Relationship Id="rId127" Type="http://schemas.openxmlformats.org/officeDocument/2006/relationships/slide" Target="slides/slide124.xml"/><Relationship Id="rId126" Type="http://schemas.openxmlformats.org/officeDocument/2006/relationships/slide" Target="slides/slide123.xml"/><Relationship Id="rId125" Type="http://schemas.openxmlformats.org/officeDocument/2006/relationships/slide" Target="slides/slide122.xml"/><Relationship Id="rId124" Type="http://schemas.openxmlformats.org/officeDocument/2006/relationships/slide" Target="slides/slide121.xml"/><Relationship Id="rId123" Type="http://schemas.openxmlformats.org/officeDocument/2006/relationships/slide" Target="slides/slide120.xml"/><Relationship Id="rId122" Type="http://schemas.openxmlformats.org/officeDocument/2006/relationships/slide" Target="slides/slide119.xml"/><Relationship Id="rId121" Type="http://schemas.openxmlformats.org/officeDocument/2006/relationships/slide" Target="slides/slide118.xml"/><Relationship Id="rId120" Type="http://schemas.openxmlformats.org/officeDocument/2006/relationships/slide" Target="slides/slide117.xml"/><Relationship Id="rId12" Type="http://schemas.openxmlformats.org/officeDocument/2006/relationships/slide" Target="slides/slide9.xml"/><Relationship Id="rId119" Type="http://schemas.openxmlformats.org/officeDocument/2006/relationships/slide" Target="slides/slide116.xml"/><Relationship Id="rId118" Type="http://schemas.openxmlformats.org/officeDocument/2006/relationships/slide" Target="slides/slide115.xml"/><Relationship Id="rId117" Type="http://schemas.openxmlformats.org/officeDocument/2006/relationships/slide" Target="slides/slide114.xml"/><Relationship Id="rId116" Type="http://schemas.openxmlformats.org/officeDocument/2006/relationships/slide" Target="slides/slide113.xml"/><Relationship Id="rId115" Type="http://schemas.openxmlformats.org/officeDocument/2006/relationships/slide" Target="slides/slide112.xml"/><Relationship Id="rId114" Type="http://schemas.openxmlformats.org/officeDocument/2006/relationships/slide" Target="slides/slide111.xml"/><Relationship Id="rId113" Type="http://schemas.openxmlformats.org/officeDocument/2006/relationships/slide" Target="slides/slide110.xml"/><Relationship Id="rId112" Type="http://schemas.openxmlformats.org/officeDocument/2006/relationships/slide" Target="slides/slide109.xml"/><Relationship Id="rId111" Type="http://schemas.openxmlformats.org/officeDocument/2006/relationships/slide" Target="slides/slide108.xml"/><Relationship Id="rId110" Type="http://schemas.openxmlformats.org/officeDocument/2006/relationships/slide" Target="slides/slide107.xml"/><Relationship Id="rId11" Type="http://schemas.openxmlformats.org/officeDocument/2006/relationships/slide" Target="slides/slide8.xml"/><Relationship Id="rId109" Type="http://schemas.openxmlformats.org/officeDocument/2006/relationships/slide" Target="slides/slide106.xml"/><Relationship Id="rId108" Type="http://schemas.openxmlformats.org/officeDocument/2006/relationships/slide" Target="slides/slide105.xml"/><Relationship Id="rId107" Type="http://schemas.openxmlformats.org/officeDocument/2006/relationships/slide" Target="slides/slide104.xml"/><Relationship Id="rId106" Type="http://schemas.openxmlformats.org/officeDocument/2006/relationships/slide" Target="slides/slide103.xml"/><Relationship Id="rId105" Type="http://schemas.openxmlformats.org/officeDocument/2006/relationships/slide" Target="slides/slide102.xml"/><Relationship Id="rId104" Type="http://schemas.openxmlformats.org/officeDocument/2006/relationships/slide" Target="slides/slide101.xml"/><Relationship Id="rId103" Type="http://schemas.openxmlformats.org/officeDocument/2006/relationships/slide" Target="slides/slide100.xml"/><Relationship Id="rId102" Type="http://schemas.openxmlformats.org/officeDocument/2006/relationships/slide" Target="slides/slide99.xml"/><Relationship Id="rId101" Type="http://schemas.openxmlformats.org/officeDocument/2006/relationships/slide" Target="slides/slide98.xml"/><Relationship Id="rId100" Type="http://schemas.openxmlformats.org/officeDocument/2006/relationships/slide" Target="slides/slide97.xml"/><Relationship Id="rId10" Type="http://schemas.openxmlformats.org/officeDocument/2006/relationships/slide" Target="slides/slide7.xml"/><Relationship Id="rId1" Type="http://schemas.openxmlformats.org/officeDocument/2006/relationships/slideMaster" Target="slideMasters/slideMaster1.xml"/></Relationships>
</file>

<file path=ppt/diagrams/_rels/data5.xml.rels><?xml version="1.0" encoding="UTF-8" standalone="yes"?>
<Relationships xmlns="http://schemas.openxmlformats.org/package/2006/relationships"><Relationship Id="rId1" Type="http://schemas.openxmlformats.org/officeDocument/2006/relationships/image" Target="../media/image43.jpeg"/></Relationships>
</file>

<file path=ppt/diagrams/_rels/drawing5.xml.rels><?xml version="1.0" encoding="UTF-8" standalone="yes"?>
<Relationships xmlns="http://schemas.openxmlformats.org/package/2006/relationships"><Relationship Id="rId1" Type="http://schemas.openxmlformats.org/officeDocument/2006/relationships/image" Target="../media/image43.jpeg"/></Relationships>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9">
  <dgm:title val=""/>
  <dgm:desc val=""/>
  <dgm:catLst>
    <dgm:cat type="colorful" pri="10100"/>
  </dgm:catLst>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CFAC7329-3741-4C0E-A67D-ED7BCFA4EB35}" type="doc">
      <dgm:prSet loTypeId="urn:microsoft.com/office/officeart/2005/8/layout/lProcess2" loCatId="list" qsTypeId="urn:microsoft.com/office/officeart/2005/8/quickstyle/simple3" qsCatId="simple" csTypeId="urn:microsoft.com/office/officeart/2005/8/colors/colorful3" csCatId="colorful" phldr="1"/>
      <dgm:spPr/>
      <dgm:t>
        <a:bodyPr/>
        <a:lstStyle/>
        <a:p>
          <a:endParaRPr lang="zh-CN" altLang="en-US"/>
        </a:p>
      </dgm:t>
    </dgm:pt>
    <dgm:pt modelId="{C3415912-6BFA-43BA-B0BE-472A84C43443}">
      <dgm:prSet phldrT="[文本]" custT="1"/>
      <dgm:spPr>
        <a:solidFill>
          <a:srgbClr val="33CCFF"/>
        </a:solidFill>
      </dgm:spPr>
      <dgm:t>
        <a:bodyPr/>
        <a:lstStyle/>
        <a:p>
          <a:r>
            <a:rPr lang="zh-CN" altLang="en-US" sz="1600" b="1" dirty="0" smtClean="0">
              <a:solidFill>
                <a:srgbClr val="000099"/>
              </a:solidFill>
              <a:latin typeface="微软雅黑" panose="020B0503020204020204" pitchFamily="34" charset="-122"/>
              <a:ea typeface="微软雅黑" panose="020B0503020204020204" pitchFamily="34" charset="-122"/>
            </a:rPr>
            <a:t>提供不可靠的交付服务</a:t>
          </a:r>
          <a:endParaRPr lang="zh-CN" altLang="en-US" sz="1600" b="1" dirty="0">
            <a:solidFill>
              <a:srgbClr val="000099"/>
            </a:solidFill>
            <a:latin typeface="微软雅黑" panose="020B0503020204020204" pitchFamily="34" charset="-122"/>
            <a:ea typeface="微软雅黑" panose="020B0503020204020204" pitchFamily="34" charset="-122"/>
          </a:endParaRPr>
        </a:p>
      </dgm:t>
    </dgm:pt>
    <dgm:pt modelId="{26D7D0C8-7A9E-4BDC-A8E7-283557320225}" cxnId="{8555AAB6-6FEE-4FF7-A6EC-4D4B8E29949D}" type="parTrans">
      <dgm:prSet/>
      <dgm:spPr/>
      <dgm:t>
        <a:bodyPr/>
        <a:lstStyle/>
        <a:p>
          <a:pPr algn="l"/>
          <a:endParaRPr lang="zh-CN" altLang="en-US" sz="1600" b="1">
            <a:latin typeface="微软雅黑" panose="020B0503020204020204" pitchFamily="34" charset="-122"/>
            <a:ea typeface="微软雅黑" panose="020B0503020204020204" pitchFamily="34" charset="-122"/>
          </a:endParaRPr>
        </a:p>
      </dgm:t>
    </dgm:pt>
    <dgm:pt modelId="{BC7FB8C0-759E-4CAC-B09E-84355EA0FAA4}" cxnId="{8555AAB6-6FEE-4FF7-A6EC-4D4B8E29949D}" type="sibTrans">
      <dgm:prSet/>
      <dgm:spPr/>
      <dgm:t>
        <a:bodyPr/>
        <a:lstStyle/>
        <a:p>
          <a:pPr algn="l"/>
          <a:endParaRPr lang="zh-CN" altLang="en-US" sz="1600" b="1">
            <a:latin typeface="微软雅黑" panose="020B0503020204020204" pitchFamily="34" charset="-122"/>
            <a:ea typeface="微软雅黑" panose="020B0503020204020204" pitchFamily="34" charset="-122"/>
          </a:endParaRPr>
        </a:p>
      </dgm:t>
    </dgm:pt>
    <dgm:pt modelId="{3C67F560-D67B-48BB-827D-06E36A44522A}">
      <dgm:prSet phldrT="[文本]" custT="1"/>
      <dgm:spPr/>
      <dgm:t>
        <a:bodyPr/>
        <a:lstStyle/>
        <a:p>
          <a:pPr algn="l"/>
          <a:r>
            <a:rPr lang="zh-CN" altLang="en-US" sz="1600" b="1" dirty="0" smtClean="0">
              <a:latin typeface="微软雅黑" panose="020B0503020204020204" pitchFamily="34" charset="-122"/>
              <a:ea typeface="微软雅黑" panose="020B0503020204020204" pitchFamily="34" charset="-122"/>
            </a:rPr>
            <a:t>尽最大努力的交付。</a:t>
          </a:r>
          <a:endParaRPr lang="zh-CN" altLang="en-US" sz="1600" b="1" dirty="0">
            <a:latin typeface="微软雅黑" panose="020B0503020204020204" pitchFamily="34" charset="-122"/>
            <a:ea typeface="微软雅黑" panose="020B0503020204020204" pitchFamily="34" charset="-122"/>
          </a:endParaRPr>
        </a:p>
      </dgm:t>
    </dgm:pt>
    <dgm:pt modelId="{2A16A0A4-8D09-4ECB-A864-FEDD60939668}" cxnId="{D28F640E-8340-4E5D-A09A-09BDEC15E05E}" type="parTrans">
      <dgm:prSet/>
      <dgm:spPr/>
      <dgm:t>
        <a:bodyPr/>
        <a:lstStyle/>
        <a:p>
          <a:pPr algn="l"/>
          <a:endParaRPr lang="zh-CN" altLang="en-US" sz="1600" b="1">
            <a:latin typeface="微软雅黑" panose="020B0503020204020204" pitchFamily="34" charset="-122"/>
            <a:ea typeface="微软雅黑" panose="020B0503020204020204" pitchFamily="34" charset="-122"/>
          </a:endParaRPr>
        </a:p>
      </dgm:t>
    </dgm:pt>
    <dgm:pt modelId="{B2FCA8E6-EB9F-4F72-8BA3-6056C684A9E4}" cxnId="{D28F640E-8340-4E5D-A09A-09BDEC15E05E}" type="sibTrans">
      <dgm:prSet/>
      <dgm:spPr/>
      <dgm:t>
        <a:bodyPr/>
        <a:lstStyle/>
        <a:p>
          <a:pPr algn="l"/>
          <a:endParaRPr lang="zh-CN" altLang="en-US" sz="1600" b="1">
            <a:latin typeface="微软雅黑" panose="020B0503020204020204" pitchFamily="34" charset="-122"/>
            <a:ea typeface="微软雅黑" panose="020B0503020204020204" pitchFamily="34" charset="-122"/>
          </a:endParaRPr>
        </a:p>
      </dgm:t>
    </dgm:pt>
    <dgm:pt modelId="{066FFD90-D646-4BB9-8342-A97242F7268A}">
      <dgm:prSet phldrT="[文本]" custT="1"/>
      <dgm:spPr/>
      <dgm:t>
        <a:bodyPr/>
        <a:lstStyle/>
        <a:p>
          <a:pPr algn="l"/>
          <a:r>
            <a:rPr lang="zh-CN" altLang="en-US" sz="1600" b="1" dirty="0" smtClean="0">
              <a:latin typeface="微软雅黑" panose="020B0503020204020204" pitchFamily="34" charset="-122"/>
              <a:ea typeface="微软雅黑" panose="020B0503020204020204" pitchFamily="34" charset="-122"/>
            </a:rPr>
            <a:t>对有差错帧是否需要重传则由高层来决定。</a:t>
          </a:r>
          <a:endParaRPr lang="zh-CN" altLang="en-US" sz="1600" b="1" dirty="0">
            <a:latin typeface="微软雅黑" panose="020B0503020204020204" pitchFamily="34" charset="-122"/>
            <a:ea typeface="微软雅黑" panose="020B0503020204020204" pitchFamily="34" charset="-122"/>
          </a:endParaRPr>
        </a:p>
      </dgm:t>
    </dgm:pt>
    <dgm:pt modelId="{C4A9E9E6-7CD3-45D2-A23D-DCD5CE71D674}" cxnId="{4F718C63-0CB5-45FD-B9A7-D0C6F576B3E9}" type="parTrans">
      <dgm:prSet/>
      <dgm:spPr/>
      <dgm:t>
        <a:bodyPr/>
        <a:lstStyle/>
        <a:p>
          <a:pPr algn="l"/>
          <a:endParaRPr lang="zh-CN" altLang="en-US" sz="1600" b="1">
            <a:latin typeface="微软雅黑" panose="020B0503020204020204" pitchFamily="34" charset="-122"/>
            <a:ea typeface="微软雅黑" panose="020B0503020204020204" pitchFamily="34" charset="-122"/>
          </a:endParaRPr>
        </a:p>
      </dgm:t>
    </dgm:pt>
    <dgm:pt modelId="{035A007F-C280-4651-B968-3CE799C43B3C}" cxnId="{4F718C63-0CB5-45FD-B9A7-D0C6F576B3E9}" type="sibTrans">
      <dgm:prSet/>
      <dgm:spPr/>
      <dgm:t>
        <a:bodyPr/>
        <a:lstStyle/>
        <a:p>
          <a:pPr algn="l"/>
          <a:endParaRPr lang="zh-CN" altLang="en-US" sz="1600" b="1">
            <a:latin typeface="微软雅黑" panose="020B0503020204020204" pitchFamily="34" charset="-122"/>
            <a:ea typeface="微软雅黑" panose="020B0503020204020204" pitchFamily="34" charset="-122"/>
          </a:endParaRPr>
        </a:p>
      </dgm:t>
    </dgm:pt>
    <dgm:pt modelId="{EA7E0DEF-8E31-46A1-8BBF-59B1595A8275}">
      <dgm:prSet phldrT="[文本]" custT="1"/>
      <dgm:spPr>
        <a:solidFill>
          <a:srgbClr val="33CCFF"/>
        </a:solidFill>
      </dgm:spPr>
      <dgm:t>
        <a:bodyPr/>
        <a:lstStyle/>
        <a:p>
          <a:pPr algn="ctr"/>
          <a:r>
            <a:rPr lang="zh-CN" altLang="en-US" sz="1600" b="1" dirty="0" smtClean="0">
              <a:solidFill>
                <a:srgbClr val="000099"/>
              </a:solidFill>
              <a:latin typeface="微软雅黑" panose="020B0503020204020204" pitchFamily="34" charset="-122"/>
              <a:ea typeface="微软雅黑" panose="020B0503020204020204" pitchFamily="34" charset="-122"/>
            </a:rPr>
            <a:t>同一时间只能允许一台计算机发送</a:t>
          </a:r>
          <a:endParaRPr lang="zh-CN" altLang="en-US" sz="1600" b="1" dirty="0">
            <a:solidFill>
              <a:srgbClr val="000099"/>
            </a:solidFill>
            <a:latin typeface="微软雅黑" panose="020B0503020204020204" pitchFamily="34" charset="-122"/>
            <a:ea typeface="微软雅黑" panose="020B0503020204020204" pitchFamily="34" charset="-122"/>
          </a:endParaRPr>
        </a:p>
      </dgm:t>
    </dgm:pt>
    <dgm:pt modelId="{C2A1B27B-E137-4975-922B-C6D522DA155A}" cxnId="{BC34B935-D295-4DAA-B9AD-40352515A457}" type="parTrans">
      <dgm:prSet/>
      <dgm:spPr/>
      <dgm:t>
        <a:bodyPr/>
        <a:lstStyle/>
        <a:p>
          <a:pPr algn="l"/>
          <a:endParaRPr lang="zh-CN" altLang="en-US"/>
        </a:p>
      </dgm:t>
    </dgm:pt>
    <dgm:pt modelId="{6766F69F-049F-4D92-BA7F-91106E33B26A}" cxnId="{BC34B935-D295-4DAA-B9AD-40352515A457}" type="sibTrans">
      <dgm:prSet/>
      <dgm:spPr/>
      <dgm:t>
        <a:bodyPr/>
        <a:lstStyle/>
        <a:p>
          <a:pPr algn="l"/>
          <a:endParaRPr lang="zh-CN" altLang="en-US"/>
        </a:p>
      </dgm:t>
    </dgm:pt>
    <dgm:pt modelId="{D52BF3F9-9ABA-4241-AC77-8DC56655DE25}">
      <dgm:prSet phldrT="[文本]" custT="1"/>
      <dgm:spPr/>
      <dgm:t>
        <a:bodyPr/>
        <a:lstStyle/>
        <a:p>
          <a:pPr algn="l"/>
          <a:r>
            <a:rPr lang="zh-CN" altLang="en-US" sz="1600" b="1" dirty="0" smtClean="0">
              <a:latin typeface="微软雅黑" panose="020B0503020204020204" pitchFamily="34" charset="-122"/>
              <a:ea typeface="微软雅黑" panose="020B0503020204020204" pitchFamily="34" charset="-122"/>
            </a:rPr>
            <a:t>以太网采用最简单的随机接入。</a:t>
          </a:r>
          <a:endParaRPr lang="zh-CN" altLang="en-US" sz="1600" b="1" dirty="0">
            <a:latin typeface="微软雅黑" panose="020B0503020204020204" pitchFamily="34" charset="-122"/>
            <a:ea typeface="微软雅黑" panose="020B0503020204020204" pitchFamily="34" charset="-122"/>
          </a:endParaRPr>
        </a:p>
      </dgm:t>
    </dgm:pt>
    <dgm:pt modelId="{44393429-9FEA-41FC-9460-EE4061EC3C8F}" cxnId="{5231F02B-C355-40E7-A7B3-65E311BBA0DA}" type="parTrans">
      <dgm:prSet/>
      <dgm:spPr/>
      <dgm:t>
        <a:bodyPr/>
        <a:lstStyle/>
        <a:p>
          <a:endParaRPr lang="zh-CN" altLang="en-US"/>
        </a:p>
      </dgm:t>
    </dgm:pt>
    <dgm:pt modelId="{F5368824-92C1-4D9E-AB74-3319C6317F2D}" cxnId="{5231F02B-C355-40E7-A7B3-65E311BBA0DA}" type="sibTrans">
      <dgm:prSet/>
      <dgm:spPr/>
      <dgm:t>
        <a:bodyPr/>
        <a:lstStyle/>
        <a:p>
          <a:endParaRPr lang="zh-CN" altLang="en-US"/>
        </a:p>
      </dgm:t>
    </dgm:pt>
    <dgm:pt modelId="{47F9F22B-E4CE-49CC-8AD5-F7DDB9797057}">
      <dgm:prSet phldr="0" custT="1"/>
      <dgm:spPr/>
      <dgm:t>
        <a:bodyPr vert="horz" wrap="square"/>
        <a:p>
          <a:pPr algn="l">
            <a:lnSpc>
              <a:spcPct val="100000"/>
            </a:lnSpc>
            <a:spcBef>
              <a:spcPct val="0"/>
            </a:spcBef>
            <a:spcAft>
              <a:spcPct val="35000"/>
            </a:spcAft>
          </a:pPr>
          <a:r>
            <a:rPr lang="zh-CN" altLang="en-US" sz="1600" b="1" dirty="0" smtClean="0">
              <a:latin typeface="微软雅黑" panose="020B0503020204020204" pitchFamily="34" charset="-122"/>
              <a:ea typeface="微软雅黑" panose="020B0503020204020204" pitchFamily="34" charset="-122"/>
            </a:rPr>
            <a:t>使用 </a:t>
          </a:r>
          <a:r>
            <a:rPr lang="en-US" altLang="en-US" sz="1600" b="1" dirty="0" smtClean="0">
              <a:latin typeface="微软雅黑" panose="020B0503020204020204" pitchFamily="34" charset="-122"/>
              <a:ea typeface="微软雅黑" panose="020B0503020204020204" pitchFamily="34" charset="-122"/>
            </a:rPr>
            <a:t>CSMA/CD </a:t>
          </a:r>
          <a:r>
            <a:rPr lang="zh-CN" altLang="en-US" sz="1600" b="1" dirty="0" smtClean="0">
              <a:latin typeface="微软雅黑" panose="020B0503020204020204" pitchFamily="34" charset="-122"/>
              <a:ea typeface="微软雅黑" panose="020B0503020204020204" pitchFamily="34" charset="-122"/>
            </a:rPr>
            <a:t>协议减少冲突发生的概率。（开会发言）</a:t>
          </a:r>
          <a:r>
            <a:rPr lang="zh-CN" altLang="en-US" sz="1600" b="1" dirty="0">
              <a:latin typeface="微软雅黑" panose="020B0503020204020204" pitchFamily="34" charset="-122"/>
              <a:ea typeface="微软雅黑" panose="020B0503020204020204" pitchFamily="34" charset="-122"/>
            </a:rPr>
            <a:t/>
          </a:r>
          <a:endParaRPr lang="zh-CN" altLang="en-US" sz="1600" b="1" dirty="0">
            <a:latin typeface="微软雅黑" panose="020B0503020204020204" pitchFamily="34" charset="-122"/>
            <a:ea typeface="微软雅黑" panose="020B0503020204020204" pitchFamily="34" charset="-122"/>
          </a:endParaRPr>
        </a:p>
      </dgm:t>
    </dgm:pt>
    <dgm:pt modelId="{18B6DC75-4E1D-422C-BE2D-E83930CC0AF5}" cxnId="{E44A4B5E-AD7C-4A88-B4A7-7233370447AF}" type="parTrans">
      <dgm:prSet/>
      <dgm:spPr/>
      <dgm:t>
        <a:bodyPr/>
        <a:lstStyle/>
        <a:p>
          <a:endParaRPr lang="zh-CN" altLang="en-US"/>
        </a:p>
      </dgm:t>
    </dgm:pt>
    <dgm:pt modelId="{EDB25EB7-5941-4B33-9159-A506803AC255}" cxnId="{E44A4B5E-AD7C-4A88-B4A7-7233370447AF}" type="sibTrans">
      <dgm:prSet/>
      <dgm:spPr/>
      <dgm:t>
        <a:bodyPr/>
        <a:lstStyle/>
        <a:p>
          <a:endParaRPr lang="zh-CN" altLang="en-US"/>
        </a:p>
      </dgm:t>
    </dgm:pt>
    <dgm:pt modelId="{8F53F22D-2D58-4C71-BDAA-873CB882D5F3}" type="pres">
      <dgm:prSet presAssocID="{CFAC7329-3741-4C0E-A67D-ED7BCFA4EB35}" presName="theList" presStyleCnt="0">
        <dgm:presLayoutVars>
          <dgm:dir/>
          <dgm:animLvl val="lvl"/>
          <dgm:resizeHandles val="exact"/>
        </dgm:presLayoutVars>
      </dgm:prSet>
      <dgm:spPr/>
      <dgm:t>
        <a:bodyPr/>
        <a:lstStyle/>
        <a:p>
          <a:endParaRPr lang="zh-CN" altLang="en-US"/>
        </a:p>
      </dgm:t>
    </dgm:pt>
    <dgm:pt modelId="{C065151E-AC7B-4C64-A608-21968640FB41}" type="pres">
      <dgm:prSet presAssocID="{C3415912-6BFA-43BA-B0BE-472A84C43443}" presName="compNode" presStyleCnt="0"/>
      <dgm:spPr/>
    </dgm:pt>
    <dgm:pt modelId="{5CCE0585-D949-4566-BF76-D02D180BBC12}" type="pres">
      <dgm:prSet presAssocID="{C3415912-6BFA-43BA-B0BE-472A84C43443}" presName="aNode" presStyleLbl="bgShp" presStyleIdx="0" presStyleCnt="2"/>
      <dgm:spPr/>
      <dgm:t>
        <a:bodyPr/>
        <a:lstStyle/>
        <a:p>
          <a:endParaRPr lang="zh-CN" altLang="en-US"/>
        </a:p>
      </dgm:t>
    </dgm:pt>
    <dgm:pt modelId="{F75CC956-7E04-492A-912D-FC34FFB91C97}" type="pres">
      <dgm:prSet presAssocID="{C3415912-6BFA-43BA-B0BE-472A84C43443}" presName="textNode" presStyleCnt="0"/>
      <dgm:spPr/>
      <dgm:t>
        <a:bodyPr/>
        <a:lstStyle/>
        <a:p>
          <a:endParaRPr lang="zh-CN" altLang="en-US"/>
        </a:p>
      </dgm:t>
    </dgm:pt>
    <dgm:pt modelId="{0416AFC6-B581-462D-8DDE-C303F0CC9F6F}" type="pres">
      <dgm:prSet presAssocID="{C3415912-6BFA-43BA-B0BE-472A84C43443}" presName="compChildNode" presStyleCnt="0"/>
      <dgm:spPr/>
    </dgm:pt>
    <dgm:pt modelId="{FF0FC2CC-5B09-487D-9A1F-D8D2C77B9663}" type="pres">
      <dgm:prSet presAssocID="{C3415912-6BFA-43BA-B0BE-472A84C43443}" presName="theInnerList" presStyleCnt="0"/>
      <dgm:spPr/>
    </dgm:pt>
    <dgm:pt modelId="{D183681B-6788-4510-8244-33ABDB9FA7A6}" type="pres">
      <dgm:prSet presAssocID="{3C67F560-D67B-48BB-827D-06E36A44522A}" presName="childNode" presStyleLbl="node1" presStyleIdx="0" presStyleCnt="4" custScaleX="111455">
        <dgm:presLayoutVars>
          <dgm:bulletEnabled val="1"/>
        </dgm:presLayoutVars>
      </dgm:prSet>
      <dgm:spPr/>
      <dgm:t>
        <a:bodyPr/>
        <a:lstStyle/>
        <a:p>
          <a:endParaRPr lang="zh-CN" altLang="en-US"/>
        </a:p>
      </dgm:t>
    </dgm:pt>
    <dgm:pt modelId="{8AD3A303-C6AA-4DBD-9D8F-7FE8D03E85AA}" type="pres">
      <dgm:prSet presAssocID="{3C67F560-D67B-48BB-827D-06E36A44522A}" presName="aSpace2" presStyleCnt="0"/>
      <dgm:spPr/>
    </dgm:pt>
    <dgm:pt modelId="{D871E045-0D3A-446B-875E-5BEA2EC2B98B}" type="pres">
      <dgm:prSet presAssocID="{066FFD90-D646-4BB9-8342-A97242F7268A}" presName="childNode" presStyleLbl="node1" presStyleIdx="1" presStyleCnt="4" custScaleX="111455">
        <dgm:presLayoutVars>
          <dgm:bulletEnabled val="1"/>
        </dgm:presLayoutVars>
      </dgm:prSet>
      <dgm:spPr/>
      <dgm:t>
        <a:bodyPr/>
        <a:lstStyle/>
        <a:p>
          <a:endParaRPr lang="zh-CN" altLang="en-US"/>
        </a:p>
      </dgm:t>
    </dgm:pt>
    <dgm:pt modelId="{D006BA4A-CFDC-42C3-A22E-6773F69E63C3}" type="pres">
      <dgm:prSet presAssocID="{C3415912-6BFA-43BA-B0BE-472A84C43443}" presName="aSpace" presStyleCnt="0"/>
      <dgm:spPr/>
    </dgm:pt>
    <dgm:pt modelId="{75F40420-7778-4C0C-80A2-4B27179AFCF0}" type="pres">
      <dgm:prSet presAssocID="{EA7E0DEF-8E31-46A1-8BBF-59B1595A8275}" presName="compNode" presStyleCnt="0"/>
      <dgm:spPr/>
    </dgm:pt>
    <dgm:pt modelId="{7585489D-9D2F-4D31-9D4C-5AB50C9A29FA}" type="pres">
      <dgm:prSet presAssocID="{EA7E0DEF-8E31-46A1-8BBF-59B1595A8275}" presName="aNode" presStyleLbl="bgShp" presStyleIdx="1" presStyleCnt="2" custLinFactNeighborY="476"/>
      <dgm:spPr/>
      <dgm:t>
        <a:bodyPr/>
        <a:lstStyle/>
        <a:p>
          <a:endParaRPr lang="zh-CN" altLang="en-US"/>
        </a:p>
      </dgm:t>
    </dgm:pt>
    <dgm:pt modelId="{4998B580-DF37-45D3-BBDA-B2B85FE9A112}" type="pres">
      <dgm:prSet presAssocID="{EA7E0DEF-8E31-46A1-8BBF-59B1595A8275}" presName="textNode" presStyleCnt="0"/>
      <dgm:spPr/>
      <dgm:t>
        <a:bodyPr/>
        <a:lstStyle/>
        <a:p>
          <a:endParaRPr lang="zh-CN" altLang="en-US"/>
        </a:p>
      </dgm:t>
    </dgm:pt>
    <dgm:pt modelId="{C3BAEA19-DDA7-48E6-A503-5600CE08E564}" type="pres">
      <dgm:prSet presAssocID="{EA7E0DEF-8E31-46A1-8BBF-59B1595A8275}" presName="compChildNode" presStyleCnt="0"/>
      <dgm:spPr/>
    </dgm:pt>
    <dgm:pt modelId="{D09523D3-8970-471E-AEA7-60F681A853D6}" type="pres">
      <dgm:prSet presAssocID="{EA7E0DEF-8E31-46A1-8BBF-59B1595A8275}" presName="theInnerList" presStyleCnt="0"/>
      <dgm:spPr/>
    </dgm:pt>
    <dgm:pt modelId="{2308D4B3-8A94-4F01-A1CD-6D3FE0E6B3D3}" type="pres">
      <dgm:prSet presAssocID="{D52BF3F9-9ABA-4241-AC77-8DC56655DE25}" presName="childNode" presStyleLbl="node1" presStyleIdx="2" presStyleCnt="4" custScaleX="111455">
        <dgm:presLayoutVars>
          <dgm:bulletEnabled val="1"/>
        </dgm:presLayoutVars>
      </dgm:prSet>
      <dgm:spPr/>
      <dgm:t>
        <a:bodyPr/>
        <a:lstStyle/>
        <a:p>
          <a:endParaRPr lang="zh-CN" altLang="en-US"/>
        </a:p>
      </dgm:t>
    </dgm:pt>
    <dgm:pt modelId="{C6902A0F-2D66-4666-A151-BF293D009642}" type="pres">
      <dgm:prSet presAssocID="{D52BF3F9-9ABA-4241-AC77-8DC56655DE25}" presName="aSpace2" presStyleCnt="0"/>
      <dgm:spPr/>
    </dgm:pt>
    <dgm:pt modelId="{33ECD6FF-F077-4874-B06E-403BF190822C}" type="pres">
      <dgm:prSet presAssocID="{47F9F22B-E4CE-49CC-8AD5-F7DDB9797057}" presName="childNode" presStyleLbl="node1" presStyleIdx="3" presStyleCnt="4" custScaleX="111455">
        <dgm:presLayoutVars>
          <dgm:bulletEnabled val="1"/>
        </dgm:presLayoutVars>
      </dgm:prSet>
      <dgm:spPr/>
      <dgm:t>
        <a:bodyPr/>
        <a:lstStyle/>
        <a:p>
          <a:endParaRPr lang="zh-CN" altLang="en-US"/>
        </a:p>
      </dgm:t>
    </dgm:pt>
  </dgm:ptLst>
  <dgm:cxnLst>
    <dgm:cxn modelId="{8555AAB6-6FEE-4FF7-A6EC-4D4B8E29949D}" srcId="{CFAC7329-3741-4C0E-A67D-ED7BCFA4EB35}" destId="{C3415912-6BFA-43BA-B0BE-472A84C43443}" srcOrd="0" destOrd="0" parTransId="{26D7D0C8-7A9E-4BDC-A8E7-283557320225}" sibTransId="{BC7FB8C0-759E-4CAC-B09E-84355EA0FAA4}"/>
    <dgm:cxn modelId="{D28F640E-8340-4E5D-A09A-09BDEC15E05E}" srcId="{C3415912-6BFA-43BA-B0BE-472A84C43443}" destId="{3C67F560-D67B-48BB-827D-06E36A44522A}" srcOrd="0" destOrd="0" parTransId="{2A16A0A4-8D09-4ECB-A864-FEDD60939668}" sibTransId="{B2FCA8E6-EB9F-4F72-8BA3-6056C684A9E4}"/>
    <dgm:cxn modelId="{4F718C63-0CB5-45FD-B9A7-D0C6F576B3E9}" srcId="{C3415912-6BFA-43BA-B0BE-472A84C43443}" destId="{066FFD90-D646-4BB9-8342-A97242F7268A}" srcOrd="1" destOrd="0" parTransId="{C4A9E9E6-7CD3-45D2-A23D-DCD5CE71D674}" sibTransId="{035A007F-C280-4651-B968-3CE799C43B3C}"/>
    <dgm:cxn modelId="{BC34B935-D295-4DAA-B9AD-40352515A457}" srcId="{CFAC7329-3741-4C0E-A67D-ED7BCFA4EB35}" destId="{EA7E0DEF-8E31-46A1-8BBF-59B1595A8275}" srcOrd="1" destOrd="0" parTransId="{C2A1B27B-E137-4975-922B-C6D522DA155A}" sibTransId="{6766F69F-049F-4D92-BA7F-91106E33B26A}"/>
    <dgm:cxn modelId="{5231F02B-C355-40E7-A7B3-65E311BBA0DA}" srcId="{EA7E0DEF-8E31-46A1-8BBF-59B1595A8275}" destId="{D52BF3F9-9ABA-4241-AC77-8DC56655DE25}" srcOrd="0" destOrd="1" parTransId="{44393429-9FEA-41FC-9460-EE4061EC3C8F}" sibTransId="{F5368824-92C1-4D9E-AB74-3319C6317F2D}"/>
    <dgm:cxn modelId="{E44A4B5E-AD7C-4A88-B4A7-7233370447AF}" srcId="{EA7E0DEF-8E31-46A1-8BBF-59B1595A8275}" destId="{47F9F22B-E4CE-49CC-8AD5-F7DDB9797057}" srcOrd="1" destOrd="1" parTransId="{18B6DC75-4E1D-422C-BE2D-E83930CC0AF5}" sibTransId="{EDB25EB7-5941-4B33-9159-A506803AC255}"/>
    <dgm:cxn modelId="{086F0697-824B-41DA-81D2-7F2A57433A75}" type="presOf" srcId="{CFAC7329-3741-4C0E-A67D-ED7BCFA4EB35}" destId="{8F53F22D-2D58-4C71-BDAA-873CB882D5F3}" srcOrd="0" destOrd="0" presId="urn:microsoft.com/office/officeart/2005/8/layout/lProcess2"/>
    <dgm:cxn modelId="{21D1A0D7-B82F-4165-ADB2-4BDC15722450}" type="presParOf" srcId="{8F53F22D-2D58-4C71-BDAA-873CB882D5F3}" destId="{C065151E-AC7B-4C64-A608-21968640FB41}" srcOrd="0" destOrd="0" presId="urn:microsoft.com/office/officeart/2005/8/layout/lProcess2"/>
    <dgm:cxn modelId="{D7A27BEE-1226-4C30-AB1E-5AD78EF41128}" type="presParOf" srcId="{C065151E-AC7B-4C64-A608-21968640FB41}" destId="{5CCE0585-D949-4566-BF76-D02D180BBC12}" srcOrd="0" destOrd="0" presId="urn:microsoft.com/office/officeart/2005/8/layout/lProcess2"/>
    <dgm:cxn modelId="{A70508BA-F3D7-4637-9A8E-98418C77F939}" type="presOf" srcId="{C3415912-6BFA-43BA-B0BE-472A84C43443}" destId="{5CCE0585-D949-4566-BF76-D02D180BBC12}" srcOrd="0" destOrd="0" presId="urn:microsoft.com/office/officeart/2005/8/layout/lProcess2"/>
    <dgm:cxn modelId="{F174401F-7534-4556-AFE8-965D399EA3FE}" type="presParOf" srcId="{C065151E-AC7B-4C64-A608-21968640FB41}" destId="{F75CC956-7E04-492A-912D-FC34FFB91C97}" srcOrd="1" destOrd="0" presId="urn:microsoft.com/office/officeart/2005/8/layout/lProcess2"/>
    <dgm:cxn modelId="{C8366019-F875-4B06-BAC0-331E19BDC91D}" type="presOf" srcId="{C3415912-6BFA-43BA-B0BE-472A84C43443}" destId="{F75CC956-7E04-492A-912D-FC34FFB91C97}" srcOrd="1" destOrd="0" presId="urn:microsoft.com/office/officeart/2005/8/layout/lProcess2"/>
    <dgm:cxn modelId="{5FD8287E-9CEB-4534-9D3F-7AC06C66DBFA}" type="presParOf" srcId="{C065151E-AC7B-4C64-A608-21968640FB41}" destId="{0416AFC6-B581-462D-8DDE-C303F0CC9F6F}" srcOrd="2" destOrd="0" presId="urn:microsoft.com/office/officeart/2005/8/layout/lProcess2"/>
    <dgm:cxn modelId="{B5DDD7DA-2378-4C5E-8D5A-A8A223A4791C}" type="presParOf" srcId="{0416AFC6-B581-462D-8DDE-C303F0CC9F6F}" destId="{FF0FC2CC-5B09-487D-9A1F-D8D2C77B9663}" srcOrd="0" destOrd="2" presId="urn:microsoft.com/office/officeart/2005/8/layout/lProcess2"/>
    <dgm:cxn modelId="{9F3C4639-21BC-4634-9C42-675C52DF93BE}" type="presParOf" srcId="{FF0FC2CC-5B09-487D-9A1F-D8D2C77B9663}" destId="{D183681B-6788-4510-8244-33ABDB9FA7A6}" srcOrd="0" destOrd="0" presId="urn:microsoft.com/office/officeart/2005/8/layout/lProcess2"/>
    <dgm:cxn modelId="{04FD0109-1AFB-4E4F-8CFD-ED0D72F1C069}" type="presOf" srcId="{3C67F560-D67B-48BB-827D-06E36A44522A}" destId="{D183681B-6788-4510-8244-33ABDB9FA7A6}" srcOrd="0" destOrd="0" presId="urn:microsoft.com/office/officeart/2005/8/layout/lProcess2"/>
    <dgm:cxn modelId="{4D47B317-635A-4AFF-ADD8-311DBA76BE36}" type="presParOf" srcId="{FF0FC2CC-5B09-487D-9A1F-D8D2C77B9663}" destId="{8AD3A303-C6AA-4DBD-9D8F-7FE8D03E85AA}" srcOrd="1" destOrd="0" presId="urn:microsoft.com/office/officeart/2005/8/layout/lProcess2"/>
    <dgm:cxn modelId="{B80B500A-7966-48B3-8D19-7A5DC765CF7C}" type="presParOf" srcId="{FF0FC2CC-5B09-487D-9A1F-D8D2C77B9663}" destId="{D871E045-0D3A-446B-875E-5BEA2EC2B98B}" srcOrd="2" destOrd="0" presId="urn:microsoft.com/office/officeart/2005/8/layout/lProcess2"/>
    <dgm:cxn modelId="{379B1584-F597-4B51-ABC3-3F86E790833B}" type="presOf" srcId="{066FFD90-D646-4BB9-8342-A97242F7268A}" destId="{D871E045-0D3A-446B-875E-5BEA2EC2B98B}" srcOrd="0" destOrd="0" presId="urn:microsoft.com/office/officeart/2005/8/layout/lProcess2"/>
    <dgm:cxn modelId="{8672358D-8670-4845-A261-E44EE5D594DA}" type="presParOf" srcId="{8F53F22D-2D58-4C71-BDAA-873CB882D5F3}" destId="{D006BA4A-CFDC-42C3-A22E-6773F69E63C3}" srcOrd="1" destOrd="0" presId="urn:microsoft.com/office/officeart/2005/8/layout/lProcess2"/>
    <dgm:cxn modelId="{0BEA5309-00BF-4BC6-868B-791E3349BC78}" type="presParOf" srcId="{8F53F22D-2D58-4C71-BDAA-873CB882D5F3}" destId="{75F40420-7778-4C0C-80A2-4B27179AFCF0}" srcOrd="2" destOrd="0" presId="urn:microsoft.com/office/officeart/2005/8/layout/lProcess2"/>
    <dgm:cxn modelId="{F944F2A1-149F-4790-A16B-848198D60058}" type="presParOf" srcId="{75F40420-7778-4C0C-80A2-4B27179AFCF0}" destId="{7585489D-9D2F-4D31-9D4C-5AB50C9A29FA}" srcOrd="0" destOrd="2" presId="urn:microsoft.com/office/officeart/2005/8/layout/lProcess2"/>
    <dgm:cxn modelId="{42B74E79-B300-4473-8074-0D00BABB8857}" type="presOf" srcId="{EA7E0DEF-8E31-46A1-8BBF-59B1595A8275}" destId="{7585489D-9D2F-4D31-9D4C-5AB50C9A29FA}" srcOrd="0" destOrd="0" presId="urn:microsoft.com/office/officeart/2005/8/layout/lProcess2"/>
    <dgm:cxn modelId="{041190D3-8E0E-44DA-B8F7-37946286E0ED}" type="presParOf" srcId="{75F40420-7778-4C0C-80A2-4B27179AFCF0}" destId="{4998B580-DF37-45D3-BBDA-B2B85FE9A112}" srcOrd="1" destOrd="2" presId="urn:microsoft.com/office/officeart/2005/8/layout/lProcess2"/>
    <dgm:cxn modelId="{9C55EB9D-1779-4658-BFFA-EABA8EE58226}" type="presOf" srcId="{EA7E0DEF-8E31-46A1-8BBF-59B1595A8275}" destId="{4998B580-DF37-45D3-BBDA-B2B85FE9A112}" srcOrd="1" destOrd="0" presId="urn:microsoft.com/office/officeart/2005/8/layout/lProcess2"/>
    <dgm:cxn modelId="{562C4714-B8B2-4579-8B67-55706B7A10FB}" type="presParOf" srcId="{75F40420-7778-4C0C-80A2-4B27179AFCF0}" destId="{C3BAEA19-DDA7-48E6-A503-5600CE08E564}" srcOrd="2" destOrd="2" presId="urn:microsoft.com/office/officeart/2005/8/layout/lProcess2"/>
    <dgm:cxn modelId="{4D34C28B-8DC0-484E-98A5-5B58428848C0}" type="presParOf" srcId="{C3BAEA19-DDA7-48E6-A503-5600CE08E564}" destId="{D09523D3-8970-471E-AEA7-60F681A853D6}" srcOrd="0" destOrd="2" presId="urn:microsoft.com/office/officeart/2005/8/layout/lProcess2"/>
    <dgm:cxn modelId="{B5A51675-DB16-43C8-AEB6-812FBD891510}" type="presParOf" srcId="{D09523D3-8970-471E-AEA7-60F681A853D6}" destId="{2308D4B3-8A94-4F01-A1CD-6D3FE0E6B3D3}" srcOrd="0" destOrd="0" presId="urn:microsoft.com/office/officeart/2005/8/layout/lProcess2"/>
    <dgm:cxn modelId="{72449F38-5145-4AE4-A9E3-DC4D58C6D806}" type="presOf" srcId="{D52BF3F9-9ABA-4241-AC77-8DC56655DE25}" destId="{2308D4B3-8A94-4F01-A1CD-6D3FE0E6B3D3}" srcOrd="0" destOrd="0" presId="urn:microsoft.com/office/officeart/2005/8/layout/lProcess2"/>
    <dgm:cxn modelId="{C484050E-9E69-41D4-934B-103FAA793C03}" type="presParOf" srcId="{D09523D3-8970-471E-AEA7-60F681A853D6}" destId="{C6902A0F-2D66-4666-A151-BF293D009642}" srcOrd="1" destOrd="0" presId="urn:microsoft.com/office/officeart/2005/8/layout/lProcess2"/>
    <dgm:cxn modelId="{453ECCFD-B819-4CC8-8876-BFA934DC9C5D}" type="presParOf" srcId="{D09523D3-8970-471E-AEA7-60F681A853D6}" destId="{33ECD6FF-F077-4874-B06E-403BF190822C}" srcOrd="2" destOrd="0" presId="urn:microsoft.com/office/officeart/2005/8/layout/lProcess2"/>
    <dgm:cxn modelId="{3404B381-63E9-40AB-B7C1-2CE60E6336F1}" type="presOf" srcId="{47F9F22B-E4CE-49CC-8AD5-F7DDB9797057}" destId="{33ECD6FF-F077-4874-B06E-403BF190822C}" srcOrd="0" destOrd="0" presId="urn:microsoft.com/office/officeart/2005/8/layout/lProcess2"/>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0E09E93-5AB1-4261-AEAE-CB593B269BDB}" type="doc">
      <dgm:prSet loTypeId="urn:microsoft.com/office/officeart/2005/8/layout/vList2" loCatId="list" qsTypeId="urn:microsoft.com/office/officeart/2005/8/quickstyle/simple1" qsCatId="simple" csTypeId="urn:microsoft.com/office/officeart/2005/8/colors/colorful1#9" csCatId="colorful" phldr="1"/>
      <dgm:spPr/>
      <dgm:t>
        <a:bodyPr/>
        <a:lstStyle/>
        <a:p>
          <a:endParaRPr lang="zh-CN" altLang="en-US"/>
        </a:p>
      </dgm:t>
    </dgm:pt>
    <dgm:pt modelId="{814DDA82-02C9-4ADF-8722-1E1CBBD0D5CE}">
      <dgm:prSet phldrT="[文本]" custT="1"/>
      <dgm:spPr/>
      <dgm:t>
        <a:bodyPr/>
        <a:lstStyle/>
        <a:p>
          <a:r>
            <a:rPr lang="zh-CN" altLang="zh-CN" sz="1800" b="1" dirty="0" smtClean="0">
              <a:latin typeface="微软雅黑" panose="020B0503020204020204" pitchFamily="34" charset="-122"/>
              <a:ea typeface="微软雅黑" panose="020B0503020204020204" pitchFamily="34" charset="-122"/>
            </a:rPr>
            <a:t>单播 </a:t>
          </a:r>
          <a:r>
            <a:rPr lang="en-US" altLang="zh-CN" sz="1800" b="1" dirty="0" smtClean="0">
              <a:latin typeface="微软雅黑" panose="020B0503020204020204" pitchFamily="34" charset="-122"/>
              <a:ea typeface="微软雅黑" panose="020B0503020204020204" pitchFamily="34" charset="-122"/>
            </a:rPr>
            <a:t>(unicast) </a:t>
          </a:r>
          <a:r>
            <a:rPr lang="zh-CN" altLang="zh-CN" sz="1800" b="1" dirty="0" smtClean="0">
              <a:latin typeface="微软雅黑" panose="020B0503020204020204" pitchFamily="34" charset="-122"/>
              <a:ea typeface="微软雅黑" panose="020B0503020204020204" pitchFamily="34" charset="-122"/>
            </a:rPr>
            <a:t>帧（一对一）</a:t>
          </a:r>
          <a:endParaRPr lang="zh-CN" altLang="en-US" sz="1800" b="1" dirty="0">
            <a:latin typeface="微软雅黑" panose="020B0503020204020204" pitchFamily="34" charset="-122"/>
            <a:ea typeface="微软雅黑" panose="020B0503020204020204" pitchFamily="34" charset="-122"/>
          </a:endParaRPr>
        </a:p>
      </dgm:t>
    </dgm:pt>
    <dgm:pt modelId="{5431ADCE-8D4B-49DA-B071-51C35FDB9551}" cxnId="{5CD593E9-1844-4D8A-BA5C-5AAE0AE8B0A4}" type="parTrans">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24F1CDB1-D5B6-4328-B5C2-8A9757ED04D5}" cxnId="{5CD593E9-1844-4D8A-BA5C-5AAE0AE8B0A4}" type="sibTrans">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E81E2DF3-F714-4132-99E0-7B247481705A}">
      <dgm:prSet phldrT="[文本]" custT="1"/>
      <dgm:spPr>
        <a:solidFill>
          <a:srgbClr val="0070C0"/>
        </a:solidFill>
      </dgm:spPr>
      <dgm:t>
        <a:bodyPr/>
        <a:lstStyle/>
        <a:p>
          <a:r>
            <a:rPr lang="zh-CN" altLang="en-US" sz="1800" b="1" dirty="0" smtClean="0">
              <a:latin typeface="微软雅黑" panose="020B0503020204020204" pitchFamily="34" charset="-122"/>
              <a:ea typeface="微软雅黑" panose="020B0503020204020204" pitchFamily="34" charset="-122"/>
            </a:rPr>
            <a:t>“发往本站的帧”包括以下 </a:t>
          </a:r>
          <a:r>
            <a:rPr lang="en-US" altLang="zh-CN" sz="1800" b="1" dirty="0" smtClean="0">
              <a:latin typeface="微软雅黑" panose="020B0503020204020204" pitchFamily="34" charset="-122"/>
              <a:ea typeface="微软雅黑" panose="020B0503020204020204" pitchFamily="34" charset="-122"/>
            </a:rPr>
            <a:t>3 </a:t>
          </a:r>
          <a:r>
            <a:rPr lang="zh-CN" altLang="en-US" sz="1800" b="1" dirty="0" smtClean="0">
              <a:latin typeface="微软雅黑" panose="020B0503020204020204" pitchFamily="34" charset="-122"/>
              <a:ea typeface="微软雅黑" panose="020B0503020204020204" pitchFamily="34" charset="-122"/>
            </a:rPr>
            <a:t>种帧： </a:t>
          </a:r>
          <a:endParaRPr lang="zh-CN" altLang="en-US" sz="1800" b="1" dirty="0">
            <a:latin typeface="微软雅黑" panose="020B0503020204020204" pitchFamily="34" charset="-122"/>
            <a:ea typeface="微软雅黑" panose="020B0503020204020204" pitchFamily="34" charset="-122"/>
          </a:endParaRPr>
        </a:p>
      </dgm:t>
    </dgm:pt>
    <dgm:pt modelId="{655199EF-37C3-4D4B-951C-30B68E8B9B33}" cxnId="{22A407D0-AE68-432F-86AA-AE9841E075D6}" type="sibTrans">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92C60B28-42D6-4C66-936B-EE0A71B910CF}" cxnId="{22A407D0-AE68-432F-86AA-AE9841E075D6}" type="parTrans">
      <dgm:prSet/>
      <dgm:spPr/>
      <dgm:t>
        <a:bodyPr/>
        <a:lstStyle/>
        <a:p>
          <a:endParaRPr lang="zh-CN" altLang="en-US" sz="1800" b="1">
            <a:latin typeface="微软雅黑" panose="020B0503020204020204" pitchFamily="34" charset="-122"/>
            <a:ea typeface="微软雅黑" panose="020B0503020204020204" pitchFamily="34" charset="-122"/>
          </a:endParaRPr>
        </a:p>
      </dgm:t>
    </dgm:pt>
    <dgm:pt modelId="{ABF2317D-AD3C-4AD9-AE85-DBE5729F1846}">
      <dgm:prSet custT="1"/>
      <dgm:spPr/>
      <dgm:t>
        <a:bodyPr/>
        <a:lstStyle/>
        <a:p>
          <a:r>
            <a:rPr lang="zh-CN" altLang="zh-CN" sz="1800" b="1" dirty="0" smtClean="0">
              <a:latin typeface="微软雅黑" panose="020B0503020204020204" pitchFamily="34" charset="-122"/>
              <a:ea typeface="微软雅黑" panose="020B0503020204020204" pitchFamily="34" charset="-122"/>
            </a:rPr>
            <a:t>广播 </a:t>
          </a:r>
          <a:r>
            <a:rPr lang="en-US" altLang="zh-CN" sz="1800" b="1" dirty="0" smtClean="0">
              <a:latin typeface="微软雅黑" panose="020B0503020204020204" pitchFamily="34" charset="-122"/>
              <a:ea typeface="微软雅黑" panose="020B0503020204020204" pitchFamily="34" charset="-122"/>
            </a:rPr>
            <a:t>(broadcast) </a:t>
          </a:r>
          <a:r>
            <a:rPr lang="zh-CN" altLang="zh-CN" sz="1800" b="1" dirty="0" smtClean="0">
              <a:latin typeface="微软雅黑" panose="020B0503020204020204" pitchFamily="34" charset="-122"/>
              <a:ea typeface="微软雅黑" panose="020B0503020204020204" pitchFamily="34" charset="-122"/>
            </a:rPr>
            <a:t>帧（一对全体）</a:t>
          </a:r>
        </a:p>
      </dgm:t>
    </dgm:pt>
    <dgm:pt modelId="{F7BAAF36-FE67-4405-9685-739F3659DB5F}" cxnId="{E6D0FBD8-DDF4-4266-9A45-2EC5E574CAB6}" type="parTrans">
      <dgm:prSet/>
      <dgm:spPr/>
      <dgm:t>
        <a:bodyPr/>
        <a:lstStyle/>
        <a:p>
          <a:endParaRPr lang="zh-CN" altLang="en-US"/>
        </a:p>
      </dgm:t>
    </dgm:pt>
    <dgm:pt modelId="{1EC0D9CC-79C7-4C3D-A786-B40C14115161}" cxnId="{E6D0FBD8-DDF4-4266-9A45-2EC5E574CAB6}" type="sibTrans">
      <dgm:prSet/>
      <dgm:spPr/>
      <dgm:t>
        <a:bodyPr/>
        <a:lstStyle/>
        <a:p>
          <a:endParaRPr lang="zh-CN" altLang="en-US"/>
        </a:p>
      </dgm:t>
    </dgm:pt>
    <dgm:pt modelId="{386FF01E-390A-44A6-A66D-EE71BD678925}">
      <dgm:prSet custT="1"/>
      <dgm:spPr/>
      <dgm:t>
        <a:bodyPr/>
        <a:lstStyle/>
        <a:p>
          <a:r>
            <a:rPr lang="zh-CN" altLang="zh-CN" sz="1800" b="1" dirty="0" smtClean="0">
              <a:latin typeface="微软雅黑" panose="020B0503020204020204" pitchFamily="34" charset="-122"/>
              <a:ea typeface="微软雅黑" panose="020B0503020204020204" pitchFamily="34" charset="-122"/>
            </a:rPr>
            <a:t>多播 </a:t>
          </a:r>
          <a:r>
            <a:rPr lang="en-US" altLang="zh-CN" sz="1800" b="1" dirty="0" smtClean="0">
              <a:latin typeface="微软雅黑" panose="020B0503020204020204" pitchFamily="34" charset="-122"/>
              <a:ea typeface="微软雅黑" panose="020B0503020204020204" pitchFamily="34" charset="-122"/>
            </a:rPr>
            <a:t>(multicast) </a:t>
          </a:r>
          <a:r>
            <a:rPr lang="zh-CN" altLang="zh-CN" sz="1800" b="1" dirty="0" smtClean="0">
              <a:latin typeface="微软雅黑" panose="020B0503020204020204" pitchFamily="34" charset="-122"/>
              <a:ea typeface="微软雅黑" panose="020B0503020204020204" pitchFamily="34" charset="-122"/>
            </a:rPr>
            <a:t>帧（一对多）</a:t>
          </a:r>
        </a:p>
      </dgm:t>
    </dgm:pt>
    <dgm:pt modelId="{91B801CD-97E8-439B-AA5E-04C754F0DB58}" cxnId="{3D06C642-BE45-46D0-A4D5-343FDA0F1C04}" type="parTrans">
      <dgm:prSet/>
      <dgm:spPr/>
      <dgm:t>
        <a:bodyPr/>
        <a:lstStyle/>
        <a:p>
          <a:endParaRPr lang="zh-CN" altLang="en-US"/>
        </a:p>
      </dgm:t>
    </dgm:pt>
    <dgm:pt modelId="{8A64F0E4-6D3F-4682-8767-B036188D4E64}" cxnId="{3D06C642-BE45-46D0-A4D5-343FDA0F1C04}" type="sibTrans">
      <dgm:prSet/>
      <dgm:spPr/>
      <dgm:t>
        <a:bodyPr/>
        <a:lstStyle/>
        <a:p>
          <a:endParaRPr lang="zh-CN" altLang="en-US"/>
        </a:p>
      </dgm:t>
    </dgm:pt>
    <dgm:pt modelId="{7005B1A2-4915-4249-B479-F76E326A33A1}">
      <dgm:prSet custT="1"/>
      <dgm:spPr/>
      <dgm:t>
        <a:bodyPr/>
        <a:lstStyle/>
        <a:p>
          <a:endParaRPr lang="zh-CN" altLang="zh-CN" sz="1800" b="1" dirty="0" smtClean="0">
            <a:latin typeface="微软雅黑" panose="020B0503020204020204" pitchFamily="34" charset="-122"/>
            <a:ea typeface="微软雅黑" panose="020B0503020204020204" pitchFamily="34" charset="-122"/>
          </a:endParaRPr>
        </a:p>
      </dgm:t>
    </dgm:pt>
    <dgm:pt modelId="{E346561B-5429-41D5-AB9F-51E409A03B3D}" cxnId="{F569808E-F0DD-4D5D-9813-079ED3F58845}" type="parTrans">
      <dgm:prSet/>
      <dgm:spPr/>
      <dgm:t>
        <a:bodyPr/>
        <a:lstStyle/>
        <a:p>
          <a:endParaRPr lang="zh-CN" altLang="en-US"/>
        </a:p>
      </dgm:t>
    </dgm:pt>
    <dgm:pt modelId="{DD924269-C999-418F-BACE-8AF6966A5AED}" cxnId="{F569808E-F0DD-4D5D-9813-079ED3F58845}" type="sibTrans">
      <dgm:prSet/>
      <dgm:spPr/>
      <dgm:t>
        <a:bodyPr/>
        <a:lstStyle/>
        <a:p>
          <a:endParaRPr lang="zh-CN" altLang="en-US"/>
        </a:p>
      </dgm:t>
    </dgm:pt>
    <dgm:pt modelId="{5D25DB41-AB17-40CD-A5C8-D74BBC46D094}" type="pres">
      <dgm:prSet presAssocID="{60E09E93-5AB1-4261-AEAE-CB593B269BDB}" presName="linear" presStyleCnt="0">
        <dgm:presLayoutVars>
          <dgm:animLvl val="lvl"/>
          <dgm:resizeHandles val="exact"/>
        </dgm:presLayoutVars>
      </dgm:prSet>
      <dgm:spPr/>
      <dgm:t>
        <a:bodyPr/>
        <a:lstStyle/>
        <a:p>
          <a:endParaRPr lang="zh-CN" altLang="en-US"/>
        </a:p>
      </dgm:t>
    </dgm:pt>
    <dgm:pt modelId="{FCBF3E09-C6D2-4B4D-8FF3-4B7A8731524F}" type="pres">
      <dgm:prSet presAssocID="{E81E2DF3-F714-4132-99E0-7B247481705A}" presName="parentText" presStyleLbl="node1" presStyleIdx="0" presStyleCnt="1">
        <dgm:presLayoutVars>
          <dgm:chMax val="0"/>
          <dgm:bulletEnabled val="1"/>
        </dgm:presLayoutVars>
      </dgm:prSet>
      <dgm:spPr/>
      <dgm:t>
        <a:bodyPr/>
        <a:lstStyle/>
        <a:p>
          <a:endParaRPr lang="zh-CN" altLang="en-US"/>
        </a:p>
      </dgm:t>
    </dgm:pt>
    <dgm:pt modelId="{1F13495D-0B08-4550-9742-9E4B2CBA3D51}" type="pres">
      <dgm:prSet presAssocID="{E81E2DF3-F714-4132-99E0-7B247481705A}" presName="childText" presStyleLbl="revTx" presStyleIdx="0" presStyleCnt="1">
        <dgm:presLayoutVars>
          <dgm:bulletEnabled val="1"/>
        </dgm:presLayoutVars>
      </dgm:prSet>
      <dgm:spPr/>
      <dgm:t>
        <a:bodyPr/>
        <a:lstStyle/>
        <a:p>
          <a:endParaRPr lang="zh-CN" altLang="en-US"/>
        </a:p>
      </dgm:t>
    </dgm:pt>
  </dgm:ptLst>
  <dgm:cxnLst>
    <dgm:cxn modelId="{81779289-DA97-46ED-A707-02EC85C7D4CF}" type="presOf" srcId="{386FF01E-390A-44A6-A66D-EE71BD678925}" destId="{1F13495D-0B08-4550-9742-9E4B2CBA3D51}" srcOrd="0" destOrd="2" presId="urn:microsoft.com/office/officeart/2005/8/layout/vList2"/>
    <dgm:cxn modelId="{22A407D0-AE68-432F-86AA-AE9841E075D6}" srcId="{60E09E93-5AB1-4261-AEAE-CB593B269BDB}" destId="{E81E2DF3-F714-4132-99E0-7B247481705A}" srcOrd="0" destOrd="0" parTransId="{92C60B28-42D6-4C66-936B-EE0A71B910CF}" sibTransId="{655199EF-37C3-4D4B-951C-30B68E8B9B33}"/>
    <dgm:cxn modelId="{4FC8115D-4049-4305-9653-B961D649BC02}" type="presOf" srcId="{E81E2DF3-F714-4132-99E0-7B247481705A}" destId="{FCBF3E09-C6D2-4B4D-8FF3-4B7A8731524F}" srcOrd="0" destOrd="0" presId="urn:microsoft.com/office/officeart/2005/8/layout/vList2"/>
    <dgm:cxn modelId="{E6D0FBD8-DDF4-4266-9A45-2EC5E574CAB6}" srcId="{E81E2DF3-F714-4132-99E0-7B247481705A}" destId="{ABF2317D-AD3C-4AD9-AE85-DBE5729F1846}" srcOrd="1" destOrd="0" parTransId="{F7BAAF36-FE67-4405-9685-739F3659DB5F}" sibTransId="{1EC0D9CC-79C7-4C3D-A786-B40C14115161}"/>
    <dgm:cxn modelId="{F569808E-F0DD-4D5D-9813-079ED3F58845}" srcId="{E81E2DF3-F714-4132-99E0-7B247481705A}" destId="{7005B1A2-4915-4249-B479-F76E326A33A1}" srcOrd="3" destOrd="0" parTransId="{E346561B-5429-41D5-AB9F-51E409A03B3D}" sibTransId="{DD924269-C999-418F-BACE-8AF6966A5AED}"/>
    <dgm:cxn modelId="{ECF7CD60-75D6-4E7B-A722-F894DE16D276}" type="presOf" srcId="{7005B1A2-4915-4249-B479-F76E326A33A1}" destId="{1F13495D-0B08-4550-9742-9E4B2CBA3D51}" srcOrd="0" destOrd="3" presId="urn:microsoft.com/office/officeart/2005/8/layout/vList2"/>
    <dgm:cxn modelId="{3D06C642-BE45-46D0-A4D5-343FDA0F1C04}" srcId="{E81E2DF3-F714-4132-99E0-7B247481705A}" destId="{386FF01E-390A-44A6-A66D-EE71BD678925}" srcOrd="2" destOrd="0" parTransId="{91B801CD-97E8-439B-AA5E-04C754F0DB58}" sibTransId="{8A64F0E4-6D3F-4682-8767-B036188D4E64}"/>
    <dgm:cxn modelId="{5CD593E9-1844-4D8A-BA5C-5AAE0AE8B0A4}" srcId="{E81E2DF3-F714-4132-99E0-7B247481705A}" destId="{814DDA82-02C9-4ADF-8722-1E1CBBD0D5CE}" srcOrd="0" destOrd="0" parTransId="{5431ADCE-8D4B-49DA-B071-51C35FDB9551}" sibTransId="{24F1CDB1-D5B6-4328-B5C2-8A9757ED04D5}"/>
    <dgm:cxn modelId="{0DEE3817-B42F-4773-8E6F-377F4BBF3650}" type="presOf" srcId="{814DDA82-02C9-4ADF-8722-1E1CBBD0D5CE}" destId="{1F13495D-0B08-4550-9742-9E4B2CBA3D51}" srcOrd="0" destOrd="0" presId="urn:microsoft.com/office/officeart/2005/8/layout/vList2"/>
    <dgm:cxn modelId="{3F0F825B-C835-44E7-8D0C-7EE8A3599830}" type="presOf" srcId="{60E09E93-5AB1-4261-AEAE-CB593B269BDB}" destId="{5D25DB41-AB17-40CD-A5C8-D74BBC46D094}" srcOrd="0" destOrd="0" presId="urn:microsoft.com/office/officeart/2005/8/layout/vList2"/>
    <dgm:cxn modelId="{B248C787-04BA-493A-9E5F-5675DBD70FFE}" type="presOf" srcId="{ABF2317D-AD3C-4AD9-AE85-DBE5729F1846}" destId="{1F13495D-0B08-4550-9742-9E4B2CBA3D51}" srcOrd="0" destOrd="1" presId="urn:microsoft.com/office/officeart/2005/8/layout/vList2"/>
    <dgm:cxn modelId="{E7DC66BB-487F-4E80-A30E-DF78DB368140}" type="presParOf" srcId="{5D25DB41-AB17-40CD-A5C8-D74BBC46D094}" destId="{FCBF3E09-C6D2-4B4D-8FF3-4B7A8731524F}" srcOrd="0" destOrd="0" presId="urn:microsoft.com/office/officeart/2005/8/layout/vList2"/>
    <dgm:cxn modelId="{4311DF70-B61F-467D-B59D-4074370EC5D0}" type="presParOf" srcId="{5D25DB41-AB17-40CD-A5C8-D74BBC46D094}" destId="{1F13495D-0B08-4550-9742-9E4B2CBA3D51}" srcOrd="1" destOrd="0" presId="urn:microsoft.com/office/officeart/2005/8/layout/vList2"/>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26E1E43-DC77-4DF5-97A7-BE8297102B40}" type="doc">
      <dgm:prSet loTypeId="urn:microsoft.com/office/officeart/2005/8/layout/vList5" loCatId="list" qsTypeId="urn:microsoft.com/office/officeart/2005/8/quickstyle/simple1" qsCatId="simple" csTypeId="urn:microsoft.com/office/officeart/2005/8/colors/colorful5" csCatId="colorful" phldr="1"/>
      <dgm:spPr/>
      <dgm:t>
        <a:bodyPr/>
        <a:lstStyle/>
        <a:p>
          <a:endParaRPr lang="zh-CN" altLang="en-US"/>
        </a:p>
      </dgm:t>
    </dgm:pt>
    <dgm:pt modelId="{6FBF0F2B-6D0C-470E-9DD6-ED4327E19036}">
      <dgm:prSet phldrT="[文本]" custT="1"/>
      <dgm:spPr/>
      <dgm:t>
        <a:bodyPr/>
        <a:lstStyle/>
        <a:p>
          <a:r>
            <a:rPr lang="zh-CN" altLang="en-US" sz="2000" b="1" dirty="0" smtClean="0">
              <a:solidFill>
                <a:schemeClr val="bg1"/>
              </a:solidFill>
              <a:latin typeface="微软雅黑" panose="020B0503020204020204" pitchFamily="34" charset="-122"/>
              <a:ea typeface="微软雅黑" panose="020B0503020204020204" pitchFamily="34" charset="-122"/>
            </a:rPr>
            <a:t>网桥</a:t>
          </a:r>
          <a:endParaRPr lang="zh-CN" altLang="en-US" sz="2000" b="1" dirty="0">
            <a:solidFill>
              <a:schemeClr val="bg1"/>
            </a:solidFill>
            <a:latin typeface="微软雅黑" panose="020B0503020204020204" pitchFamily="34" charset="-122"/>
            <a:ea typeface="微软雅黑" panose="020B0503020204020204" pitchFamily="34" charset="-122"/>
          </a:endParaRPr>
        </a:p>
      </dgm:t>
    </dgm:pt>
    <dgm:pt modelId="{88BDFA9A-37DB-4F5E-803F-36858AF92B53}" cxnId="{9F9E1816-7136-4EAD-AC7B-9FC12B651495}" type="parTrans">
      <dgm:prSet/>
      <dgm:spPr/>
      <dgm:t>
        <a:bodyPr/>
        <a:lstStyle/>
        <a:p>
          <a:endParaRPr lang="zh-CN" altLang="en-US" sz="2000" b="1">
            <a:latin typeface="微软雅黑" panose="020B0503020204020204" pitchFamily="34" charset="-122"/>
            <a:ea typeface="微软雅黑" panose="020B0503020204020204" pitchFamily="34" charset="-122"/>
          </a:endParaRPr>
        </a:p>
      </dgm:t>
    </dgm:pt>
    <dgm:pt modelId="{076E0799-1C77-48E7-9F8F-2029D02A2294}" cxnId="{9F9E1816-7136-4EAD-AC7B-9FC12B651495}" type="sibTrans">
      <dgm:prSet/>
      <dgm:spPr/>
      <dgm:t>
        <a:bodyPr/>
        <a:lstStyle/>
        <a:p>
          <a:endParaRPr lang="zh-CN" altLang="en-US" sz="2000" b="1">
            <a:latin typeface="微软雅黑" panose="020B0503020204020204" pitchFamily="34" charset="-122"/>
            <a:ea typeface="微软雅黑" panose="020B0503020204020204" pitchFamily="34" charset="-122"/>
          </a:endParaRPr>
        </a:p>
      </dgm:t>
    </dgm:pt>
    <dgm:pt modelId="{10A4438E-047E-4453-A74F-8BBAE67749BE}">
      <dgm:prSet phldrT="[文本]" custT="1"/>
      <dgm:spPr/>
      <dgm:t>
        <a:bodyPr/>
        <a:lstStyle/>
        <a:p>
          <a:pPr>
            <a:spcAft>
              <a:spcPts val="0"/>
            </a:spcAft>
          </a:pPr>
          <a:r>
            <a:rPr lang="zh-CN" altLang="en-US" sz="2000" b="1" dirty="0" smtClean="0">
              <a:latin typeface="微软雅黑" panose="020B0503020204020204" pitchFamily="34" charset="-122"/>
              <a:ea typeface="微软雅黑" panose="020B0503020204020204" pitchFamily="34" charset="-122"/>
            </a:rPr>
            <a:t>工作在数据链路层。</a:t>
          </a:r>
          <a:endParaRPr lang="zh-CN" altLang="en-US" sz="2000" b="1" dirty="0">
            <a:latin typeface="微软雅黑" panose="020B0503020204020204" pitchFamily="34" charset="-122"/>
            <a:ea typeface="微软雅黑" panose="020B0503020204020204" pitchFamily="34" charset="-122"/>
          </a:endParaRPr>
        </a:p>
      </dgm:t>
    </dgm:pt>
    <dgm:pt modelId="{9FF74A6E-8CAC-4097-BF5F-980512A618B4}" cxnId="{236BF05C-B0D3-4D96-B6CF-CADF31483E55}" type="parTrans">
      <dgm:prSet/>
      <dgm:spPr/>
      <dgm:t>
        <a:bodyPr/>
        <a:lstStyle/>
        <a:p>
          <a:endParaRPr lang="zh-CN" altLang="en-US" sz="2000" b="1">
            <a:latin typeface="微软雅黑" panose="020B0503020204020204" pitchFamily="34" charset="-122"/>
            <a:ea typeface="微软雅黑" panose="020B0503020204020204" pitchFamily="34" charset="-122"/>
          </a:endParaRPr>
        </a:p>
      </dgm:t>
    </dgm:pt>
    <dgm:pt modelId="{D63E8B67-C16E-4E14-8DC0-DFFE8C0FF7CB}" cxnId="{236BF05C-B0D3-4D96-B6CF-CADF31483E55}" type="sibTrans">
      <dgm:prSet/>
      <dgm:spPr/>
      <dgm:t>
        <a:bodyPr/>
        <a:lstStyle/>
        <a:p>
          <a:endParaRPr lang="zh-CN" altLang="en-US" sz="2000" b="1">
            <a:latin typeface="微软雅黑" panose="020B0503020204020204" pitchFamily="34" charset="-122"/>
            <a:ea typeface="微软雅黑" panose="020B0503020204020204" pitchFamily="34" charset="-122"/>
          </a:endParaRPr>
        </a:p>
      </dgm:t>
    </dgm:pt>
    <dgm:pt modelId="{0EA28F79-6C66-41FE-8EEA-7BA2A33C4C1F}">
      <dgm:prSet phldrT="[文本]" custT="1"/>
      <dgm:spPr/>
      <dgm:t>
        <a:bodyPr/>
        <a:lstStyle/>
        <a:p>
          <a:r>
            <a:rPr lang="zh-CN" altLang="en-US" sz="2000" b="1" dirty="0" smtClean="0">
              <a:solidFill>
                <a:srgbClr val="000099"/>
              </a:solidFill>
              <a:latin typeface="微软雅黑" panose="020B0503020204020204" pitchFamily="34" charset="-122"/>
              <a:ea typeface="微软雅黑" panose="020B0503020204020204" pitchFamily="34" charset="-122"/>
            </a:rPr>
            <a:t>交换机</a:t>
          </a:r>
          <a:endParaRPr lang="zh-CN" altLang="en-US" sz="2000" b="1" dirty="0">
            <a:solidFill>
              <a:srgbClr val="000099"/>
            </a:solidFill>
            <a:latin typeface="微软雅黑" panose="020B0503020204020204" pitchFamily="34" charset="-122"/>
            <a:ea typeface="微软雅黑" panose="020B0503020204020204" pitchFamily="34" charset="-122"/>
          </a:endParaRPr>
        </a:p>
      </dgm:t>
    </dgm:pt>
    <dgm:pt modelId="{6BC136E0-9821-4AF8-88BF-F27F534C7EEF}" cxnId="{B9577611-7E7C-46DA-9037-70DF80DEC04E}" type="parTrans">
      <dgm:prSet/>
      <dgm:spPr/>
      <dgm:t>
        <a:bodyPr/>
        <a:lstStyle/>
        <a:p>
          <a:endParaRPr lang="zh-CN" altLang="en-US" sz="2000" b="1">
            <a:latin typeface="微软雅黑" panose="020B0503020204020204" pitchFamily="34" charset="-122"/>
            <a:ea typeface="微软雅黑" panose="020B0503020204020204" pitchFamily="34" charset="-122"/>
          </a:endParaRPr>
        </a:p>
      </dgm:t>
    </dgm:pt>
    <dgm:pt modelId="{CA98B8E7-1B61-4028-8C74-2FCF2DACC316}" cxnId="{B9577611-7E7C-46DA-9037-70DF80DEC04E}" type="sibTrans">
      <dgm:prSet/>
      <dgm:spPr/>
      <dgm:t>
        <a:bodyPr/>
        <a:lstStyle/>
        <a:p>
          <a:endParaRPr lang="zh-CN" altLang="en-US" sz="2000" b="1">
            <a:latin typeface="微软雅黑" panose="020B0503020204020204" pitchFamily="34" charset="-122"/>
            <a:ea typeface="微软雅黑" panose="020B0503020204020204" pitchFamily="34" charset="-122"/>
          </a:endParaRPr>
        </a:p>
      </dgm:t>
    </dgm:pt>
    <dgm:pt modelId="{508E7C3E-5AAC-4C93-8613-7B550324E44B}">
      <dgm:prSet phldrT="[文本]" custT="1"/>
      <dgm:spPr/>
      <dgm:t>
        <a:bodyPr/>
        <a:lstStyle/>
        <a:p>
          <a:pPr>
            <a:spcAft>
              <a:spcPts val="0"/>
            </a:spcAft>
          </a:pPr>
          <a:r>
            <a:rPr lang="zh-CN" altLang="en-US" sz="2000" b="1" dirty="0" smtClean="0">
              <a:latin typeface="微软雅黑" panose="020B0503020204020204" pitchFamily="34" charset="-122"/>
              <a:ea typeface="微软雅黑" panose="020B0503020204020204" pitchFamily="34" charset="-122"/>
            </a:rPr>
            <a:t>工作在数据链路层。</a:t>
          </a:r>
          <a:endParaRPr lang="zh-CN" altLang="en-US" sz="2000" b="1" dirty="0">
            <a:latin typeface="微软雅黑" panose="020B0503020204020204" pitchFamily="34" charset="-122"/>
            <a:ea typeface="微软雅黑" panose="020B0503020204020204" pitchFamily="34" charset="-122"/>
          </a:endParaRPr>
        </a:p>
      </dgm:t>
    </dgm:pt>
    <dgm:pt modelId="{3CDDBB60-C89F-4A41-A453-3CA57823F549}" cxnId="{60FFE8D7-693C-4210-A06C-B45306C8DC48}" type="parTrans">
      <dgm:prSet/>
      <dgm:spPr/>
      <dgm:t>
        <a:bodyPr/>
        <a:lstStyle/>
        <a:p>
          <a:endParaRPr lang="zh-CN" altLang="en-US" sz="2000" b="1">
            <a:latin typeface="微软雅黑" panose="020B0503020204020204" pitchFamily="34" charset="-122"/>
            <a:ea typeface="微软雅黑" panose="020B0503020204020204" pitchFamily="34" charset="-122"/>
          </a:endParaRPr>
        </a:p>
      </dgm:t>
    </dgm:pt>
    <dgm:pt modelId="{AD349BA6-01D1-498C-9A8E-6D50ABB32740}" cxnId="{60FFE8D7-693C-4210-A06C-B45306C8DC48}" type="sibTrans">
      <dgm:prSet/>
      <dgm:spPr/>
      <dgm:t>
        <a:bodyPr/>
        <a:lstStyle/>
        <a:p>
          <a:endParaRPr lang="zh-CN" altLang="en-US" sz="2000" b="1">
            <a:latin typeface="微软雅黑" panose="020B0503020204020204" pitchFamily="34" charset="-122"/>
            <a:ea typeface="微软雅黑" panose="020B0503020204020204" pitchFamily="34" charset="-122"/>
          </a:endParaRPr>
        </a:p>
      </dgm:t>
    </dgm:pt>
    <dgm:pt modelId="{3D7A24BD-CC73-4BA6-95AB-A6BEC47ABE9C}">
      <dgm:prSet custT="1"/>
      <dgm:spPr/>
      <dgm:t>
        <a:bodyPr/>
        <a:lstStyle/>
        <a:p>
          <a:pPr>
            <a:spcAft>
              <a:spcPts val="0"/>
            </a:spcAft>
          </a:pPr>
          <a:r>
            <a:rPr lang="zh-CN" altLang="en-US" sz="2000" b="1" dirty="0" smtClean="0">
              <a:latin typeface="微软雅黑" panose="020B0503020204020204" pitchFamily="34" charset="-122"/>
              <a:ea typeface="微软雅黑" panose="020B0503020204020204" pitchFamily="34" charset="-122"/>
            </a:rPr>
            <a:t>根据 </a:t>
          </a:r>
          <a:r>
            <a:rPr lang="en-US" altLang="en-US" sz="2000" b="1" dirty="0" smtClean="0">
              <a:latin typeface="微软雅黑" panose="020B0503020204020204" pitchFamily="34" charset="-122"/>
              <a:ea typeface="微软雅黑" panose="020B0503020204020204" pitchFamily="34" charset="-122"/>
            </a:rPr>
            <a:t>MAC </a:t>
          </a:r>
          <a:r>
            <a:rPr lang="zh-CN" altLang="en-US" sz="2000" b="1" dirty="0" smtClean="0">
              <a:latin typeface="微软雅黑" panose="020B0503020204020204" pitchFamily="34" charset="-122"/>
              <a:ea typeface="微软雅黑" panose="020B0503020204020204" pitchFamily="34" charset="-122"/>
            </a:rPr>
            <a:t>帧的目的地址对收到的帧进行转发和过滤。或者转发，或者丢弃。</a:t>
          </a:r>
          <a:endParaRPr lang="zh-CN" altLang="en-US" sz="2000" b="1" dirty="0">
            <a:latin typeface="微软雅黑" panose="020B0503020204020204" pitchFamily="34" charset="-122"/>
            <a:ea typeface="微软雅黑" panose="020B0503020204020204" pitchFamily="34" charset="-122"/>
          </a:endParaRPr>
        </a:p>
      </dgm:t>
    </dgm:pt>
    <dgm:pt modelId="{D7B48A78-DEB0-4EDB-90B4-146D17F1650B}" cxnId="{0059E5B1-A948-4057-BDA0-098347C66CE4}" type="parTrans">
      <dgm:prSet/>
      <dgm:spPr/>
      <dgm:t>
        <a:bodyPr/>
        <a:lstStyle/>
        <a:p>
          <a:endParaRPr lang="zh-CN" altLang="en-US"/>
        </a:p>
      </dgm:t>
    </dgm:pt>
    <dgm:pt modelId="{A6B9A87C-0357-4A4A-95E8-7C8F56560CD6}" cxnId="{0059E5B1-A948-4057-BDA0-098347C66CE4}" type="sibTrans">
      <dgm:prSet/>
      <dgm:spPr/>
      <dgm:t>
        <a:bodyPr/>
        <a:lstStyle/>
        <a:p>
          <a:endParaRPr lang="zh-CN" altLang="en-US"/>
        </a:p>
      </dgm:t>
    </dgm:pt>
    <dgm:pt modelId="{CCF474DB-4B52-4B17-8863-D5594EEB30F4}">
      <dgm:prSet phldrT="[文本]" custT="1"/>
      <dgm:spPr/>
      <dgm:t>
        <a:bodyPr/>
        <a:lstStyle/>
        <a:p>
          <a:pPr>
            <a:spcAft>
              <a:spcPts val="0"/>
            </a:spcAft>
          </a:pPr>
          <a:r>
            <a:rPr lang="zh-CN" altLang="en-US" sz="2000" b="1" dirty="0" smtClean="0">
              <a:latin typeface="微软雅黑" panose="020B0503020204020204" pitchFamily="34" charset="-122"/>
              <a:ea typeface="微软雅黑" panose="020B0503020204020204" pitchFamily="34" charset="-122"/>
            </a:rPr>
            <a:t>可明显地提高以太网的性能。</a:t>
          </a:r>
          <a:endParaRPr lang="zh-CN" altLang="en-US" sz="2000" b="1" dirty="0">
            <a:latin typeface="微软雅黑" panose="020B0503020204020204" pitchFamily="34" charset="-122"/>
            <a:ea typeface="微软雅黑" panose="020B0503020204020204" pitchFamily="34" charset="-122"/>
          </a:endParaRPr>
        </a:p>
      </dgm:t>
    </dgm:pt>
    <dgm:pt modelId="{26E9EE1F-97A9-47B9-8B5D-92A6BE25297A}" cxnId="{145DE3B4-3E47-4A3B-8525-0AE54736F53F}" type="parTrans">
      <dgm:prSet/>
      <dgm:spPr/>
      <dgm:t>
        <a:bodyPr/>
        <a:lstStyle/>
        <a:p>
          <a:endParaRPr lang="zh-CN" altLang="en-US"/>
        </a:p>
      </dgm:t>
    </dgm:pt>
    <dgm:pt modelId="{687FEC73-C92A-4C08-AF12-D730BE1878A2}" cxnId="{145DE3B4-3E47-4A3B-8525-0AE54736F53F}" type="sibTrans">
      <dgm:prSet/>
      <dgm:spPr/>
      <dgm:t>
        <a:bodyPr/>
        <a:lstStyle/>
        <a:p>
          <a:endParaRPr lang="zh-CN" altLang="en-US"/>
        </a:p>
      </dgm:t>
    </dgm:pt>
    <dgm:pt modelId="{B6984FD9-D334-4A52-823F-25C182ED128B}">
      <dgm:prSet phldrT="[文本]" custT="1"/>
      <dgm:spPr/>
      <dgm:t>
        <a:bodyPr/>
        <a:lstStyle/>
        <a:p>
          <a:pPr>
            <a:spcAft>
              <a:spcPts val="0"/>
            </a:spcAft>
          </a:pPr>
          <a:r>
            <a:rPr lang="zh-CN" altLang="en-US" sz="2000" b="1" dirty="0" smtClean="0">
              <a:latin typeface="微软雅黑" panose="020B0503020204020204" pitchFamily="34" charset="-122"/>
              <a:ea typeface="微软雅黑" panose="020B0503020204020204" pitchFamily="34" charset="-122"/>
            </a:rPr>
            <a:t>多端口的网桥。</a:t>
          </a:r>
          <a:endParaRPr lang="zh-CN" altLang="en-US" sz="2000" b="1" dirty="0">
            <a:latin typeface="微软雅黑" panose="020B0503020204020204" pitchFamily="34" charset="-122"/>
            <a:ea typeface="微软雅黑" panose="020B0503020204020204" pitchFamily="34" charset="-122"/>
          </a:endParaRPr>
        </a:p>
      </dgm:t>
    </dgm:pt>
    <dgm:pt modelId="{4EF3C34F-B5CA-4734-9D3C-574CB54A5FC8}" cxnId="{E46C9F91-678A-4C9D-B0BF-C806F52D9990}" type="parTrans">
      <dgm:prSet/>
      <dgm:spPr/>
      <dgm:t>
        <a:bodyPr/>
        <a:lstStyle/>
        <a:p>
          <a:endParaRPr lang="zh-CN" altLang="en-US"/>
        </a:p>
      </dgm:t>
    </dgm:pt>
    <dgm:pt modelId="{459714D1-69EB-492E-9AF1-96D91B7CAC59}" cxnId="{E46C9F91-678A-4C9D-B0BF-C806F52D9990}" type="sibTrans">
      <dgm:prSet/>
      <dgm:spPr/>
      <dgm:t>
        <a:bodyPr/>
        <a:lstStyle/>
        <a:p>
          <a:endParaRPr lang="zh-CN" altLang="en-US"/>
        </a:p>
      </dgm:t>
    </dgm:pt>
    <dgm:pt modelId="{52B1A874-96A1-4E35-B958-0A7974A8C513}" type="pres">
      <dgm:prSet presAssocID="{A26E1E43-DC77-4DF5-97A7-BE8297102B40}" presName="Name0" presStyleCnt="0">
        <dgm:presLayoutVars>
          <dgm:dir/>
          <dgm:animLvl val="lvl"/>
          <dgm:resizeHandles val="exact"/>
        </dgm:presLayoutVars>
      </dgm:prSet>
      <dgm:spPr/>
      <dgm:t>
        <a:bodyPr/>
        <a:lstStyle/>
        <a:p>
          <a:endParaRPr lang="zh-CN" altLang="en-US"/>
        </a:p>
      </dgm:t>
    </dgm:pt>
    <dgm:pt modelId="{C00594F7-61AA-4B92-AD62-502AF1A711D7}" type="pres">
      <dgm:prSet presAssocID="{6FBF0F2B-6D0C-470E-9DD6-ED4327E19036}" presName="linNode" presStyleCnt="0"/>
      <dgm:spPr/>
    </dgm:pt>
    <dgm:pt modelId="{B903DF94-6FEE-4401-9797-6C1F42B1C9CC}" type="pres">
      <dgm:prSet presAssocID="{6FBF0F2B-6D0C-470E-9DD6-ED4327E19036}" presName="parentText" presStyleLbl="node1" presStyleIdx="0" presStyleCnt="2" custScaleX="56275">
        <dgm:presLayoutVars>
          <dgm:chMax val="1"/>
          <dgm:bulletEnabled val="1"/>
        </dgm:presLayoutVars>
      </dgm:prSet>
      <dgm:spPr/>
      <dgm:t>
        <a:bodyPr/>
        <a:lstStyle/>
        <a:p>
          <a:endParaRPr lang="zh-CN" altLang="en-US"/>
        </a:p>
      </dgm:t>
    </dgm:pt>
    <dgm:pt modelId="{CD1D3161-44F0-46C8-9775-F9F619010D1C}" type="pres">
      <dgm:prSet presAssocID="{6FBF0F2B-6D0C-470E-9DD6-ED4327E19036}" presName="descendantText" presStyleLbl="alignAccFollowNode1" presStyleIdx="0" presStyleCnt="2" custScaleX="110166">
        <dgm:presLayoutVars>
          <dgm:bulletEnabled val="1"/>
        </dgm:presLayoutVars>
      </dgm:prSet>
      <dgm:spPr/>
      <dgm:t>
        <a:bodyPr/>
        <a:lstStyle/>
        <a:p>
          <a:endParaRPr lang="zh-CN" altLang="en-US"/>
        </a:p>
      </dgm:t>
    </dgm:pt>
    <dgm:pt modelId="{D73C84C0-9DCB-4A15-B103-427A9A97A5FD}" type="pres">
      <dgm:prSet presAssocID="{076E0799-1C77-48E7-9F8F-2029D02A2294}" presName="sp" presStyleCnt="0"/>
      <dgm:spPr/>
    </dgm:pt>
    <dgm:pt modelId="{05F9B76C-DE49-4BF3-91D3-F8EBF7E3EB09}" type="pres">
      <dgm:prSet presAssocID="{0EA28F79-6C66-41FE-8EEA-7BA2A33C4C1F}" presName="linNode" presStyleCnt="0"/>
      <dgm:spPr/>
    </dgm:pt>
    <dgm:pt modelId="{E226D937-2558-4357-B724-B830C97D69FA}" type="pres">
      <dgm:prSet presAssocID="{0EA28F79-6C66-41FE-8EEA-7BA2A33C4C1F}" presName="parentText" presStyleLbl="node1" presStyleIdx="1" presStyleCnt="2" custScaleX="56275">
        <dgm:presLayoutVars>
          <dgm:chMax val="1"/>
          <dgm:bulletEnabled val="1"/>
        </dgm:presLayoutVars>
      </dgm:prSet>
      <dgm:spPr/>
      <dgm:t>
        <a:bodyPr/>
        <a:lstStyle/>
        <a:p>
          <a:endParaRPr lang="zh-CN" altLang="en-US"/>
        </a:p>
      </dgm:t>
    </dgm:pt>
    <dgm:pt modelId="{49D409B5-470A-4824-A486-F28F43FEC9BC}" type="pres">
      <dgm:prSet presAssocID="{0EA28F79-6C66-41FE-8EEA-7BA2A33C4C1F}" presName="descendantText" presStyleLbl="alignAccFollowNode1" presStyleIdx="1" presStyleCnt="2" custScaleX="110166">
        <dgm:presLayoutVars>
          <dgm:bulletEnabled val="1"/>
        </dgm:presLayoutVars>
      </dgm:prSet>
      <dgm:spPr/>
      <dgm:t>
        <a:bodyPr/>
        <a:lstStyle/>
        <a:p>
          <a:endParaRPr lang="zh-CN" altLang="en-US"/>
        </a:p>
      </dgm:t>
    </dgm:pt>
  </dgm:ptLst>
  <dgm:cxnLst>
    <dgm:cxn modelId="{60FFE8D7-693C-4210-A06C-B45306C8DC48}" srcId="{0EA28F79-6C66-41FE-8EEA-7BA2A33C4C1F}" destId="{508E7C3E-5AAC-4C93-8613-7B550324E44B}" srcOrd="0" destOrd="0" parTransId="{3CDDBB60-C89F-4A41-A453-3CA57823F549}" sibTransId="{AD349BA6-01D1-498C-9A8E-6D50ABB32740}"/>
    <dgm:cxn modelId="{236BF05C-B0D3-4D96-B6CF-CADF31483E55}" srcId="{6FBF0F2B-6D0C-470E-9DD6-ED4327E19036}" destId="{10A4438E-047E-4453-A74F-8BBAE67749BE}" srcOrd="0" destOrd="0" parTransId="{9FF74A6E-8CAC-4097-BF5F-980512A618B4}" sibTransId="{D63E8B67-C16E-4E14-8DC0-DFFE8C0FF7CB}"/>
    <dgm:cxn modelId="{145DE3B4-3E47-4A3B-8525-0AE54736F53F}" srcId="{0EA28F79-6C66-41FE-8EEA-7BA2A33C4C1F}" destId="{CCF474DB-4B52-4B17-8863-D5594EEB30F4}" srcOrd="2" destOrd="0" parTransId="{26E9EE1F-97A9-47B9-8B5D-92A6BE25297A}" sibTransId="{687FEC73-C92A-4C08-AF12-D730BE1878A2}"/>
    <dgm:cxn modelId="{AFAF0979-7DDA-44A4-989A-A1CC45DA5A15}" type="presOf" srcId="{B6984FD9-D334-4A52-823F-25C182ED128B}" destId="{49D409B5-470A-4824-A486-F28F43FEC9BC}" srcOrd="0" destOrd="1" presId="urn:microsoft.com/office/officeart/2005/8/layout/vList5"/>
    <dgm:cxn modelId="{B9577611-7E7C-46DA-9037-70DF80DEC04E}" srcId="{A26E1E43-DC77-4DF5-97A7-BE8297102B40}" destId="{0EA28F79-6C66-41FE-8EEA-7BA2A33C4C1F}" srcOrd="1" destOrd="0" parTransId="{6BC136E0-9821-4AF8-88BF-F27F534C7EEF}" sibTransId="{CA98B8E7-1B61-4028-8C74-2FCF2DACC316}"/>
    <dgm:cxn modelId="{37FA9762-D989-4850-9B32-CCE71EA5FE64}" type="presOf" srcId="{0EA28F79-6C66-41FE-8EEA-7BA2A33C4C1F}" destId="{E226D937-2558-4357-B724-B830C97D69FA}" srcOrd="0" destOrd="0" presId="urn:microsoft.com/office/officeart/2005/8/layout/vList5"/>
    <dgm:cxn modelId="{328E1074-5789-4D41-8FEE-CDC1DF8C4C74}" type="presOf" srcId="{A26E1E43-DC77-4DF5-97A7-BE8297102B40}" destId="{52B1A874-96A1-4E35-B958-0A7974A8C513}" srcOrd="0" destOrd="0" presId="urn:microsoft.com/office/officeart/2005/8/layout/vList5"/>
    <dgm:cxn modelId="{0059E5B1-A948-4057-BDA0-098347C66CE4}" srcId="{6FBF0F2B-6D0C-470E-9DD6-ED4327E19036}" destId="{3D7A24BD-CC73-4BA6-95AB-A6BEC47ABE9C}" srcOrd="1" destOrd="0" parTransId="{D7B48A78-DEB0-4EDB-90B4-146D17F1650B}" sibTransId="{A6B9A87C-0357-4A4A-95E8-7C8F56560CD6}"/>
    <dgm:cxn modelId="{F7D5F396-DB31-41D8-8AA3-D46BE1E69D9A}" type="presOf" srcId="{CCF474DB-4B52-4B17-8863-D5594EEB30F4}" destId="{49D409B5-470A-4824-A486-F28F43FEC9BC}" srcOrd="0" destOrd="2" presId="urn:microsoft.com/office/officeart/2005/8/layout/vList5"/>
    <dgm:cxn modelId="{9F9E1816-7136-4EAD-AC7B-9FC12B651495}" srcId="{A26E1E43-DC77-4DF5-97A7-BE8297102B40}" destId="{6FBF0F2B-6D0C-470E-9DD6-ED4327E19036}" srcOrd="0" destOrd="0" parTransId="{88BDFA9A-37DB-4F5E-803F-36858AF92B53}" sibTransId="{076E0799-1C77-48E7-9F8F-2029D02A2294}"/>
    <dgm:cxn modelId="{EAFBFE3B-4024-474C-A029-9E0DB22BD2F4}" type="presOf" srcId="{508E7C3E-5AAC-4C93-8613-7B550324E44B}" destId="{49D409B5-470A-4824-A486-F28F43FEC9BC}" srcOrd="0" destOrd="0" presId="urn:microsoft.com/office/officeart/2005/8/layout/vList5"/>
    <dgm:cxn modelId="{9607B858-EBDB-47D5-9016-2BD702F588AD}" type="presOf" srcId="{3D7A24BD-CC73-4BA6-95AB-A6BEC47ABE9C}" destId="{CD1D3161-44F0-46C8-9775-F9F619010D1C}" srcOrd="0" destOrd="1" presId="urn:microsoft.com/office/officeart/2005/8/layout/vList5"/>
    <dgm:cxn modelId="{DF1FA171-AFF5-4AAA-9D90-F26069DEEC5D}" type="presOf" srcId="{6FBF0F2B-6D0C-470E-9DD6-ED4327E19036}" destId="{B903DF94-6FEE-4401-9797-6C1F42B1C9CC}" srcOrd="0" destOrd="0" presId="urn:microsoft.com/office/officeart/2005/8/layout/vList5"/>
    <dgm:cxn modelId="{F83CFA0F-D71B-4951-87AB-35C9A3566FC9}" type="presOf" srcId="{10A4438E-047E-4453-A74F-8BBAE67749BE}" destId="{CD1D3161-44F0-46C8-9775-F9F619010D1C}" srcOrd="0" destOrd="0" presId="urn:microsoft.com/office/officeart/2005/8/layout/vList5"/>
    <dgm:cxn modelId="{E46C9F91-678A-4C9D-B0BF-C806F52D9990}" srcId="{0EA28F79-6C66-41FE-8EEA-7BA2A33C4C1F}" destId="{B6984FD9-D334-4A52-823F-25C182ED128B}" srcOrd="1" destOrd="0" parTransId="{4EF3C34F-B5CA-4734-9D3C-574CB54A5FC8}" sibTransId="{459714D1-69EB-492E-9AF1-96D91B7CAC59}"/>
    <dgm:cxn modelId="{47FFF8B7-6129-4A67-B236-C27689EBA1CA}" type="presParOf" srcId="{52B1A874-96A1-4E35-B958-0A7974A8C513}" destId="{C00594F7-61AA-4B92-AD62-502AF1A711D7}" srcOrd="0" destOrd="0" presId="urn:microsoft.com/office/officeart/2005/8/layout/vList5"/>
    <dgm:cxn modelId="{D9D6C643-95FA-4D7A-BAF5-3909BD32DFA5}" type="presParOf" srcId="{C00594F7-61AA-4B92-AD62-502AF1A711D7}" destId="{B903DF94-6FEE-4401-9797-6C1F42B1C9CC}" srcOrd="0" destOrd="0" presId="urn:microsoft.com/office/officeart/2005/8/layout/vList5"/>
    <dgm:cxn modelId="{22761CC4-18BC-4BC1-A323-8ED1D0F99AC2}" type="presParOf" srcId="{C00594F7-61AA-4B92-AD62-502AF1A711D7}" destId="{CD1D3161-44F0-46C8-9775-F9F619010D1C}" srcOrd="1" destOrd="0" presId="urn:microsoft.com/office/officeart/2005/8/layout/vList5"/>
    <dgm:cxn modelId="{DB072BE1-65A5-4775-98DF-4AC90F7D1D56}" type="presParOf" srcId="{52B1A874-96A1-4E35-B958-0A7974A8C513}" destId="{D73C84C0-9DCB-4A15-B103-427A9A97A5FD}" srcOrd="1" destOrd="0" presId="urn:microsoft.com/office/officeart/2005/8/layout/vList5"/>
    <dgm:cxn modelId="{56A5CD03-F2BD-4CD6-BAE2-B3E90C79C641}" type="presParOf" srcId="{52B1A874-96A1-4E35-B958-0A7974A8C513}" destId="{05F9B76C-DE49-4BF3-91D3-F8EBF7E3EB09}" srcOrd="2" destOrd="0" presId="urn:microsoft.com/office/officeart/2005/8/layout/vList5"/>
    <dgm:cxn modelId="{CE35B43C-66F9-41A1-B924-623A233AC40F}" type="presParOf" srcId="{05F9B76C-DE49-4BF3-91D3-F8EBF7E3EB09}" destId="{E226D937-2558-4357-B724-B830C97D69FA}" srcOrd="0" destOrd="0" presId="urn:microsoft.com/office/officeart/2005/8/layout/vList5"/>
    <dgm:cxn modelId="{996B1104-13A5-4C45-9AE3-1E7D44118FAE}" type="presParOf" srcId="{05F9B76C-DE49-4BF3-91D3-F8EBF7E3EB09}" destId="{49D409B5-470A-4824-A486-F28F43FEC9BC}" srcOrd="1" destOrd="0" presId="urn:microsoft.com/office/officeart/2005/8/layout/vList5"/>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CC27A94-954A-4481-B3F6-B83EA60541B3}" type="doc">
      <dgm:prSet loTypeId="urn:microsoft.com/office/officeart/2005/8/layout/hierarchy3" loCatId="relationship" qsTypeId="urn:microsoft.com/office/officeart/2005/8/quickstyle/simple1" qsCatId="simple" csTypeId="urn:microsoft.com/office/officeart/2005/8/colors/colorful2" csCatId="colorful" phldr="1"/>
      <dgm:spPr/>
      <dgm:t>
        <a:bodyPr/>
        <a:lstStyle/>
        <a:p>
          <a:endParaRPr lang="zh-CN" altLang="en-US"/>
        </a:p>
      </dgm:t>
    </dgm:pt>
    <dgm:pt modelId="{40C0455D-1064-49E4-9A00-983B5767CA01}">
      <dgm:prSet phldrT="[文本]" custT="1"/>
      <dgm:spPr/>
      <dgm:t>
        <a:bodyPr/>
        <a:lstStyle/>
        <a:p>
          <a:r>
            <a:rPr lang="zh-CN" altLang="en-US" sz="2000" b="1" dirty="0" smtClean="0">
              <a:solidFill>
                <a:schemeClr val="bg1"/>
              </a:solidFill>
              <a:latin typeface="微软雅黑" panose="020B0503020204020204" pitchFamily="34" charset="-122"/>
              <a:ea typeface="微软雅黑" panose="020B0503020204020204" pitchFamily="34" charset="-122"/>
            </a:rPr>
            <a:t>早期</a:t>
          </a:r>
          <a:endParaRPr lang="zh-CN" altLang="en-US" sz="2000" b="1" dirty="0">
            <a:solidFill>
              <a:schemeClr val="bg1"/>
            </a:solidFill>
            <a:latin typeface="微软雅黑" panose="020B0503020204020204" pitchFamily="34" charset="-122"/>
            <a:ea typeface="微软雅黑" panose="020B0503020204020204" pitchFamily="34" charset="-122"/>
          </a:endParaRPr>
        </a:p>
      </dgm:t>
    </dgm:pt>
    <dgm:pt modelId="{9270F241-DEC4-45A1-8F48-2E8EE913E24D}" cxnId="{F64C3117-CF70-4429-91CD-12C70AB9B0B7}" type="parTrans">
      <dgm:prSet/>
      <dgm:spPr/>
      <dgm:t>
        <a:bodyPr/>
        <a:lstStyle/>
        <a:p>
          <a:endParaRPr lang="zh-CN" altLang="en-US" sz="2000" b="1">
            <a:latin typeface="微软雅黑" panose="020B0503020204020204" pitchFamily="34" charset="-122"/>
            <a:ea typeface="微软雅黑" panose="020B0503020204020204" pitchFamily="34" charset="-122"/>
          </a:endParaRPr>
        </a:p>
      </dgm:t>
    </dgm:pt>
    <dgm:pt modelId="{5ED0F908-9F7D-4CFB-AD0A-9312A1B5543B}" cxnId="{F64C3117-CF70-4429-91CD-12C70AB9B0B7}" type="sibTrans">
      <dgm:prSet/>
      <dgm:spPr/>
      <dgm:t>
        <a:bodyPr/>
        <a:lstStyle/>
        <a:p>
          <a:endParaRPr lang="zh-CN" altLang="en-US" sz="2000" b="1">
            <a:latin typeface="微软雅黑" panose="020B0503020204020204" pitchFamily="34" charset="-122"/>
            <a:ea typeface="微软雅黑" panose="020B0503020204020204" pitchFamily="34" charset="-122"/>
          </a:endParaRPr>
        </a:p>
      </dgm:t>
    </dgm:pt>
    <dgm:pt modelId="{6DCB5387-8A23-4403-AA53-ED0AAC4F56E3}">
      <dgm:prSet phldrT="[文本]" custT="1"/>
      <dgm:spPr/>
      <dgm:t>
        <a:bodyPr/>
        <a:lstStyle/>
        <a:p>
          <a:r>
            <a:rPr lang="zh-CN" altLang="en-US" sz="1600" b="1" dirty="0" smtClean="0">
              <a:latin typeface="微软雅黑" panose="020B0503020204020204" pitchFamily="34" charset="-122"/>
              <a:ea typeface="微软雅黑" panose="020B0503020204020204" pitchFamily="34" charset="-122"/>
            </a:rPr>
            <a:t>采用无源的总线结构。</a:t>
          </a:r>
          <a:endParaRPr lang="zh-CN" altLang="en-US" sz="1600" b="1" dirty="0">
            <a:latin typeface="微软雅黑" panose="020B0503020204020204" pitchFamily="34" charset="-122"/>
            <a:ea typeface="微软雅黑" panose="020B0503020204020204" pitchFamily="34" charset="-122"/>
          </a:endParaRPr>
        </a:p>
      </dgm:t>
    </dgm:pt>
    <dgm:pt modelId="{1455E256-19AB-4BF8-88B2-38A6D002FD26}" cxnId="{96F688E7-5334-454E-9EB5-36B21C3CAFD5}" type="parTrans">
      <dgm:prSet/>
      <dgm:spPr/>
      <dgm:t>
        <a:bodyPr/>
        <a:lstStyle/>
        <a:p>
          <a:endParaRPr lang="zh-CN" altLang="en-US" sz="2000" b="1">
            <a:latin typeface="微软雅黑" panose="020B0503020204020204" pitchFamily="34" charset="-122"/>
            <a:ea typeface="微软雅黑" panose="020B0503020204020204" pitchFamily="34" charset="-122"/>
          </a:endParaRPr>
        </a:p>
      </dgm:t>
    </dgm:pt>
    <dgm:pt modelId="{D2DB5380-26FF-4C9B-BC9B-69ED9090CD8A}" cxnId="{96F688E7-5334-454E-9EB5-36B21C3CAFD5}" type="sibTrans">
      <dgm:prSet/>
      <dgm:spPr/>
      <dgm:t>
        <a:bodyPr/>
        <a:lstStyle/>
        <a:p>
          <a:endParaRPr lang="zh-CN" altLang="en-US" sz="2000" b="1">
            <a:latin typeface="微软雅黑" panose="020B0503020204020204" pitchFamily="34" charset="-122"/>
            <a:ea typeface="微软雅黑" panose="020B0503020204020204" pitchFamily="34" charset="-122"/>
          </a:endParaRPr>
        </a:p>
      </dgm:t>
    </dgm:pt>
    <dgm:pt modelId="{C281F5AC-ACE7-413D-A360-E152D1ADBBA0}">
      <dgm:prSet phldrT="[文本]" custT="1"/>
      <dgm:spPr/>
      <dgm:t>
        <a:bodyPr/>
        <a:lstStyle/>
        <a:p>
          <a:pPr algn="l"/>
          <a:r>
            <a:rPr lang="zh-CN" altLang="en-US" sz="1600" b="1" dirty="0" smtClean="0">
              <a:latin typeface="微软雅黑" panose="020B0503020204020204" pitchFamily="34" charset="-122"/>
              <a:ea typeface="微软雅黑" panose="020B0503020204020204" pitchFamily="34" charset="-122"/>
            </a:rPr>
            <a:t>使用 </a:t>
          </a:r>
          <a:r>
            <a:rPr lang="en-US" altLang="en-US" sz="1600" b="1" dirty="0" smtClean="0">
              <a:latin typeface="微软雅黑" panose="020B0503020204020204" pitchFamily="34" charset="-122"/>
              <a:ea typeface="微软雅黑" panose="020B0503020204020204" pitchFamily="34" charset="-122"/>
            </a:rPr>
            <a:t>CSMA/CD </a:t>
          </a:r>
          <a:r>
            <a:rPr lang="zh-CN" altLang="en-US" sz="1600" b="1" dirty="0" smtClean="0">
              <a:latin typeface="微软雅黑" panose="020B0503020204020204" pitchFamily="34" charset="-122"/>
              <a:ea typeface="微软雅黑" panose="020B0503020204020204" pitchFamily="34" charset="-122"/>
            </a:rPr>
            <a:t>协议，以半双工方式工作。</a:t>
          </a:r>
          <a:endParaRPr lang="zh-CN" altLang="en-US" sz="1600" b="1" dirty="0">
            <a:latin typeface="微软雅黑" panose="020B0503020204020204" pitchFamily="34" charset="-122"/>
            <a:ea typeface="微软雅黑" panose="020B0503020204020204" pitchFamily="34" charset="-122"/>
          </a:endParaRPr>
        </a:p>
      </dgm:t>
    </dgm:pt>
    <dgm:pt modelId="{0B141FF8-619E-43C3-861C-D65B2AF7407B}" cxnId="{CD8AEAFE-4DC4-4BAA-AF5A-A365173EF378}" type="parTrans">
      <dgm:prSet/>
      <dgm:spPr/>
      <dgm:t>
        <a:bodyPr/>
        <a:lstStyle/>
        <a:p>
          <a:endParaRPr lang="zh-CN" altLang="en-US" sz="2000" b="1">
            <a:latin typeface="微软雅黑" panose="020B0503020204020204" pitchFamily="34" charset="-122"/>
            <a:ea typeface="微软雅黑" panose="020B0503020204020204" pitchFamily="34" charset="-122"/>
          </a:endParaRPr>
        </a:p>
      </dgm:t>
    </dgm:pt>
    <dgm:pt modelId="{E53734F9-9C96-4E12-AFBA-E5113155A612}" cxnId="{CD8AEAFE-4DC4-4BAA-AF5A-A365173EF378}" type="sibTrans">
      <dgm:prSet/>
      <dgm:spPr/>
      <dgm:t>
        <a:bodyPr/>
        <a:lstStyle/>
        <a:p>
          <a:endParaRPr lang="zh-CN" altLang="en-US" sz="2000" b="1">
            <a:latin typeface="微软雅黑" panose="020B0503020204020204" pitchFamily="34" charset="-122"/>
            <a:ea typeface="微软雅黑" panose="020B0503020204020204" pitchFamily="34" charset="-122"/>
          </a:endParaRPr>
        </a:p>
      </dgm:t>
    </dgm:pt>
    <dgm:pt modelId="{E3F0BA53-C6FA-410C-BBC4-1AC1D02879E4}">
      <dgm:prSet phldrT="[文本]" custT="1"/>
      <dgm:spPr/>
      <dgm:t>
        <a:bodyPr/>
        <a:lstStyle/>
        <a:p>
          <a:r>
            <a:rPr lang="zh-CN" altLang="en-US" sz="2000" b="1" dirty="0" smtClean="0">
              <a:solidFill>
                <a:schemeClr val="tx1"/>
              </a:solidFill>
              <a:latin typeface="微软雅黑" panose="020B0503020204020204" pitchFamily="34" charset="-122"/>
              <a:ea typeface="微软雅黑" panose="020B0503020204020204" pitchFamily="34" charset="-122"/>
            </a:rPr>
            <a:t>现在</a:t>
          </a:r>
          <a:endParaRPr lang="zh-CN" altLang="en-US" sz="2000" b="1" dirty="0">
            <a:solidFill>
              <a:schemeClr val="tx1"/>
            </a:solidFill>
            <a:latin typeface="微软雅黑" panose="020B0503020204020204" pitchFamily="34" charset="-122"/>
            <a:ea typeface="微软雅黑" panose="020B0503020204020204" pitchFamily="34" charset="-122"/>
          </a:endParaRPr>
        </a:p>
      </dgm:t>
    </dgm:pt>
    <dgm:pt modelId="{ED485591-0D13-4BB0-ACA3-A60D1D638C8D}" cxnId="{BC5CD081-0762-4131-8C45-5576913AFE7A}" type="parTrans">
      <dgm:prSet/>
      <dgm:spPr/>
      <dgm:t>
        <a:bodyPr/>
        <a:lstStyle/>
        <a:p>
          <a:endParaRPr lang="zh-CN" altLang="en-US" sz="2000" b="1">
            <a:latin typeface="微软雅黑" panose="020B0503020204020204" pitchFamily="34" charset="-122"/>
            <a:ea typeface="微软雅黑" panose="020B0503020204020204" pitchFamily="34" charset="-122"/>
          </a:endParaRPr>
        </a:p>
      </dgm:t>
    </dgm:pt>
    <dgm:pt modelId="{454CFAF2-1BC3-4E27-88C6-BE56B27F6856}" cxnId="{BC5CD081-0762-4131-8C45-5576913AFE7A}" type="sibTrans">
      <dgm:prSet/>
      <dgm:spPr/>
      <dgm:t>
        <a:bodyPr/>
        <a:lstStyle/>
        <a:p>
          <a:endParaRPr lang="zh-CN" altLang="en-US" sz="2000" b="1">
            <a:latin typeface="微软雅黑" panose="020B0503020204020204" pitchFamily="34" charset="-122"/>
            <a:ea typeface="微软雅黑" panose="020B0503020204020204" pitchFamily="34" charset="-122"/>
          </a:endParaRPr>
        </a:p>
      </dgm:t>
    </dgm:pt>
    <dgm:pt modelId="{52F70EC7-A9E3-4B72-B63F-A840A6D294D4}">
      <dgm:prSet phldrT="[文本]" custT="1"/>
      <dgm:spPr/>
      <dgm:t>
        <a:bodyPr/>
        <a:lstStyle/>
        <a:p>
          <a:r>
            <a:rPr lang="zh-CN" altLang="en-US" sz="1600" b="1" dirty="0" smtClean="0">
              <a:latin typeface="微软雅黑" panose="020B0503020204020204" pitchFamily="34" charset="-122"/>
              <a:ea typeface="微软雅黑" panose="020B0503020204020204" pitchFamily="34" charset="-122"/>
            </a:rPr>
            <a:t>以太网交换机为中心的星形结构</a:t>
          </a:r>
          <a:endParaRPr lang="zh-CN" altLang="en-US" sz="1600" b="1" dirty="0">
            <a:latin typeface="微软雅黑" panose="020B0503020204020204" pitchFamily="34" charset="-122"/>
            <a:ea typeface="微软雅黑" panose="020B0503020204020204" pitchFamily="34" charset="-122"/>
          </a:endParaRPr>
        </a:p>
      </dgm:t>
    </dgm:pt>
    <dgm:pt modelId="{A9645F84-0C8B-412D-9939-024B1CD43472}" cxnId="{7EDADEB5-7972-47EC-A6D1-D857E7A5686D}" type="parTrans">
      <dgm:prSet/>
      <dgm:spPr/>
      <dgm:t>
        <a:bodyPr/>
        <a:lstStyle/>
        <a:p>
          <a:endParaRPr lang="zh-CN" altLang="en-US" sz="2000" b="1">
            <a:latin typeface="微软雅黑" panose="020B0503020204020204" pitchFamily="34" charset="-122"/>
            <a:ea typeface="微软雅黑" panose="020B0503020204020204" pitchFamily="34" charset="-122"/>
          </a:endParaRPr>
        </a:p>
      </dgm:t>
    </dgm:pt>
    <dgm:pt modelId="{E27C14EC-0644-4590-8A24-3CF9AA1E7052}" cxnId="{7EDADEB5-7972-47EC-A6D1-D857E7A5686D}" type="sibTrans">
      <dgm:prSet/>
      <dgm:spPr/>
      <dgm:t>
        <a:bodyPr/>
        <a:lstStyle/>
        <a:p>
          <a:endParaRPr lang="zh-CN" altLang="en-US" sz="2000" b="1">
            <a:latin typeface="微软雅黑" panose="020B0503020204020204" pitchFamily="34" charset="-122"/>
            <a:ea typeface="微软雅黑" panose="020B0503020204020204" pitchFamily="34" charset="-122"/>
          </a:endParaRPr>
        </a:p>
      </dgm:t>
    </dgm:pt>
    <dgm:pt modelId="{47DCDF8E-1547-4F7A-8491-8BC7A9CC6377}">
      <dgm:prSet phldrT="[文本]" custT="1"/>
      <dgm:spPr/>
      <dgm:t>
        <a:bodyPr/>
        <a:lstStyle/>
        <a:p>
          <a:pPr algn="l"/>
          <a:r>
            <a:rPr lang="zh-CN" altLang="en-US" sz="1600" b="1" dirty="0" smtClean="0">
              <a:latin typeface="微软雅黑" panose="020B0503020204020204" pitchFamily="34" charset="-122"/>
              <a:ea typeface="微软雅黑" panose="020B0503020204020204" pitchFamily="34" charset="-122"/>
            </a:rPr>
            <a:t>不使用共享总线，没有碰撞问题，不使用 </a:t>
          </a:r>
          <a:r>
            <a:rPr lang="en-US" altLang="en-US" sz="1600" b="1" dirty="0" smtClean="0">
              <a:latin typeface="微软雅黑" panose="020B0503020204020204" pitchFamily="34" charset="-122"/>
              <a:ea typeface="微软雅黑" panose="020B0503020204020204" pitchFamily="34" charset="-122"/>
            </a:rPr>
            <a:t>CSMA/CD </a:t>
          </a:r>
          <a:r>
            <a:rPr lang="zh-CN" altLang="en-US" sz="1600" b="1" dirty="0" smtClean="0">
              <a:latin typeface="微软雅黑" panose="020B0503020204020204" pitchFamily="34" charset="-122"/>
              <a:ea typeface="微软雅黑" panose="020B0503020204020204" pitchFamily="34" charset="-122"/>
            </a:rPr>
            <a:t>协议，以全双工方式工作。但仍然采用以太网的帧结构。</a:t>
          </a:r>
          <a:endParaRPr lang="zh-CN" altLang="en-US" sz="1600" b="1" dirty="0">
            <a:latin typeface="微软雅黑" panose="020B0503020204020204" pitchFamily="34" charset="-122"/>
            <a:ea typeface="微软雅黑" panose="020B0503020204020204" pitchFamily="34" charset="-122"/>
          </a:endParaRPr>
        </a:p>
      </dgm:t>
    </dgm:pt>
    <dgm:pt modelId="{B61E462D-432B-487E-9ED1-CA5C6F17EB66}" cxnId="{18781BDE-274E-4806-B567-665833A09241}" type="parTrans">
      <dgm:prSet/>
      <dgm:spPr/>
      <dgm:t>
        <a:bodyPr/>
        <a:lstStyle/>
        <a:p>
          <a:endParaRPr lang="zh-CN" altLang="en-US" sz="2000" b="1">
            <a:latin typeface="微软雅黑" panose="020B0503020204020204" pitchFamily="34" charset="-122"/>
            <a:ea typeface="微软雅黑" panose="020B0503020204020204" pitchFamily="34" charset="-122"/>
          </a:endParaRPr>
        </a:p>
      </dgm:t>
    </dgm:pt>
    <dgm:pt modelId="{BB18B872-5B8D-4E4C-B0F1-DD7FBA2067F0}" cxnId="{18781BDE-274E-4806-B567-665833A09241}" type="sibTrans">
      <dgm:prSet/>
      <dgm:spPr/>
      <dgm:t>
        <a:bodyPr/>
        <a:lstStyle/>
        <a:p>
          <a:endParaRPr lang="zh-CN" altLang="en-US" sz="2000" b="1">
            <a:latin typeface="微软雅黑" panose="020B0503020204020204" pitchFamily="34" charset="-122"/>
            <a:ea typeface="微软雅黑" panose="020B0503020204020204" pitchFamily="34" charset="-122"/>
          </a:endParaRPr>
        </a:p>
      </dgm:t>
    </dgm:pt>
    <dgm:pt modelId="{18108C2C-254F-4821-A52D-ABC4FFE4C654}" type="pres">
      <dgm:prSet presAssocID="{9CC27A94-954A-4481-B3F6-B83EA60541B3}" presName="diagram" presStyleCnt="0">
        <dgm:presLayoutVars>
          <dgm:chPref val="1"/>
          <dgm:dir/>
          <dgm:animOne val="branch"/>
          <dgm:animLvl val="lvl"/>
          <dgm:resizeHandles/>
        </dgm:presLayoutVars>
      </dgm:prSet>
      <dgm:spPr/>
      <dgm:t>
        <a:bodyPr/>
        <a:lstStyle/>
        <a:p>
          <a:endParaRPr lang="zh-CN" altLang="en-US"/>
        </a:p>
      </dgm:t>
    </dgm:pt>
    <dgm:pt modelId="{4C245170-3BF4-45EA-8BB5-32DE6F52F1D7}" type="pres">
      <dgm:prSet presAssocID="{40C0455D-1064-49E4-9A00-983B5767CA01}" presName="root" presStyleCnt="0"/>
      <dgm:spPr/>
    </dgm:pt>
    <dgm:pt modelId="{BB30EBE4-29AF-4D48-A64B-3BF641F236A4}" type="pres">
      <dgm:prSet presAssocID="{40C0455D-1064-49E4-9A00-983B5767CA01}" presName="rootComposite" presStyleCnt="0"/>
      <dgm:spPr/>
    </dgm:pt>
    <dgm:pt modelId="{F85169B6-4EC1-4540-AA86-FA8B88FF50A0}" type="pres">
      <dgm:prSet presAssocID="{40C0455D-1064-49E4-9A00-983B5767CA01}" presName="rootText" presStyleLbl="node1" presStyleIdx="0" presStyleCnt="2"/>
      <dgm:spPr/>
      <dgm:t>
        <a:bodyPr/>
        <a:lstStyle/>
        <a:p>
          <a:endParaRPr lang="zh-CN" altLang="en-US"/>
        </a:p>
      </dgm:t>
    </dgm:pt>
    <dgm:pt modelId="{0425CC3C-0CCB-4691-A203-BE5A451AB0E3}" type="pres">
      <dgm:prSet presAssocID="{40C0455D-1064-49E4-9A00-983B5767CA01}" presName="rootConnector" presStyleLbl="node1" presStyleIdx="0" presStyleCnt="2"/>
      <dgm:spPr/>
      <dgm:t>
        <a:bodyPr/>
        <a:lstStyle/>
        <a:p>
          <a:endParaRPr lang="zh-CN" altLang="en-US"/>
        </a:p>
      </dgm:t>
    </dgm:pt>
    <dgm:pt modelId="{645A1321-FFAE-4BD0-B911-8B9C1810FD87}" type="pres">
      <dgm:prSet presAssocID="{40C0455D-1064-49E4-9A00-983B5767CA01}" presName="childShape" presStyleCnt="0"/>
      <dgm:spPr/>
    </dgm:pt>
    <dgm:pt modelId="{919FD86C-7BEC-4278-B7AD-1913682A2F37}" type="pres">
      <dgm:prSet presAssocID="{1455E256-19AB-4BF8-88B2-38A6D002FD26}" presName="Name13" presStyleLbl="parChTrans1D2" presStyleIdx="0" presStyleCnt="4"/>
      <dgm:spPr/>
      <dgm:t>
        <a:bodyPr/>
        <a:lstStyle/>
        <a:p>
          <a:endParaRPr lang="zh-CN" altLang="en-US"/>
        </a:p>
      </dgm:t>
    </dgm:pt>
    <dgm:pt modelId="{B13B4698-642A-467F-B72A-FD3C89710013}" type="pres">
      <dgm:prSet presAssocID="{6DCB5387-8A23-4403-AA53-ED0AAC4F56E3}" presName="childText" presStyleLbl="bgAcc1" presStyleIdx="0" presStyleCnt="4" custScaleX="556723" custScaleY="100913" custLinFactNeighborY="29368">
        <dgm:presLayoutVars>
          <dgm:bulletEnabled val="1"/>
        </dgm:presLayoutVars>
      </dgm:prSet>
      <dgm:spPr/>
      <dgm:t>
        <a:bodyPr/>
        <a:lstStyle/>
        <a:p>
          <a:endParaRPr lang="zh-CN" altLang="en-US"/>
        </a:p>
      </dgm:t>
    </dgm:pt>
    <dgm:pt modelId="{CA079974-B685-4555-B2E2-4F39DD6E80BF}" type="pres">
      <dgm:prSet presAssocID="{0B141FF8-619E-43C3-861C-D65B2AF7407B}" presName="Name13" presStyleLbl="parChTrans1D2" presStyleIdx="1" presStyleCnt="4"/>
      <dgm:spPr/>
      <dgm:t>
        <a:bodyPr/>
        <a:lstStyle/>
        <a:p>
          <a:endParaRPr lang="zh-CN" altLang="en-US"/>
        </a:p>
      </dgm:t>
    </dgm:pt>
    <dgm:pt modelId="{36FCCA39-B41D-47A5-A52E-DF17978138FB}" type="pres">
      <dgm:prSet presAssocID="{C281F5AC-ACE7-413D-A360-E152D1ADBBA0}" presName="childText" presStyleLbl="bgAcc1" presStyleIdx="1" presStyleCnt="4" custScaleX="556723" custScaleY="256870" custLinFactNeighborY="39937">
        <dgm:presLayoutVars>
          <dgm:bulletEnabled val="1"/>
        </dgm:presLayoutVars>
      </dgm:prSet>
      <dgm:spPr/>
      <dgm:t>
        <a:bodyPr/>
        <a:lstStyle/>
        <a:p>
          <a:endParaRPr lang="zh-CN" altLang="en-US"/>
        </a:p>
      </dgm:t>
    </dgm:pt>
    <dgm:pt modelId="{FAD24F39-3424-4080-9A4E-1B4E474EF911}" type="pres">
      <dgm:prSet presAssocID="{E3F0BA53-C6FA-410C-BBC4-1AC1D02879E4}" presName="root" presStyleCnt="0"/>
      <dgm:spPr/>
    </dgm:pt>
    <dgm:pt modelId="{789A283C-A483-45F9-9E23-DE4858FE30BC}" type="pres">
      <dgm:prSet presAssocID="{E3F0BA53-C6FA-410C-BBC4-1AC1D02879E4}" presName="rootComposite" presStyleCnt="0"/>
      <dgm:spPr/>
    </dgm:pt>
    <dgm:pt modelId="{D4267040-A3DC-45E3-9016-9C9CBF8A9C8F}" type="pres">
      <dgm:prSet presAssocID="{E3F0BA53-C6FA-410C-BBC4-1AC1D02879E4}" presName="rootText" presStyleLbl="node1" presStyleIdx="1" presStyleCnt="2"/>
      <dgm:spPr/>
      <dgm:t>
        <a:bodyPr/>
        <a:lstStyle/>
        <a:p>
          <a:endParaRPr lang="zh-CN" altLang="en-US"/>
        </a:p>
      </dgm:t>
    </dgm:pt>
    <dgm:pt modelId="{B04C9F55-A052-4CA7-9658-B5BC6AF0C82A}" type="pres">
      <dgm:prSet presAssocID="{E3F0BA53-C6FA-410C-BBC4-1AC1D02879E4}" presName="rootConnector" presStyleLbl="node1" presStyleIdx="1" presStyleCnt="2"/>
      <dgm:spPr/>
      <dgm:t>
        <a:bodyPr/>
        <a:lstStyle/>
        <a:p>
          <a:endParaRPr lang="zh-CN" altLang="en-US"/>
        </a:p>
      </dgm:t>
    </dgm:pt>
    <dgm:pt modelId="{3BACF1F0-26CD-443A-8A21-97BD07D6B88B}" type="pres">
      <dgm:prSet presAssocID="{E3F0BA53-C6FA-410C-BBC4-1AC1D02879E4}" presName="childShape" presStyleCnt="0"/>
      <dgm:spPr/>
    </dgm:pt>
    <dgm:pt modelId="{C3CC8B47-F884-4F30-BCE7-1832CF640A69}" type="pres">
      <dgm:prSet presAssocID="{A9645F84-0C8B-412D-9939-024B1CD43472}" presName="Name13" presStyleLbl="parChTrans1D2" presStyleIdx="2" presStyleCnt="4"/>
      <dgm:spPr/>
      <dgm:t>
        <a:bodyPr/>
        <a:lstStyle/>
        <a:p>
          <a:endParaRPr lang="zh-CN" altLang="en-US"/>
        </a:p>
      </dgm:t>
    </dgm:pt>
    <dgm:pt modelId="{36229D57-F712-4EBC-9B8C-05B74EB642B6}" type="pres">
      <dgm:prSet presAssocID="{52F70EC7-A9E3-4B72-B63F-A840A6D294D4}" presName="childText" presStyleLbl="bgAcc1" presStyleIdx="2" presStyleCnt="4" custScaleX="556723" custScaleY="100913" custLinFactNeighborY="29368">
        <dgm:presLayoutVars>
          <dgm:bulletEnabled val="1"/>
        </dgm:presLayoutVars>
      </dgm:prSet>
      <dgm:spPr/>
      <dgm:t>
        <a:bodyPr/>
        <a:lstStyle/>
        <a:p>
          <a:endParaRPr lang="zh-CN" altLang="en-US"/>
        </a:p>
      </dgm:t>
    </dgm:pt>
    <dgm:pt modelId="{150860FB-44A7-4B9F-8034-51864D54BB4B}" type="pres">
      <dgm:prSet presAssocID="{B61E462D-432B-487E-9ED1-CA5C6F17EB66}" presName="Name13" presStyleLbl="parChTrans1D2" presStyleIdx="3" presStyleCnt="4"/>
      <dgm:spPr/>
      <dgm:t>
        <a:bodyPr/>
        <a:lstStyle/>
        <a:p>
          <a:endParaRPr lang="zh-CN" altLang="en-US"/>
        </a:p>
      </dgm:t>
    </dgm:pt>
    <dgm:pt modelId="{ECA36131-525A-42DC-A052-C434DEDDC7FB}" type="pres">
      <dgm:prSet presAssocID="{47DCDF8E-1547-4F7A-8491-8BC7A9CC6377}" presName="childText" presStyleLbl="bgAcc1" presStyleIdx="3" presStyleCnt="4" custScaleX="556723" custScaleY="256870" custLinFactNeighborY="42245">
        <dgm:presLayoutVars>
          <dgm:bulletEnabled val="1"/>
        </dgm:presLayoutVars>
      </dgm:prSet>
      <dgm:spPr/>
      <dgm:t>
        <a:bodyPr/>
        <a:lstStyle/>
        <a:p>
          <a:endParaRPr lang="zh-CN" altLang="en-US"/>
        </a:p>
      </dgm:t>
    </dgm:pt>
  </dgm:ptLst>
  <dgm:cxnLst>
    <dgm:cxn modelId="{18781BDE-274E-4806-B567-665833A09241}" srcId="{E3F0BA53-C6FA-410C-BBC4-1AC1D02879E4}" destId="{47DCDF8E-1547-4F7A-8491-8BC7A9CC6377}" srcOrd="1" destOrd="0" parTransId="{B61E462D-432B-487E-9ED1-CA5C6F17EB66}" sibTransId="{BB18B872-5B8D-4E4C-B0F1-DD7FBA2067F0}"/>
    <dgm:cxn modelId="{E8377A6C-21AA-4B9A-8261-180113802782}" type="presOf" srcId="{B61E462D-432B-487E-9ED1-CA5C6F17EB66}" destId="{150860FB-44A7-4B9F-8034-51864D54BB4B}" srcOrd="0" destOrd="0" presId="urn:microsoft.com/office/officeart/2005/8/layout/hierarchy3"/>
    <dgm:cxn modelId="{D2BC289E-E153-4E48-86D6-7B36CB35AB9D}" type="presOf" srcId="{6DCB5387-8A23-4403-AA53-ED0AAC4F56E3}" destId="{B13B4698-642A-467F-B72A-FD3C89710013}" srcOrd="0" destOrd="0" presId="urn:microsoft.com/office/officeart/2005/8/layout/hierarchy3"/>
    <dgm:cxn modelId="{D336C69A-EC58-44DF-8D23-41F18260B332}" type="presOf" srcId="{A9645F84-0C8B-412D-9939-024B1CD43472}" destId="{C3CC8B47-F884-4F30-BCE7-1832CF640A69}" srcOrd="0" destOrd="0" presId="urn:microsoft.com/office/officeart/2005/8/layout/hierarchy3"/>
    <dgm:cxn modelId="{04603072-B5A2-4655-AE42-4A59B68382E5}" type="presOf" srcId="{E3F0BA53-C6FA-410C-BBC4-1AC1D02879E4}" destId="{B04C9F55-A052-4CA7-9658-B5BC6AF0C82A}" srcOrd="1" destOrd="0" presId="urn:microsoft.com/office/officeart/2005/8/layout/hierarchy3"/>
    <dgm:cxn modelId="{D927FB32-BCD1-45FA-9F2B-B864F8424D5D}" type="presOf" srcId="{C281F5AC-ACE7-413D-A360-E152D1ADBBA0}" destId="{36FCCA39-B41D-47A5-A52E-DF17978138FB}" srcOrd="0" destOrd="0" presId="urn:microsoft.com/office/officeart/2005/8/layout/hierarchy3"/>
    <dgm:cxn modelId="{010BE159-0BD1-4DE7-804C-EF80E1C540C9}" type="presOf" srcId="{0B141FF8-619E-43C3-861C-D65B2AF7407B}" destId="{CA079974-B685-4555-B2E2-4F39DD6E80BF}" srcOrd="0" destOrd="0" presId="urn:microsoft.com/office/officeart/2005/8/layout/hierarchy3"/>
    <dgm:cxn modelId="{BBA0A574-7335-4C76-9B4A-EDE3DB65A809}" type="presOf" srcId="{40C0455D-1064-49E4-9A00-983B5767CA01}" destId="{F85169B6-4EC1-4540-AA86-FA8B88FF50A0}" srcOrd="0" destOrd="0" presId="urn:microsoft.com/office/officeart/2005/8/layout/hierarchy3"/>
    <dgm:cxn modelId="{96F688E7-5334-454E-9EB5-36B21C3CAFD5}" srcId="{40C0455D-1064-49E4-9A00-983B5767CA01}" destId="{6DCB5387-8A23-4403-AA53-ED0AAC4F56E3}" srcOrd="0" destOrd="0" parTransId="{1455E256-19AB-4BF8-88B2-38A6D002FD26}" sibTransId="{D2DB5380-26FF-4C9B-BC9B-69ED9090CD8A}"/>
    <dgm:cxn modelId="{7EDADEB5-7972-47EC-A6D1-D857E7A5686D}" srcId="{E3F0BA53-C6FA-410C-BBC4-1AC1D02879E4}" destId="{52F70EC7-A9E3-4B72-B63F-A840A6D294D4}" srcOrd="0" destOrd="0" parTransId="{A9645F84-0C8B-412D-9939-024B1CD43472}" sibTransId="{E27C14EC-0644-4590-8A24-3CF9AA1E7052}"/>
    <dgm:cxn modelId="{0D0BDD20-879A-45D5-B4CC-475FDF5F25B8}" type="presOf" srcId="{1455E256-19AB-4BF8-88B2-38A6D002FD26}" destId="{919FD86C-7BEC-4278-B7AD-1913682A2F37}" srcOrd="0" destOrd="0" presId="urn:microsoft.com/office/officeart/2005/8/layout/hierarchy3"/>
    <dgm:cxn modelId="{BC5CD081-0762-4131-8C45-5576913AFE7A}" srcId="{9CC27A94-954A-4481-B3F6-B83EA60541B3}" destId="{E3F0BA53-C6FA-410C-BBC4-1AC1D02879E4}" srcOrd="1" destOrd="0" parTransId="{ED485591-0D13-4BB0-ACA3-A60D1D638C8D}" sibTransId="{454CFAF2-1BC3-4E27-88C6-BE56B27F6856}"/>
    <dgm:cxn modelId="{59BEEB5B-2F36-473A-B9A2-625B0FA5431A}" type="presOf" srcId="{40C0455D-1064-49E4-9A00-983B5767CA01}" destId="{0425CC3C-0CCB-4691-A203-BE5A451AB0E3}" srcOrd="1" destOrd="0" presId="urn:microsoft.com/office/officeart/2005/8/layout/hierarchy3"/>
    <dgm:cxn modelId="{9CEB597B-C1CF-4FB4-B400-790E7F7523D9}" type="presOf" srcId="{52F70EC7-A9E3-4B72-B63F-A840A6D294D4}" destId="{36229D57-F712-4EBC-9B8C-05B74EB642B6}" srcOrd="0" destOrd="0" presId="urn:microsoft.com/office/officeart/2005/8/layout/hierarchy3"/>
    <dgm:cxn modelId="{BBB6E45E-A189-472D-A111-E0718EF1A02B}" type="presOf" srcId="{9CC27A94-954A-4481-B3F6-B83EA60541B3}" destId="{18108C2C-254F-4821-A52D-ABC4FFE4C654}" srcOrd="0" destOrd="0" presId="urn:microsoft.com/office/officeart/2005/8/layout/hierarchy3"/>
    <dgm:cxn modelId="{3CB193C7-BCD2-4D40-82BD-E760890270DF}" type="presOf" srcId="{47DCDF8E-1547-4F7A-8491-8BC7A9CC6377}" destId="{ECA36131-525A-42DC-A052-C434DEDDC7FB}" srcOrd="0" destOrd="0" presId="urn:microsoft.com/office/officeart/2005/8/layout/hierarchy3"/>
    <dgm:cxn modelId="{CD8AEAFE-4DC4-4BAA-AF5A-A365173EF378}" srcId="{40C0455D-1064-49E4-9A00-983B5767CA01}" destId="{C281F5AC-ACE7-413D-A360-E152D1ADBBA0}" srcOrd="1" destOrd="0" parTransId="{0B141FF8-619E-43C3-861C-D65B2AF7407B}" sibTransId="{E53734F9-9C96-4E12-AFBA-E5113155A612}"/>
    <dgm:cxn modelId="{F64C3117-CF70-4429-91CD-12C70AB9B0B7}" srcId="{9CC27A94-954A-4481-B3F6-B83EA60541B3}" destId="{40C0455D-1064-49E4-9A00-983B5767CA01}" srcOrd="0" destOrd="0" parTransId="{9270F241-DEC4-45A1-8F48-2E8EE913E24D}" sibTransId="{5ED0F908-9F7D-4CFB-AD0A-9312A1B5543B}"/>
    <dgm:cxn modelId="{09DC199B-93BA-47F5-A542-6E682305D5EB}" type="presOf" srcId="{E3F0BA53-C6FA-410C-BBC4-1AC1D02879E4}" destId="{D4267040-A3DC-45E3-9016-9C9CBF8A9C8F}" srcOrd="0" destOrd="0" presId="urn:microsoft.com/office/officeart/2005/8/layout/hierarchy3"/>
    <dgm:cxn modelId="{EED22B5F-061D-414D-8838-AB97EDAC0C7B}" type="presParOf" srcId="{18108C2C-254F-4821-A52D-ABC4FFE4C654}" destId="{4C245170-3BF4-45EA-8BB5-32DE6F52F1D7}" srcOrd="0" destOrd="0" presId="urn:microsoft.com/office/officeart/2005/8/layout/hierarchy3"/>
    <dgm:cxn modelId="{09079DBD-8281-4AC1-B781-60B2AB08E333}" type="presParOf" srcId="{4C245170-3BF4-45EA-8BB5-32DE6F52F1D7}" destId="{BB30EBE4-29AF-4D48-A64B-3BF641F236A4}" srcOrd="0" destOrd="0" presId="urn:microsoft.com/office/officeart/2005/8/layout/hierarchy3"/>
    <dgm:cxn modelId="{973D5A60-0460-4781-8942-A15BCA45AE1C}" type="presParOf" srcId="{BB30EBE4-29AF-4D48-A64B-3BF641F236A4}" destId="{F85169B6-4EC1-4540-AA86-FA8B88FF50A0}" srcOrd="0" destOrd="0" presId="urn:microsoft.com/office/officeart/2005/8/layout/hierarchy3"/>
    <dgm:cxn modelId="{1FBC76EF-2AFA-4C3F-8697-D6AFAF489339}" type="presParOf" srcId="{BB30EBE4-29AF-4D48-A64B-3BF641F236A4}" destId="{0425CC3C-0CCB-4691-A203-BE5A451AB0E3}" srcOrd="1" destOrd="0" presId="urn:microsoft.com/office/officeart/2005/8/layout/hierarchy3"/>
    <dgm:cxn modelId="{F5E8574F-4E65-4FE5-8511-D15EF0085117}" type="presParOf" srcId="{4C245170-3BF4-45EA-8BB5-32DE6F52F1D7}" destId="{645A1321-FFAE-4BD0-B911-8B9C1810FD87}" srcOrd="1" destOrd="0" presId="urn:microsoft.com/office/officeart/2005/8/layout/hierarchy3"/>
    <dgm:cxn modelId="{AC8AF1C3-269E-49E4-A88C-8D9EE0F58B53}" type="presParOf" srcId="{645A1321-FFAE-4BD0-B911-8B9C1810FD87}" destId="{919FD86C-7BEC-4278-B7AD-1913682A2F37}" srcOrd="0" destOrd="0" presId="urn:microsoft.com/office/officeart/2005/8/layout/hierarchy3"/>
    <dgm:cxn modelId="{7F16B33B-FD35-4556-BC65-7D0B763E6979}" type="presParOf" srcId="{645A1321-FFAE-4BD0-B911-8B9C1810FD87}" destId="{B13B4698-642A-467F-B72A-FD3C89710013}" srcOrd="1" destOrd="0" presId="urn:microsoft.com/office/officeart/2005/8/layout/hierarchy3"/>
    <dgm:cxn modelId="{41B6DE02-E373-4F77-8559-1605CBAF5C54}" type="presParOf" srcId="{645A1321-FFAE-4BD0-B911-8B9C1810FD87}" destId="{CA079974-B685-4555-B2E2-4F39DD6E80BF}" srcOrd="2" destOrd="0" presId="urn:microsoft.com/office/officeart/2005/8/layout/hierarchy3"/>
    <dgm:cxn modelId="{ED0A62AE-46DA-4AA1-844B-E7F72634BC24}" type="presParOf" srcId="{645A1321-FFAE-4BD0-B911-8B9C1810FD87}" destId="{36FCCA39-B41D-47A5-A52E-DF17978138FB}" srcOrd="3" destOrd="0" presId="urn:microsoft.com/office/officeart/2005/8/layout/hierarchy3"/>
    <dgm:cxn modelId="{167BD0C0-47DE-4454-8F53-C9407B918A35}" type="presParOf" srcId="{18108C2C-254F-4821-A52D-ABC4FFE4C654}" destId="{FAD24F39-3424-4080-9A4E-1B4E474EF911}" srcOrd="1" destOrd="0" presId="urn:microsoft.com/office/officeart/2005/8/layout/hierarchy3"/>
    <dgm:cxn modelId="{19D8D2AA-6120-440A-BD17-4730DCE5F44B}" type="presParOf" srcId="{FAD24F39-3424-4080-9A4E-1B4E474EF911}" destId="{789A283C-A483-45F9-9E23-DE4858FE30BC}" srcOrd="0" destOrd="0" presId="urn:microsoft.com/office/officeart/2005/8/layout/hierarchy3"/>
    <dgm:cxn modelId="{F1117DC7-7967-470C-8EDC-F47C59B70ABE}" type="presParOf" srcId="{789A283C-A483-45F9-9E23-DE4858FE30BC}" destId="{D4267040-A3DC-45E3-9016-9C9CBF8A9C8F}" srcOrd="0" destOrd="0" presId="urn:microsoft.com/office/officeart/2005/8/layout/hierarchy3"/>
    <dgm:cxn modelId="{640386B1-9420-41C8-8042-564A0DA48743}" type="presParOf" srcId="{789A283C-A483-45F9-9E23-DE4858FE30BC}" destId="{B04C9F55-A052-4CA7-9658-B5BC6AF0C82A}" srcOrd="1" destOrd="0" presId="urn:microsoft.com/office/officeart/2005/8/layout/hierarchy3"/>
    <dgm:cxn modelId="{E0EFCC1A-75A9-4643-8EFD-AE21673D2F3D}" type="presParOf" srcId="{FAD24F39-3424-4080-9A4E-1B4E474EF911}" destId="{3BACF1F0-26CD-443A-8A21-97BD07D6B88B}" srcOrd="1" destOrd="0" presId="urn:microsoft.com/office/officeart/2005/8/layout/hierarchy3"/>
    <dgm:cxn modelId="{212BBA16-710F-491F-B84A-C3BBDA26B34E}" type="presParOf" srcId="{3BACF1F0-26CD-443A-8A21-97BD07D6B88B}" destId="{C3CC8B47-F884-4F30-BCE7-1832CF640A69}" srcOrd="0" destOrd="0" presId="urn:microsoft.com/office/officeart/2005/8/layout/hierarchy3"/>
    <dgm:cxn modelId="{BB969424-6A67-47EB-ABD7-A3ECAF63B4B6}" type="presParOf" srcId="{3BACF1F0-26CD-443A-8A21-97BD07D6B88B}" destId="{36229D57-F712-4EBC-9B8C-05B74EB642B6}" srcOrd="1" destOrd="0" presId="urn:microsoft.com/office/officeart/2005/8/layout/hierarchy3"/>
    <dgm:cxn modelId="{E9FB926C-599D-46D7-8540-B40A916CB5C8}" type="presParOf" srcId="{3BACF1F0-26CD-443A-8A21-97BD07D6B88B}" destId="{150860FB-44A7-4B9F-8034-51864D54BB4B}" srcOrd="2" destOrd="0" presId="urn:microsoft.com/office/officeart/2005/8/layout/hierarchy3"/>
    <dgm:cxn modelId="{EF6B00F7-3F34-4F9C-B452-D74D0781FEC8}" type="presParOf" srcId="{3BACF1F0-26CD-443A-8A21-97BD07D6B88B}" destId="{ECA36131-525A-42DC-A052-C434DEDDC7FB}" srcOrd="3" destOrd="0" presId="urn:microsoft.com/office/officeart/2005/8/layout/hierarchy3"/>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96ED680-18EC-43E7-B724-4EC3EAF692AF}" type="doc">
      <dgm:prSet loTypeId="urn:microsoft.com/office/officeart/2008/layout/PictureAccentList" loCatId="list" qsTypeId="urn:microsoft.com/office/officeart/2005/8/quickstyle/simple1" qsCatId="simple" csTypeId="urn:microsoft.com/office/officeart/2005/8/colors/colorful4" csCatId="colorful" phldr="1"/>
      <dgm:spPr/>
      <dgm:t>
        <a:bodyPr/>
        <a:lstStyle/>
        <a:p>
          <a:endParaRPr lang="zh-CN" altLang="en-US"/>
        </a:p>
      </dgm:t>
    </dgm:pt>
    <dgm:pt modelId="{9C4D550C-952F-41F3-8AFD-1A5114351F84}">
      <dgm:prSet phldrT="[文本]" custT="1"/>
      <dgm:spPr/>
      <dgm:t>
        <a:bodyPr/>
        <a:lstStyle/>
        <a:p>
          <a:r>
            <a:rPr lang="zh-CN" altLang="en-US" sz="2000" b="1" dirty="0" smtClean="0">
              <a:solidFill>
                <a:schemeClr val="tx1"/>
              </a:solidFill>
              <a:latin typeface="微软雅黑" panose="020B0503020204020204" pitchFamily="34" charset="-122"/>
              <a:ea typeface="微软雅黑" panose="020B0503020204020204" pitchFamily="34" charset="-122"/>
            </a:rPr>
            <a:t>以太网存在的主要问题</a:t>
          </a:r>
          <a:endParaRPr lang="zh-CN" altLang="en-US" sz="2000" b="1" dirty="0">
            <a:solidFill>
              <a:schemeClr val="tx1"/>
            </a:solidFill>
            <a:latin typeface="微软雅黑" panose="020B0503020204020204" pitchFamily="34" charset="-122"/>
            <a:ea typeface="微软雅黑" panose="020B0503020204020204" pitchFamily="34" charset="-122"/>
          </a:endParaRPr>
        </a:p>
      </dgm:t>
    </dgm:pt>
    <dgm:pt modelId="{5A496ED4-914D-473E-B167-A03488A6A798}" cxnId="{CC8B0642-A782-4EBC-B070-8B9E797C7BBE}" type="parTrans">
      <dgm:prSet/>
      <dgm:spPr/>
      <dgm:t>
        <a:bodyPr/>
        <a:lstStyle/>
        <a:p>
          <a:endParaRPr lang="zh-CN" altLang="en-US" sz="2000" b="1">
            <a:solidFill>
              <a:schemeClr val="tx1"/>
            </a:solidFill>
            <a:latin typeface="微软雅黑" panose="020B0503020204020204" pitchFamily="34" charset="-122"/>
            <a:ea typeface="微软雅黑" panose="020B0503020204020204" pitchFamily="34" charset="-122"/>
          </a:endParaRPr>
        </a:p>
      </dgm:t>
    </dgm:pt>
    <dgm:pt modelId="{24C9B543-4E31-455A-8177-B38A791E6442}" cxnId="{CC8B0642-A782-4EBC-B070-8B9E797C7BBE}" type="sibTrans">
      <dgm:prSet/>
      <dgm:spPr/>
      <dgm:t>
        <a:bodyPr/>
        <a:lstStyle/>
        <a:p>
          <a:endParaRPr lang="zh-CN" altLang="en-US" sz="2000" b="1">
            <a:solidFill>
              <a:schemeClr val="tx1"/>
            </a:solidFill>
            <a:latin typeface="微软雅黑" panose="020B0503020204020204" pitchFamily="34" charset="-122"/>
            <a:ea typeface="微软雅黑" panose="020B0503020204020204" pitchFamily="34" charset="-122"/>
          </a:endParaRPr>
        </a:p>
      </dgm:t>
    </dgm:pt>
    <dgm:pt modelId="{01B1CED8-968B-46B9-9CA3-29F4A640EC64}">
      <dgm:prSet phldrT="[文本]" custT="1"/>
      <dgm:spPr/>
      <dgm:t>
        <a:bodyPr/>
        <a:lstStyle/>
        <a:p>
          <a:r>
            <a:rPr lang="zh-CN" altLang="en-US" sz="2000" b="1" dirty="0" smtClean="0">
              <a:solidFill>
                <a:schemeClr val="bg1"/>
              </a:solidFill>
              <a:latin typeface="微软雅黑" panose="020B0503020204020204" pitchFamily="34" charset="-122"/>
              <a:ea typeface="微软雅黑" panose="020B0503020204020204" pitchFamily="34" charset="-122"/>
            </a:rPr>
            <a:t>广播风暴</a:t>
          </a:r>
          <a:endParaRPr lang="zh-CN" altLang="en-US" sz="2000" b="1" dirty="0">
            <a:solidFill>
              <a:schemeClr val="bg1"/>
            </a:solidFill>
            <a:latin typeface="微软雅黑" panose="020B0503020204020204" pitchFamily="34" charset="-122"/>
            <a:ea typeface="微软雅黑" panose="020B0503020204020204" pitchFamily="34" charset="-122"/>
          </a:endParaRPr>
        </a:p>
      </dgm:t>
    </dgm:pt>
    <dgm:pt modelId="{FC1F6C29-B248-4D27-8483-6FBEF4C09964}" cxnId="{D66CFE62-B6A7-4810-BA12-6F2FD58D163D}" type="parTrans">
      <dgm:prSet/>
      <dgm:spPr/>
      <dgm:t>
        <a:bodyPr/>
        <a:lstStyle/>
        <a:p>
          <a:endParaRPr lang="zh-CN" altLang="en-US" sz="2000" b="1">
            <a:solidFill>
              <a:schemeClr val="tx1"/>
            </a:solidFill>
            <a:latin typeface="微软雅黑" panose="020B0503020204020204" pitchFamily="34" charset="-122"/>
            <a:ea typeface="微软雅黑" panose="020B0503020204020204" pitchFamily="34" charset="-122"/>
          </a:endParaRPr>
        </a:p>
      </dgm:t>
    </dgm:pt>
    <dgm:pt modelId="{76F71E51-8775-4246-91CC-34B522EBF644}" cxnId="{D66CFE62-B6A7-4810-BA12-6F2FD58D163D}" type="sibTrans">
      <dgm:prSet/>
      <dgm:spPr/>
      <dgm:t>
        <a:bodyPr/>
        <a:lstStyle/>
        <a:p>
          <a:endParaRPr lang="zh-CN" altLang="en-US" sz="2000" b="1">
            <a:solidFill>
              <a:schemeClr val="tx1"/>
            </a:solidFill>
            <a:latin typeface="微软雅黑" panose="020B0503020204020204" pitchFamily="34" charset="-122"/>
            <a:ea typeface="微软雅黑" panose="020B0503020204020204" pitchFamily="34" charset="-122"/>
          </a:endParaRPr>
        </a:p>
      </dgm:t>
    </dgm:pt>
    <dgm:pt modelId="{5DE122D9-0EFD-4A0E-AD9B-558EA3DB6689}">
      <dgm:prSet phldrT="[文本]" custT="1"/>
      <dgm:spPr/>
      <dgm:t>
        <a:bodyPr/>
        <a:lstStyle/>
        <a:p>
          <a:r>
            <a:rPr lang="zh-CN" altLang="en-US" sz="2000" b="1" dirty="0" smtClean="0">
              <a:solidFill>
                <a:schemeClr val="bg1"/>
              </a:solidFill>
              <a:latin typeface="微软雅黑" panose="020B0503020204020204" pitchFamily="34" charset="-122"/>
              <a:ea typeface="微软雅黑" panose="020B0503020204020204" pitchFamily="34" charset="-122"/>
            </a:rPr>
            <a:t>管理困难 等 </a:t>
          </a:r>
          <a:endParaRPr lang="zh-CN" altLang="en-US" sz="2000" b="1" dirty="0">
            <a:solidFill>
              <a:schemeClr val="bg1"/>
            </a:solidFill>
            <a:latin typeface="微软雅黑" panose="020B0503020204020204" pitchFamily="34" charset="-122"/>
            <a:ea typeface="微软雅黑" panose="020B0503020204020204" pitchFamily="34" charset="-122"/>
          </a:endParaRPr>
        </a:p>
      </dgm:t>
    </dgm:pt>
    <dgm:pt modelId="{7BCD9CB7-11CD-408A-9D13-E0C0261A3AFB}" cxnId="{B2D28C54-4450-4029-B292-E7D17FEA6A02}" type="parTrans">
      <dgm:prSet/>
      <dgm:spPr/>
      <dgm:t>
        <a:bodyPr/>
        <a:lstStyle/>
        <a:p>
          <a:endParaRPr lang="zh-CN" altLang="en-US" sz="2000" b="1">
            <a:solidFill>
              <a:schemeClr val="tx1"/>
            </a:solidFill>
            <a:latin typeface="微软雅黑" panose="020B0503020204020204" pitchFamily="34" charset="-122"/>
            <a:ea typeface="微软雅黑" panose="020B0503020204020204" pitchFamily="34" charset="-122"/>
          </a:endParaRPr>
        </a:p>
      </dgm:t>
    </dgm:pt>
    <dgm:pt modelId="{82D0D590-9E76-48C3-8C71-49F6FF9D2593}" cxnId="{B2D28C54-4450-4029-B292-E7D17FEA6A02}" type="sibTrans">
      <dgm:prSet/>
      <dgm:spPr/>
      <dgm:t>
        <a:bodyPr/>
        <a:lstStyle/>
        <a:p>
          <a:endParaRPr lang="zh-CN" altLang="en-US" sz="2000" b="1">
            <a:solidFill>
              <a:schemeClr val="tx1"/>
            </a:solidFill>
            <a:latin typeface="微软雅黑" panose="020B0503020204020204" pitchFamily="34" charset="-122"/>
            <a:ea typeface="微软雅黑" panose="020B0503020204020204" pitchFamily="34" charset="-122"/>
          </a:endParaRPr>
        </a:p>
      </dgm:t>
    </dgm:pt>
    <dgm:pt modelId="{70DF90B9-BB31-4832-9E88-471FA32447B7}">
      <dgm:prSet custT="1"/>
      <dgm:spPr/>
      <dgm:t>
        <a:bodyPr/>
        <a:lstStyle/>
        <a:p>
          <a:r>
            <a:rPr lang="zh-CN" altLang="en-US" sz="2000" b="1" dirty="0" smtClean="0">
              <a:solidFill>
                <a:schemeClr val="bg1"/>
              </a:solidFill>
              <a:latin typeface="微软雅黑" panose="020B0503020204020204" pitchFamily="34" charset="-122"/>
              <a:ea typeface="微软雅黑" panose="020B0503020204020204" pitchFamily="34" charset="-122"/>
            </a:rPr>
            <a:t>安全问题</a:t>
          </a:r>
          <a:endParaRPr lang="zh-CN" altLang="en-US" sz="2000" b="1" dirty="0">
            <a:solidFill>
              <a:schemeClr val="bg1"/>
            </a:solidFill>
            <a:latin typeface="微软雅黑" panose="020B0503020204020204" pitchFamily="34" charset="-122"/>
            <a:ea typeface="微软雅黑" panose="020B0503020204020204" pitchFamily="34" charset="-122"/>
          </a:endParaRPr>
        </a:p>
      </dgm:t>
    </dgm:pt>
    <dgm:pt modelId="{10F25385-DE1A-44C7-878E-6797F5421568}" cxnId="{0A5C9FFC-3EDC-4CB3-A3F0-6752C4FDDF42}" type="parTrans">
      <dgm:prSet/>
      <dgm:spPr/>
      <dgm:t>
        <a:bodyPr/>
        <a:lstStyle/>
        <a:p>
          <a:endParaRPr lang="zh-CN" altLang="en-US">
            <a:solidFill>
              <a:schemeClr val="tx1"/>
            </a:solidFill>
          </a:endParaRPr>
        </a:p>
      </dgm:t>
    </dgm:pt>
    <dgm:pt modelId="{D33064F6-ACB6-4772-9009-6D745DAF31EF}" cxnId="{0A5C9FFC-3EDC-4CB3-A3F0-6752C4FDDF42}" type="sibTrans">
      <dgm:prSet/>
      <dgm:spPr/>
      <dgm:t>
        <a:bodyPr/>
        <a:lstStyle/>
        <a:p>
          <a:endParaRPr lang="zh-CN" altLang="en-US">
            <a:solidFill>
              <a:schemeClr val="tx1"/>
            </a:solidFill>
          </a:endParaRPr>
        </a:p>
      </dgm:t>
    </dgm:pt>
    <dgm:pt modelId="{A0E0D025-DCA6-425F-8E0B-8EA5BF59390A}" type="pres">
      <dgm:prSet presAssocID="{696ED680-18EC-43E7-B724-4EC3EAF692AF}" presName="layout" presStyleCnt="0">
        <dgm:presLayoutVars>
          <dgm:chMax/>
          <dgm:chPref/>
          <dgm:dir/>
          <dgm:animOne val="branch"/>
          <dgm:animLvl val="lvl"/>
          <dgm:resizeHandles/>
        </dgm:presLayoutVars>
      </dgm:prSet>
      <dgm:spPr/>
      <dgm:t>
        <a:bodyPr/>
        <a:lstStyle/>
        <a:p>
          <a:endParaRPr lang="zh-CN" altLang="en-US"/>
        </a:p>
      </dgm:t>
    </dgm:pt>
    <dgm:pt modelId="{9E5F89C5-C991-4647-8E03-02567A5B47C5}" type="pres">
      <dgm:prSet presAssocID="{9C4D550C-952F-41F3-8AFD-1A5114351F84}" presName="root" presStyleCnt="0">
        <dgm:presLayoutVars>
          <dgm:chMax/>
          <dgm:chPref val="4"/>
        </dgm:presLayoutVars>
      </dgm:prSet>
      <dgm:spPr/>
    </dgm:pt>
    <dgm:pt modelId="{21D66B4D-424B-43DD-97D8-E7DC36D2F88E}" type="pres">
      <dgm:prSet presAssocID="{9C4D550C-952F-41F3-8AFD-1A5114351F84}" presName="rootComposite" presStyleCnt="0">
        <dgm:presLayoutVars/>
      </dgm:prSet>
      <dgm:spPr/>
    </dgm:pt>
    <dgm:pt modelId="{1DB1E9D0-3339-4A9D-B405-729BDEBEF42B}" type="pres">
      <dgm:prSet presAssocID="{9C4D550C-952F-41F3-8AFD-1A5114351F84}" presName="rootText" presStyleLbl="node0" presStyleIdx="0" presStyleCnt="1">
        <dgm:presLayoutVars>
          <dgm:chMax/>
          <dgm:chPref val="4"/>
        </dgm:presLayoutVars>
      </dgm:prSet>
      <dgm:spPr/>
      <dgm:t>
        <a:bodyPr/>
        <a:lstStyle/>
        <a:p>
          <a:endParaRPr lang="zh-CN" altLang="en-US"/>
        </a:p>
      </dgm:t>
    </dgm:pt>
    <dgm:pt modelId="{93DC03D1-82A4-42CA-84E3-171835A27C76}" type="pres">
      <dgm:prSet presAssocID="{9C4D550C-952F-41F3-8AFD-1A5114351F84}" presName="childShape" presStyleCnt="0">
        <dgm:presLayoutVars>
          <dgm:chMax val="0"/>
          <dgm:chPref val="0"/>
        </dgm:presLayoutVars>
      </dgm:prSet>
      <dgm:spPr/>
    </dgm:pt>
    <dgm:pt modelId="{6EBC4C0D-CD50-4FE7-BE3F-DE01CF00D802}" type="pres">
      <dgm:prSet presAssocID="{01B1CED8-968B-46B9-9CA3-29F4A640EC64}" presName="childComposite" presStyleCnt="0">
        <dgm:presLayoutVars>
          <dgm:chMax val="0"/>
          <dgm:chPref val="0"/>
        </dgm:presLayoutVars>
      </dgm:prSet>
      <dgm:spPr/>
    </dgm:pt>
    <dgm:pt modelId="{CD749DB9-A3DA-4BAE-A943-A6CBF8D11D51}" type="pres">
      <dgm:prSet presAssocID="{01B1CED8-968B-46B9-9CA3-29F4A640EC64}" presName="Image" presStyleLbl="node1" presStyleIdx="0" presStyleCnt="3"/>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a:stretch>
        </a:blipFill>
      </dgm:spPr>
      <dgm:t>
        <a:bodyPr/>
        <a:lstStyle/>
        <a:p>
          <a:endParaRPr lang="zh-CN" altLang="en-US"/>
        </a:p>
      </dgm:t>
    </dgm:pt>
    <dgm:pt modelId="{00C2F456-D28D-4B2C-B6C1-C950F98B60F5}" type="pres">
      <dgm:prSet presAssocID="{01B1CED8-968B-46B9-9CA3-29F4A640EC64}" presName="childText" presStyleLbl="lnNode1" presStyleIdx="0" presStyleCnt="3">
        <dgm:presLayoutVars>
          <dgm:chMax val="0"/>
          <dgm:chPref val="0"/>
          <dgm:bulletEnabled val="1"/>
        </dgm:presLayoutVars>
      </dgm:prSet>
      <dgm:spPr/>
      <dgm:t>
        <a:bodyPr/>
        <a:lstStyle/>
        <a:p>
          <a:endParaRPr lang="zh-CN" altLang="en-US"/>
        </a:p>
      </dgm:t>
    </dgm:pt>
    <dgm:pt modelId="{64CF024C-F4A1-483B-B464-7122D4F00D95}" type="pres">
      <dgm:prSet presAssocID="{70DF90B9-BB31-4832-9E88-471FA32447B7}" presName="childComposite" presStyleCnt="0">
        <dgm:presLayoutVars>
          <dgm:chMax val="0"/>
          <dgm:chPref val="0"/>
        </dgm:presLayoutVars>
      </dgm:prSet>
      <dgm:spPr/>
    </dgm:pt>
    <dgm:pt modelId="{B5E1697C-B7F9-432F-8B8C-2C72CB3A8DB2}" type="pres">
      <dgm:prSet presAssocID="{70DF90B9-BB31-4832-9E88-471FA32447B7}" presName="Image" presStyleLbl="node1" presStyleIdx="1" presStyleCnt="3"/>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a:stretch>
        </a:blipFill>
      </dgm:spPr>
    </dgm:pt>
    <dgm:pt modelId="{CC7DA71B-6517-4DAC-B756-9D99ECEF317E}" type="pres">
      <dgm:prSet presAssocID="{70DF90B9-BB31-4832-9E88-471FA32447B7}" presName="childText" presStyleLbl="lnNode1" presStyleIdx="1" presStyleCnt="3">
        <dgm:presLayoutVars>
          <dgm:chMax val="0"/>
          <dgm:chPref val="0"/>
          <dgm:bulletEnabled val="1"/>
        </dgm:presLayoutVars>
      </dgm:prSet>
      <dgm:spPr/>
      <dgm:t>
        <a:bodyPr/>
        <a:lstStyle/>
        <a:p>
          <a:endParaRPr lang="zh-CN" altLang="en-US"/>
        </a:p>
      </dgm:t>
    </dgm:pt>
    <dgm:pt modelId="{D538157A-0694-48D5-9E5D-9DEFC0066D95}" type="pres">
      <dgm:prSet presAssocID="{5DE122D9-0EFD-4A0E-AD9B-558EA3DB6689}" presName="childComposite" presStyleCnt="0">
        <dgm:presLayoutVars>
          <dgm:chMax val="0"/>
          <dgm:chPref val="0"/>
        </dgm:presLayoutVars>
      </dgm:prSet>
      <dgm:spPr/>
    </dgm:pt>
    <dgm:pt modelId="{14191CB4-CBF2-4672-8D7E-4805CD0EC527}" type="pres">
      <dgm:prSet presAssocID="{5DE122D9-0EFD-4A0E-AD9B-558EA3DB6689}" presName="Image" presStyleLbl="node1" presStyleIdx="2" presStyleCnt="3"/>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a:stretch>
        </a:blipFill>
      </dgm:spPr>
    </dgm:pt>
    <dgm:pt modelId="{FF45535F-D8E0-422C-ADEA-B4B65A834513}" type="pres">
      <dgm:prSet presAssocID="{5DE122D9-0EFD-4A0E-AD9B-558EA3DB6689}" presName="childText" presStyleLbl="lnNode1" presStyleIdx="2" presStyleCnt="3">
        <dgm:presLayoutVars>
          <dgm:chMax val="0"/>
          <dgm:chPref val="0"/>
          <dgm:bulletEnabled val="1"/>
        </dgm:presLayoutVars>
      </dgm:prSet>
      <dgm:spPr/>
      <dgm:t>
        <a:bodyPr/>
        <a:lstStyle/>
        <a:p>
          <a:endParaRPr lang="zh-CN" altLang="en-US"/>
        </a:p>
      </dgm:t>
    </dgm:pt>
  </dgm:ptLst>
  <dgm:cxnLst>
    <dgm:cxn modelId="{B846E990-322F-4243-B232-6CCAEFD9D40A}" type="presOf" srcId="{9C4D550C-952F-41F3-8AFD-1A5114351F84}" destId="{1DB1E9D0-3339-4A9D-B405-729BDEBEF42B}" srcOrd="0" destOrd="0" presId="urn:microsoft.com/office/officeart/2008/layout/PictureAccentList"/>
    <dgm:cxn modelId="{B2D28C54-4450-4029-B292-E7D17FEA6A02}" srcId="{9C4D550C-952F-41F3-8AFD-1A5114351F84}" destId="{5DE122D9-0EFD-4A0E-AD9B-558EA3DB6689}" srcOrd="2" destOrd="0" parTransId="{7BCD9CB7-11CD-408A-9D13-E0C0261A3AFB}" sibTransId="{82D0D590-9E76-48C3-8C71-49F6FF9D2593}"/>
    <dgm:cxn modelId="{9573A513-6738-42F3-B049-9E40CEAC3F7E}" type="presOf" srcId="{5DE122D9-0EFD-4A0E-AD9B-558EA3DB6689}" destId="{FF45535F-D8E0-422C-ADEA-B4B65A834513}" srcOrd="0" destOrd="0" presId="urn:microsoft.com/office/officeart/2008/layout/PictureAccentList"/>
    <dgm:cxn modelId="{39FB5AF3-32C2-49BF-9A75-D17EAA83D1FF}" type="presOf" srcId="{70DF90B9-BB31-4832-9E88-471FA32447B7}" destId="{CC7DA71B-6517-4DAC-B756-9D99ECEF317E}" srcOrd="0" destOrd="0" presId="urn:microsoft.com/office/officeart/2008/layout/PictureAccentList"/>
    <dgm:cxn modelId="{0A5C9FFC-3EDC-4CB3-A3F0-6752C4FDDF42}" srcId="{9C4D550C-952F-41F3-8AFD-1A5114351F84}" destId="{70DF90B9-BB31-4832-9E88-471FA32447B7}" srcOrd="1" destOrd="0" parTransId="{10F25385-DE1A-44C7-878E-6797F5421568}" sibTransId="{D33064F6-ACB6-4772-9009-6D745DAF31EF}"/>
    <dgm:cxn modelId="{CC8B0642-A782-4EBC-B070-8B9E797C7BBE}" srcId="{696ED680-18EC-43E7-B724-4EC3EAF692AF}" destId="{9C4D550C-952F-41F3-8AFD-1A5114351F84}" srcOrd="0" destOrd="0" parTransId="{5A496ED4-914D-473E-B167-A03488A6A798}" sibTransId="{24C9B543-4E31-455A-8177-B38A791E6442}"/>
    <dgm:cxn modelId="{7F6C3970-45D9-4CCB-907A-61BFACA2604D}" type="presOf" srcId="{01B1CED8-968B-46B9-9CA3-29F4A640EC64}" destId="{00C2F456-D28D-4B2C-B6C1-C950F98B60F5}" srcOrd="0" destOrd="0" presId="urn:microsoft.com/office/officeart/2008/layout/PictureAccentList"/>
    <dgm:cxn modelId="{182E9B62-5127-419F-AD80-04071B938B1F}" type="presOf" srcId="{696ED680-18EC-43E7-B724-4EC3EAF692AF}" destId="{A0E0D025-DCA6-425F-8E0B-8EA5BF59390A}" srcOrd="0" destOrd="0" presId="urn:microsoft.com/office/officeart/2008/layout/PictureAccentList"/>
    <dgm:cxn modelId="{D66CFE62-B6A7-4810-BA12-6F2FD58D163D}" srcId="{9C4D550C-952F-41F3-8AFD-1A5114351F84}" destId="{01B1CED8-968B-46B9-9CA3-29F4A640EC64}" srcOrd="0" destOrd="0" parTransId="{FC1F6C29-B248-4D27-8483-6FBEF4C09964}" sibTransId="{76F71E51-8775-4246-91CC-34B522EBF644}"/>
    <dgm:cxn modelId="{A7D65854-1CE7-44F7-B108-4B049E23B1BD}" type="presParOf" srcId="{A0E0D025-DCA6-425F-8E0B-8EA5BF59390A}" destId="{9E5F89C5-C991-4647-8E03-02567A5B47C5}" srcOrd="0" destOrd="0" presId="urn:microsoft.com/office/officeart/2008/layout/PictureAccentList"/>
    <dgm:cxn modelId="{6A5FEA5E-82E3-4F74-AA35-48F034BC38FC}" type="presParOf" srcId="{9E5F89C5-C991-4647-8E03-02567A5B47C5}" destId="{21D66B4D-424B-43DD-97D8-E7DC36D2F88E}" srcOrd="0" destOrd="0" presId="urn:microsoft.com/office/officeart/2008/layout/PictureAccentList"/>
    <dgm:cxn modelId="{D812BCC8-BD4F-4A73-A280-DD8205407045}" type="presParOf" srcId="{21D66B4D-424B-43DD-97D8-E7DC36D2F88E}" destId="{1DB1E9D0-3339-4A9D-B405-729BDEBEF42B}" srcOrd="0" destOrd="0" presId="urn:microsoft.com/office/officeart/2008/layout/PictureAccentList"/>
    <dgm:cxn modelId="{6CF3A7D8-3DFE-44AD-AFFC-8F9FF8BB039A}" type="presParOf" srcId="{9E5F89C5-C991-4647-8E03-02567A5B47C5}" destId="{93DC03D1-82A4-42CA-84E3-171835A27C76}" srcOrd="1" destOrd="0" presId="urn:microsoft.com/office/officeart/2008/layout/PictureAccentList"/>
    <dgm:cxn modelId="{DE93CFAC-3F29-419C-A482-BB4233E3AA36}" type="presParOf" srcId="{93DC03D1-82A4-42CA-84E3-171835A27C76}" destId="{6EBC4C0D-CD50-4FE7-BE3F-DE01CF00D802}" srcOrd="0" destOrd="0" presId="urn:microsoft.com/office/officeart/2008/layout/PictureAccentList"/>
    <dgm:cxn modelId="{0477ADDD-6DC1-405C-919E-D1A54FD2CFF0}" type="presParOf" srcId="{6EBC4C0D-CD50-4FE7-BE3F-DE01CF00D802}" destId="{CD749DB9-A3DA-4BAE-A943-A6CBF8D11D51}" srcOrd="0" destOrd="0" presId="urn:microsoft.com/office/officeart/2008/layout/PictureAccentList"/>
    <dgm:cxn modelId="{2E80B807-8DDE-4B4D-9D44-D7DDAF4E06FF}" type="presParOf" srcId="{6EBC4C0D-CD50-4FE7-BE3F-DE01CF00D802}" destId="{00C2F456-D28D-4B2C-B6C1-C950F98B60F5}" srcOrd="1" destOrd="0" presId="urn:microsoft.com/office/officeart/2008/layout/PictureAccentList"/>
    <dgm:cxn modelId="{890A0312-603E-47AC-92C9-9213D31F944D}" type="presParOf" srcId="{93DC03D1-82A4-42CA-84E3-171835A27C76}" destId="{64CF024C-F4A1-483B-B464-7122D4F00D95}" srcOrd="1" destOrd="0" presId="urn:microsoft.com/office/officeart/2008/layout/PictureAccentList"/>
    <dgm:cxn modelId="{3BB59801-491B-4ED3-9755-24C5FA9FD7A3}" type="presParOf" srcId="{64CF024C-F4A1-483B-B464-7122D4F00D95}" destId="{B5E1697C-B7F9-432F-8B8C-2C72CB3A8DB2}" srcOrd="0" destOrd="0" presId="urn:microsoft.com/office/officeart/2008/layout/PictureAccentList"/>
    <dgm:cxn modelId="{1BE2E497-67F5-408E-B664-1AE175812B81}" type="presParOf" srcId="{64CF024C-F4A1-483B-B464-7122D4F00D95}" destId="{CC7DA71B-6517-4DAC-B756-9D99ECEF317E}" srcOrd="1" destOrd="0" presId="urn:microsoft.com/office/officeart/2008/layout/PictureAccentList"/>
    <dgm:cxn modelId="{496B06E8-FAC2-4D87-BB55-90839E837D5E}" type="presParOf" srcId="{93DC03D1-82A4-42CA-84E3-171835A27C76}" destId="{D538157A-0694-48D5-9E5D-9DEFC0066D95}" srcOrd="2" destOrd="0" presId="urn:microsoft.com/office/officeart/2008/layout/PictureAccentList"/>
    <dgm:cxn modelId="{74A747A4-7CDE-4D9D-B76A-3AEDB33805EE}" type="presParOf" srcId="{D538157A-0694-48D5-9E5D-9DEFC0066D95}" destId="{14191CB4-CBF2-4672-8D7E-4805CD0EC527}" srcOrd="0" destOrd="0" presId="urn:microsoft.com/office/officeart/2008/layout/PictureAccentList"/>
    <dgm:cxn modelId="{46D7AD81-B44F-4AF8-BDCB-8594AB078C1C}" type="presParOf" srcId="{D538157A-0694-48D5-9E5D-9DEFC0066D95}" destId="{FF45535F-D8E0-422C-ADEA-B4B65A834513}" srcOrd="1" destOrd="0" presId="urn:microsoft.com/office/officeart/2008/layout/PictureAccentList"/>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7276486" cy="2120994"/>
        <a:chOff x="0" y="0"/>
        <a:chExt cx="7276486" cy="2120994"/>
      </a:xfrm>
    </dsp:grpSpPr>
    <dsp:sp modelId="{5CCE0585-D949-4566-BF76-D02D180BBC12}">
      <dsp:nvSpPr>
        <dsp:cNvPr id="3" name="圆角矩形 2"/>
        <dsp:cNvSpPr/>
      </dsp:nvSpPr>
      <dsp:spPr bwMode="white">
        <a:xfrm>
          <a:off x="0" y="0"/>
          <a:ext cx="3506740" cy="2120994"/>
        </a:xfrm>
        <a:prstGeom prst="roundRect">
          <a:avLst>
            <a:gd name="adj" fmla="val 10000"/>
          </a:avLst>
        </a:prstGeom>
        <a:solidFill>
          <a:srgbClr val="33CCFF"/>
        </a:solidFill>
      </dsp:spPr>
      <dsp:style>
        <a:lnRef idx="0">
          <a:schemeClr val="dk1"/>
        </a:lnRef>
        <a:fillRef idx="1">
          <a:schemeClr val="accent3">
            <a:tint val="40000"/>
          </a:schemeClr>
        </a:fillRef>
        <a:effectRef idx="1">
          <a:scrgbClr r="0" g="0" b="0"/>
        </a:effectRef>
        <a:fontRef idx="minor"/>
      </dsp:style>
      <dsp:txBody>
        <a:bodyPr lIns="60960" tIns="60960" rIns="60960" bIns="6096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1600" b="1" dirty="0" smtClean="0">
              <a:solidFill>
                <a:srgbClr val="000099"/>
              </a:solidFill>
              <a:latin typeface="微软雅黑" panose="020B0503020204020204" pitchFamily="34" charset="-122"/>
              <a:ea typeface="微软雅黑" panose="020B0503020204020204" pitchFamily="34" charset="-122"/>
            </a:rPr>
            <a:t>提供不可靠的交付服务</a:t>
          </a:r>
          <a:endParaRPr lang="zh-CN" altLang="en-US" sz="1600" b="1" dirty="0">
            <a:solidFill>
              <a:srgbClr val="000099"/>
            </a:solidFill>
            <a:latin typeface="微软雅黑" panose="020B0503020204020204" pitchFamily="34" charset="-122"/>
            <a:ea typeface="微软雅黑" panose="020B0503020204020204" pitchFamily="34" charset="-122"/>
          </a:endParaRPr>
        </a:p>
      </dsp:txBody>
      <dsp:txXfrm>
        <a:off x="0" y="0"/>
        <a:ext cx="3506740" cy="2120994"/>
      </dsp:txXfrm>
    </dsp:sp>
    <dsp:sp modelId="{D183681B-6788-4510-8244-33ABDB9FA7A6}">
      <dsp:nvSpPr>
        <dsp:cNvPr id="4" name="圆角矩形 3"/>
        <dsp:cNvSpPr/>
      </dsp:nvSpPr>
      <dsp:spPr bwMode="white">
        <a:xfrm>
          <a:off x="350674" y="636298"/>
          <a:ext cx="2805392" cy="640086"/>
        </a:xfrm>
        <a:prstGeom prst="roundRect">
          <a:avLst>
            <a:gd name="adj" fmla="val 10000"/>
          </a:avLst>
        </a:prstGeom>
        <a:sp3d prstMaterial="dkEdge">
          <a:bevelT w="8200" h="38100"/>
        </a:sp3d>
      </dsp:spPr>
      <dsp:style>
        <a:lnRef idx="0">
          <a:schemeClr val="lt1"/>
        </a:lnRef>
        <a:fillRef idx="2">
          <a:schemeClr val="accent3">
            <a:hueOff val="0"/>
            <a:satOff val="0"/>
            <a:lumOff val="0"/>
            <a:alpha val="100000"/>
          </a:schemeClr>
        </a:fillRef>
        <a:effectRef idx="1">
          <a:scrgbClr r="0" g="0" b="0"/>
        </a:effectRef>
        <a:fontRef idx="minor">
          <a:schemeClr val="dk1"/>
        </a:fontRef>
      </dsp:style>
      <dsp:txBody>
        <a:bodyPr lIns="40640" tIns="30480" rIns="40640" bIns="3048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gn="l">
            <a:lnSpc>
              <a:spcPct val="100000"/>
            </a:lnSpc>
            <a:spcBef>
              <a:spcPct val="0"/>
            </a:spcBef>
            <a:spcAft>
              <a:spcPct val="35000"/>
            </a:spcAft>
          </a:pPr>
          <a:r>
            <a:rPr lang="zh-CN" altLang="en-US" sz="1600" b="1" dirty="0" smtClean="0">
              <a:latin typeface="微软雅黑" panose="020B0503020204020204" pitchFamily="34" charset="-122"/>
              <a:ea typeface="微软雅黑" panose="020B0503020204020204" pitchFamily="34" charset="-122"/>
            </a:rPr>
            <a:t>尽最大努力的交付。</a:t>
          </a:r>
          <a:endParaRPr lang="zh-CN" altLang="en-US" sz="1600" b="1" dirty="0">
            <a:latin typeface="微软雅黑" panose="020B0503020204020204" pitchFamily="34" charset="-122"/>
            <a:ea typeface="微软雅黑" panose="020B0503020204020204" pitchFamily="34" charset="-122"/>
          </a:endParaRPr>
        </a:p>
      </dsp:txBody>
      <dsp:txXfrm>
        <a:off x="350674" y="636298"/>
        <a:ext cx="2805392" cy="640086"/>
      </dsp:txXfrm>
    </dsp:sp>
    <dsp:sp modelId="{D871E045-0D3A-446B-875E-5BEA2EC2B98B}">
      <dsp:nvSpPr>
        <dsp:cNvPr id="5" name="圆角矩形 4"/>
        <dsp:cNvSpPr/>
      </dsp:nvSpPr>
      <dsp:spPr bwMode="white">
        <a:xfrm>
          <a:off x="350674" y="1374859"/>
          <a:ext cx="2805392" cy="640086"/>
        </a:xfrm>
        <a:prstGeom prst="roundRect">
          <a:avLst>
            <a:gd name="adj" fmla="val 10000"/>
          </a:avLst>
        </a:prstGeom>
        <a:sp3d prstMaterial="dkEdge">
          <a:bevelT w="8200" h="38100"/>
        </a:sp3d>
      </dsp:spPr>
      <dsp:style>
        <a:lnRef idx="0">
          <a:schemeClr val="lt1"/>
        </a:lnRef>
        <a:fillRef idx="2">
          <a:schemeClr val="accent3">
            <a:hueOff val="3760000"/>
            <a:satOff val="-5620"/>
            <a:lumOff val="-914"/>
            <a:alpha val="100000"/>
          </a:schemeClr>
        </a:fillRef>
        <a:effectRef idx="1">
          <a:scrgbClr r="0" g="0" b="0"/>
        </a:effectRef>
        <a:fontRef idx="minor">
          <a:schemeClr val="dk1"/>
        </a:fontRef>
      </dsp:style>
      <dsp:txBody>
        <a:bodyPr lIns="40640" tIns="30480" rIns="40640" bIns="3048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gn="l">
            <a:lnSpc>
              <a:spcPct val="100000"/>
            </a:lnSpc>
            <a:spcBef>
              <a:spcPct val="0"/>
            </a:spcBef>
            <a:spcAft>
              <a:spcPct val="35000"/>
            </a:spcAft>
          </a:pPr>
          <a:r>
            <a:rPr lang="zh-CN" altLang="en-US" sz="1600" b="1" dirty="0" smtClean="0">
              <a:latin typeface="微软雅黑" panose="020B0503020204020204" pitchFamily="34" charset="-122"/>
              <a:ea typeface="微软雅黑" panose="020B0503020204020204" pitchFamily="34" charset="-122"/>
            </a:rPr>
            <a:t>对有差错帧是否需要重传则由高层来决定。</a:t>
          </a:r>
          <a:endParaRPr lang="zh-CN" altLang="en-US" sz="1600" b="1" dirty="0">
            <a:latin typeface="微软雅黑" panose="020B0503020204020204" pitchFamily="34" charset="-122"/>
            <a:ea typeface="微软雅黑" panose="020B0503020204020204" pitchFamily="34" charset="-122"/>
          </a:endParaRPr>
        </a:p>
      </dsp:txBody>
      <dsp:txXfrm>
        <a:off x="350674" y="1374859"/>
        <a:ext cx="2805392" cy="640086"/>
      </dsp:txXfrm>
    </dsp:sp>
    <dsp:sp modelId="{7585489D-9D2F-4D31-9D4C-5AB50C9A29FA}">
      <dsp:nvSpPr>
        <dsp:cNvPr id="6" name="圆角矩形 5"/>
        <dsp:cNvSpPr/>
      </dsp:nvSpPr>
      <dsp:spPr bwMode="white">
        <a:xfrm>
          <a:off x="3769746" y="0"/>
          <a:ext cx="3506740" cy="2120994"/>
        </a:xfrm>
        <a:prstGeom prst="roundRect">
          <a:avLst>
            <a:gd name="adj" fmla="val 10000"/>
          </a:avLst>
        </a:prstGeom>
        <a:solidFill>
          <a:srgbClr val="33CCFF"/>
        </a:solidFill>
      </dsp:spPr>
      <dsp:style>
        <a:lnRef idx="0">
          <a:schemeClr val="dk1"/>
        </a:lnRef>
        <a:fillRef idx="1">
          <a:schemeClr val="accent3">
            <a:tint val="40000"/>
          </a:schemeClr>
        </a:fillRef>
        <a:effectRef idx="1">
          <a:scrgbClr r="0" g="0" b="0"/>
        </a:effectRef>
        <a:fontRef idx="minor"/>
      </dsp:style>
      <dsp:txBody>
        <a:bodyPr lIns="60960" tIns="60960" rIns="60960" bIns="6096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gn="ctr">
            <a:lnSpc>
              <a:spcPct val="100000"/>
            </a:lnSpc>
            <a:spcBef>
              <a:spcPct val="0"/>
            </a:spcBef>
            <a:spcAft>
              <a:spcPct val="35000"/>
            </a:spcAft>
          </a:pPr>
          <a:r>
            <a:rPr lang="zh-CN" altLang="en-US" sz="1600" b="1" dirty="0" smtClean="0">
              <a:solidFill>
                <a:srgbClr val="000099"/>
              </a:solidFill>
              <a:latin typeface="微软雅黑" panose="020B0503020204020204" pitchFamily="34" charset="-122"/>
              <a:ea typeface="微软雅黑" panose="020B0503020204020204" pitchFamily="34" charset="-122"/>
            </a:rPr>
            <a:t>同一时间只能允许一台计算机发送</a:t>
          </a:r>
          <a:endParaRPr lang="zh-CN" altLang="en-US" sz="1600" b="1" dirty="0">
            <a:solidFill>
              <a:srgbClr val="000099"/>
            </a:solidFill>
            <a:latin typeface="微软雅黑" panose="020B0503020204020204" pitchFamily="34" charset="-122"/>
            <a:ea typeface="微软雅黑" panose="020B0503020204020204" pitchFamily="34" charset="-122"/>
          </a:endParaRPr>
        </a:p>
      </dsp:txBody>
      <dsp:txXfrm>
        <a:off x="3769746" y="0"/>
        <a:ext cx="3506740" cy="2120994"/>
      </dsp:txXfrm>
    </dsp:sp>
    <dsp:sp modelId="{2308D4B3-8A94-4F01-A1CD-6D3FE0E6B3D3}">
      <dsp:nvSpPr>
        <dsp:cNvPr id="7" name="圆角矩形 6"/>
        <dsp:cNvSpPr/>
      </dsp:nvSpPr>
      <dsp:spPr bwMode="white">
        <a:xfrm>
          <a:off x="4120420" y="636298"/>
          <a:ext cx="2805392" cy="640086"/>
        </a:xfrm>
        <a:prstGeom prst="roundRect">
          <a:avLst>
            <a:gd name="adj" fmla="val 10000"/>
          </a:avLst>
        </a:prstGeom>
        <a:sp3d prstMaterial="dkEdge">
          <a:bevelT w="8200" h="38100"/>
        </a:sp3d>
      </dsp:spPr>
      <dsp:style>
        <a:lnRef idx="0">
          <a:schemeClr val="lt1"/>
        </a:lnRef>
        <a:fillRef idx="2">
          <a:schemeClr val="accent3">
            <a:hueOff val="7520000"/>
            <a:satOff val="-11241"/>
            <a:lumOff val="-1829"/>
            <a:alpha val="100000"/>
          </a:schemeClr>
        </a:fillRef>
        <a:effectRef idx="1">
          <a:scrgbClr r="0" g="0" b="0"/>
        </a:effectRef>
        <a:fontRef idx="minor">
          <a:schemeClr val="dk1"/>
        </a:fontRef>
      </dsp:style>
      <dsp:txBody>
        <a:bodyPr lIns="40640" tIns="30480" rIns="40640" bIns="3048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gn="l">
            <a:lnSpc>
              <a:spcPct val="100000"/>
            </a:lnSpc>
            <a:spcBef>
              <a:spcPct val="0"/>
            </a:spcBef>
            <a:spcAft>
              <a:spcPct val="35000"/>
            </a:spcAft>
          </a:pPr>
          <a:r>
            <a:rPr lang="zh-CN" altLang="en-US" sz="1600" b="1" dirty="0" smtClean="0">
              <a:latin typeface="微软雅黑" panose="020B0503020204020204" pitchFamily="34" charset="-122"/>
              <a:ea typeface="微软雅黑" panose="020B0503020204020204" pitchFamily="34" charset="-122"/>
            </a:rPr>
            <a:t>以太网采用最简单的随机接入。</a:t>
          </a:r>
          <a:endParaRPr lang="zh-CN" altLang="en-US" sz="1600" b="1" dirty="0">
            <a:latin typeface="微软雅黑" panose="020B0503020204020204" pitchFamily="34" charset="-122"/>
            <a:ea typeface="微软雅黑" panose="020B0503020204020204" pitchFamily="34" charset="-122"/>
          </a:endParaRPr>
        </a:p>
      </dsp:txBody>
      <dsp:txXfrm>
        <a:off x="4120420" y="636298"/>
        <a:ext cx="2805392" cy="640086"/>
      </dsp:txXfrm>
    </dsp:sp>
    <dsp:sp modelId="{33ECD6FF-F077-4874-B06E-403BF190822C}">
      <dsp:nvSpPr>
        <dsp:cNvPr id="8" name="圆角矩形 7"/>
        <dsp:cNvSpPr/>
      </dsp:nvSpPr>
      <dsp:spPr bwMode="white">
        <a:xfrm>
          <a:off x="4120420" y="1374859"/>
          <a:ext cx="2805392" cy="640086"/>
        </a:xfrm>
        <a:prstGeom prst="roundRect">
          <a:avLst>
            <a:gd name="adj" fmla="val 10000"/>
          </a:avLst>
        </a:prstGeom>
        <a:sp3d prstMaterial="dkEdge">
          <a:bevelT w="8200" h="38100"/>
        </a:sp3d>
      </dsp:spPr>
      <dsp:style>
        <a:lnRef idx="0">
          <a:schemeClr val="lt1"/>
        </a:lnRef>
        <a:fillRef idx="2">
          <a:schemeClr val="accent3">
            <a:hueOff val="11280000"/>
            <a:satOff val="-16862"/>
            <a:lumOff val="-2744"/>
            <a:alpha val="100000"/>
          </a:schemeClr>
        </a:fillRef>
        <a:effectRef idx="1">
          <a:scrgbClr r="0" g="0" b="0"/>
        </a:effectRef>
        <a:fontRef idx="minor">
          <a:schemeClr val="dk1"/>
        </a:fontRef>
      </dsp:style>
      <dsp:txBody>
        <a:bodyPr vert="horz" wrap="square" lIns="40640" tIns="30480" rIns="40640" bIns="3048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gn="l">
            <a:lnSpc>
              <a:spcPct val="100000"/>
            </a:lnSpc>
            <a:spcBef>
              <a:spcPct val="0"/>
            </a:spcBef>
            <a:spcAft>
              <a:spcPct val="35000"/>
            </a:spcAft>
          </a:pPr>
          <a:r>
            <a:rPr lang="zh-CN" altLang="en-US" sz="1600" b="1" dirty="0" smtClean="0">
              <a:latin typeface="微软雅黑" panose="020B0503020204020204" pitchFamily="34" charset="-122"/>
              <a:ea typeface="微软雅黑" panose="020B0503020204020204" pitchFamily="34" charset="-122"/>
            </a:rPr>
            <a:t>使用 </a:t>
          </a:r>
          <a:r>
            <a:rPr lang="en-US" altLang="en-US" sz="1600" b="1" dirty="0" smtClean="0">
              <a:latin typeface="微软雅黑" panose="020B0503020204020204" pitchFamily="34" charset="-122"/>
              <a:ea typeface="微软雅黑" panose="020B0503020204020204" pitchFamily="34" charset="-122"/>
            </a:rPr>
            <a:t>CSMA/CD </a:t>
          </a:r>
          <a:r>
            <a:rPr lang="zh-CN" altLang="en-US" sz="1600" b="1" dirty="0" smtClean="0">
              <a:latin typeface="微软雅黑" panose="020B0503020204020204" pitchFamily="34" charset="-122"/>
              <a:ea typeface="微软雅黑" panose="020B0503020204020204" pitchFamily="34" charset="-122"/>
            </a:rPr>
            <a:t>协议减少冲突发生的概率。（开会发言）</a:t>
          </a:r>
          <a:endParaRPr lang="zh-CN" altLang="en-US" sz="1600" b="1" dirty="0">
            <a:latin typeface="微软雅黑" panose="020B0503020204020204" pitchFamily="34" charset="-122"/>
            <a:ea typeface="微软雅黑" panose="020B0503020204020204" pitchFamily="34" charset="-122"/>
          </a:endParaRPr>
        </a:p>
      </dsp:txBody>
      <dsp:txXfrm>
        <a:off x="4120420" y="1374859"/>
        <a:ext cx="2805392" cy="640086"/>
      </dsp:txXfrm>
    </dsp:sp>
  </dsp:spTree>
</dsp:drawing>
</file>

<file path=ppt/diagrams/drawing2.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4849092" cy="1864741"/>
        <a:chOff x="0" y="0"/>
        <a:chExt cx="4849092" cy="1864741"/>
      </a:xfrm>
    </dsp:grpSpPr>
    <dsp:sp modelId="{FCBF3E09-C6D2-4B4D-8FF3-4B7A8731524F}">
      <dsp:nvSpPr>
        <dsp:cNvPr id="3" name="圆角矩形 2"/>
        <dsp:cNvSpPr/>
      </dsp:nvSpPr>
      <dsp:spPr bwMode="white">
        <a:xfrm>
          <a:off x="0" y="0"/>
          <a:ext cx="4849092" cy="477455"/>
        </a:xfrm>
        <a:prstGeom prst="roundRect">
          <a:avLst/>
        </a:prstGeom>
        <a:solidFill>
          <a:srgbClr val="0070C0"/>
        </a:solidFill>
      </dsp:spPr>
      <dsp:style>
        <a:lnRef idx="2">
          <a:schemeClr val="lt1"/>
        </a:lnRef>
        <a:fillRef idx="1">
          <a:schemeClr val="accent2"/>
        </a:fillRef>
        <a:effectRef idx="0">
          <a:scrgbClr r="0" g="0" b="0"/>
        </a:effectRef>
        <a:fontRef idx="minor">
          <a:schemeClr val="lt1"/>
        </a:fontRef>
      </dsp:style>
      <dsp:txBody>
        <a:bodyPr lIns="68580" tIns="68580" rIns="68580" bIns="68580" anchor="ctr"/>
        <a:lstStyle>
          <a:lvl1pPr algn="l">
            <a:defRPr sz="500"/>
          </a:lvl1pPr>
          <a:lvl2pPr marL="57150" indent="-57150" algn="l">
            <a:defRPr sz="300"/>
          </a:lvl2pPr>
          <a:lvl3pPr marL="114300" indent="-57150" algn="l">
            <a:defRPr sz="300"/>
          </a:lvl3pPr>
          <a:lvl4pPr marL="171450" indent="-57150" algn="l">
            <a:defRPr sz="300"/>
          </a:lvl4pPr>
          <a:lvl5pPr marL="228600" indent="-57150" algn="l">
            <a:defRPr sz="300"/>
          </a:lvl5pPr>
          <a:lvl6pPr marL="285750" indent="-57150" algn="l">
            <a:defRPr sz="300"/>
          </a:lvl6pPr>
          <a:lvl7pPr marL="342900" indent="-57150" algn="l">
            <a:defRPr sz="300"/>
          </a:lvl7pPr>
          <a:lvl8pPr marL="400050" indent="-57150" algn="l">
            <a:defRPr sz="300"/>
          </a:lvl8pPr>
          <a:lvl9pPr marL="457200" indent="-57150" algn="l">
            <a:defRPr sz="300"/>
          </a:lvl9pPr>
        </a:lstStyle>
        <a:p>
          <a:pPr lvl="0">
            <a:lnSpc>
              <a:spcPct val="100000"/>
            </a:lnSpc>
            <a:spcBef>
              <a:spcPct val="0"/>
            </a:spcBef>
            <a:spcAft>
              <a:spcPct val="35000"/>
            </a:spcAft>
          </a:pPr>
          <a:r>
            <a:rPr lang="zh-CN" altLang="en-US" sz="1800" b="1" dirty="0" smtClean="0">
              <a:latin typeface="微软雅黑" panose="020B0503020204020204" pitchFamily="34" charset="-122"/>
              <a:ea typeface="微软雅黑" panose="020B0503020204020204" pitchFamily="34" charset="-122"/>
            </a:rPr>
            <a:t>“发往本站的帧”包括以下 </a:t>
          </a:r>
          <a:r>
            <a:rPr lang="en-US" altLang="zh-CN" sz="1800" b="1" dirty="0" smtClean="0">
              <a:latin typeface="微软雅黑" panose="020B0503020204020204" pitchFamily="34" charset="-122"/>
              <a:ea typeface="微软雅黑" panose="020B0503020204020204" pitchFamily="34" charset="-122"/>
            </a:rPr>
            <a:t>3 </a:t>
          </a:r>
          <a:r>
            <a:rPr lang="zh-CN" altLang="en-US" sz="1800" b="1" dirty="0" smtClean="0">
              <a:latin typeface="微软雅黑" panose="020B0503020204020204" pitchFamily="34" charset="-122"/>
              <a:ea typeface="微软雅黑" panose="020B0503020204020204" pitchFamily="34" charset="-122"/>
            </a:rPr>
            <a:t>种帧： </a:t>
          </a:r>
          <a:endParaRPr lang="zh-CN" altLang="en-US" sz="1800" b="1" dirty="0">
            <a:latin typeface="微软雅黑" panose="020B0503020204020204" pitchFamily="34" charset="-122"/>
            <a:ea typeface="微软雅黑" panose="020B0503020204020204" pitchFamily="34" charset="-122"/>
          </a:endParaRPr>
        </a:p>
      </dsp:txBody>
      <dsp:txXfrm>
        <a:off x="0" y="0"/>
        <a:ext cx="4849092" cy="477455"/>
      </dsp:txXfrm>
    </dsp:sp>
    <dsp:sp modelId="{1F13495D-0B08-4550-9742-9E4B2CBA3D51}">
      <dsp:nvSpPr>
        <dsp:cNvPr id="4" name="矩形 3"/>
        <dsp:cNvSpPr/>
      </dsp:nvSpPr>
      <dsp:spPr bwMode="white">
        <a:xfrm>
          <a:off x="0" y="477455"/>
          <a:ext cx="4849092" cy="1387286"/>
        </a:xfrm>
        <a:prstGeom prst="rect">
          <a:avLst/>
        </a:prstGeom>
      </dsp:spPr>
      <dsp:style>
        <a:lnRef idx="0">
          <a:schemeClr val="dk1">
            <a:alpha val="0"/>
          </a:schemeClr>
        </a:lnRef>
        <a:fillRef idx="0">
          <a:schemeClr val="lt1">
            <a:alpha val="0"/>
          </a:schemeClr>
        </a:fillRef>
        <a:effectRef idx="0">
          <a:scrgbClr r="0" g="0" b="0"/>
        </a:effectRef>
        <a:fontRef idx="minor"/>
      </dsp:style>
      <dsp:txBody>
        <a:bodyPr lIns="153958" tIns="22860" rIns="128016" bIns="22860" anchor="t"/>
        <a:lstStyle>
          <a:lvl1pPr algn="l">
            <a:defRPr sz="500"/>
          </a:lvl1pPr>
          <a:lvl2pPr marL="57150" indent="-57150" algn="l">
            <a:defRPr sz="300"/>
          </a:lvl2pPr>
          <a:lvl3pPr marL="114300" indent="-57150" algn="l">
            <a:defRPr sz="300"/>
          </a:lvl3pPr>
          <a:lvl4pPr marL="171450" indent="-57150" algn="l">
            <a:defRPr sz="300"/>
          </a:lvl4pPr>
          <a:lvl5pPr marL="228600" indent="-57150" algn="l">
            <a:defRPr sz="300"/>
          </a:lvl5pPr>
          <a:lvl6pPr marL="285750" indent="-57150" algn="l">
            <a:defRPr sz="300"/>
          </a:lvl6pPr>
          <a:lvl7pPr marL="342900" indent="-57150" algn="l">
            <a:defRPr sz="300"/>
          </a:lvl7pPr>
          <a:lvl8pPr marL="400050" indent="-57150" algn="l">
            <a:defRPr sz="300"/>
          </a:lvl8pPr>
          <a:lvl9pPr marL="457200" indent="-57150" algn="l">
            <a:defRPr sz="300"/>
          </a:lvl9pPr>
        </a:lstStyle>
        <a:p>
          <a:pPr marL="171450" lvl="1" indent="-171450">
            <a:lnSpc>
              <a:spcPct val="100000"/>
            </a:lnSpc>
            <a:spcBef>
              <a:spcPct val="0"/>
            </a:spcBef>
            <a:spcAft>
              <a:spcPct val="20000"/>
            </a:spcAft>
            <a:buChar char="•"/>
          </a:pPr>
          <a:r>
            <a:rPr lang="zh-CN" altLang="zh-CN" sz="1800" b="1" dirty="0" smtClean="0">
              <a:solidFill>
                <a:schemeClr val="tx1"/>
              </a:solidFill>
              <a:latin typeface="微软雅黑" panose="020B0503020204020204" pitchFamily="34" charset="-122"/>
              <a:ea typeface="微软雅黑" panose="020B0503020204020204" pitchFamily="34" charset="-122"/>
            </a:rPr>
            <a:t>单播 </a:t>
          </a:r>
          <a:r>
            <a:rPr lang="en-US" altLang="zh-CN" sz="1800" b="1" dirty="0" smtClean="0">
              <a:solidFill>
                <a:schemeClr val="tx1"/>
              </a:solidFill>
              <a:latin typeface="微软雅黑" panose="020B0503020204020204" pitchFamily="34" charset="-122"/>
              <a:ea typeface="微软雅黑" panose="020B0503020204020204" pitchFamily="34" charset="-122"/>
            </a:rPr>
            <a:t>(unicast) </a:t>
          </a:r>
          <a:r>
            <a:rPr lang="zh-CN" altLang="zh-CN" sz="1800" b="1" dirty="0" smtClean="0">
              <a:solidFill>
                <a:schemeClr val="tx1"/>
              </a:solidFill>
              <a:latin typeface="微软雅黑" panose="020B0503020204020204" pitchFamily="34" charset="-122"/>
              <a:ea typeface="微软雅黑" panose="020B0503020204020204" pitchFamily="34" charset="-122"/>
            </a:rPr>
            <a:t>帧（一对一）</a:t>
          </a:r>
          <a:endParaRPr lang="zh-CN" altLang="en-US" sz="1800" b="1" dirty="0">
            <a:solidFill>
              <a:schemeClr val="tx1"/>
            </a:solidFill>
            <a:latin typeface="微软雅黑" panose="020B0503020204020204" pitchFamily="34" charset="-122"/>
            <a:ea typeface="微软雅黑" panose="020B0503020204020204" pitchFamily="34" charset="-122"/>
          </a:endParaRPr>
        </a:p>
        <a:p>
          <a:pPr marL="171450" lvl="1" indent="-171450">
            <a:lnSpc>
              <a:spcPct val="100000"/>
            </a:lnSpc>
            <a:spcBef>
              <a:spcPct val="0"/>
            </a:spcBef>
            <a:spcAft>
              <a:spcPct val="20000"/>
            </a:spcAft>
            <a:buChar char="•"/>
          </a:pPr>
          <a:r>
            <a:rPr lang="zh-CN" altLang="zh-CN" sz="1800" b="1" dirty="0" smtClean="0">
              <a:solidFill>
                <a:schemeClr val="tx1"/>
              </a:solidFill>
              <a:latin typeface="微软雅黑" panose="020B0503020204020204" pitchFamily="34" charset="-122"/>
              <a:ea typeface="微软雅黑" panose="020B0503020204020204" pitchFamily="34" charset="-122"/>
            </a:rPr>
            <a:t>广播 </a:t>
          </a:r>
          <a:r>
            <a:rPr lang="en-US" altLang="zh-CN" sz="1800" b="1" dirty="0" smtClean="0">
              <a:solidFill>
                <a:schemeClr val="tx1"/>
              </a:solidFill>
              <a:latin typeface="微软雅黑" panose="020B0503020204020204" pitchFamily="34" charset="-122"/>
              <a:ea typeface="微软雅黑" panose="020B0503020204020204" pitchFamily="34" charset="-122"/>
            </a:rPr>
            <a:t>(broadcast) </a:t>
          </a:r>
          <a:r>
            <a:rPr lang="zh-CN" altLang="zh-CN" sz="1800" b="1" dirty="0" smtClean="0">
              <a:solidFill>
                <a:schemeClr val="tx1"/>
              </a:solidFill>
              <a:latin typeface="微软雅黑" panose="020B0503020204020204" pitchFamily="34" charset="-122"/>
              <a:ea typeface="微软雅黑" panose="020B0503020204020204" pitchFamily="34" charset="-122"/>
            </a:rPr>
            <a:t>帧（一对全体）</a:t>
          </a:r>
          <a:endParaRPr lang="zh-CN" altLang="zh-CN" sz="1800" b="1" dirty="0" smtClean="0">
            <a:solidFill>
              <a:schemeClr val="tx1"/>
            </a:solidFill>
            <a:latin typeface="微软雅黑" panose="020B0503020204020204" pitchFamily="34" charset="-122"/>
            <a:ea typeface="微软雅黑" panose="020B0503020204020204" pitchFamily="34" charset="-122"/>
          </a:endParaRPr>
        </a:p>
        <a:p>
          <a:pPr marL="171450" lvl="1" indent="-171450">
            <a:lnSpc>
              <a:spcPct val="100000"/>
            </a:lnSpc>
            <a:spcBef>
              <a:spcPct val="0"/>
            </a:spcBef>
            <a:spcAft>
              <a:spcPct val="20000"/>
            </a:spcAft>
            <a:buChar char="•"/>
          </a:pPr>
          <a:r>
            <a:rPr lang="zh-CN" altLang="zh-CN" sz="1800" b="1" dirty="0" smtClean="0">
              <a:solidFill>
                <a:schemeClr val="tx1"/>
              </a:solidFill>
              <a:latin typeface="微软雅黑" panose="020B0503020204020204" pitchFamily="34" charset="-122"/>
              <a:ea typeface="微软雅黑" panose="020B0503020204020204" pitchFamily="34" charset="-122"/>
            </a:rPr>
            <a:t>多播 </a:t>
          </a:r>
          <a:r>
            <a:rPr lang="en-US" altLang="zh-CN" sz="1800" b="1" dirty="0" smtClean="0">
              <a:solidFill>
                <a:schemeClr val="tx1"/>
              </a:solidFill>
              <a:latin typeface="微软雅黑" panose="020B0503020204020204" pitchFamily="34" charset="-122"/>
              <a:ea typeface="微软雅黑" panose="020B0503020204020204" pitchFamily="34" charset="-122"/>
            </a:rPr>
            <a:t>(multicast) </a:t>
          </a:r>
          <a:r>
            <a:rPr lang="zh-CN" altLang="zh-CN" sz="1800" b="1" dirty="0" smtClean="0">
              <a:solidFill>
                <a:schemeClr val="tx1"/>
              </a:solidFill>
              <a:latin typeface="微软雅黑" panose="020B0503020204020204" pitchFamily="34" charset="-122"/>
              <a:ea typeface="微软雅黑" panose="020B0503020204020204" pitchFamily="34" charset="-122"/>
            </a:rPr>
            <a:t>帧（一对多）</a:t>
          </a:r>
          <a:endParaRPr lang="zh-CN" altLang="zh-CN" sz="1800" b="1" dirty="0" smtClean="0">
            <a:solidFill>
              <a:schemeClr val="tx1"/>
            </a:solidFill>
            <a:latin typeface="微软雅黑" panose="020B0503020204020204" pitchFamily="34" charset="-122"/>
            <a:ea typeface="微软雅黑" panose="020B0503020204020204" pitchFamily="34" charset="-122"/>
          </a:endParaRPr>
        </a:p>
        <a:p>
          <a:pPr marL="171450" lvl="1" indent="-171450">
            <a:lnSpc>
              <a:spcPct val="100000"/>
            </a:lnSpc>
            <a:spcBef>
              <a:spcPct val="0"/>
            </a:spcBef>
            <a:spcAft>
              <a:spcPct val="20000"/>
            </a:spcAft>
            <a:buChar char="•"/>
          </a:pPr>
          <a:endParaRPr lang="zh-CN" altLang="zh-CN" sz="1800" b="1" dirty="0" smtClean="0">
            <a:solidFill>
              <a:schemeClr val="tx1"/>
            </a:solidFill>
            <a:latin typeface="微软雅黑" panose="020B0503020204020204" pitchFamily="34" charset="-122"/>
            <a:ea typeface="微软雅黑" panose="020B0503020204020204" pitchFamily="34" charset="-122"/>
          </a:endParaRPr>
        </a:p>
      </dsp:txBody>
      <dsp:txXfrm>
        <a:off x="0" y="477455"/>
        <a:ext cx="4849092" cy="1387286"/>
      </dsp:txXfrm>
    </dsp:sp>
  </dsp:spTree>
</dsp:drawing>
</file>

<file path=ppt/diagrams/drawing3.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8201891" cy="3158836"/>
        <a:chOff x="0" y="0"/>
        <a:chExt cx="8201891" cy="3158836"/>
      </a:xfrm>
    </dsp:grpSpPr>
    <dsp:sp modelId="{CD1D3161-44F0-46C8-9775-F9F619010D1C}">
      <dsp:nvSpPr>
        <dsp:cNvPr id="4" name="同侧圆角矩形 3"/>
        <dsp:cNvSpPr/>
      </dsp:nvSpPr>
      <dsp:spPr bwMode="white">
        <a:xfrm rot="5400000">
          <a:off x="4315398" y="-2120975"/>
          <a:ext cx="1232716" cy="5782845"/>
        </a:xfrm>
        <a:prstGeom prst="round2SameRect">
          <a:avLst/>
        </a:prstGeom>
      </dsp:spPr>
      <dsp:style>
        <a:lnRef idx="2">
          <a:schemeClr val="accent5">
            <a:tint val="40000"/>
            <a:alpha val="90000"/>
            <a:hueOff val="0"/>
            <a:satOff val="0"/>
            <a:lumOff val="0"/>
            <a:alpha val="90196"/>
          </a:schemeClr>
        </a:lnRef>
        <a:fillRef idx="1">
          <a:schemeClr val="accent5">
            <a:tint val="40000"/>
            <a:alpha val="90000"/>
            <a:hueOff val="0"/>
            <a:satOff val="0"/>
            <a:lumOff val="0"/>
            <a:alpha val="90196"/>
          </a:schemeClr>
        </a:fillRef>
        <a:effectRef idx="0">
          <a:scrgbClr r="0" g="0" b="0"/>
        </a:effectRef>
        <a:fontRef idx="minor"/>
      </dsp:style>
      <dsp:txBody>
        <a:bodyPr rot="-5400000" lIns="76200" tIns="38100" rIns="76200" bIns="38100" anchor="ctr"/>
        <a:lstStyle>
          <a:lvl1pPr algn="l">
            <a:defRPr sz="6500"/>
          </a:lvl1pPr>
          <a:lvl2pPr marL="285750" indent="-285750" algn="l">
            <a:defRPr sz="6500"/>
          </a:lvl2pPr>
          <a:lvl3pPr marL="571500" indent="-285750" algn="l">
            <a:defRPr sz="6500"/>
          </a:lvl3pPr>
          <a:lvl4pPr marL="857250" indent="-285750" algn="l">
            <a:defRPr sz="6500"/>
          </a:lvl4pPr>
          <a:lvl5pPr marL="1143000" indent="-285750" algn="l">
            <a:defRPr sz="6500"/>
          </a:lvl5pPr>
          <a:lvl6pPr marL="1428750" indent="-285750" algn="l">
            <a:defRPr sz="6500"/>
          </a:lvl6pPr>
          <a:lvl7pPr marL="1714500" indent="-285750" algn="l">
            <a:defRPr sz="6500"/>
          </a:lvl7pPr>
          <a:lvl8pPr marL="2000250" indent="-285750" algn="l">
            <a:defRPr sz="6500"/>
          </a:lvl8pPr>
          <a:lvl9pPr marL="2286000" indent="-285750" algn="l">
            <a:defRPr sz="6500"/>
          </a:lvl9pPr>
        </a:lstStyle>
        <a:p>
          <a:pPr marL="228600" lvl="1" indent="-228600">
            <a:lnSpc>
              <a:spcPct val="100000"/>
            </a:lnSpc>
            <a:spcBef>
              <a:spcPct val="0"/>
            </a:spcBef>
            <a:spcAft>
              <a:spcPts val="0"/>
            </a:spcAft>
            <a:buChar char="•"/>
          </a:pPr>
          <a:r>
            <a:rPr lang="zh-CN" altLang="en-US" sz="2000" b="1" dirty="0" smtClean="0">
              <a:solidFill>
                <a:schemeClr val="dk1"/>
              </a:solidFill>
              <a:latin typeface="微软雅黑" panose="020B0503020204020204" pitchFamily="34" charset="-122"/>
              <a:ea typeface="微软雅黑" panose="020B0503020204020204" pitchFamily="34" charset="-122"/>
            </a:rPr>
            <a:t>工作在数据链路层。</a:t>
          </a:r>
          <a:endParaRPr lang="zh-CN" altLang="en-US" sz="2000" b="1" dirty="0">
            <a:solidFill>
              <a:schemeClr val="dk1"/>
            </a:solidFill>
            <a:latin typeface="微软雅黑" panose="020B0503020204020204" pitchFamily="34" charset="-122"/>
            <a:ea typeface="微软雅黑" panose="020B0503020204020204" pitchFamily="34" charset="-122"/>
          </a:endParaRPr>
        </a:p>
        <a:p>
          <a:pPr marL="228600" lvl="1" indent="-228600">
            <a:lnSpc>
              <a:spcPct val="100000"/>
            </a:lnSpc>
            <a:spcBef>
              <a:spcPct val="0"/>
            </a:spcBef>
            <a:spcAft>
              <a:spcPts val="0"/>
            </a:spcAft>
            <a:buChar char="•"/>
          </a:pPr>
          <a:r>
            <a:rPr lang="zh-CN" altLang="en-US" sz="2000" b="1" dirty="0" smtClean="0">
              <a:solidFill>
                <a:schemeClr val="dk1"/>
              </a:solidFill>
              <a:latin typeface="微软雅黑" panose="020B0503020204020204" pitchFamily="34" charset="-122"/>
              <a:ea typeface="微软雅黑" panose="020B0503020204020204" pitchFamily="34" charset="-122"/>
            </a:rPr>
            <a:t>根据 </a:t>
          </a:r>
          <a:r>
            <a:rPr lang="en-US" altLang="en-US" sz="2000" b="1" dirty="0" smtClean="0">
              <a:solidFill>
                <a:schemeClr val="dk1"/>
              </a:solidFill>
              <a:latin typeface="微软雅黑" panose="020B0503020204020204" pitchFamily="34" charset="-122"/>
              <a:ea typeface="微软雅黑" panose="020B0503020204020204" pitchFamily="34" charset="-122"/>
            </a:rPr>
            <a:t>MAC </a:t>
          </a:r>
          <a:r>
            <a:rPr lang="zh-CN" altLang="en-US" sz="2000" b="1" dirty="0" smtClean="0">
              <a:solidFill>
                <a:schemeClr val="dk1"/>
              </a:solidFill>
              <a:latin typeface="微软雅黑" panose="020B0503020204020204" pitchFamily="34" charset="-122"/>
              <a:ea typeface="微软雅黑" panose="020B0503020204020204" pitchFamily="34" charset="-122"/>
            </a:rPr>
            <a:t>帧的目的地址对收到的帧进行转发和过滤。或者转发，或者丢弃。</a:t>
          </a:r>
          <a:endParaRPr lang="zh-CN" altLang="en-US" sz="2000" b="1" dirty="0">
            <a:solidFill>
              <a:schemeClr val="dk1"/>
            </a:solidFill>
            <a:latin typeface="微软雅黑" panose="020B0503020204020204" pitchFamily="34" charset="-122"/>
            <a:ea typeface="微软雅黑" panose="020B0503020204020204" pitchFamily="34" charset="-122"/>
          </a:endParaRPr>
        </a:p>
      </dsp:txBody>
      <dsp:txXfrm rot="5400000">
        <a:off x="4315398" y="-2120975"/>
        <a:ext cx="1232716" cy="5782845"/>
      </dsp:txXfrm>
    </dsp:sp>
    <dsp:sp modelId="{B903DF94-6FEE-4401-9797-6C1F42B1C9CC}">
      <dsp:nvSpPr>
        <dsp:cNvPr id="3" name="圆角矩形 2"/>
        <dsp:cNvSpPr/>
      </dsp:nvSpPr>
      <dsp:spPr bwMode="white">
        <a:xfrm>
          <a:off x="378712" y="0"/>
          <a:ext cx="1661621" cy="1540896"/>
        </a:xfrm>
        <a:prstGeom prst="roundRect">
          <a:avLst/>
        </a:prstGeom>
      </dsp:spPr>
      <dsp:style>
        <a:lnRef idx="2">
          <a:schemeClr val="lt1"/>
        </a:lnRef>
        <a:fillRef idx="1">
          <a:schemeClr val="accent5">
            <a:hueOff val="0"/>
            <a:satOff val="0"/>
            <a:lumOff val="0"/>
            <a:alpha val="100000"/>
          </a:schemeClr>
        </a:fillRef>
        <a:effectRef idx="0">
          <a:scrgbClr r="0" g="0" b="0"/>
        </a:effectRef>
        <a:fontRef idx="minor">
          <a:schemeClr val="lt1"/>
        </a:fontRef>
      </dsp:style>
      <dsp:txBody>
        <a:bodyPr lIns="76200" tIns="38100" rIns="76200" bIns="3810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2000" b="1" dirty="0" smtClean="0">
              <a:solidFill>
                <a:schemeClr val="bg1"/>
              </a:solidFill>
              <a:latin typeface="微软雅黑" panose="020B0503020204020204" pitchFamily="34" charset="-122"/>
              <a:ea typeface="微软雅黑" panose="020B0503020204020204" pitchFamily="34" charset="-122"/>
            </a:rPr>
            <a:t>网桥</a:t>
          </a:r>
          <a:endParaRPr lang="zh-CN" altLang="en-US" sz="2000" b="1" dirty="0">
            <a:solidFill>
              <a:schemeClr val="bg1"/>
            </a:solidFill>
            <a:latin typeface="微软雅黑" panose="020B0503020204020204" pitchFamily="34" charset="-122"/>
            <a:ea typeface="微软雅黑" panose="020B0503020204020204" pitchFamily="34" charset="-122"/>
          </a:endParaRPr>
        </a:p>
      </dsp:txBody>
      <dsp:txXfrm>
        <a:off x="378712" y="0"/>
        <a:ext cx="1661621" cy="1540896"/>
      </dsp:txXfrm>
    </dsp:sp>
    <dsp:sp modelId="{49D409B5-470A-4824-A486-F28F43FEC9BC}">
      <dsp:nvSpPr>
        <dsp:cNvPr id="6" name="同侧圆角矩形 5"/>
        <dsp:cNvSpPr/>
      </dsp:nvSpPr>
      <dsp:spPr bwMode="white">
        <a:xfrm rot="5400000">
          <a:off x="4315398" y="-503034"/>
          <a:ext cx="1232716" cy="5782845"/>
        </a:xfrm>
        <a:prstGeom prst="round2SameRect">
          <a:avLst/>
        </a:prstGeom>
      </dsp:spPr>
      <dsp:style>
        <a:lnRef idx="2">
          <a:schemeClr val="accent5">
            <a:tint val="40000"/>
            <a:alpha val="90000"/>
            <a:hueOff val="-10680000"/>
            <a:satOff val="50196"/>
            <a:lumOff val="3529"/>
            <a:alpha val="90196"/>
          </a:schemeClr>
        </a:lnRef>
        <a:fillRef idx="1">
          <a:schemeClr val="accent5">
            <a:tint val="40000"/>
            <a:alpha val="90000"/>
            <a:hueOff val="-10680000"/>
            <a:satOff val="50196"/>
            <a:lumOff val="3529"/>
            <a:alpha val="90196"/>
          </a:schemeClr>
        </a:fillRef>
        <a:effectRef idx="0">
          <a:scrgbClr r="0" g="0" b="0"/>
        </a:effectRef>
        <a:fontRef idx="minor"/>
      </dsp:style>
      <dsp:txBody>
        <a:bodyPr rot="-5400000" lIns="76200" tIns="38100" rIns="76200" bIns="38100" anchor="ctr"/>
        <a:lstStyle>
          <a:lvl1pPr algn="l">
            <a:defRPr sz="6500"/>
          </a:lvl1pPr>
          <a:lvl2pPr marL="285750" indent="-285750" algn="l">
            <a:defRPr sz="6500"/>
          </a:lvl2pPr>
          <a:lvl3pPr marL="571500" indent="-285750" algn="l">
            <a:defRPr sz="6500"/>
          </a:lvl3pPr>
          <a:lvl4pPr marL="857250" indent="-285750" algn="l">
            <a:defRPr sz="6500"/>
          </a:lvl4pPr>
          <a:lvl5pPr marL="1143000" indent="-285750" algn="l">
            <a:defRPr sz="6500"/>
          </a:lvl5pPr>
          <a:lvl6pPr marL="1428750" indent="-285750" algn="l">
            <a:defRPr sz="6500"/>
          </a:lvl6pPr>
          <a:lvl7pPr marL="1714500" indent="-285750" algn="l">
            <a:defRPr sz="6500"/>
          </a:lvl7pPr>
          <a:lvl8pPr marL="2000250" indent="-285750" algn="l">
            <a:defRPr sz="6500"/>
          </a:lvl8pPr>
          <a:lvl9pPr marL="2286000" indent="-285750" algn="l">
            <a:defRPr sz="6500"/>
          </a:lvl9pPr>
        </a:lstStyle>
        <a:p>
          <a:pPr marL="228600" lvl="1" indent="-228600">
            <a:lnSpc>
              <a:spcPct val="100000"/>
            </a:lnSpc>
            <a:spcBef>
              <a:spcPct val="0"/>
            </a:spcBef>
            <a:spcAft>
              <a:spcPts val="0"/>
            </a:spcAft>
            <a:buChar char="•"/>
          </a:pPr>
          <a:r>
            <a:rPr lang="zh-CN" altLang="en-US" sz="2000" b="1" dirty="0" smtClean="0">
              <a:solidFill>
                <a:schemeClr val="dk1"/>
              </a:solidFill>
              <a:latin typeface="微软雅黑" panose="020B0503020204020204" pitchFamily="34" charset="-122"/>
              <a:ea typeface="微软雅黑" panose="020B0503020204020204" pitchFamily="34" charset="-122"/>
            </a:rPr>
            <a:t>工作在数据链路层。</a:t>
          </a:r>
          <a:endParaRPr lang="zh-CN" altLang="en-US" sz="2000" b="1" dirty="0">
            <a:solidFill>
              <a:schemeClr val="dk1"/>
            </a:solidFill>
            <a:latin typeface="微软雅黑" panose="020B0503020204020204" pitchFamily="34" charset="-122"/>
            <a:ea typeface="微软雅黑" panose="020B0503020204020204" pitchFamily="34" charset="-122"/>
          </a:endParaRPr>
        </a:p>
        <a:p>
          <a:pPr marL="228600" lvl="1" indent="-228600">
            <a:lnSpc>
              <a:spcPct val="100000"/>
            </a:lnSpc>
            <a:spcBef>
              <a:spcPct val="0"/>
            </a:spcBef>
            <a:spcAft>
              <a:spcPts val="0"/>
            </a:spcAft>
            <a:buChar char="•"/>
          </a:pPr>
          <a:r>
            <a:rPr lang="zh-CN" altLang="en-US" sz="2000" b="1" dirty="0" smtClean="0">
              <a:solidFill>
                <a:schemeClr val="dk1"/>
              </a:solidFill>
              <a:latin typeface="微软雅黑" panose="020B0503020204020204" pitchFamily="34" charset="-122"/>
              <a:ea typeface="微软雅黑" panose="020B0503020204020204" pitchFamily="34" charset="-122"/>
            </a:rPr>
            <a:t>多端口的网桥。</a:t>
          </a:r>
          <a:endParaRPr lang="zh-CN" altLang="en-US" sz="2000" b="1" dirty="0">
            <a:solidFill>
              <a:schemeClr val="dk1"/>
            </a:solidFill>
            <a:latin typeface="微软雅黑" panose="020B0503020204020204" pitchFamily="34" charset="-122"/>
            <a:ea typeface="微软雅黑" panose="020B0503020204020204" pitchFamily="34" charset="-122"/>
          </a:endParaRPr>
        </a:p>
        <a:p>
          <a:pPr marL="228600" lvl="1" indent="-228600">
            <a:lnSpc>
              <a:spcPct val="100000"/>
            </a:lnSpc>
            <a:spcBef>
              <a:spcPct val="0"/>
            </a:spcBef>
            <a:spcAft>
              <a:spcPts val="0"/>
            </a:spcAft>
            <a:buChar char="•"/>
          </a:pPr>
          <a:r>
            <a:rPr lang="zh-CN" altLang="en-US" sz="2000" b="1" dirty="0" smtClean="0">
              <a:solidFill>
                <a:schemeClr val="dk1"/>
              </a:solidFill>
              <a:latin typeface="微软雅黑" panose="020B0503020204020204" pitchFamily="34" charset="-122"/>
              <a:ea typeface="微软雅黑" panose="020B0503020204020204" pitchFamily="34" charset="-122"/>
            </a:rPr>
            <a:t>可明显地提高以太网的性能。</a:t>
          </a:r>
          <a:endParaRPr lang="zh-CN" altLang="en-US" sz="2000" b="1" dirty="0">
            <a:solidFill>
              <a:schemeClr val="dk1"/>
            </a:solidFill>
            <a:latin typeface="微软雅黑" panose="020B0503020204020204" pitchFamily="34" charset="-122"/>
            <a:ea typeface="微软雅黑" panose="020B0503020204020204" pitchFamily="34" charset="-122"/>
          </a:endParaRPr>
        </a:p>
      </dsp:txBody>
      <dsp:txXfrm rot="5400000">
        <a:off x="4315398" y="-503034"/>
        <a:ext cx="1232716" cy="5782845"/>
      </dsp:txXfrm>
    </dsp:sp>
    <dsp:sp modelId="{E226D937-2558-4357-B724-B830C97D69FA}">
      <dsp:nvSpPr>
        <dsp:cNvPr id="5" name="圆角矩形 4"/>
        <dsp:cNvSpPr/>
      </dsp:nvSpPr>
      <dsp:spPr bwMode="white">
        <a:xfrm>
          <a:off x="378712" y="1617940"/>
          <a:ext cx="1661621" cy="1540896"/>
        </a:xfrm>
        <a:prstGeom prst="roundRect">
          <a:avLst/>
        </a:prstGeom>
      </dsp:spPr>
      <dsp:style>
        <a:lnRef idx="2">
          <a:schemeClr val="lt1"/>
        </a:lnRef>
        <a:fillRef idx="1">
          <a:schemeClr val="accent5">
            <a:hueOff val="-9900000"/>
            <a:satOff val="40000"/>
            <a:lumOff val="8627"/>
            <a:alpha val="100000"/>
          </a:schemeClr>
        </a:fillRef>
        <a:effectRef idx="0">
          <a:scrgbClr r="0" g="0" b="0"/>
        </a:effectRef>
        <a:fontRef idx="minor">
          <a:schemeClr val="lt1"/>
        </a:fontRef>
      </dsp:style>
      <dsp:txBody>
        <a:bodyPr lIns="76200" tIns="38100" rIns="76200" bIns="3810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2000" b="1" dirty="0" smtClean="0">
              <a:solidFill>
                <a:srgbClr val="000099"/>
              </a:solidFill>
              <a:latin typeface="微软雅黑" panose="020B0503020204020204" pitchFamily="34" charset="-122"/>
              <a:ea typeface="微软雅黑" panose="020B0503020204020204" pitchFamily="34" charset="-122"/>
            </a:rPr>
            <a:t>交换机</a:t>
          </a:r>
          <a:endParaRPr lang="zh-CN" altLang="en-US" sz="2000" b="1" dirty="0">
            <a:solidFill>
              <a:srgbClr val="000099"/>
            </a:solidFill>
            <a:latin typeface="微软雅黑" panose="020B0503020204020204" pitchFamily="34" charset="-122"/>
            <a:ea typeface="微软雅黑" panose="020B0503020204020204" pitchFamily="34" charset="-122"/>
          </a:endParaRPr>
        </a:p>
      </dsp:txBody>
      <dsp:txXfrm>
        <a:off x="378712" y="1617940"/>
        <a:ext cx="1661621" cy="1540896"/>
      </dsp:txXfrm>
    </dsp:sp>
  </dsp:spTree>
</dsp:drawing>
</file>

<file path=ppt/diagrams/drawing4.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7347836" cy="2571935"/>
        <a:chOff x="0" y="0"/>
        <a:chExt cx="7347836" cy="2571935"/>
      </a:xfrm>
    </dsp:grpSpPr>
    <dsp:sp modelId="{F85169B6-4EC1-4540-AA86-FA8B88FF50A0}">
      <dsp:nvSpPr>
        <dsp:cNvPr id="3" name="圆角矩形 2"/>
        <dsp:cNvSpPr/>
      </dsp:nvSpPr>
      <dsp:spPr bwMode="white">
        <a:xfrm>
          <a:off x="0" y="289152"/>
          <a:ext cx="785229" cy="392615"/>
        </a:xfrm>
        <a:prstGeom prst="roundRect">
          <a:avLst>
            <a:gd name="adj" fmla="val 10000"/>
          </a:avLst>
        </a:prstGeom>
      </dsp:spPr>
      <dsp:style>
        <a:lnRef idx="2">
          <a:schemeClr val="lt1"/>
        </a:lnRef>
        <a:fillRef idx="1">
          <a:schemeClr val="accent2">
            <a:hueOff val="0"/>
            <a:satOff val="0"/>
            <a:lumOff val="0"/>
            <a:alpha val="100000"/>
          </a:schemeClr>
        </a:fillRef>
        <a:effectRef idx="0">
          <a:scrgbClr r="0" g="0" b="0"/>
        </a:effectRef>
        <a:fontRef idx="minor">
          <a:schemeClr val="lt1"/>
        </a:fontRef>
      </dsp:style>
      <dsp:txBody>
        <a:bodyPr lIns="38100" tIns="25400" rIns="38100" bIns="2540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2000" b="1" dirty="0" smtClean="0">
              <a:solidFill>
                <a:schemeClr val="bg1"/>
              </a:solidFill>
              <a:latin typeface="微软雅黑" panose="020B0503020204020204" pitchFamily="34" charset="-122"/>
              <a:ea typeface="微软雅黑" panose="020B0503020204020204" pitchFamily="34" charset="-122"/>
            </a:rPr>
            <a:t>早期</a:t>
          </a:r>
          <a:endParaRPr lang="zh-CN" altLang="en-US" sz="2000" b="1" dirty="0">
            <a:solidFill>
              <a:schemeClr val="bg1"/>
            </a:solidFill>
            <a:latin typeface="微软雅黑" panose="020B0503020204020204" pitchFamily="34" charset="-122"/>
            <a:ea typeface="微软雅黑" panose="020B0503020204020204" pitchFamily="34" charset="-122"/>
          </a:endParaRPr>
        </a:p>
      </dsp:txBody>
      <dsp:txXfrm>
        <a:off x="0" y="289152"/>
        <a:ext cx="785229" cy="392615"/>
      </dsp:txXfrm>
    </dsp:sp>
    <dsp:sp modelId="{919FD86C-7BEC-4278-B7AD-1913682A2F37}">
      <dsp:nvSpPr>
        <dsp:cNvPr id="5" name="任意多边形 4"/>
        <dsp:cNvSpPr/>
      </dsp:nvSpPr>
      <dsp:spPr bwMode="white">
        <a:xfrm>
          <a:off x="78523" y="681767"/>
          <a:ext cx="78523" cy="411556"/>
        </a:xfrm>
        <a:custGeom>
          <a:avLst/>
          <a:gdLst/>
          <a:ahLst/>
          <a:cxnLst/>
          <a:pathLst>
            <a:path w="124" h="648">
              <a:moveTo>
                <a:pt x="0" y="0"/>
              </a:moveTo>
              <a:lnTo>
                <a:pt x="0" y="648"/>
              </a:lnTo>
              <a:lnTo>
                <a:pt x="124" y="648"/>
              </a:lnTo>
            </a:path>
          </a:pathLst>
        </a:custGeom>
      </dsp:spPr>
      <dsp:style>
        <a:lnRef idx="2">
          <a:schemeClr val="accent3"/>
        </a:lnRef>
        <a:fillRef idx="0">
          <a:schemeClr val="accent2">
            <a:tint val="90000"/>
          </a:schemeClr>
        </a:fillRef>
        <a:effectRef idx="0">
          <a:scrgbClr r="0" g="0" b="0"/>
        </a:effectRef>
        <a:fontRef idx="minor"/>
      </dsp:style>
      <dsp:txXfrm>
        <a:off x="78523" y="681767"/>
        <a:ext cx="78523" cy="411556"/>
      </dsp:txXfrm>
    </dsp:sp>
    <dsp:sp modelId="{B13B4698-642A-467F-B72A-FD3C89710013}">
      <dsp:nvSpPr>
        <dsp:cNvPr id="6" name="圆角矩形 5"/>
        <dsp:cNvSpPr/>
      </dsp:nvSpPr>
      <dsp:spPr bwMode="white">
        <a:xfrm>
          <a:off x="157046" y="895224"/>
          <a:ext cx="3497241" cy="396199"/>
        </a:xfrm>
        <a:prstGeom prst="roundRect">
          <a:avLst>
            <a:gd name="adj" fmla="val 10000"/>
          </a:avLst>
        </a:prstGeom>
      </dsp:spPr>
      <dsp:style>
        <a:lnRef idx="2">
          <a:schemeClr val="accent2">
            <a:hueOff val="0"/>
            <a:satOff val="0"/>
            <a:lumOff val="0"/>
            <a:alpha val="100000"/>
          </a:schemeClr>
        </a:lnRef>
        <a:fillRef idx="1">
          <a:schemeClr val="lt1">
            <a:alpha val="90000"/>
          </a:schemeClr>
        </a:fillRef>
        <a:effectRef idx="0">
          <a:scrgbClr r="0" g="0" b="0"/>
        </a:effectRef>
        <a:fontRef idx="minor"/>
      </dsp:style>
      <dsp:txBody>
        <a:bodyPr lIns="30480" tIns="20320" rIns="30480" bIns="2032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1600" b="1" dirty="0" smtClean="0">
              <a:solidFill>
                <a:schemeClr val="dk1"/>
              </a:solidFill>
              <a:latin typeface="微软雅黑" panose="020B0503020204020204" pitchFamily="34" charset="-122"/>
              <a:ea typeface="微软雅黑" panose="020B0503020204020204" pitchFamily="34" charset="-122"/>
            </a:rPr>
            <a:t>采用无源的总线结构。</a:t>
          </a:r>
          <a:endParaRPr lang="zh-CN" altLang="en-US" sz="1600" b="1" dirty="0">
            <a:solidFill>
              <a:schemeClr val="dk1"/>
            </a:solidFill>
            <a:latin typeface="微软雅黑" panose="020B0503020204020204" pitchFamily="34" charset="-122"/>
            <a:ea typeface="微软雅黑" panose="020B0503020204020204" pitchFamily="34" charset="-122"/>
          </a:endParaRPr>
        </a:p>
      </dsp:txBody>
      <dsp:txXfrm>
        <a:off x="157046" y="895224"/>
        <a:ext cx="3497241" cy="396199"/>
      </dsp:txXfrm>
    </dsp:sp>
    <dsp:sp modelId="{CA079974-B685-4555-B2E2-4F39DD6E80BF}">
      <dsp:nvSpPr>
        <dsp:cNvPr id="7" name="任意多边形 6"/>
        <dsp:cNvSpPr/>
      </dsp:nvSpPr>
      <dsp:spPr bwMode="white">
        <a:xfrm>
          <a:off x="78523" y="681767"/>
          <a:ext cx="78523" cy="1253560"/>
        </a:xfrm>
        <a:custGeom>
          <a:avLst/>
          <a:gdLst/>
          <a:ahLst/>
          <a:cxnLst/>
          <a:pathLst>
            <a:path w="124" h="1974">
              <a:moveTo>
                <a:pt x="0" y="0"/>
              </a:moveTo>
              <a:lnTo>
                <a:pt x="0" y="1974"/>
              </a:lnTo>
              <a:lnTo>
                <a:pt x="124" y="1974"/>
              </a:lnTo>
            </a:path>
          </a:pathLst>
        </a:custGeom>
      </dsp:spPr>
      <dsp:style>
        <a:lnRef idx="2">
          <a:schemeClr val="accent3"/>
        </a:lnRef>
        <a:fillRef idx="0">
          <a:schemeClr val="accent2">
            <a:tint val="90000"/>
          </a:schemeClr>
        </a:fillRef>
        <a:effectRef idx="0">
          <a:scrgbClr r="0" g="0" b="0"/>
        </a:effectRef>
        <a:fontRef idx="minor"/>
      </dsp:style>
      <dsp:txXfrm>
        <a:off x="78523" y="681767"/>
        <a:ext cx="78523" cy="1253560"/>
      </dsp:txXfrm>
    </dsp:sp>
    <dsp:sp modelId="{36FCCA39-B41D-47A5-A52E-DF17978138FB}">
      <dsp:nvSpPr>
        <dsp:cNvPr id="8" name="圆角矩形 7"/>
        <dsp:cNvSpPr/>
      </dsp:nvSpPr>
      <dsp:spPr bwMode="white">
        <a:xfrm>
          <a:off x="157046" y="1431072"/>
          <a:ext cx="3497241" cy="1008509"/>
        </a:xfrm>
        <a:prstGeom prst="roundRect">
          <a:avLst>
            <a:gd name="adj" fmla="val 10000"/>
          </a:avLst>
        </a:prstGeom>
      </dsp:spPr>
      <dsp:style>
        <a:lnRef idx="2">
          <a:schemeClr val="accent2">
            <a:hueOff val="1560000"/>
            <a:satOff val="-1960"/>
            <a:lumOff val="392"/>
            <a:alpha val="100000"/>
          </a:schemeClr>
        </a:lnRef>
        <a:fillRef idx="1">
          <a:schemeClr val="lt1">
            <a:alpha val="90000"/>
          </a:schemeClr>
        </a:fillRef>
        <a:effectRef idx="0">
          <a:scrgbClr r="0" g="0" b="0"/>
        </a:effectRef>
        <a:fontRef idx="minor"/>
      </dsp:style>
      <dsp:txBody>
        <a:bodyPr lIns="30480" tIns="20320" rIns="30480" bIns="2032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gn="l">
            <a:lnSpc>
              <a:spcPct val="100000"/>
            </a:lnSpc>
            <a:spcBef>
              <a:spcPct val="0"/>
            </a:spcBef>
            <a:spcAft>
              <a:spcPct val="35000"/>
            </a:spcAft>
          </a:pPr>
          <a:r>
            <a:rPr lang="zh-CN" altLang="en-US" sz="1600" b="1" dirty="0" smtClean="0">
              <a:solidFill>
                <a:schemeClr val="dk1"/>
              </a:solidFill>
              <a:latin typeface="微软雅黑" panose="020B0503020204020204" pitchFamily="34" charset="-122"/>
              <a:ea typeface="微软雅黑" panose="020B0503020204020204" pitchFamily="34" charset="-122"/>
            </a:rPr>
            <a:t>使用 </a:t>
          </a:r>
          <a:r>
            <a:rPr lang="en-US" altLang="en-US" sz="1600" b="1" dirty="0" smtClean="0">
              <a:solidFill>
                <a:schemeClr val="dk1"/>
              </a:solidFill>
              <a:latin typeface="微软雅黑" panose="020B0503020204020204" pitchFamily="34" charset="-122"/>
              <a:ea typeface="微软雅黑" panose="020B0503020204020204" pitchFamily="34" charset="-122"/>
            </a:rPr>
            <a:t>CSMA/CD </a:t>
          </a:r>
          <a:r>
            <a:rPr lang="zh-CN" altLang="en-US" sz="1600" b="1" dirty="0" smtClean="0">
              <a:solidFill>
                <a:schemeClr val="dk1"/>
              </a:solidFill>
              <a:latin typeface="微软雅黑" panose="020B0503020204020204" pitchFamily="34" charset="-122"/>
              <a:ea typeface="微软雅黑" panose="020B0503020204020204" pitchFamily="34" charset="-122"/>
            </a:rPr>
            <a:t>协议，以半双工方式工作。</a:t>
          </a:r>
          <a:endParaRPr lang="zh-CN" altLang="en-US" sz="1600" b="1" dirty="0">
            <a:solidFill>
              <a:schemeClr val="dk1"/>
            </a:solidFill>
            <a:latin typeface="微软雅黑" panose="020B0503020204020204" pitchFamily="34" charset="-122"/>
            <a:ea typeface="微软雅黑" panose="020B0503020204020204" pitchFamily="34" charset="-122"/>
          </a:endParaRPr>
        </a:p>
      </dsp:txBody>
      <dsp:txXfrm>
        <a:off x="157046" y="1431072"/>
        <a:ext cx="3497241" cy="1008509"/>
      </dsp:txXfrm>
    </dsp:sp>
    <dsp:sp modelId="{D4267040-A3DC-45E3-9016-9C9CBF8A9C8F}">
      <dsp:nvSpPr>
        <dsp:cNvPr id="9" name="圆角矩形 8"/>
        <dsp:cNvSpPr/>
      </dsp:nvSpPr>
      <dsp:spPr bwMode="white">
        <a:xfrm>
          <a:off x="3693549" y="289152"/>
          <a:ext cx="785229" cy="392615"/>
        </a:xfrm>
        <a:prstGeom prst="roundRect">
          <a:avLst>
            <a:gd name="adj" fmla="val 10000"/>
          </a:avLst>
        </a:prstGeom>
      </dsp:spPr>
      <dsp:style>
        <a:lnRef idx="2">
          <a:schemeClr val="lt1"/>
        </a:lnRef>
        <a:fillRef idx="1">
          <a:schemeClr val="accent2">
            <a:hueOff val="4680000"/>
            <a:satOff val="-5881"/>
            <a:lumOff val="1176"/>
            <a:alpha val="100000"/>
          </a:schemeClr>
        </a:fillRef>
        <a:effectRef idx="0">
          <a:scrgbClr r="0" g="0" b="0"/>
        </a:effectRef>
        <a:fontRef idx="minor">
          <a:schemeClr val="lt1"/>
        </a:fontRef>
      </dsp:style>
      <dsp:txBody>
        <a:bodyPr lIns="38100" tIns="25400" rIns="38100" bIns="2540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2000" b="1" dirty="0" smtClean="0">
              <a:solidFill>
                <a:schemeClr val="tx1"/>
              </a:solidFill>
              <a:latin typeface="微软雅黑" panose="020B0503020204020204" pitchFamily="34" charset="-122"/>
              <a:ea typeface="微软雅黑" panose="020B0503020204020204" pitchFamily="34" charset="-122"/>
            </a:rPr>
            <a:t>现在</a:t>
          </a:r>
          <a:endParaRPr lang="zh-CN" altLang="en-US" sz="2000" b="1" dirty="0">
            <a:solidFill>
              <a:schemeClr val="tx1"/>
            </a:solidFill>
            <a:latin typeface="微软雅黑" panose="020B0503020204020204" pitchFamily="34" charset="-122"/>
            <a:ea typeface="微软雅黑" panose="020B0503020204020204" pitchFamily="34" charset="-122"/>
          </a:endParaRPr>
        </a:p>
      </dsp:txBody>
      <dsp:txXfrm>
        <a:off x="3693549" y="289152"/>
        <a:ext cx="785229" cy="392615"/>
      </dsp:txXfrm>
    </dsp:sp>
    <dsp:sp modelId="{C3CC8B47-F884-4F30-BCE7-1832CF640A69}">
      <dsp:nvSpPr>
        <dsp:cNvPr id="11" name="任意多边形 10"/>
        <dsp:cNvSpPr/>
      </dsp:nvSpPr>
      <dsp:spPr bwMode="white">
        <a:xfrm>
          <a:off x="3772072" y="681767"/>
          <a:ext cx="78523" cy="411556"/>
        </a:xfrm>
        <a:custGeom>
          <a:avLst/>
          <a:gdLst/>
          <a:ahLst/>
          <a:cxnLst/>
          <a:pathLst>
            <a:path w="124" h="648">
              <a:moveTo>
                <a:pt x="0" y="0"/>
              </a:moveTo>
              <a:lnTo>
                <a:pt x="0" y="648"/>
              </a:lnTo>
              <a:lnTo>
                <a:pt x="124" y="648"/>
              </a:lnTo>
            </a:path>
          </a:pathLst>
        </a:custGeom>
      </dsp:spPr>
      <dsp:style>
        <a:lnRef idx="2">
          <a:schemeClr val="accent3"/>
        </a:lnRef>
        <a:fillRef idx="0">
          <a:schemeClr val="accent2">
            <a:tint val="90000"/>
          </a:schemeClr>
        </a:fillRef>
        <a:effectRef idx="0">
          <a:scrgbClr r="0" g="0" b="0"/>
        </a:effectRef>
        <a:fontRef idx="minor"/>
      </dsp:style>
      <dsp:txXfrm>
        <a:off x="3772072" y="681767"/>
        <a:ext cx="78523" cy="411556"/>
      </dsp:txXfrm>
    </dsp:sp>
    <dsp:sp modelId="{36229D57-F712-4EBC-9B8C-05B74EB642B6}">
      <dsp:nvSpPr>
        <dsp:cNvPr id="12" name="圆角矩形 11"/>
        <dsp:cNvSpPr/>
      </dsp:nvSpPr>
      <dsp:spPr bwMode="white">
        <a:xfrm>
          <a:off x="3850595" y="895224"/>
          <a:ext cx="3497241" cy="396199"/>
        </a:xfrm>
        <a:prstGeom prst="roundRect">
          <a:avLst>
            <a:gd name="adj" fmla="val 10000"/>
          </a:avLst>
        </a:prstGeom>
      </dsp:spPr>
      <dsp:style>
        <a:lnRef idx="2">
          <a:schemeClr val="accent2">
            <a:hueOff val="3120000"/>
            <a:satOff val="-3921"/>
            <a:lumOff val="784"/>
            <a:alpha val="100000"/>
          </a:schemeClr>
        </a:lnRef>
        <a:fillRef idx="1">
          <a:schemeClr val="lt1">
            <a:alpha val="90000"/>
          </a:schemeClr>
        </a:fillRef>
        <a:effectRef idx="0">
          <a:scrgbClr r="0" g="0" b="0"/>
        </a:effectRef>
        <a:fontRef idx="minor"/>
      </dsp:style>
      <dsp:txBody>
        <a:bodyPr lIns="30480" tIns="20320" rIns="30480" bIns="2032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1600" b="1" dirty="0" smtClean="0">
              <a:solidFill>
                <a:schemeClr val="dk1"/>
              </a:solidFill>
              <a:latin typeface="微软雅黑" panose="020B0503020204020204" pitchFamily="34" charset="-122"/>
              <a:ea typeface="微软雅黑" panose="020B0503020204020204" pitchFamily="34" charset="-122"/>
            </a:rPr>
            <a:t>以太网交换机为中心的星形结构</a:t>
          </a:r>
          <a:endParaRPr lang="zh-CN" altLang="en-US" sz="1600" b="1" dirty="0">
            <a:solidFill>
              <a:schemeClr val="dk1"/>
            </a:solidFill>
            <a:latin typeface="微软雅黑" panose="020B0503020204020204" pitchFamily="34" charset="-122"/>
            <a:ea typeface="微软雅黑" panose="020B0503020204020204" pitchFamily="34" charset="-122"/>
          </a:endParaRPr>
        </a:p>
      </dsp:txBody>
      <dsp:txXfrm>
        <a:off x="3850595" y="895224"/>
        <a:ext cx="3497241" cy="396199"/>
      </dsp:txXfrm>
    </dsp:sp>
    <dsp:sp modelId="{150860FB-44A7-4B9F-8034-51864D54BB4B}">
      <dsp:nvSpPr>
        <dsp:cNvPr id="13" name="任意多边形 12"/>
        <dsp:cNvSpPr/>
      </dsp:nvSpPr>
      <dsp:spPr bwMode="white">
        <a:xfrm>
          <a:off x="3772072" y="681767"/>
          <a:ext cx="78523" cy="1262621"/>
        </a:xfrm>
        <a:custGeom>
          <a:avLst/>
          <a:gdLst/>
          <a:ahLst/>
          <a:cxnLst/>
          <a:pathLst>
            <a:path w="124" h="1988">
              <a:moveTo>
                <a:pt x="0" y="0"/>
              </a:moveTo>
              <a:lnTo>
                <a:pt x="0" y="1988"/>
              </a:lnTo>
              <a:lnTo>
                <a:pt x="124" y="1988"/>
              </a:lnTo>
            </a:path>
          </a:pathLst>
        </a:custGeom>
      </dsp:spPr>
      <dsp:style>
        <a:lnRef idx="2">
          <a:schemeClr val="accent3"/>
        </a:lnRef>
        <a:fillRef idx="0">
          <a:schemeClr val="accent2">
            <a:tint val="90000"/>
          </a:schemeClr>
        </a:fillRef>
        <a:effectRef idx="0">
          <a:scrgbClr r="0" g="0" b="0"/>
        </a:effectRef>
        <a:fontRef idx="minor"/>
      </dsp:style>
      <dsp:txXfrm>
        <a:off x="3772072" y="681767"/>
        <a:ext cx="78523" cy="1262621"/>
      </dsp:txXfrm>
    </dsp:sp>
    <dsp:sp modelId="{ECA36131-525A-42DC-A052-C434DEDDC7FB}">
      <dsp:nvSpPr>
        <dsp:cNvPr id="14" name="圆角矩形 13"/>
        <dsp:cNvSpPr/>
      </dsp:nvSpPr>
      <dsp:spPr bwMode="white">
        <a:xfrm>
          <a:off x="3850595" y="1440134"/>
          <a:ext cx="3497241" cy="1008509"/>
        </a:xfrm>
        <a:prstGeom prst="roundRect">
          <a:avLst>
            <a:gd name="adj" fmla="val 10000"/>
          </a:avLst>
        </a:prstGeom>
      </dsp:spPr>
      <dsp:style>
        <a:lnRef idx="2">
          <a:schemeClr val="accent2">
            <a:hueOff val="4680000"/>
            <a:satOff val="-5881"/>
            <a:lumOff val="1176"/>
            <a:alpha val="100000"/>
          </a:schemeClr>
        </a:lnRef>
        <a:fillRef idx="1">
          <a:schemeClr val="lt1">
            <a:alpha val="90000"/>
          </a:schemeClr>
        </a:fillRef>
        <a:effectRef idx="0">
          <a:scrgbClr r="0" g="0" b="0"/>
        </a:effectRef>
        <a:fontRef idx="minor"/>
      </dsp:style>
      <dsp:txBody>
        <a:bodyPr lIns="30480" tIns="20320" rIns="30480" bIns="2032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gn="l">
            <a:lnSpc>
              <a:spcPct val="100000"/>
            </a:lnSpc>
            <a:spcBef>
              <a:spcPct val="0"/>
            </a:spcBef>
            <a:spcAft>
              <a:spcPct val="35000"/>
            </a:spcAft>
          </a:pPr>
          <a:r>
            <a:rPr lang="zh-CN" altLang="en-US" sz="1600" b="1" dirty="0" smtClean="0">
              <a:solidFill>
                <a:schemeClr val="dk1"/>
              </a:solidFill>
              <a:latin typeface="微软雅黑" panose="020B0503020204020204" pitchFamily="34" charset="-122"/>
              <a:ea typeface="微软雅黑" panose="020B0503020204020204" pitchFamily="34" charset="-122"/>
            </a:rPr>
            <a:t>不使用共享总线，没有碰撞问题，不使用 </a:t>
          </a:r>
          <a:r>
            <a:rPr lang="en-US" altLang="en-US" sz="1600" b="1" dirty="0" smtClean="0">
              <a:solidFill>
                <a:schemeClr val="dk1"/>
              </a:solidFill>
              <a:latin typeface="微软雅黑" panose="020B0503020204020204" pitchFamily="34" charset="-122"/>
              <a:ea typeface="微软雅黑" panose="020B0503020204020204" pitchFamily="34" charset="-122"/>
            </a:rPr>
            <a:t>CSMA/CD </a:t>
          </a:r>
          <a:r>
            <a:rPr lang="zh-CN" altLang="en-US" sz="1600" b="1" dirty="0" smtClean="0">
              <a:solidFill>
                <a:schemeClr val="dk1"/>
              </a:solidFill>
              <a:latin typeface="微软雅黑" panose="020B0503020204020204" pitchFamily="34" charset="-122"/>
              <a:ea typeface="微软雅黑" panose="020B0503020204020204" pitchFamily="34" charset="-122"/>
            </a:rPr>
            <a:t>协议，以全双工方式工作。但仍然采用以太网的帧结构。</a:t>
          </a:r>
          <a:endParaRPr lang="zh-CN" altLang="en-US" sz="1600" b="1" dirty="0">
            <a:solidFill>
              <a:schemeClr val="dk1"/>
            </a:solidFill>
            <a:latin typeface="微软雅黑" panose="020B0503020204020204" pitchFamily="34" charset="-122"/>
            <a:ea typeface="微软雅黑" panose="020B0503020204020204" pitchFamily="34" charset="-122"/>
          </a:endParaRPr>
        </a:p>
      </dsp:txBody>
      <dsp:txXfrm>
        <a:off x="3850595" y="1440134"/>
        <a:ext cx="3497241" cy="1008509"/>
      </dsp:txXfrm>
    </dsp:sp>
    <dsp:sp modelId="{0425CC3C-0CCB-4691-A203-BE5A451AB0E3}">
      <dsp:nvSpPr>
        <dsp:cNvPr id="4" name="圆角矩形 3" hidden="1"/>
        <dsp:cNvSpPr/>
      </dsp:nvSpPr>
      <dsp:spPr>
        <a:xfrm>
          <a:off x="0" y="289152"/>
          <a:ext cx="157046" cy="392615"/>
        </a:xfrm>
        <a:prstGeom prst="roundRect">
          <a:avLst>
            <a:gd name="adj" fmla="val 10000"/>
          </a:avLst>
        </a:prstGeom>
      </dsp:spPr>
      <dsp:txXfrm>
        <a:off x="0" y="289152"/>
        <a:ext cx="157046" cy="392615"/>
      </dsp:txXfrm>
    </dsp:sp>
    <dsp:sp modelId="{B04C9F55-A052-4CA7-9658-B5BC6AF0C82A}">
      <dsp:nvSpPr>
        <dsp:cNvPr id="10" name="圆角矩形 9" hidden="1"/>
        <dsp:cNvSpPr/>
      </dsp:nvSpPr>
      <dsp:spPr>
        <a:xfrm>
          <a:off x="3693549" y="289152"/>
          <a:ext cx="157046" cy="392615"/>
        </a:xfrm>
        <a:prstGeom prst="roundRect">
          <a:avLst>
            <a:gd name="adj" fmla="val 10000"/>
          </a:avLst>
        </a:prstGeom>
      </dsp:spPr>
      <dsp:txXfrm>
        <a:off x="3693549" y="289152"/>
        <a:ext cx="157046" cy="392615"/>
      </dsp:txXfrm>
    </dsp:sp>
  </dsp:spTree>
</dsp:drawing>
</file>

<file path=ppt/diagrams/drawing5.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5143978" cy="2006875"/>
        <a:chOff x="0" y="0"/>
        <a:chExt cx="5143978" cy="2006875"/>
      </a:xfrm>
    </dsp:grpSpPr>
    <dsp:sp modelId="{1DB1E9D0-3339-4A9D-B405-729BDEBEF42B}">
      <dsp:nvSpPr>
        <dsp:cNvPr id="3" name="圆角矩形 2"/>
        <dsp:cNvSpPr/>
      </dsp:nvSpPr>
      <dsp:spPr bwMode="white">
        <a:xfrm>
          <a:off x="244397" y="0"/>
          <a:ext cx="4655184" cy="454044"/>
        </a:xfrm>
        <a:prstGeom prst="roundRect">
          <a:avLst>
            <a:gd name="adj" fmla="val 10000"/>
          </a:avLst>
        </a:prstGeom>
      </dsp:spPr>
      <dsp:style>
        <a:lnRef idx="2">
          <a:schemeClr val="lt1"/>
        </a:lnRef>
        <a:fillRef idx="1">
          <a:schemeClr val="accent3"/>
        </a:fillRef>
        <a:effectRef idx="0">
          <a:scrgbClr r="0" g="0" b="0"/>
        </a:effectRef>
        <a:fontRef idx="minor">
          <a:schemeClr val="lt1"/>
        </a:fontRef>
      </dsp:style>
      <dsp:txBody>
        <a:bodyPr lIns="38100" tIns="25400" rIns="38100" bIns="2540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2000" b="1" dirty="0" smtClean="0">
              <a:solidFill>
                <a:schemeClr val="tx1"/>
              </a:solidFill>
              <a:latin typeface="微软雅黑" panose="020B0503020204020204" pitchFamily="34" charset="-122"/>
              <a:ea typeface="微软雅黑" panose="020B0503020204020204" pitchFamily="34" charset="-122"/>
            </a:rPr>
            <a:t>以太网存在的主要问题</a:t>
          </a:r>
          <a:endParaRPr lang="zh-CN" altLang="en-US" sz="2000" b="1" dirty="0">
            <a:solidFill>
              <a:schemeClr val="tx1"/>
            </a:solidFill>
            <a:latin typeface="微软雅黑" panose="020B0503020204020204" pitchFamily="34" charset="-122"/>
            <a:ea typeface="微软雅黑" panose="020B0503020204020204" pitchFamily="34" charset="-122"/>
          </a:endParaRPr>
        </a:p>
      </dsp:txBody>
      <dsp:txXfrm>
        <a:off x="244397" y="0"/>
        <a:ext cx="4655184" cy="454044"/>
      </dsp:txXfrm>
    </dsp:sp>
    <dsp:sp modelId="{CD749DB9-A3DA-4BAE-A943-A6CBF8D11D51}">
      <dsp:nvSpPr>
        <dsp:cNvPr id="4" name="圆角矩形 3"/>
        <dsp:cNvSpPr/>
      </dsp:nvSpPr>
      <dsp:spPr bwMode="white">
        <a:xfrm>
          <a:off x="244397" y="535772"/>
          <a:ext cx="454044" cy="454044"/>
        </a:xfrm>
        <a:prstGeom prst="roundRect">
          <a:avLst>
            <a:gd name="adj" fmla="val 16670"/>
          </a:avLst>
        </a:prstGeom>
        <a:blipFill>
          <a:blip r:embed="rId1" cstate="print">
            <a:extLst>
              <a:ext uri="{28A0092B-C50C-407E-A947-70E740481C1C}">
                <a14:useLocalDpi xmlns:a14="http://schemas.microsoft.com/office/drawing/2010/main" val="0"/>
              </a:ext>
            </a:extLst>
          </a:blip>
          <a:srcRect/>
          <a:stretch>
            <a:fillRect/>
          </a:stretch>
        </a:blipFill>
      </dsp:spPr>
      <dsp:style>
        <a:lnRef idx="2">
          <a:schemeClr val="lt1"/>
        </a:lnRef>
        <a:fillRef idx="1">
          <a:schemeClr val="accent4">
            <a:hueOff val="0"/>
            <a:satOff val="0"/>
            <a:lumOff val="0"/>
            <a:alpha val="100000"/>
          </a:schemeClr>
        </a:fillRef>
        <a:effectRef idx="0">
          <a:scrgbClr r="0" g="0" b="0"/>
        </a:effectRef>
        <a:fontRef idx="minor">
          <a:schemeClr val="lt1"/>
        </a:fontRef>
      </dsp:style>
      <dsp:txXfrm>
        <a:off x="244397" y="535772"/>
        <a:ext cx="454044" cy="454044"/>
      </dsp:txXfrm>
    </dsp:sp>
    <dsp:sp modelId="{00C2F456-D28D-4B2C-B6C1-C950F98B60F5}">
      <dsp:nvSpPr>
        <dsp:cNvPr id="5" name="圆角矩形 4"/>
        <dsp:cNvSpPr/>
      </dsp:nvSpPr>
      <dsp:spPr bwMode="white">
        <a:xfrm>
          <a:off x="725684" y="535772"/>
          <a:ext cx="4173897" cy="454044"/>
        </a:xfrm>
        <a:prstGeom prst="roundRect">
          <a:avLst>
            <a:gd name="adj" fmla="val 16670"/>
          </a:avLst>
        </a:prstGeom>
      </dsp:spPr>
      <dsp:style>
        <a:lnRef idx="2">
          <a:schemeClr val="lt1"/>
        </a:lnRef>
        <a:fillRef idx="1">
          <a:schemeClr val="accent4">
            <a:hueOff val="0"/>
            <a:satOff val="0"/>
            <a:lumOff val="0"/>
            <a:alpha val="100000"/>
          </a:schemeClr>
        </a:fillRef>
        <a:effectRef idx="0">
          <a:scrgbClr r="0" g="0" b="0"/>
        </a:effectRef>
        <a:fontRef idx="minor">
          <a:schemeClr val="lt1"/>
        </a:fontRef>
      </dsp:style>
      <dsp:txBody>
        <a:bodyPr lIns="142240" tIns="142240" rIns="142240" bIns="14224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2000" b="1" dirty="0" smtClean="0">
              <a:solidFill>
                <a:schemeClr val="bg1"/>
              </a:solidFill>
              <a:latin typeface="微软雅黑" panose="020B0503020204020204" pitchFamily="34" charset="-122"/>
              <a:ea typeface="微软雅黑" panose="020B0503020204020204" pitchFamily="34" charset="-122"/>
            </a:rPr>
            <a:t>广播风暴</a:t>
          </a:r>
          <a:endParaRPr lang="zh-CN" altLang="en-US" sz="2000" b="1" dirty="0">
            <a:solidFill>
              <a:schemeClr val="bg1"/>
            </a:solidFill>
            <a:latin typeface="微软雅黑" panose="020B0503020204020204" pitchFamily="34" charset="-122"/>
            <a:ea typeface="微软雅黑" panose="020B0503020204020204" pitchFamily="34" charset="-122"/>
          </a:endParaRPr>
        </a:p>
      </dsp:txBody>
      <dsp:txXfrm>
        <a:off x="725684" y="535772"/>
        <a:ext cx="4173897" cy="454044"/>
      </dsp:txXfrm>
    </dsp:sp>
    <dsp:sp modelId="{B5E1697C-B7F9-432F-8B8C-2C72CB3A8DB2}">
      <dsp:nvSpPr>
        <dsp:cNvPr id="6" name="圆角矩形 5"/>
        <dsp:cNvSpPr/>
      </dsp:nvSpPr>
      <dsp:spPr bwMode="white">
        <a:xfrm>
          <a:off x="244397" y="1044301"/>
          <a:ext cx="454044" cy="454044"/>
        </a:xfrm>
        <a:prstGeom prst="roundRect">
          <a:avLst>
            <a:gd name="adj" fmla="val 16670"/>
          </a:avLst>
        </a:prstGeom>
        <a:blipFill>
          <a:blip r:embed="rId1" cstate="print">
            <a:extLst>
              <a:ext uri="{28A0092B-C50C-407E-A947-70E740481C1C}">
                <a14:useLocalDpi xmlns:a14="http://schemas.microsoft.com/office/drawing/2010/main" val="0"/>
              </a:ext>
            </a:extLst>
          </a:blip>
          <a:srcRect/>
          <a:stretch>
            <a:fillRect/>
          </a:stretch>
        </a:blipFill>
      </dsp:spPr>
      <dsp:style>
        <a:lnRef idx="2">
          <a:schemeClr val="lt1"/>
        </a:lnRef>
        <a:fillRef idx="1">
          <a:schemeClr val="accent4">
            <a:hueOff val="-2250000"/>
            <a:satOff val="13333"/>
            <a:lumOff val="1176"/>
            <a:alpha val="100000"/>
          </a:schemeClr>
        </a:fillRef>
        <a:effectRef idx="0">
          <a:scrgbClr r="0" g="0" b="0"/>
        </a:effectRef>
        <a:fontRef idx="minor">
          <a:schemeClr val="lt1"/>
        </a:fontRef>
      </dsp:style>
      <dsp:txXfrm>
        <a:off x="244397" y="1044301"/>
        <a:ext cx="454044" cy="454044"/>
      </dsp:txXfrm>
    </dsp:sp>
    <dsp:sp modelId="{CC7DA71B-6517-4DAC-B756-9D99ECEF317E}">
      <dsp:nvSpPr>
        <dsp:cNvPr id="7" name="圆角矩形 6"/>
        <dsp:cNvSpPr/>
      </dsp:nvSpPr>
      <dsp:spPr bwMode="white">
        <a:xfrm>
          <a:off x="725684" y="1044301"/>
          <a:ext cx="4173897" cy="454044"/>
        </a:xfrm>
        <a:prstGeom prst="roundRect">
          <a:avLst>
            <a:gd name="adj" fmla="val 16670"/>
          </a:avLst>
        </a:prstGeom>
      </dsp:spPr>
      <dsp:style>
        <a:lnRef idx="2">
          <a:schemeClr val="lt1"/>
        </a:lnRef>
        <a:fillRef idx="1">
          <a:schemeClr val="accent4">
            <a:hueOff val="-2250000"/>
            <a:satOff val="13333"/>
            <a:lumOff val="1176"/>
            <a:alpha val="100000"/>
          </a:schemeClr>
        </a:fillRef>
        <a:effectRef idx="0">
          <a:scrgbClr r="0" g="0" b="0"/>
        </a:effectRef>
        <a:fontRef idx="minor">
          <a:schemeClr val="lt1"/>
        </a:fontRef>
      </dsp:style>
      <dsp:txBody>
        <a:bodyPr lIns="142240" tIns="142240" rIns="142240" bIns="14224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2000" b="1" dirty="0" smtClean="0">
              <a:solidFill>
                <a:schemeClr val="bg1"/>
              </a:solidFill>
              <a:latin typeface="微软雅黑" panose="020B0503020204020204" pitchFamily="34" charset="-122"/>
              <a:ea typeface="微软雅黑" panose="020B0503020204020204" pitchFamily="34" charset="-122"/>
            </a:rPr>
            <a:t>安全问题</a:t>
          </a:r>
          <a:endParaRPr lang="zh-CN" altLang="en-US" sz="2000" b="1" dirty="0">
            <a:solidFill>
              <a:schemeClr val="bg1"/>
            </a:solidFill>
            <a:latin typeface="微软雅黑" panose="020B0503020204020204" pitchFamily="34" charset="-122"/>
            <a:ea typeface="微软雅黑" panose="020B0503020204020204" pitchFamily="34" charset="-122"/>
          </a:endParaRPr>
        </a:p>
      </dsp:txBody>
      <dsp:txXfrm>
        <a:off x="725684" y="1044301"/>
        <a:ext cx="4173897" cy="454044"/>
      </dsp:txXfrm>
    </dsp:sp>
    <dsp:sp modelId="{14191CB4-CBF2-4672-8D7E-4805CD0EC527}">
      <dsp:nvSpPr>
        <dsp:cNvPr id="8" name="圆角矩形 7"/>
        <dsp:cNvSpPr/>
      </dsp:nvSpPr>
      <dsp:spPr bwMode="white">
        <a:xfrm>
          <a:off x="244397" y="1552831"/>
          <a:ext cx="454044" cy="454044"/>
        </a:xfrm>
        <a:prstGeom prst="roundRect">
          <a:avLst>
            <a:gd name="adj" fmla="val 16670"/>
          </a:avLst>
        </a:prstGeom>
        <a:blipFill>
          <a:blip r:embed="rId1" cstate="print">
            <a:extLst>
              <a:ext uri="{28A0092B-C50C-407E-A947-70E740481C1C}">
                <a14:useLocalDpi xmlns:a14="http://schemas.microsoft.com/office/drawing/2010/main" val="0"/>
              </a:ext>
            </a:extLst>
          </a:blip>
          <a:srcRect/>
          <a:stretch>
            <a:fillRect/>
          </a:stretch>
        </a:blipFill>
      </dsp:spPr>
      <dsp:style>
        <a:lnRef idx="2">
          <a:schemeClr val="lt1"/>
        </a:lnRef>
        <a:fillRef idx="1">
          <a:schemeClr val="accent4">
            <a:hueOff val="-4500000"/>
            <a:satOff val="26667"/>
            <a:lumOff val="2353"/>
            <a:alpha val="100000"/>
          </a:schemeClr>
        </a:fillRef>
        <a:effectRef idx="0">
          <a:scrgbClr r="0" g="0" b="0"/>
        </a:effectRef>
        <a:fontRef idx="minor">
          <a:schemeClr val="lt1"/>
        </a:fontRef>
      </dsp:style>
      <dsp:txXfrm>
        <a:off x="244397" y="1552831"/>
        <a:ext cx="454044" cy="454044"/>
      </dsp:txXfrm>
    </dsp:sp>
    <dsp:sp modelId="{FF45535F-D8E0-422C-ADEA-B4B65A834513}">
      <dsp:nvSpPr>
        <dsp:cNvPr id="9" name="圆角矩形 8"/>
        <dsp:cNvSpPr/>
      </dsp:nvSpPr>
      <dsp:spPr bwMode="white">
        <a:xfrm>
          <a:off x="725684" y="1552831"/>
          <a:ext cx="4173897" cy="454044"/>
        </a:xfrm>
        <a:prstGeom prst="roundRect">
          <a:avLst>
            <a:gd name="adj" fmla="val 16670"/>
          </a:avLst>
        </a:prstGeom>
      </dsp:spPr>
      <dsp:style>
        <a:lnRef idx="2">
          <a:schemeClr val="lt1"/>
        </a:lnRef>
        <a:fillRef idx="1">
          <a:schemeClr val="accent4">
            <a:hueOff val="-4500000"/>
            <a:satOff val="26667"/>
            <a:lumOff val="2353"/>
            <a:alpha val="100000"/>
          </a:schemeClr>
        </a:fillRef>
        <a:effectRef idx="0">
          <a:scrgbClr r="0" g="0" b="0"/>
        </a:effectRef>
        <a:fontRef idx="minor">
          <a:schemeClr val="lt1"/>
        </a:fontRef>
      </dsp:style>
      <dsp:txBody>
        <a:bodyPr lIns="142240" tIns="142240" rIns="142240" bIns="142240" anchor="ctr"/>
        <a:lstStyle>
          <a:lvl1pPr algn="ctr">
            <a:defRPr sz="6500"/>
          </a:lvl1pPr>
          <a:lvl2pPr marL="285750" indent="-285750" algn="ctr">
            <a:defRPr sz="5000"/>
          </a:lvl2pPr>
          <a:lvl3pPr marL="571500" indent="-285750" algn="ctr">
            <a:defRPr sz="5000"/>
          </a:lvl3pPr>
          <a:lvl4pPr marL="857250" indent="-285750" algn="ctr">
            <a:defRPr sz="5000"/>
          </a:lvl4pPr>
          <a:lvl5pPr marL="1143000" indent="-285750" algn="ctr">
            <a:defRPr sz="5000"/>
          </a:lvl5pPr>
          <a:lvl6pPr marL="1428750" indent="-285750" algn="ctr">
            <a:defRPr sz="5000"/>
          </a:lvl6pPr>
          <a:lvl7pPr marL="1714500" indent="-285750" algn="ctr">
            <a:defRPr sz="5000"/>
          </a:lvl7pPr>
          <a:lvl8pPr marL="2000250" indent="-285750" algn="ctr">
            <a:defRPr sz="5000"/>
          </a:lvl8pPr>
          <a:lvl9pPr marL="2286000" indent="-285750" algn="ctr">
            <a:defRPr sz="5000"/>
          </a:lvl9pPr>
        </a:lstStyle>
        <a:p>
          <a:pPr lvl="0">
            <a:lnSpc>
              <a:spcPct val="100000"/>
            </a:lnSpc>
            <a:spcBef>
              <a:spcPct val="0"/>
            </a:spcBef>
            <a:spcAft>
              <a:spcPct val="35000"/>
            </a:spcAft>
          </a:pPr>
          <a:r>
            <a:rPr lang="zh-CN" altLang="en-US" sz="2000" b="1" dirty="0" smtClean="0">
              <a:solidFill>
                <a:schemeClr val="bg1"/>
              </a:solidFill>
              <a:latin typeface="微软雅黑" panose="020B0503020204020204" pitchFamily="34" charset="-122"/>
              <a:ea typeface="微软雅黑" panose="020B0503020204020204" pitchFamily="34" charset="-122"/>
            </a:rPr>
            <a:t>管理困难 等 </a:t>
          </a:r>
          <a:endParaRPr lang="zh-CN" altLang="en-US" sz="2000" b="1" dirty="0">
            <a:solidFill>
              <a:schemeClr val="bg1"/>
            </a:solidFill>
            <a:latin typeface="微软雅黑" panose="020B0503020204020204" pitchFamily="34" charset="-122"/>
            <a:ea typeface="微软雅黑" panose="020B0503020204020204" pitchFamily="34" charset="-122"/>
          </a:endParaRPr>
        </a:p>
      </dsp:txBody>
      <dsp:txXfrm>
        <a:off x="725684" y="1552831"/>
        <a:ext cx="4173897" cy="454044"/>
      </dsp:txXfrm>
    </dsp:sp>
  </dsp:spTree>
</dsp:drawing>
</file>

<file path=ppt/diagrams/layout1.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rSet qsTypeId="urn:microsoft.com/office/officeart/2005/8/quickstyle/simple5"/>
        </dgm:pt>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 modelId="6" srcId="0" destId="3" srcOrd="2"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lnSpAfChP" val="20"/>
              <dgm:param type="stBulletLvl" val="1"/>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type="round2SameRect" r:blip="" rot="90">
                    <dgm:adjLst/>
                  </dgm:shape>
                </dgm:if>
                <dgm:else name="Name12">
                  <dgm:shape xmlns:r="http://schemas.openxmlformats.org/officeDocument/2006/relationships" type="round2SameRect" r:blip="" rot="-90">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linDir" val="fromT"/>
              <dgm:param type="chAlign" val="l"/>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srcNode" val="rootConnector"/>
                        <dgm:param type="dim" val="1D"/>
                        <dgm:param type="endSty" val="noArr"/>
                        <dgm:param type="connRout" val="bend"/>
                        <dgm:param type="begPts" val="bCtr"/>
                        <dgm:param type="endPts" val="midL"/>
                      </dgm:alg>
                    </dgm:if>
                    <dgm:else name="Name16">
                      <dgm:alg type="conn">
                        <dgm:param type="srcNode" val="rootConnector"/>
                        <dgm:param type="dim" val="1D"/>
                        <dgm:param type="endSty" val="noArr"/>
                        <dgm:param type="connRout" val="bend"/>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8/layout/PictureAccentList">
  <dgm:title val=""/>
  <dgm:desc val=""/>
  <dgm:catLst>
    <dgm:cat type="picture" pri="14000"/>
    <dgm:cat type="list" pri="14500"/>
  </dgm:catLst>
  <dgm:sampData>
    <dgm:dataModel>
      <dgm:ptLst>
        <dgm:pt modelId="0" type="doc"/>
        <dgm:pt modelId="1">
          <dgm:prSet phldr="1"/>
        </dgm:pt>
        <dgm:pt modelId="11">
          <dgm:prSet phldr="1"/>
        </dgm:pt>
        <dgm:pt modelId="12">
          <dgm:prSet phldr="1"/>
        </dgm:pt>
      </dgm:ptLst>
      <dgm:cxnLst>
        <dgm:cxn modelId="4" srcId="0" destId="1" srcOrd="0" destOrd="0"/>
        <dgm:cxn modelId="5" srcId="1" destId="11" srcOrd="0" destOrd="0"/>
        <dgm:cxn modelId="6" srcId="1" destId="12" srcOrd="1" destOrd="0"/>
      </dgm:cxnLst>
      <dgm:bg/>
      <dgm:whole/>
    </dgm:dataModel>
  </dgm:sampData>
  <dgm:styleData>
    <dgm:dataModel>
      <dgm:ptLst>
        <dgm:pt modelId="0" type="doc"/>
        <dgm:pt modelId="1"/>
        <dgm:pt modelId="11"/>
        <dgm:pt modelId="12"/>
        <dgm:pt modelId="13"/>
      </dgm:ptLst>
      <dgm:cxnLst>
        <dgm:cxn modelId="4" srcId="0" destId="1" srcOrd="0" destOrd="0"/>
        <dgm:cxn modelId="5" srcId="1" destId="11" srcOrd="0" destOrd="0"/>
        <dgm:cxn modelId="6" srcId="1" destId="12" srcOrd="0" destOrd="0"/>
        <dgm:cxn modelId="14" srcId="1" destId="13" srcOrd="0" destOrd="0"/>
      </dgm:cxnLst>
      <dgm:bg/>
      <dgm:whole/>
    </dgm:dataModel>
  </dgm:styleData>
  <dgm:clrData>
    <dgm:dataModel>
      <dgm:ptLst>
        <dgm:pt modelId="0" type="doc"/>
        <dgm:pt modelId="1"/>
        <dgm:pt modelId="11"/>
        <dgm:pt modelId="12"/>
        <dgm:pt modelId="13"/>
      </dgm:ptLst>
      <dgm:cxnLst>
        <dgm:cxn modelId="4" srcId="0" destId="1" srcOrd="0" destOrd="0"/>
        <dgm:cxn modelId="5" srcId="1" destId="11" srcOrd="0" destOrd="0"/>
        <dgm:cxn modelId="6" srcId="1" destId="12" srcOrd="0" destOrd="0"/>
        <dgm:cxn modelId="14" srcId="1" destId="13" srcOrd="0" destOrd="0"/>
      </dgm:cxnLst>
      <dgm:bg/>
      <dgm:whole/>
    </dgm:dataModel>
  </dgm:clrData>
  <dgm:layoutNode name="layout">
    <dgm:varLst>
      <dgm:chMax/>
      <dgm:chPref/>
      <dgm:dir/>
      <dgm:animOne val="branch"/>
      <dgm:animLvl val="lvl"/>
      <dgm:resizeHandles/>
    </dgm:varLst>
    <dgm:choose name="Name0">
      <dgm:if name="Name1" func="var" arg="dir" op="equ" val="norm">
        <dgm:alg type="hierChild">
          <dgm:param type="linDir" val="fromL"/>
        </dgm:alg>
      </dgm:if>
      <dgm:else name="Name2">
        <dgm:alg type="hierChild">
          <dgm:param type="linDir" val="fromL"/>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primFontSz" for="des" forName="childText" refType="primFontSz" refFor="des" refForName="rootText" op="lte"/>
      <dgm:constr type="w" for="des" forName="rootComposite" refType="w" fact="4"/>
      <dgm:constr type="h" for="des" forName="rootComposite" refType="h"/>
      <dgm:constr type="w" for="des" forName="childComposite" refType="w" refFor="des" refForName="rootComposite"/>
      <dgm:constr type="h" for="des" forName="childComposite" refType="h" refFor="des" refForName="rootComposite"/>
      <dgm:constr type="sibSp" refType="w" refFor="des" refForName="rootComposite" fact="0.1"/>
      <dgm:constr type="sibSp" for="des" forName="childShape" refType="h" refFor="des" refForName="rootComposite" fact="0.12"/>
      <dgm:constr type="sp" for="des" forName="root" refType="h" refFor="des" refForName="rootComposite" fact="0.18"/>
    </dgm:constrLst>
    <dgm:ruleLst/>
    <dgm:forEach name="Name3" axis="ch">
      <dgm:forEach name="Name4" axis="self" ptType="node" cnt="1">
        <dgm:layoutNode name="root">
          <dgm:varLst>
            <dgm:chMax/>
            <dgm:chPref val="4"/>
          </dgm:varLst>
          <dgm:alg type="hierRoot"/>
          <dgm:shape xmlns:r="http://schemas.openxmlformats.org/officeDocument/2006/relationships" r:blip="">
            <dgm:adjLst/>
          </dgm:shape>
          <dgm:presOf/>
          <dgm:constrLst/>
          <dgm:ruleLst/>
          <dgm:layoutNode name="rootComposite">
            <dgm:varLst/>
            <dgm:alg type="composite"/>
            <dgm:shape xmlns:r="http://schemas.openxmlformats.org/officeDocument/2006/relationships" r:blip="">
              <dgm:adjLst/>
            </dgm:shape>
            <dgm:presOf axis="self" ptType="node" cnt="1"/>
            <dgm:constrLst>
              <dgm:constr type="l" for="ch" forName="rootText"/>
              <dgm:constr type="t" for="ch" forName="rootText"/>
              <dgm:constr type="w" for="ch" forName="rootText" refType="w"/>
              <dgm:constr type="h" for="ch" forName="rootText" refType="h"/>
            </dgm:constrLst>
            <dgm:ruleLst/>
            <dgm:layoutNode name="rootText" styleLbl="node0">
              <dgm:varLst>
                <dgm:chMax/>
                <dgm:chPref val="4"/>
              </dgm:varLst>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 type="primFontSz" val="65" fact="NaN" max="NaN"/>
              </dgm:ruleLst>
            </dgm:layoutNode>
          </dgm:layoutNode>
          <dgm:layoutNode name="childShape">
            <dgm:varLst>
              <dgm:chMax val="0"/>
              <dgm:chPref val="0"/>
            </dgm:varLst>
            <dgm:alg type="hierChild">
              <dgm:param type="linDir" val="fromT"/>
              <dgm:param type="chAlign" val="r"/>
              <dgm:param type="fallback" val="2D"/>
            </dgm:alg>
            <dgm:shape xmlns:r="http://schemas.openxmlformats.org/officeDocument/2006/relationships" r:blip="">
              <dgm:adjLst/>
            </dgm:shape>
            <dgm:presOf/>
            <dgm:constrLst/>
            <dgm:ruleLst/>
            <dgm:forEach name="Name5" axis="ch">
              <dgm:forEach name="Name6" axis="self" ptType="node">
                <dgm:layoutNode name="childComposite">
                  <dgm:varLst>
                    <dgm:chMax val="0"/>
                    <dgm:chPref val="0"/>
                  </dgm:varLst>
                  <dgm:alg type="composite"/>
                  <dgm:shape xmlns:r="http://schemas.openxmlformats.org/officeDocument/2006/relationships" r:blip="">
                    <dgm:adjLst/>
                  </dgm:shape>
                  <dgm:presOf/>
                  <dgm:choose name="Name7">
                    <dgm:if name="Name8" func="var" arg="dir" op="equ" val="norm">
                      <dgm:constrLst>
                        <dgm:constr type="w" for="ch" forName="Image" refType="h"/>
                        <dgm:constr type="h" for="ch" forName="Image" refType="h"/>
                        <dgm:constr type="l" for="ch" forName="Image"/>
                        <dgm:constr type="t" for="ch" forName="Image"/>
                        <dgm:constr type="h" for="ch" forName="childText" refType="h"/>
                        <dgm:constr type="l" for="ch" forName="childText" refType="w" refFor="ch" refForName="Image" fact="1.06"/>
                        <dgm:constr type="t" for="ch" forName="childText"/>
                      </dgm:constrLst>
                    </dgm:if>
                    <dgm:else name="Name9">
                      <dgm:constrLst>
                        <dgm:constr type="w" for="ch" forName="Image" refType="h"/>
                        <dgm:constr type="h" for="ch" forName="Image" refType="h"/>
                        <dgm:constr type="r" for="ch" forName="Image" refType="w"/>
                        <dgm:constr type="t" for="ch" forName="Image"/>
                        <dgm:constr type="h" for="ch" forName="childText" refType="h"/>
                        <dgm:constr type="t" for="ch" forName="childText"/>
                        <dgm:constr type="wOff" for="ch" forName="childText" refType="w" refFor="ch" refForName="Image" fact="-1.06"/>
                      </dgm:constrLst>
                    </dgm:else>
                  </dgm:choose>
                  <dgm:ruleLst/>
                  <dgm:layoutNode name="Image" styleLbl="node1">
                    <dgm:alg type="sp"/>
                    <dgm:shape xmlns:r="http://schemas.openxmlformats.org/officeDocument/2006/relationships" type="roundRect" r:blip="" blipPhldr="1">
                      <dgm:adjLst>
                        <dgm:adj idx="1" val="0.1667"/>
                      </dgm:adjLst>
                    </dgm:shape>
                    <dgm:presOf/>
                  </dgm:layoutNode>
                  <dgm:layoutNode name="childText" styleLbl="lnNode1">
                    <dgm:varLst>
                      <dgm:chMax val="0"/>
                      <dgm:chPref val="0"/>
                      <dgm:bulletEnabled val="1"/>
                    </dgm:varLst>
                    <dgm:alg type="tx"/>
                    <dgm:shape xmlns:r="http://schemas.openxmlformats.org/officeDocument/2006/relationships" type="roundRect" r:blip="">
                      <dgm:adjLst>
                        <dgm:adj idx="1" val="0.1667"/>
                      </dgm:adjLst>
                    </dgm:shape>
                    <dgm:presOf axis="self desOrSelf" ptType="node node" st="1 1" cnt="1 0"/>
                    <dgm:ruleLst>
                      <dgm:rule type="primFontSz" val="5" fact="NaN" max="NaN"/>
                    </dgm:ruleLs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1">
        <a:scrgbClr r="0" g="0" b="0"/>
      </a:lnRef>
      <a:fillRef idx="1">
        <a:scrgbClr r="0" g="0" b="0"/>
      </a:fillRef>
      <a:effectRef idx="1">
        <a:scrgbClr r="0" g="0" b="0"/>
      </a:effectRef>
      <a:fontRef idx="minor"/>
    </dgm:style>
  </dgm:styleLbl>
  <dgm:styleLbl name="alignNode1">
    <dgm:scene3d>
      <a:camera prst="orthographicFront"/>
      <a:lightRig rig="threePt" dir="t"/>
    </dgm:scene3d>
    <dgm:txPr/>
    <dgm:style>
      <a:lnRef idx="1">
        <a:scrgbClr r="0" g="0" b="0"/>
      </a:lnRef>
      <a:fillRef idx="2">
        <a:scrgbClr r="0" g="0" b="0"/>
      </a:fillRef>
      <a:effectRef idx="1">
        <a:scrgbClr r="0" g="0" b="0"/>
      </a:effectRef>
      <a:fontRef idx="minor">
        <a:schemeClr val="dk1"/>
      </a:fontRef>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1">
        <a:scrgbClr r="0" g="0" b="0"/>
      </a:lnRef>
      <a:fillRef idx="1">
        <a:scrgbClr r="0" g="0" b="0"/>
      </a:fillRef>
      <a:effectRef idx="1">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1">
        <a:scrgbClr r="0" g="0" b="0"/>
      </a:effectRef>
      <a:fontRef idx="minor"/>
    </dgm:style>
  </dgm:styleLbl>
  <dgm:styleLbl name="bgSibTrans2D1">
    <dgm:scene3d>
      <a:camera prst="orthographicFront"/>
      <a:lightRig rig="threePt" dir="t"/>
    </dgm:scene3d>
    <dgm:txPr/>
    <dgm:style>
      <a:lnRef idx="0">
        <a:scrgbClr r="0" g="0" b="0"/>
      </a:lnRef>
      <a:fillRef idx="2">
        <a:scrgbClr r="0" g="0" b="0"/>
      </a:fillRef>
      <a:effectRef idx="1">
        <a:scrgbClr r="0" g="0" b="0"/>
      </a:effectRef>
      <a:fontRef idx="minor">
        <a:schemeClr val="dk1"/>
      </a:fontRef>
    </dgm:style>
  </dgm:styleLbl>
  <dgm:styleLbl name="callout">
    <dgm:scene3d>
      <a:camera prst="orthographicFront"/>
      <a:lightRig rig="threePt" dir="t"/>
    </dgm:scene3d>
    <dgm:txPr/>
    <dgm:style>
      <a:lnRef idx="1">
        <a:scrgbClr r="0" g="0" b="0"/>
      </a:lnRef>
      <a:fillRef idx="2">
        <a:scrgbClr r="0" g="0" b="0"/>
      </a:fillRef>
      <a:effectRef idx="1">
        <a:scrgbClr r="0" g="0" b="0"/>
      </a:effectRef>
      <a:fontRef idx="minor"/>
    </dgm:style>
  </dgm:styleLbl>
  <dgm:styleLbl name="con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1">
        <a:scrgbClr r="0" g="0" b="0"/>
      </a:effectRef>
      <a:fontRef idx="minor"/>
    </dgm:style>
  </dgm:styleLbl>
  <dgm:styleLbl name="fgAcc0">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1">
        <a:scrgbClr r="0" g="0" b="0"/>
      </a:lnRef>
      <a:fillRef idx="1">
        <a:scrgbClr r="0" g="0" b="0"/>
      </a:fillRef>
      <a:effectRef idx="1">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fgSibTrans2D1">
    <dgm:scene3d>
      <a:camera prst="orthographicFront"/>
      <a:lightRig rig="threePt" dir="t"/>
    </dgm:scene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txPr/>
    <dgm:style>
      <a:lnRef idx="1">
        <a:scrgbClr r="0" g="0" b="0"/>
      </a:lnRef>
      <a:fillRef idx="2">
        <a:scrgbClr r="0" g="0" b="0"/>
      </a:fillRef>
      <a:effectRef idx="1">
        <a:scrgbClr r="0" g="0" b="0"/>
      </a:effectRef>
      <a:fontRef idx="minor">
        <a:schemeClr val="dk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2">
        <a:scrgbClr r="0" g="0" b="0"/>
      </a:fillRef>
      <a:effectRef idx="1">
        <a:scrgbClr r="0" g="0" b="0"/>
      </a:effectRef>
      <a:fontRef idx="minor">
        <a:schemeClr val="dk1"/>
      </a:fontRef>
    </dgm:style>
  </dgm:styleLbl>
  <dgm:styleLbl name="solid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1">
        <a:scrgbClr r="0" g="0" b="0"/>
      </a:lnRef>
      <a:fillRef idx="2">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25.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6.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3F7A0F7-AD19-4993-8574-730EC50C92A6}"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B14BD24-89E3-4C51-B736-BCCE6C13A884}"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0.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3.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6.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1.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8.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0.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4.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5.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6.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7.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3.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6.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7.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9.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2.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D1CD96A-A6EF-4B0B-9885-C22D65D2CD20}"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B14BD24-89E3-4C51-B736-BCCE6C13A884}"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B14BD24-89E3-4C51-B736-BCCE6C13A884}"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B14BD24-89E3-4C51-B736-BCCE6C13A884}"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B14BD24-89E3-4C51-B736-BCCE6C13A884}"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B14BD24-89E3-4C51-B736-BCCE6C13A884}"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B14BD24-89E3-4C51-B736-BCCE6C13A884}"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B14BD24-89E3-4C51-B736-BCCE6C13A884}"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B14BD24-89E3-4C51-B736-BCCE6C13A884}"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B14BD24-89E3-4C51-B736-BCCE6C13A884}"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B14BD24-89E3-4C51-B736-BCCE6C13A884}"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B14BD24-89E3-4C51-B736-BCCE6C13A884}"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B14BD24-89E3-4C51-B736-BCCE6C13A884}"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B14BD24-89E3-4C51-B736-BCCE6C13A884}"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B14BD24-89E3-4C51-B736-BCCE6C13A884}"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B14BD24-89E3-4C51-B736-BCCE6C13A884}"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B14BD24-89E3-4C51-B736-BCCE6C13A884}"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B14BD24-89E3-4C51-B736-BCCE6C13A884}"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B14BD24-89E3-4C51-B736-BCCE6C13A884}"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B14BD24-89E3-4C51-B736-BCCE6C13A884}"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B14BD24-89E3-4C51-B736-BCCE6C13A884}"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B14BD24-89E3-4C51-B736-BCCE6C13A884}"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B14BD24-89E3-4C51-B736-BCCE6C13A884}"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B14BD24-89E3-4C51-B736-BCCE6C13A884}"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B14BD24-89E3-4C51-B736-BCCE6C13A884}"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B14BD24-89E3-4C51-B736-BCCE6C13A884}"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2000" advTm="2000"/>
    </mc:Choice>
    <mc:Fallback>
      <p:transition spd="slow" advTm="2000"/>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9"/>
            <a:ext cx="8229600" cy="857250"/>
          </a:xfrm>
          <a:prstGeom prst="rect">
            <a:avLst/>
          </a:prstGeom>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1200152"/>
            <a:ext cx="8229600" cy="3394472"/>
          </a:xfrm>
          <a:prstGeom prst="rect">
            <a:avLst/>
          </a:prstGeo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a:xfrm>
            <a:off x="457200" y="4767263"/>
            <a:ext cx="2133600" cy="273844"/>
          </a:xfrm>
          <a:prstGeom prst="rect">
            <a:avLst/>
          </a:prstGeom>
        </p:spPr>
        <p:txBody>
          <a:bodyPr/>
          <a:lstStyle/>
          <a:p>
            <a:fld id="{09A22D17-D596-48B2-ACBB-09058C344CC5}" type="datetimeFigureOut">
              <a:rPr lang="zh-CN" altLang="en-US" smtClean="0"/>
            </a:fld>
            <a:endParaRPr lang="zh-CN" altLang="en-US"/>
          </a:p>
        </p:txBody>
      </p:sp>
      <p:sp>
        <p:nvSpPr>
          <p:cNvPr id="5" name="页脚占位符 4"/>
          <p:cNvSpPr>
            <a:spLocks noGrp="1"/>
          </p:cNvSpPr>
          <p:nvPr>
            <p:ph type="ftr" sz="quarter" idx="11"/>
          </p:nvPr>
        </p:nvSpPr>
        <p:spPr>
          <a:xfrm>
            <a:off x="3124200" y="4767263"/>
            <a:ext cx="2895600" cy="273844"/>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6553200" y="4767263"/>
            <a:ext cx="2133600" cy="273844"/>
          </a:xfrm>
          <a:prstGeom prst="rect">
            <a:avLst/>
          </a:prstGeom>
        </p:spPr>
        <p:txBody>
          <a:bodyPr/>
          <a:lstStyle/>
          <a:p>
            <a:fld id="{C485880C-E2C3-4DAB-AE74-D9BE691626AC}"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2000"/>
    </mc:Choice>
    <mc:Fallback>
      <p:transition spd="slow" advTm="200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154781"/>
            <a:ext cx="2057400" cy="3290888"/>
          </a:xfrm>
          <a:prstGeom prst="rect">
            <a:avLst/>
          </a:prstGeo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154781"/>
            <a:ext cx="6019800" cy="3290888"/>
          </a:xfrm>
          <a:prstGeom prst="rect">
            <a:avLst/>
          </a:prstGeo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a:xfrm>
            <a:off x="457200" y="4767263"/>
            <a:ext cx="2133600" cy="273844"/>
          </a:xfrm>
          <a:prstGeom prst="rect">
            <a:avLst/>
          </a:prstGeom>
        </p:spPr>
        <p:txBody>
          <a:bodyPr/>
          <a:lstStyle/>
          <a:p>
            <a:fld id="{09A22D17-D596-48B2-ACBB-09058C344CC5}" type="datetimeFigureOut">
              <a:rPr lang="zh-CN" altLang="en-US" smtClean="0"/>
            </a:fld>
            <a:endParaRPr lang="zh-CN" altLang="en-US"/>
          </a:p>
        </p:txBody>
      </p:sp>
      <p:sp>
        <p:nvSpPr>
          <p:cNvPr id="5" name="页脚占位符 4"/>
          <p:cNvSpPr>
            <a:spLocks noGrp="1"/>
          </p:cNvSpPr>
          <p:nvPr>
            <p:ph type="ftr" sz="quarter" idx="11"/>
          </p:nvPr>
        </p:nvSpPr>
        <p:spPr>
          <a:xfrm>
            <a:off x="3124200" y="4767263"/>
            <a:ext cx="2895600" cy="273844"/>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6553200" y="4767263"/>
            <a:ext cx="2133600" cy="273844"/>
          </a:xfrm>
          <a:prstGeom prst="rect">
            <a:avLst/>
          </a:prstGeom>
        </p:spPr>
        <p:txBody>
          <a:bodyPr/>
          <a:lstStyle/>
          <a:p>
            <a:fld id="{C485880C-E2C3-4DAB-AE74-D9BE691626AC}"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2000"/>
    </mc:Choice>
    <mc:Fallback>
      <p:transition spd="slow" advTm="2000"/>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
        <p:nvSpPr>
          <p:cNvPr id="5" name="AutoShape 5"/>
          <p:cNvSpPr>
            <a:spLocks noChangeArrowheads="1"/>
          </p:cNvSpPr>
          <p:nvPr userDrawn="1"/>
        </p:nvSpPr>
        <p:spPr bwMode="auto">
          <a:xfrm>
            <a:off x="466344" y="609269"/>
            <a:ext cx="8129016" cy="354012"/>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 name="文本占位符 11"/>
          <p:cNvSpPr>
            <a:spLocks noGrp="1"/>
          </p:cNvSpPr>
          <p:nvPr>
            <p:ph type="body" sz="quarter" idx="11" hasCustomPrompt="1"/>
          </p:nvPr>
        </p:nvSpPr>
        <p:spPr>
          <a:xfrm>
            <a:off x="1249591" y="609269"/>
            <a:ext cx="6632575" cy="354012"/>
          </a:xfrm>
          <a:prstGeom prst="rect">
            <a:avLst/>
          </a:prstGeom>
        </p:spPr>
        <p:txBody>
          <a:bodyPr anchor="ctr"/>
          <a:lstStyle>
            <a:lvl1pPr marL="0" indent="0" algn="ctr">
              <a:buFontTx/>
              <a:buNone/>
              <a:defRPr sz="2000" b="1">
                <a:solidFill>
                  <a:schemeClr val="bg1"/>
                </a:solidFill>
                <a:latin typeface="微软雅黑" panose="020B0503020204020204" pitchFamily="34" charset="-122"/>
                <a:ea typeface="微软雅黑" panose="020B0503020204020204" pitchFamily="34" charset="-122"/>
              </a:defRPr>
            </a:lvl1pPr>
          </a:lstStyle>
          <a:p>
            <a:pPr lvl="0"/>
            <a:r>
              <a:rPr lang="zh-CN" altLang="en-US" dirty="0" smtClean="0"/>
              <a:t>编辑母版文本样式</a:t>
            </a:r>
            <a:endParaRPr lang="zh-CN" altLang="en-US" dirty="0" smtClean="0"/>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a:xfrm>
            <a:off x="3366001" y="325599"/>
            <a:ext cx="2411997" cy="331829"/>
          </a:xfrm>
        </p:spPr>
        <p:txBody>
          <a:bodyPr lIns="0" tIns="0" rIns="0" bIns="0"/>
          <a:lstStyle>
            <a:lvl1pPr>
              <a:defRPr sz="2090" b="0" i="0">
                <a:solidFill>
                  <a:schemeClr val="bg1"/>
                </a:solidFill>
                <a:latin typeface="Microsoft JhengHei UI" panose="020B0604030504040204" charset="-120"/>
                <a:cs typeface="Microsoft JhengHei UI" panose="020B0604030504040204" charset="-120"/>
              </a:defRPr>
            </a:lvl1pPr>
          </a:lstStyle>
          <a:p/>
        </p:txBody>
      </p:sp>
      <p:sp>
        <p:nvSpPr>
          <p:cNvPr id="3" name="Holder 3"/>
          <p:cNvSpPr>
            <a:spLocks noGrp="1"/>
          </p:cNvSpPr>
          <p:nvPr>
            <p:ph sz="half" idx="2"/>
          </p:nvPr>
        </p:nvSpPr>
        <p:spPr>
          <a:xfrm>
            <a:off x="531734" y="1222046"/>
            <a:ext cx="1859992" cy="3348906"/>
          </a:xfrm>
          <a:prstGeom prst="rect">
            <a:avLst/>
          </a:prstGeom>
        </p:spPr>
        <p:txBody>
          <a:bodyPr wrap="square" lIns="0" tIns="0" rIns="0" bIns="0">
            <a:spAutoFit/>
          </a:bodyPr>
          <a:lstStyle>
            <a:lvl1pPr>
              <a:defRPr sz="1570" b="0" i="0">
                <a:solidFill>
                  <a:schemeClr val="tx1"/>
                </a:solidFill>
                <a:latin typeface="Microsoft JhengHei UI" panose="020B0604030504040204" charset="-120"/>
                <a:cs typeface="Microsoft JhengHei UI" panose="020B0604030504040204" charset="-120"/>
              </a:defRPr>
            </a:lvl1pPr>
          </a:lstStyle>
          <a:p/>
        </p:txBody>
      </p:sp>
      <p:sp>
        <p:nvSpPr>
          <p:cNvPr id="4" name="Holder 4"/>
          <p:cNvSpPr>
            <a:spLocks noGrp="1"/>
          </p:cNvSpPr>
          <p:nvPr>
            <p:ph sz="half" idx="3"/>
          </p:nvPr>
        </p:nvSpPr>
        <p:spPr>
          <a:xfrm>
            <a:off x="4709160" y="1183005"/>
            <a:ext cx="3977640" cy="3394710"/>
          </a:xfrm>
          <a:prstGeom prst="rect">
            <a:avLst/>
          </a:prstGeom>
        </p:spPr>
        <p:txBody>
          <a:bodyPr wrap="square" lIns="0" tIns="0" rIns="0" bIns="0">
            <a:spAutoFit/>
          </a:bodyPr>
          <a:lstStyle>
            <a:lvl1pPr>
              <a:defRPr/>
            </a:lvl1pPr>
          </a:lstStyle>
          <a:p/>
        </p:txBody>
      </p:sp>
      <p:sp>
        <p:nvSpPr>
          <p:cNvPr id="5" name="Holder 5"/>
          <p:cNvSpPr>
            <a:spLocks noGrp="1"/>
          </p:cNvSpPr>
          <p:nvPr>
            <p:ph type="ftr" sz="quarter" idx="5"/>
          </p:nvPr>
        </p:nvSpPr>
        <p:spPr>
          <a:xfrm>
            <a:off x="3108960" y="4783455"/>
            <a:ext cx="2926080" cy="257175"/>
          </a:xfrm>
        </p:spPr>
        <p:txBody>
          <a:bodyPr lIns="0" tIns="0" rIns="0" bIns="0"/>
          <a:lstStyle>
            <a:lvl1pPr algn="ctr">
              <a:defRPr>
                <a:solidFill>
                  <a:schemeClr val="tx1">
                    <a:tint val="75000"/>
                  </a:schemeClr>
                </a:solidFill>
              </a:defRPr>
            </a:lvl1pPr>
          </a:lstStyle>
          <a:p/>
        </p:txBody>
      </p:sp>
      <p:sp>
        <p:nvSpPr>
          <p:cNvPr id="6" name="Holder 6"/>
          <p:cNvSpPr>
            <a:spLocks noGrp="1"/>
          </p:cNvSpPr>
          <p:nvPr>
            <p:ph type="dt" sz="half" idx="6"/>
          </p:nvPr>
        </p:nvSpPr>
        <p:spPr>
          <a:xfrm>
            <a:off x="457200" y="4783455"/>
            <a:ext cx="2103120" cy="257175"/>
          </a:xfrm>
        </p:spPr>
        <p:txBody>
          <a:bodyPr lIns="0" tIns="0" rIns="0" bIns="0"/>
          <a:lstStyle>
            <a:lvl1pPr algn="l">
              <a:defRPr>
                <a:solidFill>
                  <a:schemeClr val="tx1">
                    <a:tint val="75000"/>
                  </a:schemeClr>
                </a:solidFill>
              </a:defRPr>
            </a:lvl1pPr>
          </a:lstStyle>
          <a:p>
            <a:fld id="{1D8BD707-D9CF-40AE-B4C6-C98DA3205C09}" type="datetimeFigureOut">
              <a:rPr lang="en-US"/>
            </a:fld>
            <a:endParaRPr lang="en-US"/>
          </a:p>
        </p:txBody>
      </p:sp>
      <p:sp>
        <p:nvSpPr>
          <p:cNvPr id="7" name="Holder 7"/>
          <p:cNvSpPr>
            <a:spLocks noGrp="1"/>
          </p:cNvSpPr>
          <p:nvPr>
            <p:ph type="sldNum" sz="quarter" idx="7"/>
          </p:nvPr>
        </p:nvSpPr>
        <p:spPr>
          <a:xfrm>
            <a:off x="6583680" y="4783455"/>
            <a:ext cx="2103120" cy="257175"/>
          </a:xfrm>
        </p:spPr>
        <p:txBody>
          <a:bodyPr lIns="0" tIns="0" rIns="0" bIns="0"/>
          <a:lstStyle>
            <a:lvl1pPr algn="r">
              <a:defRPr>
                <a:solidFill>
                  <a:schemeClr val="tx1">
                    <a:tint val="75000"/>
                  </a:schemeClr>
                </a:solidFill>
              </a:defRPr>
            </a:lvl1pPr>
          </a:lstStyle>
          <a:p>
            <a:fld id="{B6F15528-21DE-4FAA-801E-634DDDAF4B2B}" type="slidenum">
              <a:rPr/>
            </a:fld>
            <a:endParaRPr/>
          </a:p>
        </p:txBody>
      </p:sp>
    </p:spTree>
  </p:cSld>
  <p:clrMapOvr>
    <a:masterClrMapping/>
  </p:clrMapOvr>
  <mc:AlternateContent xmlns:mc="http://schemas.openxmlformats.org/markup-compatibility/2006">
    <mc:Choice xmlns:p14="http://schemas.microsoft.com/office/powerpoint/2010/main" Requires="p14">
      <p:transition spd="slow" p14:dur="2000" advTm="2000"/>
    </mc:Choice>
    <mc:Fallback>
      <p:transition spd="slow" advTm="200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2000" advTm="2000"/>
    </mc:Choice>
    <mc:Fallback>
      <p:transition spd="slow" advTm="2000"/>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5176"/>
            <a:ext cx="7772400" cy="1021556"/>
          </a:xfrm>
          <a:prstGeom prst="rect">
            <a:avLst/>
          </a:prstGeo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180035"/>
            <a:ext cx="7772400" cy="1125140"/>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a:xfrm>
            <a:off x="457200" y="4767263"/>
            <a:ext cx="2133600" cy="273844"/>
          </a:xfrm>
          <a:prstGeom prst="rect">
            <a:avLst/>
          </a:prstGeom>
        </p:spPr>
        <p:txBody>
          <a:bodyPr/>
          <a:lstStyle/>
          <a:p>
            <a:fld id="{09A22D17-D596-48B2-ACBB-09058C344CC5}" type="datetimeFigureOut">
              <a:rPr lang="zh-CN" altLang="en-US" smtClean="0"/>
            </a:fld>
            <a:endParaRPr lang="zh-CN" altLang="en-US"/>
          </a:p>
        </p:txBody>
      </p:sp>
      <p:sp>
        <p:nvSpPr>
          <p:cNvPr id="5" name="页脚占位符 4"/>
          <p:cNvSpPr>
            <a:spLocks noGrp="1"/>
          </p:cNvSpPr>
          <p:nvPr>
            <p:ph type="ftr" sz="quarter" idx="11"/>
          </p:nvPr>
        </p:nvSpPr>
        <p:spPr>
          <a:xfrm>
            <a:off x="3124200" y="4767263"/>
            <a:ext cx="2895600" cy="273844"/>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6553200" y="4767263"/>
            <a:ext cx="2133600" cy="273844"/>
          </a:xfrm>
          <a:prstGeom prst="rect">
            <a:avLst/>
          </a:prstGeom>
        </p:spPr>
        <p:txBody>
          <a:bodyPr/>
          <a:lstStyle/>
          <a:p>
            <a:fld id="{C485880C-E2C3-4DAB-AE74-D9BE691626AC}"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2000"/>
    </mc:Choice>
    <mc:Fallback>
      <p:transition spd="slow" advTm="2000"/>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9"/>
            <a:ext cx="8229600" cy="857250"/>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900113"/>
            <a:ext cx="4038600" cy="2545556"/>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900113"/>
            <a:ext cx="4038600" cy="2545556"/>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a:xfrm>
            <a:off x="457200" y="4767263"/>
            <a:ext cx="2133600" cy="273844"/>
          </a:xfrm>
          <a:prstGeom prst="rect">
            <a:avLst/>
          </a:prstGeom>
        </p:spPr>
        <p:txBody>
          <a:bodyPr/>
          <a:lstStyle/>
          <a:p>
            <a:fld id="{09A22D17-D596-48B2-ACBB-09058C344CC5}" type="datetimeFigureOut">
              <a:rPr lang="zh-CN" altLang="en-US" smtClean="0"/>
            </a:fld>
            <a:endParaRPr lang="zh-CN" altLang="en-US"/>
          </a:p>
        </p:txBody>
      </p:sp>
      <p:sp>
        <p:nvSpPr>
          <p:cNvPr id="6" name="页脚占位符 5"/>
          <p:cNvSpPr>
            <a:spLocks noGrp="1"/>
          </p:cNvSpPr>
          <p:nvPr>
            <p:ph type="ftr" sz="quarter" idx="11"/>
          </p:nvPr>
        </p:nvSpPr>
        <p:spPr>
          <a:xfrm>
            <a:off x="3124200" y="4767263"/>
            <a:ext cx="2895600" cy="273844"/>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6553200" y="4767263"/>
            <a:ext cx="2133600" cy="273844"/>
          </a:xfrm>
          <a:prstGeom prst="rect">
            <a:avLst/>
          </a:prstGeom>
        </p:spPr>
        <p:txBody>
          <a:bodyPr/>
          <a:lstStyle/>
          <a:p>
            <a:fld id="{C485880C-E2C3-4DAB-AE74-D9BE691626AC}"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2000"/>
    </mc:Choice>
    <mc:Fallback>
      <p:transition spd="slow" advTm="200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9"/>
            <a:ext cx="8229600" cy="857250"/>
          </a:xfrm>
          <a:prstGeom prst="rect">
            <a:avLst/>
          </a:prstGeo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151336"/>
            <a:ext cx="4040188" cy="47982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0" y="1631156"/>
            <a:ext cx="4040188" cy="2963466"/>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45028" y="1151336"/>
            <a:ext cx="4041775" cy="47982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8" y="1631156"/>
            <a:ext cx="4041775" cy="2963466"/>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a:xfrm>
            <a:off x="457200" y="4767263"/>
            <a:ext cx="2133600" cy="273844"/>
          </a:xfrm>
          <a:prstGeom prst="rect">
            <a:avLst/>
          </a:prstGeom>
        </p:spPr>
        <p:txBody>
          <a:bodyPr/>
          <a:lstStyle/>
          <a:p>
            <a:fld id="{09A22D17-D596-48B2-ACBB-09058C344CC5}" type="datetimeFigureOut">
              <a:rPr lang="zh-CN" altLang="en-US" smtClean="0"/>
            </a:fld>
            <a:endParaRPr lang="zh-CN" altLang="en-US"/>
          </a:p>
        </p:txBody>
      </p:sp>
      <p:sp>
        <p:nvSpPr>
          <p:cNvPr id="8" name="页脚占位符 7"/>
          <p:cNvSpPr>
            <a:spLocks noGrp="1"/>
          </p:cNvSpPr>
          <p:nvPr>
            <p:ph type="ftr" sz="quarter" idx="11"/>
          </p:nvPr>
        </p:nvSpPr>
        <p:spPr>
          <a:xfrm>
            <a:off x="3124200" y="4767263"/>
            <a:ext cx="2895600" cy="273844"/>
          </a:xfrm>
          <a:prstGeom prst="rect">
            <a:avLst/>
          </a:prstGeom>
        </p:spPr>
        <p:txBody>
          <a:bodyPr/>
          <a:lstStyle/>
          <a:p>
            <a:endParaRPr lang="zh-CN" altLang="en-US"/>
          </a:p>
        </p:txBody>
      </p:sp>
      <p:sp>
        <p:nvSpPr>
          <p:cNvPr id="9" name="灯片编号占位符 8"/>
          <p:cNvSpPr>
            <a:spLocks noGrp="1"/>
          </p:cNvSpPr>
          <p:nvPr>
            <p:ph type="sldNum" sz="quarter" idx="12"/>
          </p:nvPr>
        </p:nvSpPr>
        <p:spPr>
          <a:xfrm>
            <a:off x="6553200" y="4767263"/>
            <a:ext cx="2133600" cy="273844"/>
          </a:xfrm>
          <a:prstGeom prst="rect">
            <a:avLst/>
          </a:prstGeom>
        </p:spPr>
        <p:txBody>
          <a:bodyPr/>
          <a:lstStyle/>
          <a:p>
            <a:fld id="{C485880C-E2C3-4DAB-AE74-D9BE691626AC}"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2000"/>
    </mc:Choice>
    <mc:Fallback>
      <p:transition spd="slow" advTm="200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9"/>
            <a:ext cx="8229600" cy="857250"/>
          </a:xfrm>
          <a:prstGeom prst="rect">
            <a:avLst/>
          </a:prstGeom>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457200" y="4767263"/>
            <a:ext cx="2133600" cy="273844"/>
          </a:xfrm>
          <a:prstGeom prst="rect">
            <a:avLst/>
          </a:prstGeom>
        </p:spPr>
        <p:txBody>
          <a:bodyPr/>
          <a:lstStyle/>
          <a:p>
            <a:fld id="{09A22D17-D596-48B2-ACBB-09058C344CC5}" type="datetimeFigureOut">
              <a:rPr lang="zh-CN" altLang="en-US" smtClean="0"/>
            </a:fld>
            <a:endParaRPr lang="zh-CN" altLang="en-US"/>
          </a:p>
        </p:txBody>
      </p:sp>
      <p:sp>
        <p:nvSpPr>
          <p:cNvPr id="4" name="页脚占位符 3"/>
          <p:cNvSpPr>
            <a:spLocks noGrp="1"/>
          </p:cNvSpPr>
          <p:nvPr>
            <p:ph type="ftr" sz="quarter" idx="11"/>
          </p:nvPr>
        </p:nvSpPr>
        <p:spPr>
          <a:xfrm>
            <a:off x="3124200" y="4767263"/>
            <a:ext cx="2895600" cy="273844"/>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6553200" y="4767263"/>
            <a:ext cx="2133600" cy="273844"/>
          </a:xfrm>
          <a:prstGeom prst="rect">
            <a:avLst/>
          </a:prstGeom>
        </p:spPr>
        <p:txBody>
          <a:bodyPr/>
          <a:lstStyle/>
          <a:p>
            <a:fld id="{C485880C-E2C3-4DAB-AE74-D9BE691626AC}"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2000"/>
    </mc:Choice>
    <mc:Fallback>
      <p:transition spd="slow" advTm="200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457200" y="4767263"/>
            <a:ext cx="2133600" cy="273844"/>
          </a:xfrm>
          <a:prstGeom prst="rect">
            <a:avLst/>
          </a:prstGeom>
        </p:spPr>
        <p:txBody>
          <a:bodyPr/>
          <a:lstStyle/>
          <a:p>
            <a:fld id="{09A22D17-D596-48B2-ACBB-09058C344CC5}" type="datetimeFigureOut">
              <a:rPr lang="zh-CN" altLang="en-US" smtClean="0"/>
            </a:fld>
            <a:endParaRPr lang="zh-CN" altLang="en-US"/>
          </a:p>
        </p:txBody>
      </p:sp>
      <p:sp>
        <p:nvSpPr>
          <p:cNvPr id="3" name="页脚占位符 2"/>
          <p:cNvSpPr>
            <a:spLocks noGrp="1"/>
          </p:cNvSpPr>
          <p:nvPr>
            <p:ph type="ftr" sz="quarter" idx="11"/>
          </p:nvPr>
        </p:nvSpPr>
        <p:spPr>
          <a:xfrm>
            <a:off x="3124200" y="4767263"/>
            <a:ext cx="2895600" cy="273844"/>
          </a:xfrm>
          <a:prstGeom prst="rect">
            <a:avLst/>
          </a:prstGeom>
        </p:spPr>
        <p:txBody>
          <a:bodyPr/>
          <a:lstStyle/>
          <a:p>
            <a:endParaRPr lang="zh-CN" altLang="en-US"/>
          </a:p>
        </p:txBody>
      </p:sp>
      <p:sp>
        <p:nvSpPr>
          <p:cNvPr id="4" name="灯片编号占位符 3"/>
          <p:cNvSpPr>
            <a:spLocks noGrp="1"/>
          </p:cNvSpPr>
          <p:nvPr>
            <p:ph type="sldNum" sz="quarter" idx="12"/>
          </p:nvPr>
        </p:nvSpPr>
        <p:spPr>
          <a:xfrm>
            <a:off x="6553200" y="4767263"/>
            <a:ext cx="2133600" cy="273844"/>
          </a:xfrm>
          <a:prstGeom prst="rect">
            <a:avLst/>
          </a:prstGeom>
        </p:spPr>
        <p:txBody>
          <a:bodyPr/>
          <a:lstStyle/>
          <a:p>
            <a:fld id="{C485880C-E2C3-4DAB-AE74-D9BE691626AC}"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2000"/>
    </mc:Choice>
    <mc:Fallback>
      <p:transition spd="slow" advTm="200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3" y="204787"/>
            <a:ext cx="3008313" cy="871538"/>
          </a:xfrm>
          <a:prstGeom prst="rect">
            <a:avLst/>
          </a:prstGeo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04789"/>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57203" y="1076327"/>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a:xfrm>
            <a:off x="457200" y="4767263"/>
            <a:ext cx="2133600" cy="273844"/>
          </a:xfrm>
          <a:prstGeom prst="rect">
            <a:avLst/>
          </a:prstGeom>
        </p:spPr>
        <p:txBody>
          <a:bodyPr/>
          <a:lstStyle/>
          <a:p>
            <a:fld id="{09A22D17-D596-48B2-ACBB-09058C344CC5}" type="datetimeFigureOut">
              <a:rPr lang="zh-CN" altLang="en-US" smtClean="0"/>
            </a:fld>
            <a:endParaRPr lang="zh-CN" altLang="en-US"/>
          </a:p>
        </p:txBody>
      </p:sp>
      <p:sp>
        <p:nvSpPr>
          <p:cNvPr id="6" name="页脚占位符 5"/>
          <p:cNvSpPr>
            <a:spLocks noGrp="1"/>
          </p:cNvSpPr>
          <p:nvPr>
            <p:ph type="ftr" sz="quarter" idx="11"/>
          </p:nvPr>
        </p:nvSpPr>
        <p:spPr>
          <a:xfrm>
            <a:off x="3124200" y="4767263"/>
            <a:ext cx="2895600" cy="273844"/>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6553200" y="4767263"/>
            <a:ext cx="2133600" cy="273844"/>
          </a:xfrm>
          <a:prstGeom prst="rect">
            <a:avLst/>
          </a:prstGeom>
        </p:spPr>
        <p:txBody>
          <a:bodyPr/>
          <a:lstStyle/>
          <a:p>
            <a:fld id="{C485880C-E2C3-4DAB-AE74-D9BE691626AC}"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2000"/>
    </mc:Choice>
    <mc:Fallback>
      <p:transition spd="slow" advTm="200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0"/>
            <a:ext cx="5486400" cy="425054"/>
          </a:xfrm>
          <a:prstGeom prst="rect">
            <a:avLst/>
          </a:prstGeo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459581"/>
            <a:ext cx="5486400" cy="30861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4025504"/>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a:xfrm>
            <a:off x="457200" y="4767263"/>
            <a:ext cx="2133600" cy="273844"/>
          </a:xfrm>
          <a:prstGeom prst="rect">
            <a:avLst/>
          </a:prstGeom>
        </p:spPr>
        <p:txBody>
          <a:bodyPr/>
          <a:lstStyle/>
          <a:p>
            <a:fld id="{09A22D17-D596-48B2-ACBB-09058C344CC5}" type="datetimeFigureOut">
              <a:rPr lang="zh-CN" altLang="en-US" smtClean="0"/>
            </a:fld>
            <a:endParaRPr lang="zh-CN" altLang="en-US"/>
          </a:p>
        </p:txBody>
      </p:sp>
      <p:sp>
        <p:nvSpPr>
          <p:cNvPr id="6" name="页脚占位符 5"/>
          <p:cNvSpPr>
            <a:spLocks noGrp="1"/>
          </p:cNvSpPr>
          <p:nvPr>
            <p:ph type="ftr" sz="quarter" idx="11"/>
          </p:nvPr>
        </p:nvSpPr>
        <p:spPr>
          <a:xfrm>
            <a:off x="3124200" y="4767263"/>
            <a:ext cx="2895600" cy="273844"/>
          </a:xfrm>
          <a:prstGeom prst="rect">
            <a:avLst/>
          </a:prstGeom>
        </p:spPr>
        <p:txBody>
          <a:bodyPr/>
          <a:lstStyle/>
          <a:p>
            <a:endParaRPr lang="zh-CN" altLang="en-US"/>
          </a:p>
        </p:txBody>
      </p:sp>
      <p:sp>
        <p:nvSpPr>
          <p:cNvPr id="7" name="灯片编号占位符 6"/>
          <p:cNvSpPr>
            <a:spLocks noGrp="1"/>
          </p:cNvSpPr>
          <p:nvPr>
            <p:ph type="sldNum" sz="quarter" idx="12"/>
          </p:nvPr>
        </p:nvSpPr>
        <p:spPr>
          <a:xfrm>
            <a:off x="6553200" y="4767263"/>
            <a:ext cx="2133600" cy="273844"/>
          </a:xfrm>
          <a:prstGeom prst="rect">
            <a:avLst/>
          </a:prstGeom>
        </p:spPr>
        <p:txBody>
          <a:bodyPr/>
          <a:lstStyle/>
          <a:p>
            <a:fld id="{C485880C-E2C3-4DAB-AE74-D9BE691626AC}"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2000"/>
    </mc:Choice>
    <mc:Fallback>
      <p:transition spd="slow" advTm="2000"/>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7" Type="http://schemas.openxmlformats.org/officeDocument/2006/relationships/theme" Target="../theme/theme1.xml"/><Relationship Id="rId16" Type="http://schemas.openxmlformats.org/officeDocument/2006/relationships/image" Target="../media/image3.GIF"/><Relationship Id="rId15" Type="http://schemas.openxmlformats.org/officeDocument/2006/relationships/image" Target="../media/image2.jpeg"/><Relationship Id="rId14" Type="http://schemas.openxmlformats.org/officeDocument/2006/relationships/image" Target="../media/image1.png"/><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Line 3"/>
          <p:cNvSpPr>
            <a:spLocks noChangeShapeType="1"/>
          </p:cNvSpPr>
          <p:nvPr userDrawn="1"/>
        </p:nvSpPr>
        <p:spPr bwMode="auto">
          <a:xfrm>
            <a:off x="0" y="428092"/>
            <a:ext cx="9144000" cy="0"/>
          </a:xfrm>
          <a:prstGeom prst="line">
            <a:avLst/>
          </a:prstGeom>
          <a:noFill/>
          <a:ln w="25400" algn="ctr">
            <a:solidFill>
              <a:srgbClr val="85D1F7"/>
            </a:solidFill>
            <a:round/>
          </a:ln>
          <a:extLst>
            <a:ext uri="{909E8E84-426E-40DD-AFC4-6F175D3DCCD1}">
              <a14:hiddenFill xmlns:a14="http://schemas.microsoft.com/office/drawing/2010/main">
                <a:noFill/>
              </a14:hiddenFill>
            </a:ext>
          </a:extLst>
        </p:spPr>
        <p:txBody>
          <a:bodyPr/>
          <a:lstStyle/>
          <a:p>
            <a:endParaRPr lang="zh-CN" altLang="en-US"/>
          </a:p>
        </p:txBody>
      </p:sp>
      <p:sp>
        <p:nvSpPr>
          <p:cNvPr id="8" name="矩形 7"/>
          <p:cNvSpPr/>
          <p:nvPr userDrawn="1"/>
        </p:nvSpPr>
        <p:spPr>
          <a:xfrm>
            <a:off x="4262908" y="123478"/>
            <a:ext cx="598868" cy="4655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Line 3"/>
          <p:cNvSpPr>
            <a:spLocks noChangeShapeType="1"/>
          </p:cNvSpPr>
          <p:nvPr userDrawn="1"/>
        </p:nvSpPr>
        <p:spPr bwMode="auto">
          <a:xfrm>
            <a:off x="0" y="301530"/>
            <a:ext cx="2835464" cy="0"/>
          </a:xfrm>
          <a:prstGeom prst="line">
            <a:avLst/>
          </a:prstGeom>
          <a:noFill/>
          <a:ln w="12700" algn="ctr">
            <a:solidFill>
              <a:srgbClr val="00CC00"/>
            </a:solidFill>
            <a:round/>
          </a:ln>
          <a:extLst>
            <a:ext uri="{909E8E84-426E-40DD-AFC4-6F175D3DCCD1}">
              <a14:hiddenFill xmlns:a14="http://schemas.microsoft.com/office/drawing/2010/main">
                <a:noFill/>
              </a14:hiddenFill>
            </a:ext>
          </a:extLst>
        </p:spPr>
        <p:txBody>
          <a:bodyPr/>
          <a:lstStyle/>
          <a:p>
            <a:pPr lvl="0"/>
            <a:endParaRPr lang="zh-CN" altLang="en-US"/>
          </a:p>
        </p:txBody>
      </p:sp>
      <p:sp>
        <p:nvSpPr>
          <p:cNvPr id="10" name="Rectangle 4"/>
          <p:cNvSpPr>
            <a:spLocks noChangeArrowheads="1"/>
          </p:cNvSpPr>
          <p:nvPr userDrawn="1"/>
        </p:nvSpPr>
        <p:spPr bwMode="auto">
          <a:xfrm>
            <a:off x="4810742" y="164227"/>
            <a:ext cx="1065212" cy="2616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r>
              <a:rPr lang="fr-FR" sz="1100" b="1" dirty="0">
                <a:solidFill>
                  <a:srgbClr val="0070C0"/>
                </a:solidFill>
                <a:latin typeface="微软雅黑" panose="020B0503020204020204" pitchFamily="34" charset="-122"/>
                <a:ea typeface="微软雅黑" panose="020B0503020204020204" pitchFamily="34" charset="-122"/>
              </a:rPr>
              <a:t>谢希仁 编著</a:t>
            </a:r>
            <a:endParaRPr lang="fr-FR" sz="1100" b="1" dirty="0">
              <a:solidFill>
                <a:srgbClr val="0070C0"/>
              </a:solidFill>
              <a:latin typeface="微软雅黑" panose="020B0503020204020204" pitchFamily="34" charset="-122"/>
              <a:ea typeface="微软雅黑" panose="020B0503020204020204" pitchFamily="34" charset="-122"/>
            </a:endParaRPr>
          </a:p>
        </p:txBody>
      </p:sp>
      <p:sp>
        <p:nvSpPr>
          <p:cNvPr id="11" name="Rectangle 5"/>
          <p:cNvSpPr>
            <a:spLocks noChangeArrowheads="1"/>
          </p:cNvSpPr>
          <p:nvPr userDrawn="1"/>
        </p:nvSpPr>
        <p:spPr bwMode="auto">
          <a:xfrm>
            <a:off x="2835464" y="164857"/>
            <a:ext cx="1492716" cy="2616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eaLnBrk="0" hangingPunct="0"/>
            <a:r>
              <a:rPr lang="fr-FR" sz="1100" b="1" dirty="0" smtClean="0">
                <a:solidFill>
                  <a:srgbClr val="0070C0"/>
                </a:solidFill>
                <a:latin typeface="微软雅黑" panose="020B0503020204020204" pitchFamily="34" charset="-122"/>
                <a:ea typeface="微软雅黑" panose="020B0503020204020204" pitchFamily="34" charset="-122"/>
              </a:rPr>
              <a:t>计算机网络 </a:t>
            </a:r>
            <a:r>
              <a:rPr lang="en-US" altLang="zh-CN" sz="1100" b="1" dirty="0" smtClean="0">
                <a:solidFill>
                  <a:srgbClr val="0070C0"/>
                </a:solidFill>
                <a:latin typeface="微软雅黑" panose="020B0503020204020204" pitchFamily="34" charset="-122"/>
                <a:ea typeface="微软雅黑" panose="020B0503020204020204" pitchFamily="34" charset="-122"/>
              </a:rPr>
              <a:t>(</a:t>
            </a:r>
            <a:r>
              <a:rPr lang="zh-CN" altLang="en-US" sz="1100" b="1" dirty="0" smtClean="0">
                <a:solidFill>
                  <a:srgbClr val="0070C0"/>
                </a:solidFill>
                <a:latin typeface="微软雅黑" panose="020B0503020204020204" pitchFamily="34" charset="-122"/>
                <a:ea typeface="微软雅黑" panose="020B0503020204020204" pitchFamily="34" charset="-122"/>
              </a:rPr>
              <a:t>第 </a:t>
            </a:r>
            <a:r>
              <a:rPr lang="en-US" altLang="zh-CN" sz="1100" b="1" dirty="0" smtClean="0">
                <a:solidFill>
                  <a:srgbClr val="0070C0"/>
                </a:solidFill>
                <a:latin typeface="微软雅黑" panose="020B0503020204020204" pitchFamily="34" charset="-122"/>
                <a:ea typeface="微软雅黑" panose="020B0503020204020204" pitchFamily="34" charset="-122"/>
              </a:rPr>
              <a:t>8 </a:t>
            </a:r>
            <a:r>
              <a:rPr lang="zh-CN" altLang="en-US" sz="1100" b="1" dirty="0" smtClean="0">
                <a:solidFill>
                  <a:srgbClr val="0070C0"/>
                </a:solidFill>
                <a:latin typeface="微软雅黑" panose="020B0503020204020204" pitchFamily="34" charset="-122"/>
                <a:ea typeface="微软雅黑" panose="020B0503020204020204" pitchFamily="34" charset="-122"/>
              </a:rPr>
              <a:t>版</a:t>
            </a:r>
            <a:r>
              <a:rPr lang="en-US" altLang="zh-CN" sz="1100" b="1" dirty="0" smtClean="0">
                <a:solidFill>
                  <a:srgbClr val="0070C0"/>
                </a:solidFill>
                <a:latin typeface="微软雅黑" panose="020B0503020204020204" pitchFamily="34" charset="-122"/>
                <a:ea typeface="微软雅黑" panose="020B0503020204020204" pitchFamily="34" charset="-122"/>
              </a:rPr>
              <a:t>)</a:t>
            </a:r>
            <a:endParaRPr lang="fr-FR" sz="1100" b="1" dirty="0">
              <a:solidFill>
                <a:srgbClr val="0070C0"/>
              </a:solidFill>
              <a:latin typeface="微软雅黑" panose="020B0503020204020204" pitchFamily="34" charset="-122"/>
              <a:ea typeface="微软雅黑" panose="020B0503020204020204" pitchFamily="34" charset="-122"/>
            </a:endParaRPr>
          </a:p>
        </p:txBody>
      </p:sp>
      <p:sp>
        <p:nvSpPr>
          <p:cNvPr id="12" name="椭圆 11"/>
          <p:cNvSpPr/>
          <p:nvPr userDrawn="1"/>
        </p:nvSpPr>
        <p:spPr>
          <a:xfrm>
            <a:off x="2793115" y="259181"/>
            <a:ext cx="84698" cy="84698"/>
          </a:xfrm>
          <a:prstGeom prst="ellipse">
            <a:avLst/>
          </a:prstGeom>
          <a:solidFill>
            <a:schemeClr val="bg1"/>
          </a:solidFill>
          <a:ln w="12700" algn="ctr">
            <a:solidFill>
              <a:srgbClr val="00B050"/>
            </a:solidFill>
            <a:round/>
          </a:ln>
        </p:spPr>
        <p:txBody>
          <a:bodyPr/>
          <a:lstStyle/>
          <a:p>
            <a:pPr lvl="0"/>
            <a:endParaRPr lang="zh-CN" altLang="en-US">
              <a:solidFill>
                <a:schemeClr val="tx1"/>
              </a:solidFill>
              <a:latin typeface="Arial" panose="020B0604020202020204" pitchFamily="34" charset="0"/>
              <a:ea typeface="宋体" panose="02010600030101010101" pitchFamily="2" charset="-122"/>
            </a:endParaRPr>
          </a:p>
        </p:txBody>
      </p:sp>
      <p:sp>
        <p:nvSpPr>
          <p:cNvPr id="13" name="Line 3"/>
          <p:cNvSpPr>
            <a:spLocks noChangeShapeType="1"/>
          </p:cNvSpPr>
          <p:nvPr userDrawn="1"/>
        </p:nvSpPr>
        <p:spPr bwMode="auto">
          <a:xfrm>
            <a:off x="5713428" y="301530"/>
            <a:ext cx="3430572" cy="0"/>
          </a:xfrm>
          <a:prstGeom prst="line">
            <a:avLst/>
          </a:prstGeom>
          <a:noFill/>
          <a:ln w="12700" algn="ctr">
            <a:solidFill>
              <a:srgbClr val="00CC00"/>
            </a:solidFill>
            <a:round/>
          </a:ln>
          <a:extLst>
            <a:ext uri="{909E8E84-426E-40DD-AFC4-6F175D3DCCD1}">
              <a14:hiddenFill xmlns:a14="http://schemas.microsoft.com/office/drawing/2010/main">
                <a:noFill/>
              </a14:hiddenFill>
            </a:ext>
          </a:extLst>
        </p:spPr>
        <p:txBody>
          <a:bodyPr/>
          <a:lstStyle/>
          <a:p>
            <a:pPr lvl="0"/>
            <a:endParaRPr lang="zh-CN" altLang="en-US"/>
          </a:p>
        </p:txBody>
      </p:sp>
      <p:sp>
        <p:nvSpPr>
          <p:cNvPr id="14" name="椭圆 13"/>
          <p:cNvSpPr/>
          <p:nvPr userDrawn="1"/>
        </p:nvSpPr>
        <p:spPr>
          <a:xfrm>
            <a:off x="5710547" y="259181"/>
            <a:ext cx="84698" cy="84698"/>
          </a:xfrm>
          <a:prstGeom prst="ellipse">
            <a:avLst/>
          </a:prstGeom>
          <a:solidFill>
            <a:schemeClr val="bg1"/>
          </a:solidFill>
          <a:ln w="12700" algn="ctr">
            <a:solidFill>
              <a:srgbClr val="00B050"/>
            </a:solidFill>
            <a:round/>
          </a:ln>
        </p:spPr>
        <p:txBody>
          <a:bodyPr/>
          <a:lstStyle/>
          <a:p>
            <a:pPr lvl="0"/>
            <a:endParaRPr lang="zh-CN" altLang="en-US">
              <a:solidFill>
                <a:schemeClr val="tx1"/>
              </a:solidFill>
              <a:latin typeface="Arial" panose="020B0604020202020204" pitchFamily="34" charset="0"/>
              <a:ea typeface="宋体" panose="02010600030101010101" pitchFamily="2" charset="-122"/>
            </a:endParaRPr>
          </a:p>
        </p:txBody>
      </p:sp>
      <p:pic>
        <p:nvPicPr>
          <p:cNvPr id="16" name="图片 15"/>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a:off x="141223" y="4662544"/>
            <a:ext cx="1125345" cy="267703"/>
          </a:xfrm>
          <a:prstGeom prst="rect">
            <a:avLst/>
          </a:prstGeom>
        </p:spPr>
      </p:pic>
      <p:sp>
        <p:nvSpPr>
          <p:cNvPr id="17" name="Line 3"/>
          <p:cNvSpPr>
            <a:spLocks noChangeShapeType="1"/>
          </p:cNvSpPr>
          <p:nvPr userDrawn="1"/>
        </p:nvSpPr>
        <p:spPr bwMode="auto">
          <a:xfrm>
            <a:off x="1266568" y="4803998"/>
            <a:ext cx="6942395" cy="0"/>
          </a:xfrm>
          <a:prstGeom prst="line">
            <a:avLst/>
          </a:prstGeom>
          <a:noFill/>
          <a:ln w="19050" algn="ctr">
            <a:solidFill>
              <a:srgbClr val="85D1F7"/>
            </a:solidFill>
            <a:round/>
          </a:ln>
          <a:extLst>
            <a:ext uri="{909E8E84-426E-40DD-AFC4-6F175D3DCCD1}">
              <a14:hiddenFill xmlns:a14="http://schemas.microsoft.com/office/drawing/2010/main">
                <a:noFill/>
              </a14:hiddenFill>
            </a:ext>
          </a:extLst>
        </p:spPr>
        <p:txBody>
          <a:bodyPr/>
          <a:lstStyle/>
          <a:p>
            <a:endParaRPr lang="zh-CN" altLang="en-US"/>
          </a:p>
        </p:txBody>
      </p:sp>
      <p:sp>
        <p:nvSpPr>
          <p:cNvPr id="18" name="Rectangle 9"/>
          <p:cNvSpPr>
            <a:spLocks noChangeArrowheads="1"/>
          </p:cNvSpPr>
          <p:nvPr userDrawn="1"/>
        </p:nvSpPr>
        <p:spPr bwMode="auto">
          <a:xfrm>
            <a:off x="8208962" y="4394656"/>
            <a:ext cx="609917" cy="609917"/>
          </a:xfrm>
          <a:prstGeom prst="rect">
            <a:avLst/>
          </a:prstGeom>
          <a:solidFill>
            <a:schemeClr val="bg1"/>
          </a:solidFill>
          <a:ln w="25400" algn="ctr">
            <a:solidFill>
              <a:srgbClr val="85D1F7"/>
            </a:solidFill>
            <a:miter lim="800000"/>
          </a:ln>
        </p:spPr>
        <p:txBody>
          <a:bodyPr wrap="none" anchor="ctr"/>
          <a:lstStyle/>
          <a:p>
            <a:pPr algn="ctr" eaLnBrk="0" hangingPunct="0"/>
            <a:endParaRPr lang="fr-FR">
              <a:cs typeface="Arial" panose="020B0604020202020204" pitchFamily="34" charset="0"/>
            </a:endParaRPr>
          </a:p>
        </p:txBody>
      </p:sp>
      <p:pic>
        <p:nvPicPr>
          <p:cNvPr id="19" name="图片 18"/>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8262049" y="4419021"/>
            <a:ext cx="503429" cy="559959"/>
          </a:xfrm>
          <a:prstGeom prst="rect">
            <a:avLst/>
          </a:prstGeom>
        </p:spPr>
      </p:pic>
      <p:pic>
        <p:nvPicPr>
          <p:cNvPr id="15" name="图片 14"/>
          <p:cNvPicPr>
            <a:picLocks noChangeAspect="1"/>
          </p:cNvPicPr>
          <p:nvPr userDrawn="1"/>
        </p:nvPicPr>
        <p:blipFill>
          <a:blip r:embed="rId16" cstate="print">
            <a:extLst>
              <a:ext uri="{28A0092B-C50C-407E-A947-70E740481C1C}">
                <a14:useLocalDpi xmlns:a14="http://schemas.microsoft.com/office/drawing/2010/main" val="0"/>
              </a:ext>
            </a:extLst>
          </a:blip>
          <a:stretch>
            <a:fillRect/>
          </a:stretch>
        </p:blipFill>
        <p:spPr>
          <a:xfrm>
            <a:off x="4388612" y="149234"/>
            <a:ext cx="358346" cy="458684"/>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mc:AlternateContent xmlns:mc="http://schemas.openxmlformats.org/markup-compatibility/2006">
    <mc:Choice xmlns:p14="http://schemas.microsoft.com/office/powerpoint/2010/main" Requires="p14">
      <p:transition spd="slow" p14:dur="2000" advTm="2000"/>
    </mc:Choice>
    <mc:Fallback>
      <p:transition spd="slow" advTm="2000"/>
    </mc:Fallback>
  </mc:AlternateContent>
  <p:timing>
    <p:tnLst>
      <p:par>
        <p:cTn id="1" dur="indefinite" restart="never" nodeType="tmRoot"/>
      </p:par>
    </p:tnLst>
  </p:timing>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png"/><Relationship Id="rId1" Type="http://schemas.openxmlformats.org/officeDocument/2006/relationships/image" Target="../media/image4.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4" Type="http://schemas.openxmlformats.org/officeDocument/2006/relationships/vmlDrawing" Target="../drawings/vmlDrawing1.vml"/><Relationship Id="rId3" Type="http://schemas.openxmlformats.org/officeDocument/2006/relationships/slideLayout" Target="../slideLayouts/slideLayout2.xml"/><Relationship Id="rId2" Type="http://schemas.openxmlformats.org/officeDocument/2006/relationships/image" Target="../media/image25.wmf"/><Relationship Id="rId1" Type="http://schemas.openxmlformats.org/officeDocument/2006/relationships/oleObject" Target="../embeddings/oleObject1.bin"/></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5" Type="http://schemas.openxmlformats.org/officeDocument/2006/relationships/notesSlide" Target="../notesSlides/notesSlide12.xml"/><Relationship Id="rId4" Type="http://schemas.openxmlformats.org/officeDocument/2006/relationships/vmlDrawing" Target="../drawings/vmlDrawing2.vml"/><Relationship Id="rId3" Type="http://schemas.openxmlformats.org/officeDocument/2006/relationships/slideLayout" Target="../slideLayouts/slideLayout2.xml"/><Relationship Id="rId2" Type="http://schemas.openxmlformats.org/officeDocument/2006/relationships/image" Target="../media/image26.wmf"/><Relationship Id="rId1" Type="http://schemas.openxmlformats.org/officeDocument/2006/relationships/oleObject" Target="../embeddings/oleObject2.bin"/></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30.png"/><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image" Target="../media/image27.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7" Type="http://schemas.openxmlformats.org/officeDocument/2006/relationships/notesSlide" Target="../notesSlides/notesSlide14.xml"/><Relationship Id="rId6" Type="http://schemas.openxmlformats.org/officeDocument/2006/relationships/slideLayout" Target="../slideLayouts/slideLayout2.xml"/><Relationship Id="rId5" Type="http://schemas.microsoft.com/office/2007/relationships/diagramDrawing" Target="../diagrams/drawing2.xml"/><Relationship Id="rId4" Type="http://schemas.openxmlformats.org/officeDocument/2006/relationships/diagramColors" Target="../diagrams/colors2.xml"/><Relationship Id="rId3" Type="http://schemas.openxmlformats.org/officeDocument/2006/relationships/diagramQuickStyle" Target="../diagrams/quickStyle2.xml"/><Relationship Id="rId2" Type="http://schemas.openxmlformats.org/officeDocument/2006/relationships/diagramLayout" Target="../diagrams/layout2.xml"/><Relationship Id="rId1" Type="http://schemas.openxmlformats.org/officeDocument/2006/relationships/diagramData" Target="../diagrams/data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34.png"/><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image" Target="../media/image31.png"/></Relationships>
</file>

<file path=ppt/slides/_rels/slide12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5.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8.png"/><Relationship Id="rId2" Type="http://schemas.openxmlformats.org/officeDocument/2006/relationships/image" Target="../media/image24.wmf"/><Relationship Id="rId1" Type="http://schemas.openxmlformats.org/officeDocument/2006/relationships/image" Target="../media/image36.wmf"/></Relationships>
</file>

<file path=ppt/slides/_rels/slide1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7.png"/><Relationship Id="rId1" Type="http://schemas.openxmlformats.org/officeDocument/2006/relationships/image" Target="../media/image24.wm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8.png"/><Relationship Id="rId2" Type="http://schemas.openxmlformats.org/officeDocument/2006/relationships/image" Target="../media/image37.png"/><Relationship Id="rId1" Type="http://schemas.openxmlformats.org/officeDocument/2006/relationships/image" Target="../media/image24.wmf"/></Relationships>
</file>

<file path=ppt/slides/_rels/slide132.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39.wmf"/><Relationship Id="rId3" Type="http://schemas.openxmlformats.org/officeDocument/2006/relationships/image" Target="../media/image37.png"/><Relationship Id="rId2" Type="http://schemas.openxmlformats.org/officeDocument/2006/relationships/image" Target="../media/image38.wmf"/><Relationship Id="rId1" Type="http://schemas.openxmlformats.org/officeDocument/2006/relationships/image" Target="../media/image8.png"/></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microsoft.com/office/2007/relationships/diagramDrawing" Target="../diagrams/drawing3.xml"/><Relationship Id="rId4" Type="http://schemas.openxmlformats.org/officeDocument/2006/relationships/diagramColors" Target="../diagrams/colors3.xml"/><Relationship Id="rId3" Type="http://schemas.openxmlformats.org/officeDocument/2006/relationships/diagramQuickStyle" Target="../diagrams/quickStyle3.xml"/><Relationship Id="rId2" Type="http://schemas.openxmlformats.org/officeDocument/2006/relationships/diagramLayout" Target="../diagrams/layout3.xml"/><Relationship Id="rId1" Type="http://schemas.openxmlformats.org/officeDocument/2006/relationships/diagramData" Target="../diagrams/data3.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7.png"/><Relationship Id="rId1" Type="http://schemas.openxmlformats.org/officeDocument/2006/relationships/image" Target="../media/image24.wmf"/></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2.xml"/><Relationship Id="rId2" Type="http://schemas.openxmlformats.org/officeDocument/2006/relationships/image" Target="../media/image37.png"/><Relationship Id="rId1" Type="http://schemas.openxmlformats.org/officeDocument/2006/relationships/image" Target="../media/image24.wmf"/></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14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14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14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144.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14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14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14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37.png"/><Relationship Id="rId5" Type="http://schemas.microsoft.com/office/2007/relationships/diagramDrawing" Target="../diagrams/drawing4.xml"/><Relationship Id="rId4" Type="http://schemas.openxmlformats.org/officeDocument/2006/relationships/diagramColors" Target="../diagrams/colors4.xml"/><Relationship Id="rId3" Type="http://schemas.openxmlformats.org/officeDocument/2006/relationships/diagramQuickStyle" Target="../diagrams/quickStyle4.xml"/><Relationship Id="rId2" Type="http://schemas.openxmlformats.org/officeDocument/2006/relationships/diagramLayout" Target="../diagrams/layout4.xml"/><Relationship Id="rId1" Type="http://schemas.openxmlformats.org/officeDocument/2006/relationships/diagramData" Target="../diagrams/data4.xml"/></Relationships>
</file>

<file path=ppt/slides/_rels/slide15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0.png"/><Relationship Id="rId1" Type="http://schemas.openxmlformats.org/officeDocument/2006/relationships/tags" Target="../tags/tag2.xml"/></Relationships>
</file>

<file path=ppt/slides/_rels/slide153.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microsoft.com/office/2007/relationships/diagramDrawing" Target="../diagrams/drawing5.xml"/><Relationship Id="rId4" Type="http://schemas.openxmlformats.org/officeDocument/2006/relationships/diagramColors" Target="../diagrams/colors5.xml"/><Relationship Id="rId3" Type="http://schemas.openxmlformats.org/officeDocument/2006/relationships/diagramQuickStyle" Target="../diagrams/quickStyle5.xml"/><Relationship Id="rId2" Type="http://schemas.openxmlformats.org/officeDocument/2006/relationships/diagramLayout" Target="../diagrams/layout5.xml"/><Relationship Id="rId1" Type="http://schemas.openxmlformats.org/officeDocument/2006/relationships/diagramData" Target="../diagrams/data5.xml"/></Relationships>
</file>

<file path=ppt/slides/_rels/slide15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4.wmf"/><Relationship Id="rId1" Type="http://schemas.openxmlformats.org/officeDocument/2006/relationships/image" Target="../media/image8.png"/></Relationships>
</file>

<file path=ppt/slides/_rels/slide15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9.wmf"/><Relationship Id="rId1" Type="http://schemas.openxmlformats.org/officeDocument/2006/relationships/image" Target="../media/image37.png"/></Relationships>
</file>

<file path=ppt/slides/_rels/slide156.xml.rels><?xml version="1.0" encoding="UTF-8" standalone="yes"?>
<Relationships xmlns="http://schemas.openxmlformats.org/package/2006/relationships"><Relationship Id="rId4" Type="http://schemas.openxmlformats.org/officeDocument/2006/relationships/notesSlide" Target="../notesSlides/notesSlide19.xml"/><Relationship Id="rId3" Type="http://schemas.openxmlformats.org/officeDocument/2006/relationships/slideLayout" Target="../slideLayouts/slideLayout2.xml"/><Relationship Id="rId2" Type="http://schemas.openxmlformats.org/officeDocument/2006/relationships/image" Target="../media/image39.wmf"/><Relationship Id="rId1" Type="http://schemas.openxmlformats.org/officeDocument/2006/relationships/image" Target="../media/image37.png"/></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1.png"/><Relationship Id="rId1" Type="http://schemas.openxmlformats.org/officeDocument/2006/relationships/image" Target="../media/image8.png"/></Relationships>
</file>

<file path=ppt/slides/_rels/slide15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1.png"/><Relationship Id="rId1" Type="http://schemas.openxmlformats.org/officeDocument/2006/relationships/image" Target="../media/image8.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16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1.png"/><Relationship Id="rId1" Type="http://schemas.openxmlformats.org/officeDocument/2006/relationships/image" Target="../media/image8.png"/></Relationships>
</file>

<file path=ppt/slides/_rels/slide16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1.png"/><Relationship Id="rId1" Type="http://schemas.openxmlformats.org/officeDocument/2006/relationships/image" Target="../media/image8.png"/></Relationships>
</file>

<file path=ppt/slides/_rels/slide16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1.png"/><Relationship Id="rId1" Type="http://schemas.openxmlformats.org/officeDocument/2006/relationships/image" Target="../media/image8.png"/></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7.png"/></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2.wmf"/></Relationships>
</file>

<file path=ppt/slides/_rels/slide16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2.wm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2.wmf"/></Relationships>
</file>

<file path=ppt/slides/_rels/slide17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2.wmf"/></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6.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image" Target="../media/image15.png"/></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8.png"/></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9.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0.png"/><Relationship Id="rId1" Type="http://schemas.openxmlformats.org/officeDocument/2006/relationships/tags" Target="../tags/tag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png"/><Relationship Id="rId1" Type="http://schemas.openxmlformats.org/officeDocument/2006/relationships/image" Target="../media/image7.wmf"/></Relationships>
</file>

<file path=ppt/slides/_rels/slide6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61.xml.rels><?xml version="1.0" encoding="UTF-8" standalone="yes"?>
<Relationships xmlns="http://schemas.openxmlformats.org/package/2006/relationships"><Relationship Id="rId5" Type="http://schemas.openxmlformats.org/officeDocument/2006/relationships/notesSlide" Target="../notesSlides/notesSlide8.xml"/><Relationship Id="rId4" Type="http://schemas.openxmlformats.org/officeDocument/2006/relationships/slideLayout" Target="../slideLayouts/slideLayout2.xml"/><Relationship Id="rId3" Type="http://schemas.openxmlformats.org/officeDocument/2006/relationships/image" Target="../media/image23.png"/><Relationship Id="rId2" Type="http://schemas.openxmlformats.org/officeDocument/2006/relationships/image" Target="../media/image22.jpeg"/><Relationship Id="rId1" Type="http://schemas.openxmlformats.org/officeDocument/2006/relationships/image" Target="../media/image21.jpe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png"/><Relationship Id="rId1" Type="http://schemas.openxmlformats.org/officeDocument/2006/relationships/image" Target="../media/image7.wmf"/></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7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73.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microsoft.com/office/2007/relationships/diagramDrawing" Target="../diagrams/drawing1.xml"/><Relationship Id="rId4" Type="http://schemas.openxmlformats.org/officeDocument/2006/relationships/diagramColors" Target="../diagrams/colors1.xml"/><Relationship Id="rId3" Type="http://schemas.openxmlformats.org/officeDocument/2006/relationships/diagramQuickStyle" Target="../diagrams/quickStyle1.xml"/><Relationship Id="rId2" Type="http://schemas.openxmlformats.org/officeDocument/2006/relationships/diagramLayout" Target="../diagrams/layout1.xml"/><Relationship Id="rId1" Type="http://schemas.openxmlformats.org/officeDocument/2006/relationships/diagramData" Target="../diagrams/data1.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png"/><Relationship Id="rId1" Type="http://schemas.openxmlformats.org/officeDocument/2006/relationships/image" Target="../media/image7.wmf"/></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9.wmf"/><Relationship Id="rId1" Type="http://schemas.openxmlformats.org/officeDocument/2006/relationships/image" Target="../media/image8.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9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png"/><Relationship Id="rId1" Type="http://schemas.openxmlformats.org/officeDocument/2006/relationships/image" Target="../media/image24.wmf"/></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7" name="矩形 6"/>
          <p:cNvSpPr/>
          <p:nvPr/>
        </p:nvSpPr>
        <p:spPr>
          <a:xfrm>
            <a:off x="4285818" y="2219222"/>
            <a:ext cx="3897221" cy="938719"/>
          </a:xfrm>
          <a:prstGeom prst="rect">
            <a:avLst/>
          </a:prstGeom>
        </p:spPr>
        <p:txBody>
          <a:bodyPr wrap="none">
            <a:spAutoFit/>
          </a:bodyPr>
          <a:lstStyle/>
          <a:p>
            <a:pPr algn="ctr" eaLnBrk="0" hangingPunct="0"/>
            <a:r>
              <a:rPr lang="zh-CN" altLang="en-US" sz="5500" b="1" dirty="0" smtClean="0">
                <a:solidFill>
                  <a:schemeClr val="bg1"/>
                </a:solidFill>
                <a:latin typeface="微软雅黑" panose="020B0503020204020204" pitchFamily="34" charset="-122"/>
                <a:ea typeface="微软雅黑" panose="020B0503020204020204" pitchFamily="34" charset="-122"/>
              </a:rPr>
              <a:t>数</a:t>
            </a:r>
            <a:r>
              <a:rPr lang="zh-CN" altLang="en-US" sz="1200" b="1" dirty="0" smtClean="0">
                <a:solidFill>
                  <a:schemeClr val="bg1"/>
                </a:solidFill>
                <a:latin typeface="微软雅黑" panose="020B0503020204020204" pitchFamily="34" charset="-122"/>
                <a:ea typeface="微软雅黑" panose="020B0503020204020204" pitchFamily="34" charset="-122"/>
              </a:rPr>
              <a:t> </a:t>
            </a:r>
            <a:r>
              <a:rPr lang="zh-CN" altLang="en-US" sz="5500" b="1" dirty="0" smtClean="0">
                <a:solidFill>
                  <a:schemeClr val="bg1"/>
                </a:solidFill>
                <a:latin typeface="微软雅黑" panose="020B0503020204020204" pitchFamily="34" charset="-122"/>
                <a:ea typeface="微软雅黑" panose="020B0503020204020204" pitchFamily="34" charset="-122"/>
              </a:rPr>
              <a:t>据</a:t>
            </a:r>
            <a:r>
              <a:rPr lang="zh-CN" altLang="en-US" sz="1200" b="1" dirty="0" smtClean="0">
                <a:solidFill>
                  <a:schemeClr val="bg1"/>
                </a:solidFill>
                <a:latin typeface="微软雅黑" panose="020B0503020204020204" pitchFamily="34" charset="-122"/>
                <a:ea typeface="微软雅黑" panose="020B0503020204020204" pitchFamily="34" charset="-122"/>
              </a:rPr>
              <a:t> </a:t>
            </a:r>
            <a:r>
              <a:rPr lang="zh-CN" altLang="en-US" sz="5500" b="1" dirty="0" smtClean="0">
                <a:solidFill>
                  <a:schemeClr val="bg1"/>
                </a:solidFill>
                <a:latin typeface="微软雅黑" panose="020B0503020204020204" pitchFamily="34" charset="-122"/>
                <a:ea typeface="微软雅黑" panose="020B0503020204020204" pitchFamily="34" charset="-122"/>
              </a:rPr>
              <a:t>链</a:t>
            </a:r>
            <a:r>
              <a:rPr lang="zh-CN" altLang="en-US" sz="1200" b="1" dirty="0" smtClean="0">
                <a:solidFill>
                  <a:schemeClr val="bg1"/>
                </a:solidFill>
                <a:latin typeface="微软雅黑" panose="020B0503020204020204" pitchFamily="34" charset="-122"/>
                <a:ea typeface="微软雅黑" panose="020B0503020204020204" pitchFamily="34" charset="-122"/>
              </a:rPr>
              <a:t> </a:t>
            </a:r>
            <a:r>
              <a:rPr lang="zh-CN" altLang="en-US" sz="5500" b="1" dirty="0" smtClean="0">
                <a:solidFill>
                  <a:schemeClr val="bg1"/>
                </a:solidFill>
                <a:latin typeface="微软雅黑" panose="020B0503020204020204" pitchFamily="34" charset="-122"/>
                <a:ea typeface="微软雅黑" panose="020B0503020204020204" pitchFamily="34" charset="-122"/>
              </a:rPr>
              <a:t>路</a:t>
            </a:r>
            <a:r>
              <a:rPr lang="zh-CN" altLang="en-US" sz="1200" b="1" dirty="0" smtClean="0">
                <a:solidFill>
                  <a:schemeClr val="bg1"/>
                </a:solidFill>
                <a:latin typeface="微软雅黑" panose="020B0503020204020204" pitchFamily="34" charset="-122"/>
                <a:ea typeface="微软雅黑" panose="020B0503020204020204" pitchFamily="34" charset="-122"/>
              </a:rPr>
              <a:t> </a:t>
            </a:r>
            <a:r>
              <a:rPr lang="zh-CN" altLang="en-US" sz="5500" b="1" dirty="0" smtClean="0">
                <a:solidFill>
                  <a:schemeClr val="bg1"/>
                </a:solidFill>
                <a:latin typeface="微软雅黑" panose="020B0503020204020204" pitchFamily="34" charset="-122"/>
                <a:ea typeface="微软雅黑" panose="020B0503020204020204" pitchFamily="34" charset="-122"/>
              </a:rPr>
              <a:t>层</a:t>
            </a:r>
            <a:endParaRPr lang="fr-FR" altLang="zh-CN" sz="5500" b="1" dirty="0">
              <a:solidFill>
                <a:schemeClr val="bg1"/>
              </a:solidFill>
              <a:latin typeface="微软雅黑" panose="020B0503020204020204" pitchFamily="34" charset="-122"/>
              <a:ea typeface="微软雅黑" panose="020B0503020204020204" pitchFamily="34" charset="-122"/>
            </a:endParaRPr>
          </a:p>
        </p:txBody>
      </p:sp>
      <p:sp>
        <p:nvSpPr>
          <p:cNvPr id="8" name="矩形 7"/>
          <p:cNvSpPr/>
          <p:nvPr/>
        </p:nvSpPr>
        <p:spPr>
          <a:xfrm>
            <a:off x="5565012" y="1736604"/>
            <a:ext cx="1338828" cy="523220"/>
          </a:xfrm>
          <a:prstGeom prst="rect">
            <a:avLst/>
          </a:prstGeom>
        </p:spPr>
        <p:txBody>
          <a:bodyPr wrap="none">
            <a:spAutoFit/>
          </a:bodyPr>
          <a:lstStyle/>
          <a:p>
            <a:pPr algn="ctr" eaLnBrk="0" hangingPunct="0"/>
            <a:r>
              <a:rPr lang="fr-FR" altLang="zh-CN" sz="2800" b="1" dirty="0" smtClean="0">
                <a:solidFill>
                  <a:schemeClr val="bg1"/>
                </a:solidFill>
                <a:latin typeface="微软雅黑" panose="020B0503020204020204" pitchFamily="34" charset="-122"/>
                <a:ea typeface="微软雅黑" panose="020B0503020204020204" pitchFamily="34" charset="-122"/>
              </a:rPr>
              <a:t>第 </a:t>
            </a:r>
            <a:r>
              <a:rPr lang="fr-FR" altLang="zh-CN" sz="2800" b="1" dirty="0">
                <a:solidFill>
                  <a:schemeClr val="bg1"/>
                </a:solidFill>
                <a:latin typeface="微软雅黑" panose="020B0503020204020204" pitchFamily="34" charset="-122"/>
                <a:ea typeface="微软雅黑" panose="020B0503020204020204" pitchFamily="34" charset="-122"/>
              </a:rPr>
              <a:t>3</a:t>
            </a:r>
            <a:r>
              <a:rPr lang="fr-FR" altLang="zh-CN" sz="2800" b="1" dirty="0" smtClean="0">
                <a:solidFill>
                  <a:schemeClr val="bg1"/>
                </a:solidFill>
                <a:latin typeface="微软雅黑" panose="020B0503020204020204" pitchFamily="34" charset="-122"/>
                <a:ea typeface="微软雅黑" panose="020B0503020204020204" pitchFamily="34" charset="-122"/>
              </a:rPr>
              <a:t> 章</a:t>
            </a:r>
            <a:endParaRPr lang="fr-FR" altLang="zh-CN" sz="2800" b="1" dirty="0">
              <a:solidFill>
                <a:schemeClr val="bg1"/>
              </a:solidFill>
              <a:latin typeface="微软雅黑" panose="020B0503020204020204" pitchFamily="34" charset="-122"/>
              <a:ea typeface="微软雅黑" panose="020B0503020204020204" pitchFamily="34" charset="-122"/>
            </a:endParaRPr>
          </a:p>
        </p:txBody>
      </p:sp>
      <p:sp>
        <p:nvSpPr>
          <p:cNvPr id="11" name="Rectangle 4"/>
          <p:cNvSpPr>
            <a:spLocks noChangeArrowheads="1"/>
          </p:cNvSpPr>
          <p:nvPr/>
        </p:nvSpPr>
        <p:spPr bwMode="auto">
          <a:xfrm>
            <a:off x="663253" y="2583673"/>
            <a:ext cx="1206500" cy="2762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r>
              <a:rPr lang="fr-FR" sz="1200" b="1" dirty="0">
                <a:solidFill>
                  <a:srgbClr val="00B0F0"/>
                </a:solidFill>
                <a:latin typeface="微软雅黑" panose="020B0503020204020204" pitchFamily="34" charset="-122"/>
                <a:ea typeface="微软雅黑" panose="020B0503020204020204" pitchFamily="34" charset="-122"/>
              </a:rPr>
              <a:t>谢希仁  编著</a:t>
            </a:r>
            <a:endParaRPr lang="fr-FR" sz="1200" b="1" dirty="0">
              <a:solidFill>
                <a:srgbClr val="00B0F0"/>
              </a:solidFill>
              <a:latin typeface="微软雅黑" panose="020B0503020204020204" pitchFamily="34" charset="-122"/>
              <a:ea typeface="微软雅黑" panose="020B0503020204020204" pitchFamily="34" charset="-122"/>
            </a:endParaRPr>
          </a:p>
        </p:txBody>
      </p:sp>
      <p:sp>
        <p:nvSpPr>
          <p:cNvPr id="12" name="Rectangle 6"/>
          <p:cNvSpPr>
            <a:spLocks noChangeArrowheads="1"/>
          </p:cNvSpPr>
          <p:nvPr/>
        </p:nvSpPr>
        <p:spPr bwMode="auto">
          <a:xfrm>
            <a:off x="10302" y="2239963"/>
            <a:ext cx="2512403" cy="3381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r" eaLnBrk="0" hangingPunct="0">
              <a:spcBef>
                <a:spcPts val="1000"/>
              </a:spcBef>
            </a:pPr>
            <a:r>
              <a:rPr lang="fr-FR" sz="1600" b="1" dirty="0">
                <a:solidFill>
                  <a:srgbClr val="00B0F0"/>
                </a:solidFill>
                <a:latin typeface="微软雅黑" panose="020B0503020204020204" pitchFamily="34" charset="-122"/>
                <a:ea typeface="微软雅黑" panose="020B0503020204020204" pitchFamily="34" charset="-122"/>
              </a:rPr>
              <a:t>计算机网络（</a:t>
            </a:r>
            <a:r>
              <a:rPr lang="fr-FR" sz="1600" b="1" dirty="0" smtClean="0">
                <a:solidFill>
                  <a:srgbClr val="00B0F0"/>
                </a:solidFill>
                <a:latin typeface="微软雅黑" panose="020B0503020204020204" pitchFamily="34" charset="-122"/>
                <a:ea typeface="微软雅黑" panose="020B0503020204020204" pitchFamily="34" charset="-122"/>
              </a:rPr>
              <a:t>第 8 版</a:t>
            </a:r>
            <a:r>
              <a:rPr lang="fr-FR" sz="1600" b="1" dirty="0">
                <a:solidFill>
                  <a:srgbClr val="00B0F0"/>
                </a:solidFill>
                <a:latin typeface="微软雅黑" panose="020B0503020204020204" pitchFamily="34" charset="-122"/>
                <a:ea typeface="微软雅黑" panose="020B0503020204020204" pitchFamily="34" charset="-122"/>
              </a:rPr>
              <a:t>）</a:t>
            </a:r>
            <a:endParaRPr lang="fr-FR" sz="1600" b="1" dirty="0">
              <a:solidFill>
                <a:srgbClr val="00B0F0"/>
              </a:solidFill>
              <a:latin typeface="微软雅黑" panose="020B0503020204020204" pitchFamily="34" charset="-122"/>
              <a:ea typeface="微软雅黑" panose="020B0503020204020204" pitchFamily="34" charset="-122"/>
            </a:endParaRPr>
          </a:p>
        </p:txBody>
      </p:sp>
      <p:cxnSp>
        <p:nvCxnSpPr>
          <p:cNvPr id="13" name="直接连接符 12"/>
          <p:cNvCxnSpPr/>
          <p:nvPr/>
        </p:nvCxnSpPr>
        <p:spPr>
          <a:xfrm>
            <a:off x="0" y="2236788"/>
            <a:ext cx="2749685" cy="3175"/>
          </a:xfrm>
          <a:prstGeom prst="line">
            <a:avLst/>
          </a:prstGeom>
          <a:ln w="19050">
            <a:solidFill>
              <a:srgbClr val="6DAAE1"/>
            </a:solidFill>
          </a:ln>
        </p:spPr>
        <p:style>
          <a:lnRef idx="1">
            <a:schemeClr val="accent1"/>
          </a:lnRef>
          <a:fillRef idx="0">
            <a:schemeClr val="accent1"/>
          </a:fillRef>
          <a:effectRef idx="0">
            <a:schemeClr val="accent1"/>
          </a:effectRef>
          <a:fontRef idx="minor">
            <a:schemeClr val="tx1"/>
          </a:fontRef>
        </p:style>
      </p:cxnSp>
      <p:pic>
        <p:nvPicPr>
          <p:cNvPr id="14" name="图片 9"/>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67222" y="2955148"/>
            <a:ext cx="1198563" cy="285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mc:Choice xmlns:p14="http://schemas.microsoft.com/office/powerpoint/2010/main" Requires="p14">
      <p:transition spd="slow" p14:dur="2000" advTm="2000"/>
    </mc:Choice>
    <mc:Fallback>
      <p:transition spd="slow" advTm="2000"/>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5"/>
          <p:cNvSpPr>
            <a:spLocks noChangeArrowheads="1"/>
          </p:cNvSpPr>
          <p:nvPr/>
        </p:nvSpPr>
        <p:spPr bwMode="auto">
          <a:xfrm>
            <a:off x="466345" y="635019"/>
            <a:ext cx="8129015"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129" name="圆角矩形 128"/>
          <p:cNvSpPr/>
          <p:nvPr/>
        </p:nvSpPr>
        <p:spPr>
          <a:xfrm>
            <a:off x="505072" y="1096544"/>
            <a:ext cx="8133856" cy="320039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grpSp>
        <p:nvGrpSpPr>
          <p:cNvPr id="9" name="组合 8"/>
          <p:cNvGrpSpPr/>
          <p:nvPr/>
        </p:nvGrpSpPr>
        <p:grpSpPr>
          <a:xfrm>
            <a:off x="1325390" y="1779956"/>
            <a:ext cx="2404444" cy="300252"/>
            <a:chOff x="1042371" y="1853844"/>
            <a:chExt cx="2404444" cy="300252"/>
          </a:xfrm>
        </p:grpSpPr>
        <p:sp>
          <p:nvSpPr>
            <p:cNvPr id="51" name="Line 6"/>
            <p:cNvSpPr>
              <a:spLocks noChangeShapeType="1"/>
            </p:cNvSpPr>
            <p:nvPr/>
          </p:nvSpPr>
          <p:spPr bwMode="auto">
            <a:xfrm>
              <a:off x="1192497" y="2003970"/>
              <a:ext cx="2104192" cy="0"/>
            </a:xfrm>
            <a:prstGeom prst="line">
              <a:avLst/>
            </a:prstGeom>
            <a:noFill/>
            <a:ln w="57150">
              <a:solidFill>
                <a:srgbClr val="000000"/>
              </a:solidFill>
              <a:round/>
            </a:ln>
            <a:extLst>
              <a:ext uri="{909E8E84-426E-40DD-AFC4-6F175D3DCCD1}">
                <a14:hiddenFill xmlns:a14="http://schemas.microsoft.com/office/drawing/2010/main">
                  <a:noFill/>
                </a14:hiddenFill>
              </a:ext>
            </a:extLst>
          </p:spPr>
          <p:txBody>
            <a:bodyPr/>
            <a:lstStyle/>
            <a:p>
              <a:endParaRPr lang="zh-CN" altLang="en-US"/>
            </a:p>
          </p:txBody>
        </p:sp>
        <p:sp>
          <p:nvSpPr>
            <p:cNvPr id="2" name="椭圆 1"/>
            <p:cNvSpPr/>
            <p:nvPr/>
          </p:nvSpPr>
          <p:spPr>
            <a:xfrm>
              <a:off x="1042371" y="1853844"/>
              <a:ext cx="300252" cy="300252"/>
            </a:xfrm>
            <a:prstGeom prst="ellipse">
              <a:avLst/>
            </a:prstGeom>
            <a:solidFill>
              <a:srgbClr val="CC66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p:cNvSpPr/>
            <p:nvPr/>
          </p:nvSpPr>
          <p:spPr>
            <a:xfrm>
              <a:off x="3146563" y="1853844"/>
              <a:ext cx="300252" cy="300252"/>
            </a:xfrm>
            <a:prstGeom prst="ellipse">
              <a:avLst/>
            </a:prstGeom>
            <a:solidFill>
              <a:srgbClr val="CC66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 name="组合 7"/>
          <p:cNvGrpSpPr/>
          <p:nvPr/>
        </p:nvGrpSpPr>
        <p:grpSpPr>
          <a:xfrm>
            <a:off x="5074104" y="1375044"/>
            <a:ext cx="2811270" cy="1114568"/>
            <a:chOff x="4981610" y="1448932"/>
            <a:chExt cx="2811270" cy="1114568"/>
          </a:xfrm>
          <a:solidFill>
            <a:srgbClr val="CC00CC"/>
          </a:solidFill>
        </p:grpSpPr>
        <p:sp>
          <p:nvSpPr>
            <p:cNvPr id="59" name="Line 7"/>
            <p:cNvSpPr>
              <a:spLocks noChangeShapeType="1"/>
            </p:cNvSpPr>
            <p:nvPr/>
          </p:nvSpPr>
          <p:spPr bwMode="auto">
            <a:xfrm>
              <a:off x="4981610" y="2005103"/>
              <a:ext cx="2811270" cy="0"/>
            </a:xfrm>
            <a:prstGeom prst="line">
              <a:avLst/>
            </a:prstGeom>
            <a:grpFill/>
            <a:ln w="57150">
              <a:solidFill>
                <a:srgbClr val="000000"/>
              </a:solidFill>
              <a:round/>
            </a:ln>
          </p:spPr>
          <p:txBody>
            <a:bodyPr/>
            <a:lstStyle/>
            <a:p>
              <a:endParaRPr lang="zh-CN" altLang="en-US"/>
            </a:p>
          </p:txBody>
        </p:sp>
        <p:sp>
          <p:nvSpPr>
            <p:cNvPr id="64" name="Line 12"/>
            <p:cNvSpPr>
              <a:spLocks noChangeShapeType="1"/>
            </p:cNvSpPr>
            <p:nvPr/>
          </p:nvSpPr>
          <p:spPr bwMode="auto">
            <a:xfrm>
              <a:off x="5862852" y="1708240"/>
              <a:ext cx="0" cy="304800"/>
            </a:xfrm>
            <a:prstGeom prst="line">
              <a:avLst/>
            </a:prstGeom>
            <a:grpFill/>
            <a:ln w="285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5" name="Line 13"/>
            <p:cNvSpPr>
              <a:spLocks noChangeShapeType="1"/>
            </p:cNvSpPr>
            <p:nvPr/>
          </p:nvSpPr>
          <p:spPr bwMode="auto">
            <a:xfrm>
              <a:off x="7005852" y="1708240"/>
              <a:ext cx="0" cy="304800"/>
            </a:xfrm>
            <a:prstGeom prst="line">
              <a:avLst/>
            </a:prstGeom>
            <a:grpFill/>
            <a:ln w="285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6" name="Line 14"/>
            <p:cNvSpPr>
              <a:spLocks noChangeShapeType="1"/>
            </p:cNvSpPr>
            <p:nvPr/>
          </p:nvSpPr>
          <p:spPr bwMode="auto">
            <a:xfrm>
              <a:off x="6397380" y="2013040"/>
              <a:ext cx="0" cy="304800"/>
            </a:xfrm>
            <a:prstGeom prst="line">
              <a:avLst/>
            </a:prstGeom>
            <a:grpFill/>
            <a:ln w="285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7" name="Line 15"/>
            <p:cNvSpPr>
              <a:spLocks noChangeShapeType="1"/>
            </p:cNvSpPr>
            <p:nvPr/>
          </p:nvSpPr>
          <p:spPr bwMode="auto">
            <a:xfrm>
              <a:off x="7311780" y="2013040"/>
              <a:ext cx="0" cy="304800"/>
            </a:xfrm>
            <a:prstGeom prst="line">
              <a:avLst/>
            </a:prstGeom>
            <a:grpFill/>
            <a:ln w="285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8" name="Line 16"/>
            <p:cNvSpPr>
              <a:spLocks noChangeShapeType="1"/>
            </p:cNvSpPr>
            <p:nvPr/>
          </p:nvSpPr>
          <p:spPr bwMode="auto">
            <a:xfrm>
              <a:off x="5510292" y="2013040"/>
              <a:ext cx="0" cy="304800"/>
            </a:xfrm>
            <a:prstGeom prst="line">
              <a:avLst/>
            </a:prstGeom>
            <a:grpFill/>
            <a:ln w="285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0" name="椭圆 69"/>
            <p:cNvSpPr/>
            <p:nvPr/>
          </p:nvSpPr>
          <p:spPr>
            <a:xfrm>
              <a:off x="5712342" y="1448932"/>
              <a:ext cx="300252" cy="300252"/>
            </a:xfrm>
            <a:prstGeom prst="ellipse">
              <a:avLst/>
            </a:prstGeom>
            <a:solidFill>
              <a:srgbClr val="CC66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p:cNvSpPr/>
            <p:nvPr/>
          </p:nvSpPr>
          <p:spPr>
            <a:xfrm>
              <a:off x="6842078" y="1448932"/>
              <a:ext cx="300252" cy="300252"/>
            </a:xfrm>
            <a:prstGeom prst="ellipse">
              <a:avLst/>
            </a:prstGeom>
            <a:solidFill>
              <a:srgbClr val="CC66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p:cNvSpPr/>
            <p:nvPr/>
          </p:nvSpPr>
          <p:spPr>
            <a:xfrm>
              <a:off x="5357496" y="2263248"/>
              <a:ext cx="300252" cy="300252"/>
            </a:xfrm>
            <a:prstGeom prst="ellipse">
              <a:avLst/>
            </a:prstGeom>
            <a:solidFill>
              <a:srgbClr val="CC66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椭圆 72"/>
            <p:cNvSpPr/>
            <p:nvPr/>
          </p:nvSpPr>
          <p:spPr>
            <a:xfrm>
              <a:off x="6241568" y="2263248"/>
              <a:ext cx="300252" cy="300252"/>
            </a:xfrm>
            <a:prstGeom prst="ellipse">
              <a:avLst/>
            </a:prstGeom>
            <a:solidFill>
              <a:srgbClr val="CC66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椭圆 73"/>
            <p:cNvSpPr/>
            <p:nvPr/>
          </p:nvSpPr>
          <p:spPr>
            <a:xfrm>
              <a:off x="7161654" y="2263248"/>
              <a:ext cx="300252" cy="300252"/>
            </a:xfrm>
            <a:prstGeom prst="ellipse">
              <a:avLst/>
            </a:prstGeom>
            <a:solidFill>
              <a:srgbClr val="CC66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矩形 2"/>
          <p:cNvSpPr/>
          <p:nvPr/>
        </p:nvSpPr>
        <p:spPr>
          <a:xfrm>
            <a:off x="815726" y="2644924"/>
            <a:ext cx="3352673" cy="906780"/>
          </a:xfrm>
          <a:prstGeom prst="rect">
            <a:avLst/>
          </a:prstGeom>
        </p:spPr>
        <p:txBody>
          <a:bodyPr wrap="square">
            <a:spAutoFit/>
          </a:bodyPr>
          <a:lstStyle/>
          <a:p>
            <a:pPr algn="ctr" eaLnBrk="0" hangingPunct="0">
              <a:buClr>
                <a:srgbClr val="0070C0"/>
              </a:buClr>
            </a:pPr>
            <a:r>
              <a:rPr lang="en-US" altLang="zh-CN" sz="1600" b="1" dirty="0" smtClean="0">
                <a:latin typeface="微软雅黑" panose="020B0503020204020204" pitchFamily="34" charset="-122"/>
                <a:ea typeface="微软雅黑" panose="020B0503020204020204" pitchFamily="34" charset="-122"/>
              </a:rPr>
              <a:t>(a) </a:t>
            </a:r>
            <a:r>
              <a:rPr lang="zh-CN" altLang="en-US" sz="1600" b="1" dirty="0" smtClean="0">
                <a:latin typeface="微软雅黑" panose="020B0503020204020204" pitchFamily="34" charset="-122"/>
                <a:ea typeface="微软雅黑" panose="020B0503020204020204" pitchFamily="34" charset="-122"/>
              </a:rPr>
              <a:t>点对点信道（广域网）</a:t>
            </a:r>
            <a:endParaRPr lang="en-US" altLang="zh-CN" sz="1600" b="1" dirty="0" smtClean="0">
              <a:latin typeface="微软雅黑" panose="020B0503020204020204" pitchFamily="34" charset="-122"/>
              <a:ea typeface="微软雅黑" panose="020B0503020204020204" pitchFamily="34" charset="-122"/>
            </a:endParaRPr>
          </a:p>
          <a:p>
            <a:pPr algn="ctr" eaLnBrk="0" hangingPunct="0">
              <a:buClr>
                <a:srgbClr val="0070C0"/>
              </a:buClr>
            </a:pPr>
            <a:endParaRPr lang="en-US" altLang="zh-CN" sz="1600" b="1" dirty="0">
              <a:solidFill>
                <a:srgbClr val="0000FF"/>
              </a:solidFill>
              <a:latin typeface="微软雅黑" panose="020B0503020204020204" pitchFamily="34" charset="-122"/>
              <a:ea typeface="微软雅黑" panose="020B0503020204020204" pitchFamily="34" charset="-122"/>
            </a:endParaRPr>
          </a:p>
          <a:p>
            <a:pPr marL="285750" indent="-285750" eaLnBrk="0" hangingPunct="0">
              <a:spcBef>
                <a:spcPts val="600"/>
              </a:spcBef>
              <a:buClr>
                <a:srgbClr val="0070C0"/>
              </a:buClr>
              <a:buFont typeface="Wingdings" panose="05000000000000000000" pitchFamily="2" charset="2"/>
              <a:buChar char="l"/>
            </a:pPr>
            <a:r>
              <a:rPr lang="zh-CN" altLang="en-US" sz="1600" b="1" dirty="0" smtClean="0">
                <a:latin typeface="微软雅黑" panose="020B0503020204020204" pitchFamily="34" charset="-122"/>
                <a:ea typeface="微软雅黑" panose="020B0503020204020204" pitchFamily="34" charset="-122"/>
              </a:rPr>
              <a:t>使用</a:t>
            </a:r>
            <a:r>
              <a:rPr lang="zh-CN" altLang="en-US" sz="1600" b="1" dirty="0">
                <a:latin typeface="微软雅黑" panose="020B0503020204020204" pitchFamily="34" charset="-122"/>
                <a:ea typeface="微软雅黑" panose="020B0503020204020204" pitchFamily="34" charset="-122"/>
              </a:rPr>
              <a:t>一对一的</a:t>
            </a:r>
            <a:r>
              <a:rPr lang="zh-CN" altLang="en-US" sz="1600" b="1" dirty="0">
                <a:solidFill>
                  <a:srgbClr val="C00000"/>
                </a:solidFill>
                <a:latin typeface="微软雅黑" panose="020B0503020204020204" pitchFamily="34" charset="-122"/>
                <a:ea typeface="微软雅黑" panose="020B0503020204020204" pitchFamily="34" charset="-122"/>
              </a:rPr>
              <a:t>点对点</a:t>
            </a:r>
            <a:r>
              <a:rPr lang="zh-CN" altLang="en-US" sz="1600" b="1" dirty="0">
                <a:latin typeface="微软雅黑" panose="020B0503020204020204" pitchFamily="34" charset="-122"/>
                <a:ea typeface="微软雅黑" panose="020B0503020204020204" pitchFamily="34" charset="-122"/>
              </a:rPr>
              <a:t>通信方式。</a:t>
            </a:r>
            <a:endParaRPr lang="zh-CN" altLang="en-US" sz="1600" b="1" dirty="0">
              <a:latin typeface="微软雅黑" panose="020B0503020204020204" pitchFamily="34" charset="-122"/>
              <a:ea typeface="微软雅黑" panose="020B0503020204020204" pitchFamily="34" charset="-122"/>
            </a:endParaRPr>
          </a:p>
        </p:txBody>
      </p:sp>
      <p:sp>
        <p:nvSpPr>
          <p:cNvPr id="4" name="矩形 3"/>
          <p:cNvSpPr/>
          <p:nvPr/>
        </p:nvSpPr>
        <p:spPr>
          <a:xfrm>
            <a:off x="4837824" y="2626728"/>
            <a:ext cx="3336361" cy="1476375"/>
          </a:xfrm>
          <a:prstGeom prst="rect">
            <a:avLst/>
          </a:prstGeom>
        </p:spPr>
        <p:txBody>
          <a:bodyPr wrap="square">
            <a:spAutoFit/>
          </a:bodyPr>
          <a:lstStyle/>
          <a:p>
            <a:pPr algn="ctr" eaLnBrk="0" hangingPunct="0">
              <a:buClr>
                <a:srgbClr val="0070C0"/>
              </a:buClr>
            </a:pPr>
            <a:r>
              <a:rPr lang="en-US" altLang="zh-CN" sz="1600" b="1" dirty="0" smtClean="0">
                <a:latin typeface="微软雅黑" panose="020B0503020204020204" pitchFamily="34" charset="-122"/>
                <a:ea typeface="微软雅黑" panose="020B0503020204020204" pitchFamily="34" charset="-122"/>
              </a:rPr>
              <a:t>(b) </a:t>
            </a:r>
            <a:r>
              <a:rPr lang="zh-CN" altLang="en-US" sz="1600" b="1" dirty="0" smtClean="0">
                <a:latin typeface="微软雅黑" panose="020B0503020204020204" pitchFamily="34" charset="-122"/>
                <a:ea typeface="微软雅黑" panose="020B0503020204020204" pitchFamily="34" charset="-122"/>
              </a:rPr>
              <a:t>广播信道（局域网）</a:t>
            </a:r>
            <a:endParaRPr lang="en-US" altLang="zh-CN" sz="1600" b="1" dirty="0">
              <a:latin typeface="微软雅黑" panose="020B0503020204020204" pitchFamily="34" charset="-122"/>
              <a:ea typeface="微软雅黑" panose="020B0503020204020204" pitchFamily="34" charset="-122"/>
            </a:endParaRPr>
          </a:p>
          <a:p>
            <a:pPr algn="ctr" eaLnBrk="0" hangingPunct="0">
              <a:buClr>
                <a:srgbClr val="0070C0"/>
              </a:buClr>
            </a:pPr>
            <a:endParaRPr lang="en-US" altLang="zh-CN" sz="1600" b="1" dirty="0" smtClean="0">
              <a:solidFill>
                <a:srgbClr val="0000FF"/>
              </a:solidFill>
              <a:latin typeface="微软雅黑" panose="020B0503020204020204" pitchFamily="34" charset="-122"/>
              <a:ea typeface="微软雅黑" panose="020B0503020204020204" pitchFamily="34" charset="-122"/>
            </a:endParaRPr>
          </a:p>
          <a:p>
            <a:pPr marL="285750" indent="-285750" eaLnBrk="0" hangingPunct="0">
              <a:spcBef>
                <a:spcPts val="600"/>
              </a:spcBef>
              <a:buClr>
                <a:srgbClr val="0070C0"/>
              </a:buClr>
              <a:buFont typeface="Wingdings" panose="05000000000000000000" pitchFamily="2" charset="2"/>
              <a:buChar char="l"/>
            </a:pPr>
            <a:r>
              <a:rPr lang="zh-CN" altLang="en-US" sz="1600" b="1" dirty="0" smtClean="0">
                <a:latin typeface="微软雅黑" panose="020B0503020204020204" pitchFamily="34" charset="-122"/>
                <a:ea typeface="微软雅黑" panose="020B0503020204020204" pitchFamily="34" charset="-122"/>
              </a:rPr>
              <a:t>使用</a:t>
            </a:r>
            <a:r>
              <a:rPr lang="zh-CN" altLang="en-US" sz="1600" b="1" dirty="0">
                <a:latin typeface="微软雅黑" panose="020B0503020204020204" pitchFamily="34" charset="-122"/>
                <a:ea typeface="微软雅黑" panose="020B0503020204020204" pitchFamily="34" charset="-122"/>
              </a:rPr>
              <a:t>一对多的</a:t>
            </a:r>
            <a:r>
              <a:rPr lang="zh-CN" altLang="en-US" sz="1600" b="1" dirty="0">
                <a:solidFill>
                  <a:srgbClr val="C00000"/>
                </a:solidFill>
                <a:latin typeface="微软雅黑" panose="020B0503020204020204" pitchFamily="34" charset="-122"/>
                <a:ea typeface="微软雅黑" panose="020B0503020204020204" pitchFamily="34" charset="-122"/>
              </a:rPr>
              <a:t>广播通信</a:t>
            </a:r>
            <a:r>
              <a:rPr lang="zh-CN" altLang="en-US" sz="1600" b="1" dirty="0" smtClean="0">
                <a:latin typeface="微软雅黑" panose="020B0503020204020204" pitchFamily="34" charset="-122"/>
                <a:ea typeface="微软雅黑" panose="020B0503020204020204" pitchFamily="34" charset="-122"/>
              </a:rPr>
              <a:t>方式。</a:t>
            </a:r>
            <a:endParaRPr lang="en-US" altLang="zh-CN" sz="1600" b="1" dirty="0" smtClean="0">
              <a:latin typeface="微软雅黑" panose="020B0503020204020204" pitchFamily="34" charset="-122"/>
              <a:ea typeface="微软雅黑" panose="020B0503020204020204" pitchFamily="34" charset="-122"/>
            </a:endParaRPr>
          </a:p>
          <a:p>
            <a:pPr marL="285750" indent="-285750" eaLnBrk="0" hangingPunct="0">
              <a:spcBef>
                <a:spcPts val="600"/>
              </a:spcBef>
              <a:buClr>
                <a:srgbClr val="0070C0"/>
              </a:buClr>
              <a:buFont typeface="Wingdings" panose="05000000000000000000" pitchFamily="2" charset="2"/>
              <a:buChar char="l"/>
            </a:pPr>
            <a:r>
              <a:rPr lang="zh-CN" altLang="en-US" sz="1600" b="1" dirty="0" smtClean="0">
                <a:latin typeface="微软雅黑" panose="020B0503020204020204" pitchFamily="34" charset="-122"/>
                <a:ea typeface="微软雅黑" panose="020B0503020204020204" pitchFamily="34" charset="-122"/>
              </a:rPr>
              <a:t>必须</a:t>
            </a:r>
            <a:r>
              <a:rPr lang="zh-CN" altLang="en-US" sz="1600" b="1" dirty="0">
                <a:latin typeface="微软雅黑" panose="020B0503020204020204" pitchFamily="34" charset="-122"/>
                <a:ea typeface="微软雅黑" panose="020B0503020204020204" pitchFamily="34" charset="-122"/>
              </a:rPr>
              <a:t>使用专用的</a:t>
            </a:r>
            <a:r>
              <a:rPr lang="zh-CN" altLang="en-US" sz="1600" b="1" dirty="0">
                <a:solidFill>
                  <a:srgbClr val="C00000"/>
                </a:solidFill>
                <a:latin typeface="微软雅黑" panose="020B0503020204020204" pitchFamily="34" charset="-122"/>
                <a:ea typeface="微软雅黑" panose="020B0503020204020204" pitchFamily="34" charset="-122"/>
              </a:rPr>
              <a:t>共享信道协议</a:t>
            </a:r>
            <a:r>
              <a:rPr lang="zh-CN" altLang="en-US" sz="1600" b="1" dirty="0">
                <a:latin typeface="微软雅黑" panose="020B0503020204020204" pitchFamily="34" charset="-122"/>
                <a:ea typeface="微软雅黑" panose="020B0503020204020204" pitchFamily="34" charset="-122"/>
              </a:rPr>
              <a:t>来协调这些主机的数据发送。</a:t>
            </a:r>
            <a:endParaRPr lang="zh-CN" altLang="en-US" sz="1600" b="1" dirty="0">
              <a:latin typeface="微软雅黑" panose="020B0503020204020204" pitchFamily="34" charset="-122"/>
              <a:ea typeface="微软雅黑" panose="020B0503020204020204" pitchFamily="34" charset="-122"/>
            </a:endParaRPr>
          </a:p>
        </p:txBody>
      </p:sp>
      <p:sp>
        <p:nvSpPr>
          <p:cNvPr id="7" name="矩形 6"/>
          <p:cNvSpPr/>
          <p:nvPr/>
        </p:nvSpPr>
        <p:spPr>
          <a:xfrm>
            <a:off x="3229636" y="620097"/>
            <a:ext cx="2492990" cy="400110"/>
          </a:xfrm>
          <a:prstGeom prst="rect">
            <a:avLst/>
          </a:prstGeom>
        </p:spPr>
        <p:txBody>
          <a:bodyPr wrap="none">
            <a:spAutoFit/>
          </a:bodyPr>
          <a:lstStyle/>
          <a:p>
            <a:pPr algn="ctr"/>
            <a:r>
              <a:rPr lang="zh-CN" altLang="en-US" sz="2000" b="1" dirty="0" smtClean="0">
                <a:solidFill>
                  <a:schemeClr val="bg1"/>
                </a:solidFill>
                <a:ea typeface="微软雅黑" panose="020B0503020204020204" pitchFamily="34" charset="-122"/>
              </a:rPr>
              <a:t>数据链路层信道类型</a:t>
            </a:r>
            <a:endParaRPr lang="zh-CN" altLang="en-US" sz="2000" b="1" dirty="0">
              <a:solidFill>
                <a:schemeClr val="bg1"/>
              </a:solidFill>
              <a:ea typeface="微软雅黑" panose="020B0503020204020204" pitchFamily="34" charset="-122"/>
            </a:endParaRPr>
          </a:p>
        </p:txBody>
      </p:sp>
      <p:grpSp>
        <p:nvGrpSpPr>
          <p:cNvPr id="19" name="组合 18"/>
          <p:cNvGrpSpPr/>
          <p:nvPr/>
        </p:nvGrpSpPr>
        <p:grpSpPr>
          <a:xfrm>
            <a:off x="5750242" y="1675296"/>
            <a:ext cx="1554398" cy="545210"/>
            <a:chOff x="5750242" y="1749184"/>
            <a:chExt cx="1554398" cy="545210"/>
          </a:xfrm>
        </p:grpSpPr>
        <p:cxnSp>
          <p:nvCxnSpPr>
            <p:cNvPr id="10" name="直接箭头连接符 9"/>
            <p:cNvCxnSpPr/>
            <p:nvPr/>
          </p:nvCxnSpPr>
          <p:spPr>
            <a:xfrm>
              <a:off x="5750242" y="2115597"/>
              <a:ext cx="1550798" cy="0"/>
            </a:xfrm>
            <a:prstGeom prst="straightConnector1">
              <a:avLst/>
            </a:prstGeom>
            <a:ln w="12700">
              <a:solidFill>
                <a:srgbClr val="0000FF"/>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p:nvPr/>
          </p:nvCxnSpPr>
          <p:spPr>
            <a:xfrm flipV="1">
              <a:off x="6058196" y="1749184"/>
              <a:ext cx="0" cy="366413"/>
            </a:xfrm>
            <a:prstGeom prst="straightConnector1">
              <a:avLst/>
            </a:prstGeom>
            <a:ln w="12700">
              <a:solidFill>
                <a:srgbClr val="0000FF"/>
              </a:solidFill>
              <a:prstDash val="dash"/>
              <a:headEnd type="none" w="med" len="med"/>
              <a:tailEnd type="stealth" w="med" len="lg"/>
            </a:ln>
          </p:spPr>
          <p:style>
            <a:lnRef idx="1">
              <a:schemeClr val="accent1"/>
            </a:lnRef>
            <a:fillRef idx="0">
              <a:schemeClr val="accent1"/>
            </a:fillRef>
            <a:effectRef idx="0">
              <a:schemeClr val="accent1"/>
            </a:effectRef>
            <a:fontRef idx="minor">
              <a:schemeClr val="tx1"/>
            </a:fontRef>
          </p:style>
        </p:cxnSp>
        <p:cxnSp>
          <p:nvCxnSpPr>
            <p:cNvPr id="31" name="直接箭头连接符 30"/>
            <p:cNvCxnSpPr/>
            <p:nvPr/>
          </p:nvCxnSpPr>
          <p:spPr>
            <a:xfrm flipV="1">
              <a:off x="6993187" y="1749184"/>
              <a:ext cx="0" cy="366413"/>
            </a:xfrm>
            <a:prstGeom prst="straightConnector1">
              <a:avLst/>
            </a:prstGeom>
            <a:ln w="12700">
              <a:solidFill>
                <a:srgbClr val="0000FF"/>
              </a:solidFill>
              <a:prstDash val="dash"/>
              <a:headEnd type="none" w="med" len="med"/>
              <a:tailEnd type="stealth" w="med" len="lg"/>
            </a:ln>
          </p:spPr>
          <p:style>
            <a:lnRef idx="1">
              <a:schemeClr val="accent1"/>
            </a:lnRef>
            <a:fillRef idx="0">
              <a:schemeClr val="accent1"/>
            </a:fillRef>
            <a:effectRef idx="0">
              <a:schemeClr val="accent1"/>
            </a:effectRef>
            <a:fontRef idx="minor">
              <a:schemeClr val="tx1"/>
            </a:fontRef>
          </p:style>
        </p:cxnSp>
        <p:cxnSp>
          <p:nvCxnSpPr>
            <p:cNvPr id="32" name="直接箭头连接符 31"/>
            <p:cNvCxnSpPr/>
            <p:nvPr/>
          </p:nvCxnSpPr>
          <p:spPr>
            <a:xfrm>
              <a:off x="6334062" y="2130650"/>
              <a:ext cx="0" cy="163744"/>
            </a:xfrm>
            <a:prstGeom prst="straightConnector1">
              <a:avLst/>
            </a:prstGeom>
            <a:ln w="12700">
              <a:solidFill>
                <a:srgbClr val="0000FF"/>
              </a:solidFill>
              <a:prstDash val="dash"/>
              <a:headEnd type="none" w="med" len="med"/>
              <a:tailEnd type="stealth" w="med" len="lg"/>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p:nvPr/>
          </p:nvCxnSpPr>
          <p:spPr>
            <a:xfrm>
              <a:off x="7304640" y="2130650"/>
              <a:ext cx="0" cy="163744"/>
            </a:xfrm>
            <a:prstGeom prst="straightConnector1">
              <a:avLst/>
            </a:prstGeom>
            <a:ln w="12700">
              <a:solidFill>
                <a:srgbClr val="0000FF"/>
              </a:solidFill>
              <a:prstDash val="dash"/>
              <a:headEnd type="none" w="med" len="med"/>
              <a:tailEnd type="stealth" w="med" len="lg"/>
            </a:ln>
          </p:spPr>
          <p:style>
            <a:lnRef idx="1">
              <a:schemeClr val="accent1"/>
            </a:lnRef>
            <a:fillRef idx="0">
              <a:schemeClr val="accent1"/>
            </a:fillRef>
            <a:effectRef idx="0">
              <a:schemeClr val="accent1"/>
            </a:effectRef>
            <a:fontRef idx="minor">
              <a:schemeClr val="tx1"/>
            </a:fontRef>
          </p:style>
        </p:cxnSp>
        <p:cxnSp>
          <p:nvCxnSpPr>
            <p:cNvPr id="37" name="直接箭头连接符 36"/>
            <p:cNvCxnSpPr/>
            <p:nvPr/>
          </p:nvCxnSpPr>
          <p:spPr>
            <a:xfrm>
              <a:off x="5750242" y="2130650"/>
              <a:ext cx="0" cy="163744"/>
            </a:xfrm>
            <a:prstGeom prst="straightConnector1">
              <a:avLst/>
            </a:prstGeom>
            <a:ln w="12700">
              <a:solidFill>
                <a:srgbClr val="0000FF"/>
              </a:solidFill>
              <a:prstDash val="dash"/>
              <a:headEnd type="stealth" w="med" len="lg"/>
              <a:tailEnd type="none" w="med" len="med"/>
            </a:ln>
          </p:spPr>
          <p:style>
            <a:lnRef idx="1">
              <a:schemeClr val="accent1"/>
            </a:lnRef>
            <a:fillRef idx="0">
              <a:schemeClr val="accent1"/>
            </a:fillRef>
            <a:effectRef idx="0">
              <a:schemeClr val="accent1"/>
            </a:effectRef>
            <a:fontRef idx="minor">
              <a:schemeClr val="tx1"/>
            </a:fontRef>
          </p:style>
        </p:cxnSp>
      </p:grpSp>
      <p:cxnSp>
        <p:nvCxnSpPr>
          <p:cNvPr id="21" name="直接箭头连接符 20"/>
          <p:cNvCxnSpPr/>
          <p:nvPr/>
        </p:nvCxnSpPr>
        <p:spPr>
          <a:xfrm>
            <a:off x="1719426" y="1798475"/>
            <a:ext cx="1674579" cy="0"/>
          </a:xfrm>
          <a:prstGeom prst="straightConnector1">
            <a:avLst/>
          </a:prstGeom>
          <a:ln w="12700">
            <a:solidFill>
              <a:srgbClr val="0000FF"/>
            </a:solidFill>
            <a:prstDash val="dash"/>
            <a:tailEnd type="stealth" w="med" len="lg"/>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2000" advTm="2000"/>
    </mc:Choice>
    <mc:Fallback>
      <p:transition spd="slow"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repeatCount="indefinite" fill="hold" nodeType="afterEffect">
                                  <p:stCondLst>
                                    <p:cond delay="0"/>
                                  </p:stCondLst>
                                  <p:endCondLst>
                                    <p:cond evt="onNext" delay="0">
                                      <p:tgtEl>
                                        <p:sldTgt/>
                                      </p:tgtEl>
                                    </p:cond>
                                  </p:endCondLst>
                                  <p:childTnLst>
                                    <p:set>
                                      <p:cBhvr>
                                        <p:cTn id="6" dur="1" fill="hold">
                                          <p:stCondLst>
                                            <p:cond delay="0"/>
                                          </p:stCondLst>
                                        </p:cTn>
                                        <p:tgtEl>
                                          <p:spTgt spid="21"/>
                                        </p:tgtEl>
                                        <p:attrNameLst>
                                          <p:attrName>style.visibility</p:attrName>
                                        </p:attrNameLst>
                                      </p:cBhvr>
                                      <p:to>
                                        <p:strVal val="visible"/>
                                      </p:to>
                                    </p:set>
                                    <p:animEffect transition="in" filter="wipe(left)">
                                      <p:cBhvr>
                                        <p:cTn id="7" dur="1000"/>
                                        <p:tgtEl>
                                          <p:spTgt spid="21"/>
                                        </p:tgtEl>
                                      </p:cBhvr>
                                    </p:animEffect>
                                  </p:childTnLst>
                                </p:cTn>
                              </p:par>
                              <p:par>
                                <p:cTn id="8" presetID="22" presetClass="entr" presetSubtype="8" repeatCount="indefinite" fill="hold" nodeType="withEffect">
                                  <p:stCondLst>
                                    <p:cond delay="0"/>
                                  </p:stCondLst>
                                  <p:endCondLst>
                                    <p:cond evt="onNext" delay="0">
                                      <p:tgtEl>
                                        <p:sldTgt/>
                                      </p:tgtEl>
                                    </p:cond>
                                  </p:endCondLst>
                                  <p:childTnLst>
                                    <p:set>
                                      <p:cBhvr>
                                        <p:cTn id="9" dur="1" fill="hold">
                                          <p:stCondLst>
                                            <p:cond delay="0"/>
                                          </p:stCondLst>
                                        </p:cTn>
                                        <p:tgtEl>
                                          <p:spTgt spid="19"/>
                                        </p:tgtEl>
                                        <p:attrNameLst>
                                          <p:attrName>style.visibility</p:attrName>
                                        </p:attrNameLst>
                                      </p:cBhvr>
                                      <p:to>
                                        <p:strVal val="visible"/>
                                      </p:to>
                                    </p:set>
                                    <p:animEffect transition="in" filter="wipe(left)">
                                      <p:cBhvr>
                                        <p:cTn id="10" dur="20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AutoShape 5"/>
          <p:cNvSpPr>
            <a:spLocks noChangeArrowheads="1"/>
          </p:cNvSpPr>
          <p:nvPr/>
        </p:nvSpPr>
        <p:spPr bwMode="auto">
          <a:xfrm>
            <a:off x="502921" y="626668"/>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 name="Rectangle 6"/>
          <p:cNvSpPr>
            <a:spLocks noChangeArrowheads="1"/>
          </p:cNvSpPr>
          <p:nvPr/>
        </p:nvSpPr>
        <p:spPr bwMode="auto">
          <a:xfrm>
            <a:off x="3064097" y="603578"/>
            <a:ext cx="300595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anose="020B0503020204020204" pitchFamily="34" charset="-122"/>
                <a:ea typeface="微软雅黑" panose="020B0503020204020204" pitchFamily="34" charset="-122"/>
              </a:rPr>
              <a:t>以太网信道被占用的情况</a:t>
            </a:r>
            <a:endParaRPr lang="fr-FR" altLang="zh-CN" sz="2000" b="1" dirty="0">
              <a:solidFill>
                <a:schemeClr val="bg1"/>
              </a:solidFill>
              <a:latin typeface="微软雅黑" panose="020B0503020204020204" pitchFamily="34" charset="-122"/>
              <a:ea typeface="微软雅黑" panose="020B0503020204020204" pitchFamily="34" charset="-122"/>
            </a:endParaRPr>
          </a:p>
        </p:txBody>
      </p:sp>
      <p:grpSp>
        <p:nvGrpSpPr>
          <p:cNvPr id="77" name="组合 76"/>
          <p:cNvGrpSpPr/>
          <p:nvPr/>
        </p:nvGrpSpPr>
        <p:grpSpPr>
          <a:xfrm>
            <a:off x="502920" y="1917793"/>
            <a:ext cx="8129015" cy="2089242"/>
            <a:chOff x="502920" y="2162718"/>
            <a:chExt cx="8129015" cy="2089242"/>
          </a:xfrm>
        </p:grpSpPr>
        <p:sp>
          <p:nvSpPr>
            <p:cNvPr id="7" name="圆角矩形 6"/>
            <p:cNvSpPr/>
            <p:nvPr/>
          </p:nvSpPr>
          <p:spPr>
            <a:xfrm>
              <a:off x="502920" y="2162718"/>
              <a:ext cx="8129015" cy="2089242"/>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anose="020B0503020204020204" pitchFamily="34" charset="-122"/>
                <a:ea typeface="微软雅黑" panose="020B0503020204020204" pitchFamily="34" charset="-122"/>
              </a:endParaRPr>
            </a:p>
          </p:txBody>
        </p:sp>
        <p:sp>
          <p:nvSpPr>
            <p:cNvPr id="25" name="Line 4"/>
            <p:cNvSpPr>
              <a:spLocks noChangeShapeType="1"/>
            </p:cNvSpPr>
            <p:nvPr/>
          </p:nvSpPr>
          <p:spPr bwMode="auto">
            <a:xfrm>
              <a:off x="1749925" y="3778425"/>
              <a:ext cx="5543301" cy="0"/>
            </a:xfrm>
            <a:prstGeom prst="line">
              <a:avLst/>
            </a:prstGeom>
            <a:noFill/>
            <a:ln w="19050">
              <a:solidFill>
                <a:srgbClr val="0000FF"/>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27" name="Line 6"/>
            <p:cNvSpPr>
              <a:spLocks noChangeShapeType="1"/>
            </p:cNvSpPr>
            <p:nvPr/>
          </p:nvSpPr>
          <p:spPr bwMode="auto">
            <a:xfrm>
              <a:off x="1749924" y="2510577"/>
              <a:ext cx="2955809" cy="0"/>
            </a:xfrm>
            <a:prstGeom prst="line">
              <a:avLst/>
            </a:prstGeom>
            <a:noFill/>
            <a:ln w="19050">
              <a:solidFill>
                <a:srgbClr val="0000FF"/>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28" name="Line 7"/>
            <p:cNvSpPr>
              <a:spLocks noChangeShapeType="1"/>
            </p:cNvSpPr>
            <p:nvPr/>
          </p:nvSpPr>
          <p:spPr bwMode="auto">
            <a:xfrm>
              <a:off x="4705734" y="2510577"/>
              <a:ext cx="2587492" cy="0"/>
            </a:xfrm>
            <a:prstGeom prst="line">
              <a:avLst/>
            </a:prstGeom>
            <a:noFill/>
            <a:ln w="19050">
              <a:solidFill>
                <a:srgbClr val="0000FF"/>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29" name="Line 8"/>
            <p:cNvSpPr>
              <a:spLocks noChangeShapeType="1"/>
            </p:cNvSpPr>
            <p:nvPr/>
          </p:nvSpPr>
          <p:spPr bwMode="auto">
            <a:xfrm>
              <a:off x="6923749" y="3373371"/>
              <a:ext cx="369477" cy="0"/>
            </a:xfrm>
            <a:prstGeom prst="line">
              <a:avLst/>
            </a:prstGeom>
            <a:noFill/>
            <a:ln w="19050">
              <a:solidFill>
                <a:srgbClr val="0000FF"/>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30" name="Rectangle 9"/>
            <p:cNvSpPr>
              <a:spLocks noChangeArrowheads="1"/>
            </p:cNvSpPr>
            <p:nvPr/>
          </p:nvSpPr>
          <p:spPr bwMode="auto">
            <a:xfrm>
              <a:off x="7055787" y="3306016"/>
              <a:ext cx="121615" cy="141126"/>
            </a:xfrm>
            <a:prstGeom prst="rect">
              <a:avLst/>
            </a:prstGeom>
            <a:solidFill>
              <a:srgbClr val="C3E3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31" name="Line 10"/>
            <p:cNvSpPr>
              <a:spLocks noChangeShapeType="1"/>
            </p:cNvSpPr>
            <p:nvPr/>
          </p:nvSpPr>
          <p:spPr bwMode="auto">
            <a:xfrm>
              <a:off x="4705733" y="3373371"/>
              <a:ext cx="2218015" cy="0"/>
            </a:xfrm>
            <a:prstGeom prst="line">
              <a:avLst/>
            </a:prstGeom>
            <a:noFill/>
            <a:ln w="19050">
              <a:solidFill>
                <a:srgbClr val="0000FF"/>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32" name="Line 11"/>
            <p:cNvSpPr>
              <a:spLocks noChangeShapeType="1"/>
            </p:cNvSpPr>
            <p:nvPr/>
          </p:nvSpPr>
          <p:spPr bwMode="auto">
            <a:xfrm>
              <a:off x="3966782" y="3373371"/>
              <a:ext cx="738952" cy="0"/>
            </a:xfrm>
            <a:prstGeom prst="line">
              <a:avLst/>
            </a:prstGeom>
            <a:noFill/>
            <a:ln w="19050">
              <a:solidFill>
                <a:srgbClr val="0000FF"/>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34" name="Line 13"/>
            <p:cNvSpPr>
              <a:spLocks noChangeShapeType="1"/>
            </p:cNvSpPr>
            <p:nvPr/>
          </p:nvSpPr>
          <p:spPr bwMode="auto">
            <a:xfrm>
              <a:off x="2488876" y="3373371"/>
              <a:ext cx="740110" cy="0"/>
            </a:xfrm>
            <a:prstGeom prst="line">
              <a:avLst/>
            </a:prstGeom>
            <a:noFill/>
            <a:ln w="19050">
              <a:solidFill>
                <a:srgbClr val="0000FF"/>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36" name="Line 15"/>
            <p:cNvSpPr>
              <a:spLocks noChangeShapeType="1"/>
            </p:cNvSpPr>
            <p:nvPr/>
          </p:nvSpPr>
          <p:spPr bwMode="auto">
            <a:xfrm>
              <a:off x="1749925" y="3373371"/>
              <a:ext cx="738952" cy="0"/>
            </a:xfrm>
            <a:prstGeom prst="line">
              <a:avLst/>
            </a:prstGeom>
            <a:noFill/>
            <a:ln w="19050">
              <a:solidFill>
                <a:srgbClr val="0000FF"/>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37" name="Freeform 16"/>
            <p:cNvSpPr/>
            <p:nvPr/>
          </p:nvSpPr>
          <p:spPr bwMode="auto">
            <a:xfrm>
              <a:off x="4705733" y="2726543"/>
              <a:ext cx="2218015" cy="485389"/>
            </a:xfrm>
            <a:custGeom>
              <a:avLst/>
              <a:gdLst>
                <a:gd name="T0" fmla="*/ 0 w 1728"/>
                <a:gd name="T1" fmla="*/ 432 h 432"/>
                <a:gd name="T2" fmla="*/ 0 w 1728"/>
                <a:gd name="T3" fmla="*/ 0 h 432"/>
                <a:gd name="T4" fmla="*/ 1728 w 1728"/>
                <a:gd name="T5" fmla="*/ 0 h 432"/>
                <a:gd name="T6" fmla="*/ 1728 w 1728"/>
                <a:gd name="T7" fmla="*/ 432 h 432"/>
              </a:gdLst>
              <a:ahLst/>
              <a:cxnLst>
                <a:cxn ang="0">
                  <a:pos x="T0" y="T1"/>
                </a:cxn>
                <a:cxn ang="0">
                  <a:pos x="T2" y="T3"/>
                </a:cxn>
                <a:cxn ang="0">
                  <a:pos x="T4" y="T5"/>
                </a:cxn>
                <a:cxn ang="0">
                  <a:pos x="T6" y="T7"/>
                </a:cxn>
              </a:cxnLst>
              <a:rect l="0" t="0" r="r" b="b"/>
              <a:pathLst>
                <a:path w="1728" h="432">
                  <a:moveTo>
                    <a:pt x="0" y="432"/>
                  </a:moveTo>
                  <a:lnTo>
                    <a:pt x="0" y="0"/>
                  </a:lnTo>
                  <a:lnTo>
                    <a:pt x="1728" y="0"/>
                  </a:lnTo>
                  <a:lnTo>
                    <a:pt x="1728" y="432"/>
                  </a:lnTo>
                </a:path>
              </a:pathLst>
            </a:custGeom>
            <a:solidFill>
              <a:srgbClr val="00FF99"/>
            </a:solidFill>
            <a:ln w="28575" cmpd="sng">
              <a:solidFill>
                <a:schemeClr val="tx2"/>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38" name="Text Box 17"/>
            <p:cNvSpPr txBox="1">
              <a:spLocks noChangeArrowheads="1"/>
            </p:cNvSpPr>
            <p:nvPr/>
          </p:nvSpPr>
          <p:spPr bwMode="auto">
            <a:xfrm>
              <a:off x="5199142" y="2812074"/>
              <a:ext cx="127310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400" b="1" dirty="0">
                  <a:latin typeface="微软雅黑" panose="020B0503020204020204" pitchFamily="34" charset="-122"/>
                  <a:ea typeface="微软雅黑" panose="020B0503020204020204" pitchFamily="34" charset="-122"/>
                </a:rPr>
                <a:t>发  送  成  功 </a:t>
              </a:r>
              <a:endParaRPr kumimoji="1" lang="zh-CN" altLang="en-US" sz="1400" b="1" dirty="0">
                <a:latin typeface="微软雅黑" panose="020B0503020204020204" pitchFamily="34" charset="-122"/>
                <a:ea typeface="微软雅黑" panose="020B0503020204020204" pitchFamily="34" charset="-122"/>
              </a:endParaRPr>
            </a:p>
          </p:txBody>
        </p:sp>
        <p:sp>
          <p:nvSpPr>
            <p:cNvPr id="39" name="Text Box 18"/>
            <p:cNvSpPr txBox="1">
              <a:spLocks noChangeArrowheads="1"/>
            </p:cNvSpPr>
            <p:nvPr/>
          </p:nvSpPr>
          <p:spPr bwMode="auto">
            <a:xfrm>
              <a:off x="1782536" y="2796036"/>
              <a:ext cx="77617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400" b="1">
                  <a:latin typeface="微软雅黑" panose="020B0503020204020204" pitchFamily="34" charset="-122"/>
                  <a:ea typeface="微软雅黑" panose="020B0503020204020204" pitchFamily="34" charset="-122"/>
                </a:rPr>
                <a:t>争用期 </a:t>
              </a:r>
              <a:endParaRPr kumimoji="1" lang="zh-CN" altLang="en-US" sz="1400" b="1">
                <a:latin typeface="微软雅黑" panose="020B0503020204020204" pitchFamily="34" charset="-122"/>
                <a:ea typeface="微软雅黑" panose="020B0503020204020204" pitchFamily="34" charset="-122"/>
              </a:endParaRPr>
            </a:p>
          </p:txBody>
        </p:sp>
        <p:sp>
          <p:nvSpPr>
            <p:cNvPr id="40" name="Text Box 19"/>
            <p:cNvSpPr txBox="1">
              <a:spLocks noChangeArrowheads="1"/>
            </p:cNvSpPr>
            <p:nvPr/>
          </p:nvSpPr>
          <p:spPr bwMode="auto">
            <a:xfrm>
              <a:off x="2518016" y="2786414"/>
              <a:ext cx="77617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400" b="1" dirty="0">
                  <a:latin typeface="微软雅黑" panose="020B0503020204020204" pitchFamily="34" charset="-122"/>
                  <a:ea typeface="微软雅黑" panose="020B0503020204020204" pitchFamily="34" charset="-122"/>
                </a:rPr>
                <a:t>争用期 </a:t>
              </a:r>
              <a:endParaRPr kumimoji="1" lang="zh-CN" altLang="en-US" sz="1400" b="1" dirty="0">
                <a:latin typeface="微软雅黑" panose="020B0503020204020204" pitchFamily="34" charset="-122"/>
                <a:ea typeface="微软雅黑" panose="020B0503020204020204" pitchFamily="34" charset="-122"/>
              </a:endParaRPr>
            </a:p>
          </p:txBody>
        </p:sp>
        <p:sp>
          <p:nvSpPr>
            <p:cNvPr id="41" name="Text Box 20"/>
            <p:cNvSpPr txBox="1">
              <a:spLocks noChangeArrowheads="1"/>
            </p:cNvSpPr>
            <p:nvPr/>
          </p:nvSpPr>
          <p:spPr bwMode="auto">
            <a:xfrm>
              <a:off x="4024876" y="2796036"/>
              <a:ext cx="77617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400" b="1" dirty="0">
                  <a:latin typeface="微软雅黑" panose="020B0503020204020204" pitchFamily="34" charset="-122"/>
                  <a:ea typeface="微软雅黑" panose="020B0503020204020204" pitchFamily="34" charset="-122"/>
                </a:rPr>
                <a:t>争用期 </a:t>
              </a:r>
              <a:endParaRPr kumimoji="1" lang="zh-CN" altLang="en-US" sz="1400" b="1" dirty="0">
                <a:latin typeface="微软雅黑" panose="020B0503020204020204" pitchFamily="34" charset="-122"/>
                <a:ea typeface="微软雅黑" panose="020B0503020204020204" pitchFamily="34" charset="-122"/>
              </a:endParaRPr>
            </a:p>
          </p:txBody>
        </p:sp>
        <p:sp>
          <p:nvSpPr>
            <p:cNvPr id="42" name="Line 21"/>
            <p:cNvSpPr>
              <a:spLocks noChangeShapeType="1"/>
            </p:cNvSpPr>
            <p:nvPr/>
          </p:nvSpPr>
          <p:spPr bwMode="auto">
            <a:xfrm>
              <a:off x="3966781" y="2726543"/>
              <a:ext cx="0" cy="485389"/>
            </a:xfrm>
            <a:prstGeom prst="line">
              <a:avLst/>
            </a:prstGeom>
            <a:noFill/>
            <a:ln w="19050">
              <a:solidFill>
                <a:srgbClr val="000099"/>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43" name="Line 22"/>
            <p:cNvSpPr>
              <a:spLocks noChangeShapeType="1"/>
            </p:cNvSpPr>
            <p:nvPr/>
          </p:nvSpPr>
          <p:spPr bwMode="auto">
            <a:xfrm>
              <a:off x="3228987" y="2726543"/>
              <a:ext cx="0" cy="485389"/>
            </a:xfrm>
            <a:prstGeom prst="line">
              <a:avLst/>
            </a:prstGeom>
            <a:noFill/>
            <a:ln w="19050">
              <a:solidFill>
                <a:srgbClr val="000099"/>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44" name="Line 23"/>
            <p:cNvSpPr>
              <a:spLocks noChangeShapeType="1"/>
            </p:cNvSpPr>
            <p:nvPr/>
          </p:nvSpPr>
          <p:spPr bwMode="auto">
            <a:xfrm>
              <a:off x="2488876" y="2726543"/>
              <a:ext cx="0" cy="485389"/>
            </a:xfrm>
            <a:prstGeom prst="line">
              <a:avLst/>
            </a:prstGeom>
            <a:noFill/>
            <a:ln w="19050">
              <a:solidFill>
                <a:srgbClr val="000099"/>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45" name="Line 24"/>
            <p:cNvSpPr>
              <a:spLocks noChangeShapeType="1"/>
            </p:cNvSpPr>
            <p:nvPr/>
          </p:nvSpPr>
          <p:spPr bwMode="auto">
            <a:xfrm>
              <a:off x="1749924" y="2726543"/>
              <a:ext cx="0" cy="485389"/>
            </a:xfrm>
            <a:prstGeom prst="line">
              <a:avLst/>
            </a:prstGeom>
            <a:noFill/>
            <a:ln w="19050">
              <a:solidFill>
                <a:srgbClr val="000099"/>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46" name="Line 25"/>
            <p:cNvSpPr>
              <a:spLocks noChangeShapeType="1"/>
            </p:cNvSpPr>
            <p:nvPr/>
          </p:nvSpPr>
          <p:spPr bwMode="auto">
            <a:xfrm>
              <a:off x="1749925" y="3195055"/>
              <a:ext cx="0" cy="680795"/>
            </a:xfrm>
            <a:prstGeom prst="line">
              <a:avLst/>
            </a:prstGeom>
            <a:noFill/>
            <a:ln w="19050">
              <a:solidFill>
                <a:srgbClr val="0000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47" name="Line 26"/>
            <p:cNvSpPr>
              <a:spLocks noChangeShapeType="1"/>
            </p:cNvSpPr>
            <p:nvPr/>
          </p:nvSpPr>
          <p:spPr bwMode="auto">
            <a:xfrm>
              <a:off x="3228987" y="3211932"/>
              <a:ext cx="0" cy="270492"/>
            </a:xfrm>
            <a:prstGeom prst="line">
              <a:avLst/>
            </a:prstGeom>
            <a:noFill/>
            <a:ln w="9525">
              <a:solidFill>
                <a:srgbClr val="0000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48" name="Line 27"/>
            <p:cNvSpPr>
              <a:spLocks noChangeShapeType="1"/>
            </p:cNvSpPr>
            <p:nvPr/>
          </p:nvSpPr>
          <p:spPr bwMode="auto">
            <a:xfrm>
              <a:off x="3966781" y="3211932"/>
              <a:ext cx="0" cy="270492"/>
            </a:xfrm>
            <a:prstGeom prst="line">
              <a:avLst/>
            </a:prstGeom>
            <a:noFill/>
            <a:ln w="9525">
              <a:solidFill>
                <a:srgbClr val="0000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49" name="Line 28"/>
            <p:cNvSpPr>
              <a:spLocks noChangeShapeType="1"/>
            </p:cNvSpPr>
            <p:nvPr/>
          </p:nvSpPr>
          <p:spPr bwMode="auto">
            <a:xfrm>
              <a:off x="4705733" y="3211932"/>
              <a:ext cx="0" cy="270492"/>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50" name="Line 29"/>
            <p:cNvSpPr>
              <a:spLocks noChangeShapeType="1"/>
            </p:cNvSpPr>
            <p:nvPr/>
          </p:nvSpPr>
          <p:spPr bwMode="auto">
            <a:xfrm>
              <a:off x="6923749" y="3211932"/>
              <a:ext cx="0" cy="270492"/>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51" name="Line 30"/>
            <p:cNvSpPr>
              <a:spLocks noChangeShapeType="1"/>
            </p:cNvSpPr>
            <p:nvPr/>
          </p:nvSpPr>
          <p:spPr bwMode="auto">
            <a:xfrm>
              <a:off x="7293225" y="3211931"/>
              <a:ext cx="0" cy="663920"/>
            </a:xfrm>
            <a:prstGeom prst="line">
              <a:avLst/>
            </a:prstGeom>
            <a:noFill/>
            <a:ln w="19050">
              <a:solidFill>
                <a:srgbClr val="0000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52" name="Line 31"/>
            <p:cNvSpPr>
              <a:spLocks noChangeShapeType="1"/>
            </p:cNvSpPr>
            <p:nvPr/>
          </p:nvSpPr>
          <p:spPr bwMode="auto">
            <a:xfrm>
              <a:off x="2488876" y="3211932"/>
              <a:ext cx="0" cy="270492"/>
            </a:xfrm>
            <a:prstGeom prst="line">
              <a:avLst/>
            </a:prstGeom>
            <a:noFill/>
            <a:ln w="9525">
              <a:solidFill>
                <a:srgbClr val="0000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55" name="Rectangle 39"/>
            <p:cNvSpPr>
              <a:spLocks noChangeArrowheads="1"/>
            </p:cNvSpPr>
            <p:nvPr/>
          </p:nvSpPr>
          <p:spPr bwMode="auto">
            <a:xfrm>
              <a:off x="5738877" y="3265388"/>
              <a:ext cx="260603" cy="21703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56" name="Text Box 40"/>
            <p:cNvSpPr txBox="1">
              <a:spLocks noChangeArrowheads="1"/>
            </p:cNvSpPr>
            <p:nvPr/>
          </p:nvSpPr>
          <p:spPr bwMode="auto">
            <a:xfrm>
              <a:off x="5670859" y="3210693"/>
              <a:ext cx="370614" cy="307777"/>
            </a:xfrm>
            <a:prstGeom prst="rect">
              <a:avLst/>
            </a:prstGeom>
            <a:solidFill>
              <a:srgbClr val="C3E3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400" b="1" i="1" dirty="0">
                  <a:solidFill>
                    <a:srgbClr val="CC00CC"/>
                  </a:solidFill>
                  <a:latin typeface="微软雅黑" panose="020B0503020204020204" pitchFamily="34" charset="-122"/>
                  <a:ea typeface="微软雅黑" panose="020B0503020204020204" pitchFamily="34" charset="-122"/>
                </a:rPr>
                <a:t>T</a:t>
              </a:r>
              <a:r>
                <a:rPr kumimoji="1" lang="en-US" altLang="zh-CN" sz="1400" b="1" baseline="-25000" dirty="0">
                  <a:solidFill>
                    <a:srgbClr val="CC00CC"/>
                  </a:solidFill>
                  <a:latin typeface="微软雅黑" panose="020B0503020204020204" pitchFamily="34" charset="-122"/>
                  <a:ea typeface="微软雅黑" panose="020B0503020204020204" pitchFamily="34" charset="-122"/>
                </a:rPr>
                <a:t>0</a:t>
              </a:r>
              <a:endParaRPr kumimoji="1" lang="en-US" altLang="zh-CN" sz="1400" b="1" baseline="-25000" dirty="0">
                <a:solidFill>
                  <a:srgbClr val="CC00CC"/>
                </a:solidFill>
                <a:latin typeface="微软雅黑" panose="020B0503020204020204" pitchFamily="34" charset="-122"/>
                <a:ea typeface="微软雅黑" panose="020B0503020204020204" pitchFamily="34" charset="-122"/>
              </a:endParaRPr>
            </a:p>
          </p:txBody>
        </p:sp>
        <p:sp>
          <p:nvSpPr>
            <p:cNvPr id="57" name="Text Box 41"/>
            <p:cNvSpPr txBox="1">
              <a:spLocks noChangeArrowheads="1"/>
            </p:cNvSpPr>
            <p:nvPr/>
          </p:nvSpPr>
          <p:spPr bwMode="auto">
            <a:xfrm>
              <a:off x="6967043" y="3193589"/>
              <a:ext cx="263214" cy="307777"/>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400" b="1" i="1" kern="0" dirty="0">
                  <a:solidFill>
                    <a:srgbClr val="C00000"/>
                  </a:solidFill>
                  <a:latin typeface="微软雅黑" panose="020B0503020204020204" pitchFamily="34" charset="-122"/>
                  <a:ea typeface="微软雅黑" panose="020B0503020204020204" pitchFamily="34" charset="-122"/>
                  <a:sym typeface="Symbol" panose="05050102010706020507"/>
                </a:rPr>
                <a:t></a:t>
              </a:r>
              <a:endParaRPr kumimoji="1" lang="en-US" altLang="zh-CN" sz="1400" b="1" i="1" kern="0" dirty="0">
                <a:solidFill>
                  <a:srgbClr val="C00000"/>
                </a:solidFill>
                <a:latin typeface="微软雅黑" panose="020B0503020204020204" pitchFamily="34" charset="-122"/>
                <a:ea typeface="微软雅黑" panose="020B0503020204020204" pitchFamily="34" charset="-122"/>
              </a:endParaRPr>
            </a:p>
          </p:txBody>
        </p:sp>
        <p:sp>
          <p:nvSpPr>
            <p:cNvPr id="58" name="Text Box 42"/>
            <p:cNvSpPr txBox="1">
              <a:spLocks noChangeArrowheads="1"/>
            </p:cNvSpPr>
            <p:nvPr/>
          </p:nvSpPr>
          <p:spPr bwMode="auto">
            <a:xfrm>
              <a:off x="7447270" y="2960684"/>
              <a:ext cx="25840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400" b="1" i="1" dirty="0">
                  <a:solidFill>
                    <a:srgbClr val="000099"/>
                  </a:solidFill>
                  <a:latin typeface="微软雅黑" panose="020B0503020204020204" pitchFamily="34" charset="-122"/>
                  <a:ea typeface="微软雅黑" panose="020B0503020204020204" pitchFamily="34" charset="-122"/>
                </a:rPr>
                <a:t>t</a:t>
              </a:r>
              <a:endParaRPr kumimoji="1" lang="en-US" altLang="zh-CN" sz="1400" b="1" i="1" dirty="0">
                <a:solidFill>
                  <a:srgbClr val="000099"/>
                </a:solidFill>
                <a:latin typeface="微软雅黑" panose="020B0503020204020204" pitchFamily="34" charset="-122"/>
                <a:ea typeface="微软雅黑" panose="020B0503020204020204" pitchFamily="34" charset="-122"/>
              </a:endParaRPr>
            </a:p>
          </p:txBody>
        </p:sp>
        <p:sp>
          <p:nvSpPr>
            <p:cNvPr id="59" name="Line 43"/>
            <p:cNvSpPr>
              <a:spLocks noChangeShapeType="1"/>
            </p:cNvSpPr>
            <p:nvPr/>
          </p:nvSpPr>
          <p:spPr bwMode="auto">
            <a:xfrm>
              <a:off x="4705733" y="2402593"/>
              <a:ext cx="0" cy="269423"/>
            </a:xfrm>
            <a:prstGeom prst="line">
              <a:avLst/>
            </a:prstGeom>
            <a:noFill/>
            <a:ln w="19050">
              <a:solidFill>
                <a:srgbClr val="0000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60" name="Line 44"/>
            <p:cNvSpPr>
              <a:spLocks noChangeShapeType="1"/>
            </p:cNvSpPr>
            <p:nvPr/>
          </p:nvSpPr>
          <p:spPr bwMode="auto">
            <a:xfrm>
              <a:off x="7293225" y="2402593"/>
              <a:ext cx="0" cy="809338"/>
            </a:xfrm>
            <a:prstGeom prst="line">
              <a:avLst/>
            </a:prstGeom>
            <a:noFill/>
            <a:ln w="19050">
              <a:solidFill>
                <a:srgbClr val="0000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61" name="Text Box 45"/>
            <p:cNvSpPr txBox="1">
              <a:spLocks noChangeArrowheads="1"/>
            </p:cNvSpPr>
            <p:nvPr/>
          </p:nvSpPr>
          <p:spPr bwMode="auto">
            <a:xfrm>
              <a:off x="5568616" y="2344860"/>
              <a:ext cx="776175" cy="307777"/>
            </a:xfrm>
            <a:prstGeom prst="rect">
              <a:avLst/>
            </a:prstGeom>
            <a:solidFill>
              <a:srgbClr val="C3E3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400" b="1">
                  <a:solidFill>
                    <a:srgbClr val="0000FF"/>
                  </a:solidFill>
                  <a:latin typeface="微软雅黑" panose="020B0503020204020204" pitchFamily="34" charset="-122"/>
                  <a:ea typeface="微软雅黑" panose="020B0503020204020204" pitchFamily="34" charset="-122"/>
                </a:rPr>
                <a:t>占用期 </a:t>
              </a:r>
              <a:endParaRPr kumimoji="1" lang="zh-CN" altLang="en-US" sz="1400" b="1">
                <a:solidFill>
                  <a:srgbClr val="0000FF"/>
                </a:solidFill>
                <a:latin typeface="微软雅黑" panose="020B0503020204020204" pitchFamily="34" charset="-122"/>
                <a:ea typeface="微软雅黑" panose="020B0503020204020204" pitchFamily="34" charset="-122"/>
              </a:endParaRPr>
            </a:p>
          </p:txBody>
        </p:sp>
        <p:sp>
          <p:nvSpPr>
            <p:cNvPr id="62" name="Text Box 46"/>
            <p:cNvSpPr txBox="1">
              <a:spLocks noChangeArrowheads="1"/>
            </p:cNvSpPr>
            <p:nvPr/>
          </p:nvSpPr>
          <p:spPr bwMode="auto">
            <a:xfrm>
              <a:off x="2744596" y="2344860"/>
              <a:ext cx="916690" cy="307777"/>
            </a:xfrm>
            <a:prstGeom prst="rect">
              <a:avLst/>
            </a:prstGeom>
            <a:solidFill>
              <a:srgbClr val="C3E3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kumimoji="1" lang="zh-CN" altLang="en-US" sz="1400" b="1" dirty="0">
                  <a:solidFill>
                    <a:srgbClr val="0000FF"/>
                  </a:solidFill>
                  <a:latin typeface="微软雅黑" panose="020B0503020204020204" pitchFamily="34" charset="-122"/>
                  <a:ea typeface="微软雅黑" panose="020B0503020204020204" pitchFamily="34" charset="-122"/>
                </a:rPr>
                <a:t>发生碰撞 </a:t>
              </a:r>
              <a:endParaRPr kumimoji="1" lang="zh-CN" altLang="en-US" sz="1400" b="1" dirty="0">
                <a:solidFill>
                  <a:srgbClr val="0000FF"/>
                </a:solidFill>
                <a:latin typeface="微软雅黑" panose="020B0503020204020204" pitchFamily="34" charset="-122"/>
                <a:ea typeface="微软雅黑" panose="020B0503020204020204" pitchFamily="34" charset="-122"/>
              </a:endParaRPr>
            </a:p>
          </p:txBody>
        </p:sp>
        <p:sp>
          <p:nvSpPr>
            <p:cNvPr id="63" name="Line 47"/>
            <p:cNvSpPr>
              <a:spLocks noChangeShapeType="1"/>
            </p:cNvSpPr>
            <p:nvPr/>
          </p:nvSpPr>
          <p:spPr bwMode="auto">
            <a:xfrm>
              <a:off x="1749924" y="2402593"/>
              <a:ext cx="0" cy="256593"/>
            </a:xfrm>
            <a:prstGeom prst="line">
              <a:avLst/>
            </a:prstGeom>
            <a:noFill/>
            <a:ln w="19050">
              <a:solidFill>
                <a:srgbClr val="0000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64" name="Text Box 48"/>
            <p:cNvSpPr txBox="1">
              <a:spLocks noChangeArrowheads="1"/>
            </p:cNvSpPr>
            <p:nvPr/>
          </p:nvSpPr>
          <p:spPr bwMode="auto">
            <a:xfrm>
              <a:off x="3385567" y="3599878"/>
              <a:ext cx="2159566" cy="307777"/>
            </a:xfrm>
            <a:prstGeom prst="rect">
              <a:avLst/>
            </a:prstGeom>
            <a:solidFill>
              <a:srgbClr val="C3E3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zh-CN" sz="1400" b="1" dirty="0">
                  <a:solidFill>
                    <a:srgbClr val="C00000"/>
                  </a:solidFill>
                  <a:latin typeface="微软雅黑" panose="020B0503020204020204" pitchFamily="34" charset="-122"/>
                  <a:ea typeface="微软雅黑" panose="020B0503020204020204" pitchFamily="34" charset="-122"/>
                </a:rPr>
                <a:t>发送一帧所需的平均时间</a:t>
              </a:r>
              <a:endParaRPr kumimoji="1" lang="zh-CN" altLang="en-US" sz="1400" b="1" dirty="0">
                <a:solidFill>
                  <a:srgbClr val="C00000"/>
                </a:solidFill>
                <a:latin typeface="微软雅黑" panose="020B0503020204020204" pitchFamily="34" charset="-122"/>
                <a:ea typeface="微软雅黑" panose="020B0503020204020204" pitchFamily="34" charset="-122"/>
              </a:endParaRPr>
            </a:p>
          </p:txBody>
        </p:sp>
        <p:sp>
          <p:nvSpPr>
            <p:cNvPr id="65" name="Text Box 49"/>
            <p:cNvSpPr txBox="1">
              <a:spLocks noChangeArrowheads="1"/>
            </p:cNvSpPr>
            <p:nvPr/>
          </p:nvSpPr>
          <p:spPr bwMode="auto">
            <a:xfrm>
              <a:off x="3468742" y="2799245"/>
              <a:ext cx="35779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400" b="1">
                  <a:solidFill>
                    <a:srgbClr val="000099"/>
                  </a:solidFill>
                  <a:latin typeface="微软雅黑" panose="020B0503020204020204" pitchFamily="34" charset="-122"/>
                  <a:ea typeface="微软雅黑" panose="020B0503020204020204" pitchFamily="34" charset="-122"/>
                </a:rPr>
                <a:t>…</a:t>
              </a:r>
              <a:endParaRPr kumimoji="1" lang="en-US" altLang="zh-CN" sz="1400" b="1">
                <a:solidFill>
                  <a:srgbClr val="000099"/>
                </a:solidFill>
                <a:latin typeface="微软雅黑" panose="020B0503020204020204" pitchFamily="34" charset="-122"/>
                <a:ea typeface="微软雅黑" panose="020B0503020204020204" pitchFamily="34" charset="-122"/>
              </a:endParaRPr>
            </a:p>
          </p:txBody>
        </p:sp>
        <p:sp>
          <p:nvSpPr>
            <p:cNvPr id="24" name="Line 50"/>
            <p:cNvSpPr>
              <a:spLocks noChangeShapeType="1"/>
            </p:cNvSpPr>
            <p:nvPr/>
          </p:nvSpPr>
          <p:spPr bwMode="auto">
            <a:xfrm>
              <a:off x="1380448" y="3211931"/>
              <a:ext cx="6159481" cy="0"/>
            </a:xfrm>
            <a:prstGeom prst="line">
              <a:avLst/>
            </a:prstGeom>
            <a:noFill/>
            <a:ln w="28575">
              <a:solidFill>
                <a:srgbClr val="0000FF"/>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grpSp>
          <p:nvGrpSpPr>
            <p:cNvPr id="70" name="组合 69"/>
            <p:cNvGrpSpPr/>
            <p:nvPr/>
          </p:nvGrpSpPr>
          <p:grpSpPr>
            <a:xfrm>
              <a:off x="1934598" y="3217778"/>
              <a:ext cx="429193" cy="307777"/>
              <a:chOff x="1925454" y="3217778"/>
              <a:chExt cx="429193" cy="307777"/>
            </a:xfrm>
          </p:grpSpPr>
          <p:sp>
            <p:nvSpPr>
              <p:cNvPr id="53" name="Rectangle 32"/>
              <p:cNvSpPr>
                <a:spLocks noChangeArrowheads="1"/>
              </p:cNvSpPr>
              <p:nvPr/>
            </p:nvSpPr>
            <p:spPr bwMode="auto">
              <a:xfrm>
                <a:off x="1964319" y="3265045"/>
                <a:ext cx="301209" cy="222381"/>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69" name="Text Box 34"/>
              <p:cNvSpPr txBox="1">
                <a:spLocks noChangeArrowheads="1"/>
              </p:cNvSpPr>
              <p:nvPr/>
            </p:nvSpPr>
            <p:spPr bwMode="auto">
              <a:xfrm>
                <a:off x="1925454" y="3217778"/>
                <a:ext cx="429193" cy="307777"/>
              </a:xfrm>
              <a:prstGeom prst="rect">
                <a:avLst/>
              </a:prstGeom>
              <a:solidFill>
                <a:srgbClr val="C3E3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kumimoji="1" lang="en-US" altLang="zh-CN" sz="1400" b="1" kern="0" dirty="0">
                    <a:solidFill>
                      <a:srgbClr val="0000FF"/>
                    </a:solidFill>
                    <a:latin typeface="微软雅黑" panose="020B0503020204020204" pitchFamily="34" charset="-122"/>
                    <a:ea typeface="微软雅黑" panose="020B0503020204020204" pitchFamily="34" charset="-122"/>
                  </a:rPr>
                  <a:t>2</a:t>
                </a:r>
                <a:r>
                  <a:rPr kumimoji="1" lang="en-US" altLang="zh-CN" sz="1400" b="1" i="1" kern="0" dirty="0">
                    <a:solidFill>
                      <a:srgbClr val="0000FF"/>
                    </a:solidFill>
                    <a:latin typeface="微软雅黑" panose="020B0503020204020204" pitchFamily="34" charset="-122"/>
                    <a:ea typeface="微软雅黑" panose="020B0503020204020204" pitchFamily="34" charset="-122"/>
                    <a:sym typeface="Symbol" panose="05050102010706020507"/>
                  </a:rPr>
                  <a:t></a:t>
                </a:r>
                <a:endParaRPr kumimoji="1" lang="en-US" altLang="zh-CN" sz="1400" b="1" i="1" kern="0" dirty="0">
                  <a:solidFill>
                    <a:srgbClr val="0000FF"/>
                  </a:solidFill>
                  <a:latin typeface="微软雅黑" panose="020B0503020204020204" pitchFamily="34" charset="-122"/>
                  <a:ea typeface="微软雅黑" panose="020B0503020204020204" pitchFamily="34" charset="-122"/>
                </a:endParaRPr>
              </a:p>
            </p:txBody>
          </p:sp>
        </p:grpSp>
        <p:grpSp>
          <p:nvGrpSpPr>
            <p:cNvPr id="71" name="组合 70"/>
            <p:cNvGrpSpPr/>
            <p:nvPr/>
          </p:nvGrpSpPr>
          <p:grpSpPr>
            <a:xfrm>
              <a:off x="2677872" y="3217778"/>
              <a:ext cx="429193" cy="307777"/>
              <a:chOff x="1925454" y="3217778"/>
              <a:chExt cx="429193" cy="307777"/>
            </a:xfrm>
          </p:grpSpPr>
          <p:sp>
            <p:nvSpPr>
              <p:cNvPr id="72" name="Rectangle 32"/>
              <p:cNvSpPr>
                <a:spLocks noChangeArrowheads="1"/>
              </p:cNvSpPr>
              <p:nvPr/>
            </p:nvSpPr>
            <p:spPr bwMode="auto">
              <a:xfrm>
                <a:off x="1964319" y="3265045"/>
                <a:ext cx="301209" cy="222381"/>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73" name="Text Box 34"/>
              <p:cNvSpPr txBox="1">
                <a:spLocks noChangeArrowheads="1"/>
              </p:cNvSpPr>
              <p:nvPr/>
            </p:nvSpPr>
            <p:spPr bwMode="auto">
              <a:xfrm>
                <a:off x="1925454" y="3217778"/>
                <a:ext cx="429193" cy="307777"/>
              </a:xfrm>
              <a:prstGeom prst="rect">
                <a:avLst/>
              </a:prstGeom>
              <a:solidFill>
                <a:srgbClr val="C3E3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kumimoji="1" lang="en-US" altLang="zh-CN" sz="1400" b="1" kern="0" dirty="0">
                    <a:solidFill>
                      <a:srgbClr val="0000FF"/>
                    </a:solidFill>
                    <a:latin typeface="微软雅黑" panose="020B0503020204020204" pitchFamily="34" charset="-122"/>
                    <a:ea typeface="微软雅黑" panose="020B0503020204020204" pitchFamily="34" charset="-122"/>
                  </a:rPr>
                  <a:t>2</a:t>
                </a:r>
                <a:r>
                  <a:rPr kumimoji="1" lang="en-US" altLang="zh-CN" sz="1400" b="1" i="1" kern="0" dirty="0">
                    <a:solidFill>
                      <a:srgbClr val="0000FF"/>
                    </a:solidFill>
                    <a:latin typeface="微软雅黑" panose="020B0503020204020204" pitchFamily="34" charset="-122"/>
                    <a:ea typeface="微软雅黑" panose="020B0503020204020204" pitchFamily="34" charset="-122"/>
                    <a:sym typeface="Symbol" panose="05050102010706020507"/>
                  </a:rPr>
                  <a:t></a:t>
                </a:r>
                <a:endParaRPr kumimoji="1" lang="en-US" altLang="zh-CN" sz="1400" b="1" i="1" kern="0" dirty="0">
                  <a:solidFill>
                    <a:srgbClr val="0000FF"/>
                  </a:solidFill>
                  <a:latin typeface="微软雅黑" panose="020B0503020204020204" pitchFamily="34" charset="-122"/>
                  <a:ea typeface="微软雅黑" panose="020B0503020204020204" pitchFamily="34" charset="-122"/>
                </a:endParaRPr>
              </a:p>
            </p:txBody>
          </p:sp>
        </p:grpSp>
        <p:grpSp>
          <p:nvGrpSpPr>
            <p:cNvPr id="74" name="组合 73"/>
            <p:cNvGrpSpPr/>
            <p:nvPr/>
          </p:nvGrpSpPr>
          <p:grpSpPr>
            <a:xfrm>
              <a:off x="4169568" y="3217778"/>
              <a:ext cx="429193" cy="307777"/>
              <a:chOff x="1925454" y="3217778"/>
              <a:chExt cx="429193" cy="307777"/>
            </a:xfrm>
          </p:grpSpPr>
          <p:sp>
            <p:nvSpPr>
              <p:cNvPr id="75" name="Rectangle 32"/>
              <p:cNvSpPr>
                <a:spLocks noChangeArrowheads="1"/>
              </p:cNvSpPr>
              <p:nvPr/>
            </p:nvSpPr>
            <p:spPr bwMode="auto">
              <a:xfrm>
                <a:off x="1964319" y="3265045"/>
                <a:ext cx="301209" cy="222381"/>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76" name="Text Box 34"/>
              <p:cNvSpPr txBox="1">
                <a:spLocks noChangeArrowheads="1"/>
              </p:cNvSpPr>
              <p:nvPr/>
            </p:nvSpPr>
            <p:spPr bwMode="auto">
              <a:xfrm>
                <a:off x="1925454" y="3217778"/>
                <a:ext cx="429193" cy="307777"/>
              </a:xfrm>
              <a:prstGeom prst="rect">
                <a:avLst/>
              </a:prstGeom>
              <a:solidFill>
                <a:srgbClr val="C3E3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kumimoji="1" lang="en-US" altLang="zh-CN" sz="1400" b="1" kern="0" dirty="0">
                    <a:solidFill>
                      <a:srgbClr val="0000FF"/>
                    </a:solidFill>
                    <a:latin typeface="微软雅黑" panose="020B0503020204020204" pitchFamily="34" charset="-122"/>
                    <a:ea typeface="微软雅黑" panose="020B0503020204020204" pitchFamily="34" charset="-122"/>
                  </a:rPr>
                  <a:t>2</a:t>
                </a:r>
                <a:r>
                  <a:rPr kumimoji="1" lang="en-US" altLang="zh-CN" sz="1400" b="1" i="1" kern="0" dirty="0">
                    <a:solidFill>
                      <a:srgbClr val="0000FF"/>
                    </a:solidFill>
                    <a:latin typeface="微软雅黑" panose="020B0503020204020204" pitchFamily="34" charset="-122"/>
                    <a:ea typeface="微软雅黑" panose="020B0503020204020204" pitchFamily="34" charset="-122"/>
                    <a:sym typeface="Symbol" panose="05050102010706020507"/>
                  </a:rPr>
                  <a:t></a:t>
                </a:r>
                <a:endParaRPr kumimoji="1" lang="en-US" altLang="zh-CN" sz="1400" b="1" i="1" kern="0" dirty="0">
                  <a:solidFill>
                    <a:srgbClr val="0000FF"/>
                  </a:solidFill>
                  <a:latin typeface="微软雅黑" panose="020B0503020204020204" pitchFamily="34" charset="-122"/>
                  <a:ea typeface="微软雅黑" panose="020B0503020204020204" pitchFamily="34" charset="-122"/>
                </a:endParaRPr>
              </a:p>
            </p:txBody>
          </p:sp>
        </p:grpSp>
      </p:grpSp>
      <p:sp>
        <p:nvSpPr>
          <p:cNvPr id="2" name="矩形 1"/>
          <p:cNvSpPr/>
          <p:nvPr/>
        </p:nvSpPr>
        <p:spPr>
          <a:xfrm>
            <a:off x="1200785" y="4006850"/>
            <a:ext cx="6604000" cy="683260"/>
          </a:xfrm>
          <a:prstGeom prst="rect">
            <a:avLst/>
          </a:prstGeom>
        </p:spPr>
        <p:style>
          <a:lnRef idx="2">
            <a:schemeClr val="accent2"/>
          </a:lnRef>
          <a:fillRef idx="1">
            <a:schemeClr val="lt1"/>
          </a:fillRef>
          <a:effectRef idx="0">
            <a:schemeClr val="accent2"/>
          </a:effectRef>
          <a:fontRef idx="minor">
            <a:schemeClr val="dk1"/>
          </a:fontRef>
        </p:style>
        <p:txBody>
          <a:bodyPr wrap="square">
            <a:noAutofit/>
          </a:bodyPr>
          <a:lstStyle/>
          <a:p>
            <a:pPr>
              <a:lnSpc>
                <a:spcPts val="2600"/>
              </a:lnSpc>
            </a:pPr>
            <a:r>
              <a:rPr lang="zh-CN" altLang="en-US" b="1" dirty="0" smtClean="0">
                <a:solidFill>
                  <a:srgbClr val="C00000"/>
                </a:solidFill>
                <a:latin typeface="微软雅黑" panose="020B0503020204020204" pitchFamily="34" charset="-122"/>
                <a:ea typeface="微软雅黑" panose="020B0503020204020204" pitchFamily="34" charset="-122"/>
              </a:rPr>
              <a:t>注意：</a:t>
            </a:r>
            <a:r>
              <a:rPr lang="zh-CN" altLang="en-US" b="1" dirty="0" smtClean="0">
                <a:latin typeface="微软雅黑" panose="020B0503020204020204" pitchFamily="34" charset="-122"/>
                <a:ea typeface="微软雅黑" panose="020B0503020204020204" pitchFamily="34" charset="-122"/>
              </a:rPr>
              <a:t>成功</a:t>
            </a:r>
            <a:r>
              <a:rPr lang="zh-CN" altLang="en-US" b="1" dirty="0">
                <a:latin typeface="微软雅黑" panose="020B0503020204020204" pitchFamily="34" charset="-122"/>
                <a:ea typeface="微软雅黑" panose="020B0503020204020204" pitchFamily="34" charset="-122"/>
              </a:rPr>
              <a:t>发送一个帧需要占用信道的时间是</a:t>
            </a:r>
            <a:r>
              <a:rPr lang="en-US" altLang="zh-CN" b="1" dirty="0">
                <a:latin typeface="微软雅黑" panose="020B0503020204020204" pitchFamily="34" charset="-122"/>
                <a:ea typeface="微软雅黑" panose="020B0503020204020204" pitchFamily="34" charset="-122"/>
              </a:rPr>
              <a:t>T</a:t>
            </a:r>
            <a:r>
              <a:rPr lang="en-US" altLang="zh-CN" b="1" baseline="-25000" dirty="0">
                <a:latin typeface="微软雅黑" panose="020B0503020204020204" pitchFamily="34" charset="-122"/>
                <a:ea typeface="微软雅黑" panose="020B0503020204020204" pitchFamily="34" charset="-122"/>
              </a:rPr>
              <a:t>0</a:t>
            </a:r>
            <a:r>
              <a:rPr lang="en-US" altLang="zh-CN" b="1" dirty="0">
                <a:latin typeface="微软雅黑" panose="020B0503020204020204" pitchFamily="34" charset="-122"/>
                <a:ea typeface="微软雅黑" panose="020B0503020204020204" pitchFamily="34" charset="-122"/>
              </a:rPr>
              <a:t> + </a:t>
            </a:r>
            <a:r>
              <a:rPr lang="el-GR" altLang="zh-CN" b="1" i="1" dirty="0" smtClean="0">
                <a:latin typeface="Times New Roman" panose="02020603050405020304" pitchFamily="18" charset="0"/>
                <a:ea typeface="微软雅黑" panose="020B0503020204020204" pitchFamily="34" charset="-122"/>
                <a:cs typeface="Times New Roman" panose="02020603050405020304" pitchFamily="18" charset="0"/>
              </a:rPr>
              <a:t>τ</a:t>
            </a:r>
            <a:r>
              <a:rPr lang="en-US" altLang="zh-CN" b="1" dirty="0" smtClean="0">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b="1" dirty="0">
                <a:latin typeface="微软雅黑" panose="020B0503020204020204" pitchFamily="34" charset="-122"/>
                <a:ea typeface="微软雅黑" panose="020B0503020204020204" pitchFamily="34" charset="-122"/>
              </a:rPr>
              <a:t>，</a:t>
            </a:r>
            <a:r>
              <a:rPr lang="zh-CN" altLang="en-US" b="1" dirty="0" smtClean="0">
                <a:latin typeface="微软雅黑" panose="020B0503020204020204" pitchFamily="34" charset="-122"/>
                <a:ea typeface="微软雅黑" panose="020B0503020204020204" pitchFamily="34" charset="-122"/>
              </a:rPr>
              <a:t>比帧</a:t>
            </a:r>
            <a:r>
              <a:rPr lang="zh-CN" altLang="en-US" b="1" dirty="0">
                <a:latin typeface="微软雅黑" panose="020B0503020204020204" pitchFamily="34" charset="-122"/>
                <a:ea typeface="微软雅黑" panose="020B0503020204020204" pitchFamily="34" charset="-122"/>
              </a:rPr>
              <a:t>的发送时间要多一个单程端到端时延 </a:t>
            </a:r>
            <a:r>
              <a:rPr lang="el-GR" altLang="zh-CN" b="1" i="1" dirty="0">
                <a:latin typeface="Times New Roman" panose="02020603050405020304" pitchFamily="18" charset="0"/>
                <a:ea typeface="微软雅黑" panose="020B0503020204020204" pitchFamily="34" charset="-122"/>
                <a:cs typeface="Times New Roman" panose="02020603050405020304" pitchFamily="18" charset="0"/>
              </a:rPr>
              <a:t>τ</a:t>
            </a:r>
            <a:r>
              <a:rPr lang="zh-CN" altLang="en-US" b="1" i="1" dirty="0">
                <a:latin typeface="Times New Roman" panose="02020603050405020304" pitchFamily="18" charset="0"/>
                <a:ea typeface="微软雅黑" panose="020B0503020204020204" pitchFamily="34" charset="-122"/>
                <a:cs typeface="Times New Roman" panose="02020603050405020304" pitchFamily="18" charset="0"/>
              </a:rPr>
              <a:t> </a:t>
            </a:r>
            <a:r>
              <a:rPr lang="zh-CN" altLang="en-US" b="1" dirty="0">
                <a:latin typeface="微软雅黑" panose="020B0503020204020204" pitchFamily="34" charset="-122"/>
                <a:ea typeface="微软雅黑" panose="020B0503020204020204" pitchFamily="34" charset="-122"/>
              </a:rPr>
              <a:t>。</a:t>
            </a:r>
            <a:endParaRPr lang="zh-CN" altLang="en-US" b="1" dirty="0">
              <a:latin typeface="微软雅黑" panose="020B0503020204020204" pitchFamily="34" charset="-122"/>
              <a:ea typeface="微软雅黑" panose="020B0503020204020204" pitchFamily="34" charset="-122"/>
            </a:endParaRPr>
          </a:p>
        </p:txBody>
      </p:sp>
      <p:sp>
        <p:nvSpPr>
          <p:cNvPr id="8" name="Rectangle 46"/>
          <p:cNvSpPr>
            <a:spLocks noChangeArrowheads="1"/>
          </p:cNvSpPr>
          <p:nvPr/>
        </p:nvSpPr>
        <p:spPr bwMode="auto">
          <a:xfrm>
            <a:off x="502921" y="944377"/>
            <a:ext cx="8129015" cy="9372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p>
            <a:pPr marL="342900" indent="-342900" eaLnBrk="0" hangingPunct="0">
              <a:lnSpc>
                <a:spcPts val="3300"/>
              </a:lnSpc>
              <a:buClr>
                <a:srgbClr val="0070C0"/>
              </a:buClr>
              <a:buFont typeface="Wingdings" panose="05000000000000000000" pitchFamily="2" charset="2"/>
              <a:buChar char="l"/>
            </a:pPr>
            <a:r>
              <a:rPr lang="zh-CN" altLang="en-US" sz="1600" b="1" dirty="0">
                <a:latin typeface="微软雅黑" panose="020B0503020204020204" pitchFamily="34" charset="-122"/>
                <a:ea typeface="微软雅黑" panose="020B0503020204020204" pitchFamily="34" charset="-122"/>
              </a:rPr>
              <a:t>一个站在发送帧时出现了碰撞。经过一个争用期 </a:t>
            </a:r>
            <a:r>
              <a:rPr lang="en-US" altLang="zh-CN" sz="1600" b="1" dirty="0" smtClean="0">
                <a:latin typeface="微软雅黑" panose="020B0503020204020204" pitchFamily="34" charset="-122"/>
                <a:ea typeface="微软雅黑" panose="020B0503020204020204" pitchFamily="34" charset="-122"/>
              </a:rPr>
              <a:t>2</a:t>
            </a:r>
            <a:r>
              <a:rPr lang="en-US" altLang="zh-CN" sz="1600" b="1" i="1" dirty="0" smtClean="0">
                <a:latin typeface="微软雅黑" panose="020B0503020204020204" pitchFamily="34" charset="-122"/>
                <a:ea typeface="微软雅黑" panose="020B0503020204020204" pitchFamily="34" charset="-122"/>
                <a:sym typeface="Symbol" panose="05050102010706020507"/>
              </a:rPr>
              <a:t></a:t>
            </a:r>
            <a:r>
              <a:rPr lang="en-US" altLang="zh-CN" sz="1600" i="1" dirty="0" smtClean="0">
                <a:sym typeface="Symbol" panose="05050102010706020507"/>
              </a:rPr>
              <a:t> </a:t>
            </a:r>
            <a:r>
              <a:rPr lang="zh-CN" altLang="en-US" sz="1600" b="1" dirty="0" smtClean="0">
                <a:latin typeface="微软雅黑" panose="020B0503020204020204" pitchFamily="34" charset="-122"/>
                <a:ea typeface="微软雅黑" panose="020B0503020204020204" pitchFamily="34" charset="-122"/>
              </a:rPr>
              <a:t>后</a:t>
            </a:r>
            <a:r>
              <a:rPr lang="zh-CN" altLang="en-US" sz="1600" b="1" dirty="0">
                <a:latin typeface="微软雅黑" panose="020B0503020204020204" pitchFamily="34" charset="-122"/>
                <a:ea typeface="微软雅黑" panose="020B0503020204020204" pitchFamily="34" charset="-122"/>
              </a:rPr>
              <a:t>，可能又出现了碰撞。这样经过若干个争用期后，一个站发送成功了。假定发送帧需要的时间是</a:t>
            </a:r>
            <a:r>
              <a:rPr lang="zh-CN" altLang="en-US" sz="1600" b="1" i="1" dirty="0">
                <a:latin typeface="微软雅黑" panose="020B0503020204020204" pitchFamily="34" charset="-122"/>
                <a:ea typeface="微软雅黑" panose="020B0503020204020204" pitchFamily="34" charset="-122"/>
              </a:rPr>
              <a:t> </a:t>
            </a:r>
            <a:r>
              <a:rPr lang="en-US" altLang="zh-CN" sz="1600" b="1" i="1" dirty="0">
                <a:latin typeface="微软雅黑" panose="020B0503020204020204" pitchFamily="34" charset="-122"/>
                <a:ea typeface="微软雅黑" panose="020B0503020204020204" pitchFamily="34" charset="-122"/>
              </a:rPr>
              <a:t>T</a:t>
            </a:r>
            <a:r>
              <a:rPr lang="en-US" altLang="zh-CN" sz="1600" b="1" i="1" baseline="-25000" dirty="0">
                <a:latin typeface="微软雅黑" panose="020B0503020204020204" pitchFamily="34" charset="-122"/>
                <a:ea typeface="微软雅黑" panose="020B0503020204020204" pitchFamily="34" charset="-122"/>
              </a:rPr>
              <a:t>0</a:t>
            </a:r>
            <a:r>
              <a:rPr lang="zh-CN" altLang="en-US" sz="1600" b="1" dirty="0">
                <a:latin typeface="微软雅黑" panose="020B0503020204020204" pitchFamily="34" charset="-122"/>
                <a:ea typeface="微软雅黑" panose="020B0503020204020204" pitchFamily="34" charset="-122"/>
              </a:rPr>
              <a:t>。</a:t>
            </a:r>
            <a:endParaRPr lang="zh-CN" altLang="en-US" sz="1600" b="1"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Tm="2000"/>
    </mc:Choice>
    <mc:Fallback>
      <p:transition spd="slow" advTm="2000"/>
    </mc:Fallback>
  </mc:AlternateContent>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46"/>
          <p:cNvSpPr>
            <a:spLocks noChangeArrowheads="1"/>
          </p:cNvSpPr>
          <p:nvPr/>
        </p:nvSpPr>
        <p:spPr bwMode="auto">
          <a:xfrm>
            <a:off x="502921" y="973756"/>
            <a:ext cx="8129015" cy="13619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eaLnBrk="0" hangingPunct="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要提高以太网的信道利用率，就必须</a:t>
            </a:r>
            <a:r>
              <a:rPr lang="zh-CN" altLang="en-US" sz="2000" b="1" dirty="0" smtClean="0">
                <a:latin typeface="微软雅黑" panose="020B0503020204020204" pitchFamily="34" charset="-122"/>
                <a:ea typeface="微软雅黑" panose="020B0503020204020204" pitchFamily="34" charset="-122"/>
              </a:rPr>
              <a:t>减小 </a:t>
            </a:r>
            <a:r>
              <a:rPr lang="en-US" altLang="zh-CN" sz="2000" b="1" i="1" dirty="0" smtClean="0">
                <a:latin typeface="Times New Roman" panose="02020603050405020304" pitchFamily="18" charset="0"/>
                <a:ea typeface="微软雅黑" panose="020B0503020204020204" pitchFamily="34" charset="-122"/>
                <a:cs typeface="Times New Roman" panose="02020603050405020304" pitchFamily="18" charset="0"/>
                <a:sym typeface="Symbol" panose="05050102010706020507"/>
              </a:rPr>
              <a:t> </a:t>
            </a:r>
            <a:r>
              <a:rPr lang="en-US" altLang="zh-CN" sz="2000" b="1" i="1" dirty="0" smtClean="0">
                <a:latin typeface="微软雅黑" panose="020B0503020204020204" pitchFamily="34" charset="-122"/>
                <a:ea typeface="微软雅黑" panose="020B0503020204020204" pitchFamily="34" charset="-122"/>
                <a:sym typeface="Symbol" panose="05050102010706020507"/>
              </a:rPr>
              <a:t> </a:t>
            </a:r>
            <a:r>
              <a:rPr lang="zh-CN" altLang="en-US" sz="2000" b="1" dirty="0" smtClean="0">
                <a:latin typeface="微软雅黑" panose="020B0503020204020204" pitchFamily="34" charset="-122"/>
                <a:ea typeface="微软雅黑" panose="020B0503020204020204" pitchFamily="34" charset="-122"/>
              </a:rPr>
              <a:t>与 </a:t>
            </a:r>
            <a:r>
              <a:rPr lang="en-US" altLang="zh-CN" sz="2000" b="1" i="1" dirty="0">
                <a:latin typeface="微软雅黑" panose="020B0503020204020204" pitchFamily="34" charset="-122"/>
                <a:ea typeface="微软雅黑" panose="020B0503020204020204" pitchFamily="34" charset="-122"/>
              </a:rPr>
              <a:t>T</a:t>
            </a:r>
            <a:r>
              <a:rPr lang="en-US" altLang="zh-CN" sz="2000" b="1" baseline="-25000" dirty="0">
                <a:latin typeface="微软雅黑" panose="020B0503020204020204" pitchFamily="34" charset="-122"/>
                <a:ea typeface="微软雅黑" panose="020B0503020204020204" pitchFamily="34" charset="-122"/>
              </a:rPr>
              <a:t>0</a:t>
            </a:r>
            <a:r>
              <a:rPr lang="en-US" altLang="zh-CN" sz="2000" b="1" dirty="0">
                <a:latin typeface="微软雅黑" panose="020B0503020204020204" pitchFamily="34" charset="-122"/>
                <a:ea typeface="微软雅黑" panose="020B0503020204020204" pitchFamily="34" charset="-122"/>
              </a:rPr>
              <a:t> </a:t>
            </a:r>
            <a:r>
              <a:rPr lang="zh-CN" altLang="en-US" sz="2000" b="1" dirty="0">
                <a:latin typeface="微软雅黑" panose="020B0503020204020204" pitchFamily="34" charset="-122"/>
                <a:ea typeface="微软雅黑" panose="020B0503020204020204" pitchFamily="34" charset="-122"/>
              </a:rPr>
              <a:t>之比。</a:t>
            </a:r>
            <a:endParaRPr lang="zh-CN" altLang="en-US" sz="2000" b="1" dirty="0">
              <a:latin typeface="微软雅黑" panose="020B0503020204020204" pitchFamily="34" charset="-122"/>
              <a:ea typeface="微软雅黑" panose="020B0503020204020204" pitchFamily="34" charset="-122"/>
            </a:endParaRPr>
          </a:p>
          <a:p>
            <a:pPr marL="342900" indent="-342900" eaLnBrk="0" hangingPunct="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在以太网中定义了</a:t>
            </a:r>
            <a:r>
              <a:rPr lang="zh-CN" altLang="en-US" sz="2000" b="1" dirty="0">
                <a:solidFill>
                  <a:srgbClr val="C00000"/>
                </a:solidFill>
                <a:latin typeface="微软雅黑" panose="020B0503020204020204" pitchFamily="34" charset="-122"/>
                <a:ea typeface="微软雅黑" panose="020B0503020204020204" pitchFamily="34" charset="-122"/>
              </a:rPr>
              <a:t>参数 </a:t>
            </a:r>
            <a:r>
              <a:rPr lang="en-US" altLang="zh-CN" sz="2000" b="1" i="1" dirty="0" smtClean="0">
                <a:solidFill>
                  <a:srgbClr val="C00000"/>
                </a:solidFill>
                <a:latin typeface="Times New Roman" panose="02020603050405020304" pitchFamily="18" charset="0"/>
                <a:ea typeface="微软雅黑" panose="020B0503020204020204" pitchFamily="34" charset="-122"/>
                <a:cs typeface="Times New Roman" panose="02020603050405020304" pitchFamily="18" charset="0"/>
              </a:rPr>
              <a:t>a</a:t>
            </a:r>
            <a:r>
              <a:rPr lang="en-US" altLang="zh-CN" sz="2000" b="1" i="1" dirty="0" smtClean="0">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2000" b="1" dirty="0" smtClean="0">
                <a:latin typeface="微软雅黑" panose="020B0503020204020204" pitchFamily="34" charset="-122"/>
                <a:ea typeface="微软雅黑" panose="020B0503020204020204" pitchFamily="34" charset="-122"/>
              </a:rPr>
              <a:t>= </a:t>
            </a:r>
            <a:r>
              <a:rPr lang="zh-CN" altLang="en-US" sz="2000" b="1" dirty="0" smtClean="0">
                <a:latin typeface="微软雅黑" panose="020B0503020204020204" pitchFamily="34" charset="-122"/>
                <a:ea typeface="微软雅黑" panose="020B0503020204020204" pitchFamily="34" charset="-122"/>
              </a:rPr>
              <a:t>以太网</a:t>
            </a:r>
            <a:r>
              <a:rPr lang="zh-CN" altLang="en-US" sz="2000" b="1" dirty="0">
                <a:latin typeface="微软雅黑" panose="020B0503020204020204" pitchFamily="34" charset="-122"/>
                <a:ea typeface="微软雅黑" panose="020B0503020204020204" pitchFamily="34" charset="-122"/>
              </a:rPr>
              <a:t>单程端到端</a:t>
            </a:r>
            <a:r>
              <a:rPr lang="zh-CN" altLang="en-US" sz="2000" b="1" dirty="0" smtClean="0">
                <a:latin typeface="微软雅黑" panose="020B0503020204020204" pitchFamily="34" charset="-122"/>
                <a:ea typeface="微软雅黑" panose="020B0503020204020204" pitchFamily="34" charset="-122"/>
              </a:rPr>
              <a:t>时延 </a:t>
            </a:r>
            <a:r>
              <a:rPr lang="en-US" altLang="zh-CN" sz="2000" b="1" i="1" dirty="0">
                <a:latin typeface="Times New Roman" panose="02020603050405020304" pitchFamily="18" charset="0"/>
                <a:ea typeface="微软雅黑" panose="020B0503020204020204" pitchFamily="34" charset="-122"/>
                <a:cs typeface="Times New Roman" panose="02020603050405020304" pitchFamily="18" charset="0"/>
                <a:sym typeface="Symbol" panose="05050102010706020507"/>
              </a:rPr>
              <a:t></a:t>
            </a:r>
            <a:r>
              <a:rPr lang="en-US" altLang="zh-CN" sz="2000" b="1" i="1" dirty="0" smtClean="0">
                <a:latin typeface="Times New Roman" panose="02020603050405020304" pitchFamily="18" charset="0"/>
                <a:ea typeface="微软雅黑" panose="020B0503020204020204" pitchFamily="34" charset="-122"/>
                <a:cs typeface="Times New Roman" panose="02020603050405020304" pitchFamily="18" charset="0"/>
                <a:sym typeface="Symbol" panose="05050102010706020507"/>
              </a:rPr>
              <a:t> </a:t>
            </a:r>
            <a:r>
              <a:rPr lang="en-US" altLang="zh-CN" sz="2000" b="1" i="1" dirty="0" smtClean="0">
                <a:latin typeface="微软雅黑" panose="020B0503020204020204" pitchFamily="34" charset="-122"/>
                <a:ea typeface="微软雅黑" panose="020B0503020204020204" pitchFamily="34" charset="-122"/>
                <a:sym typeface="Symbol" panose="05050102010706020507"/>
              </a:rPr>
              <a:t> </a:t>
            </a:r>
            <a:r>
              <a:rPr lang="zh-CN" altLang="en-US" sz="2000" b="1" dirty="0" smtClean="0">
                <a:latin typeface="微软雅黑" panose="020B0503020204020204" pitchFamily="34" charset="-122"/>
                <a:ea typeface="微软雅黑" panose="020B0503020204020204" pitchFamily="34" charset="-122"/>
              </a:rPr>
              <a:t>与帧</a:t>
            </a:r>
            <a:r>
              <a:rPr lang="zh-CN" altLang="en-US" sz="2000" b="1" dirty="0">
                <a:latin typeface="微软雅黑" panose="020B0503020204020204" pitchFamily="34" charset="-122"/>
                <a:ea typeface="微软雅黑" panose="020B0503020204020204" pitchFamily="34" charset="-122"/>
              </a:rPr>
              <a:t>的发送</a:t>
            </a:r>
            <a:r>
              <a:rPr lang="zh-CN" altLang="en-US" sz="2000" b="1" dirty="0" smtClean="0">
                <a:latin typeface="微软雅黑" panose="020B0503020204020204" pitchFamily="34" charset="-122"/>
                <a:ea typeface="微软雅黑" panose="020B0503020204020204" pitchFamily="34" charset="-122"/>
              </a:rPr>
              <a:t>时间 </a:t>
            </a:r>
            <a:r>
              <a:rPr lang="en-US" altLang="zh-CN" sz="2000" b="1" i="1" dirty="0" smtClean="0">
                <a:latin typeface="微软雅黑" panose="020B0503020204020204" pitchFamily="34" charset="-122"/>
                <a:ea typeface="微软雅黑" panose="020B0503020204020204" pitchFamily="34" charset="-122"/>
              </a:rPr>
              <a:t>T</a:t>
            </a:r>
            <a:r>
              <a:rPr lang="en-US" altLang="zh-CN" sz="2000" b="1" baseline="-25000" dirty="0" smtClean="0">
                <a:latin typeface="微软雅黑" panose="020B0503020204020204" pitchFamily="34" charset="-122"/>
                <a:ea typeface="微软雅黑" panose="020B0503020204020204" pitchFamily="34" charset="-122"/>
              </a:rPr>
              <a:t>0 </a:t>
            </a:r>
            <a:r>
              <a:rPr lang="zh-CN" altLang="en-US" sz="2000" b="1" dirty="0" smtClean="0">
                <a:latin typeface="微软雅黑" panose="020B0503020204020204" pitchFamily="34" charset="-122"/>
                <a:ea typeface="微软雅黑" panose="020B0503020204020204" pitchFamily="34" charset="-122"/>
              </a:rPr>
              <a:t>之</a:t>
            </a:r>
            <a:r>
              <a:rPr lang="zh-CN" altLang="en-US" sz="2000" b="1" dirty="0">
                <a:latin typeface="微软雅黑" panose="020B0503020204020204" pitchFamily="34" charset="-122"/>
                <a:ea typeface="微软雅黑" panose="020B0503020204020204" pitchFamily="34" charset="-122"/>
              </a:rPr>
              <a:t>比： </a:t>
            </a:r>
            <a:endParaRPr lang="zh-CN" altLang="en-US" sz="2000" b="1" dirty="0">
              <a:latin typeface="微软雅黑" panose="020B0503020204020204" pitchFamily="34" charset="-122"/>
              <a:ea typeface="微软雅黑" panose="020B0503020204020204" pitchFamily="34" charset="-122"/>
            </a:endParaRPr>
          </a:p>
        </p:txBody>
      </p:sp>
      <p:sp>
        <p:nvSpPr>
          <p:cNvPr id="8" name="AutoShape 5"/>
          <p:cNvSpPr>
            <a:spLocks noChangeArrowheads="1"/>
          </p:cNvSpPr>
          <p:nvPr/>
        </p:nvSpPr>
        <p:spPr bwMode="auto">
          <a:xfrm>
            <a:off x="502921" y="623816"/>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 name="Rectangle 6"/>
          <p:cNvSpPr>
            <a:spLocks noChangeArrowheads="1"/>
          </p:cNvSpPr>
          <p:nvPr/>
        </p:nvSpPr>
        <p:spPr bwMode="auto">
          <a:xfrm>
            <a:off x="3540189" y="600726"/>
            <a:ext cx="202491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anose="020B0503020204020204" pitchFamily="34" charset="-122"/>
                <a:ea typeface="微软雅黑" panose="020B0503020204020204" pitchFamily="34" charset="-122"/>
              </a:rPr>
              <a:t>参数 </a:t>
            </a:r>
            <a:r>
              <a:rPr lang="en-US" altLang="zh-CN" sz="2000" b="1" i="1" dirty="0" smtClean="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a</a:t>
            </a:r>
            <a:r>
              <a:rPr lang="en-US" altLang="zh-CN" sz="2000" b="1" dirty="0" smtClean="0">
                <a:solidFill>
                  <a:schemeClr val="bg1"/>
                </a:solidFill>
                <a:latin typeface="微软雅黑" panose="020B0503020204020204" pitchFamily="34" charset="-122"/>
                <a:ea typeface="微软雅黑" panose="020B0503020204020204" pitchFamily="34" charset="-122"/>
              </a:rPr>
              <a:t> </a:t>
            </a:r>
            <a:r>
              <a:rPr lang="zh-CN" altLang="en-US" sz="2000" b="1" dirty="0">
                <a:solidFill>
                  <a:schemeClr val="bg1"/>
                </a:solidFill>
                <a:latin typeface="微软雅黑" panose="020B0503020204020204" pitchFamily="34" charset="-122"/>
                <a:ea typeface="微软雅黑" panose="020B0503020204020204" pitchFamily="34" charset="-122"/>
              </a:rPr>
              <a:t>与利用率</a:t>
            </a:r>
            <a:endParaRPr lang="fr-FR" altLang="zh-CN" sz="2000" b="1" dirty="0">
              <a:solidFill>
                <a:schemeClr val="bg1"/>
              </a:solidFill>
              <a:latin typeface="微软雅黑" panose="020B0503020204020204" pitchFamily="34" charset="-122"/>
              <a:ea typeface="微软雅黑" panose="020B0503020204020204" pitchFamily="34" charset="-122"/>
            </a:endParaRPr>
          </a:p>
        </p:txBody>
      </p:sp>
      <p:graphicFrame>
        <p:nvGraphicFramePr>
          <p:cNvPr id="10" name="对象 9"/>
          <p:cNvGraphicFramePr>
            <a:graphicFrameLocks noChangeAspect="1"/>
          </p:cNvGraphicFramePr>
          <p:nvPr/>
        </p:nvGraphicFramePr>
        <p:xfrm>
          <a:off x="2754891" y="1859787"/>
          <a:ext cx="1570596" cy="608011"/>
        </p:xfrm>
        <a:graphic>
          <a:graphicData uri="http://schemas.openxmlformats.org/presentationml/2006/ole">
            <mc:AlternateContent xmlns:mc="http://schemas.openxmlformats.org/markup-compatibility/2006">
              <mc:Choice xmlns:v="urn:schemas-microsoft-com:vml" Requires="v">
                <p:oleObj spid="_x0000_s1025" name="公式" r:id="rId1" imgW="13106400" imgH="5486400" progId="Equation.3">
                  <p:embed/>
                </p:oleObj>
              </mc:Choice>
              <mc:Fallback>
                <p:oleObj name="公式" r:id="rId1" imgW="13106400" imgH="5486400" progId="Equation.3">
                  <p:embed/>
                  <p:pic>
                    <p:nvPicPr>
                      <p:cNvPr id="0" name="图片 1024"/>
                      <p:cNvPicPr>
                        <a:picLocks noChangeAspect="1"/>
                      </p:cNvPicPr>
                      <p:nvPr/>
                    </p:nvPicPr>
                    <p:blipFill>
                      <a:blip r:embed="rId2"/>
                      <a:stretch>
                        <a:fillRect/>
                      </a:stretch>
                    </p:blipFill>
                    <p:spPr>
                      <a:xfrm>
                        <a:off x="2754891" y="1859787"/>
                        <a:ext cx="1570596" cy="608011"/>
                      </a:xfrm>
                      <a:prstGeom prst="rect">
                        <a:avLst/>
                      </a:prstGeom>
                      <a:solidFill>
                        <a:srgbClr val="FFFF99"/>
                      </a:solidFill>
                      <a:ln w="12700" cap="flat" cmpd="sng">
                        <a:solidFill>
                          <a:srgbClr val="000000"/>
                        </a:solidFill>
                        <a:prstDash val="solid"/>
                        <a:miter/>
                        <a:headEnd type="none" w="med" len="med"/>
                        <a:tailEnd type="none" w="med" len="med"/>
                      </a:ln>
                    </p:spPr>
                  </p:pic>
                </p:oleObj>
              </mc:Fallback>
            </mc:AlternateContent>
          </a:graphicData>
        </a:graphic>
      </p:graphicFrame>
      <p:grpSp>
        <p:nvGrpSpPr>
          <p:cNvPr id="11" name="组合 10"/>
          <p:cNvGrpSpPr/>
          <p:nvPr/>
        </p:nvGrpSpPr>
        <p:grpSpPr>
          <a:xfrm>
            <a:off x="843743" y="2602824"/>
            <a:ext cx="7202976" cy="1624658"/>
            <a:chOff x="502922" y="3604946"/>
            <a:chExt cx="7202976" cy="1624658"/>
          </a:xfrm>
        </p:grpSpPr>
        <p:sp>
          <p:nvSpPr>
            <p:cNvPr id="12" name="对角圆角矩形 11"/>
            <p:cNvSpPr/>
            <p:nvPr/>
          </p:nvSpPr>
          <p:spPr>
            <a:xfrm>
              <a:off x="502922" y="3604946"/>
              <a:ext cx="7202976" cy="1624658"/>
            </a:xfrm>
            <a:prstGeom prst="round2DiagRect">
              <a:avLst/>
            </a:prstGeom>
            <a:solidFill>
              <a:srgbClr val="0098F6"/>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2400"/>
                </a:lnSpc>
              </a:pPr>
              <a:endParaRPr lang="zh-CN" altLang="en-US" dirty="0"/>
            </a:p>
          </p:txBody>
        </p:sp>
        <p:sp>
          <p:nvSpPr>
            <p:cNvPr id="13" name="矩形 12"/>
            <p:cNvSpPr/>
            <p:nvPr/>
          </p:nvSpPr>
          <p:spPr>
            <a:xfrm>
              <a:off x="900547" y="3669507"/>
              <a:ext cx="6555970" cy="1477328"/>
            </a:xfrm>
            <a:prstGeom prst="rect">
              <a:avLst/>
            </a:prstGeom>
          </p:spPr>
          <p:txBody>
            <a:bodyPr wrap="square">
              <a:spAutoFit/>
            </a:bodyPr>
            <a:lstStyle/>
            <a:p>
              <a:pPr>
                <a:lnSpc>
                  <a:spcPts val="2700"/>
                </a:lnSpc>
              </a:pPr>
              <a:r>
                <a:rPr lang="en-US" altLang="zh-CN" b="1" i="1" dirty="0" smtClean="0">
                  <a:solidFill>
                    <a:srgbClr val="FFFF00"/>
                  </a:solidFill>
                  <a:latin typeface="Times New Roman" panose="02020603050405020304" pitchFamily="18" charset="0"/>
                  <a:ea typeface="微软雅黑" panose="020B0503020204020204" pitchFamily="34" charset="-122"/>
                  <a:cs typeface="Times New Roman" panose="02020603050405020304" pitchFamily="18" charset="0"/>
                </a:rPr>
                <a:t>a</a:t>
              </a:r>
              <a:r>
                <a:rPr lang="en-US" altLang="zh-CN" b="1" dirty="0" smtClean="0">
                  <a:solidFill>
                    <a:srgbClr val="FFFF00"/>
                  </a:solidFill>
                  <a:latin typeface="微软雅黑" panose="020B0503020204020204" pitchFamily="34" charset="-122"/>
                  <a:ea typeface="微软雅黑" panose="020B0503020204020204" pitchFamily="34" charset="-122"/>
                </a:rPr>
                <a:t> → 0</a:t>
              </a:r>
              <a:r>
                <a:rPr lang="zh-CN" altLang="en-US" b="1" dirty="0" smtClean="0">
                  <a:solidFill>
                    <a:srgbClr val="FFFF00"/>
                  </a:solidFill>
                  <a:latin typeface="微软雅黑" panose="020B0503020204020204" pitchFamily="34" charset="-122"/>
                  <a:ea typeface="微软雅黑" panose="020B0503020204020204" pitchFamily="34" charset="-122"/>
                </a:rPr>
                <a:t>，</a:t>
              </a:r>
              <a:r>
                <a:rPr lang="zh-CN" altLang="en-US" b="1" dirty="0" smtClean="0">
                  <a:solidFill>
                    <a:schemeClr val="bg1"/>
                  </a:solidFill>
                  <a:latin typeface="微软雅黑" panose="020B0503020204020204" pitchFamily="34" charset="-122"/>
                  <a:ea typeface="微软雅黑" panose="020B0503020204020204" pitchFamily="34" charset="-122"/>
                </a:rPr>
                <a:t>表示一</a:t>
              </a:r>
              <a:r>
                <a:rPr lang="zh-CN" altLang="en-US" b="1" dirty="0">
                  <a:solidFill>
                    <a:schemeClr val="bg1"/>
                  </a:solidFill>
                  <a:latin typeface="微软雅黑" panose="020B0503020204020204" pitchFamily="34" charset="-122"/>
                  <a:ea typeface="微软雅黑" panose="020B0503020204020204" pitchFamily="34" charset="-122"/>
                </a:rPr>
                <a:t>发生碰撞就立即可以检测出来， 并立即停止发送，因而信道利用率很高。</a:t>
              </a:r>
              <a:endParaRPr lang="zh-CN" altLang="en-US" b="1" dirty="0">
                <a:solidFill>
                  <a:schemeClr val="bg1"/>
                </a:solidFill>
                <a:latin typeface="微软雅黑" panose="020B0503020204020204" pitchFamily="34" charset="-122"/>
                <a:ea typeface="微软雅黑" panose="020B0503020204020204" pitchFamily="34" charset="-122"/>
              </a:endParaRPr>
            </a:p>
            <a:p>
              <a:pPr>
                <a:lnSpc>
                  <a:spcPts val="2700"/>
                </a:lnSpc>
              </a:pPr>
              <a:r>
                <a:rPr lang="en-US" altLang="zh-CN" b="1" i="1" dirty="0" smtClean="0">
                  <a:solidFill>
                    <a:srgbClr val="FFFF00"/>
                  </a:solidFill>
                  <a:latin typeface="Times New Roman" panose="02020603050405020304" pitchFamily="18" charset="0"/>
                  <a:ea typeface="微软雅黑" panose="020B0503020204020204" pitchFamily="34" charset="-122"/>
                  <a:cs typeface="Times New Roman" panose="02020603050405020304" pitchFamily="18" charset="0"/>
                </a:rPr>
                <a:t>a</a:t>
              </a:r>
              <a:r>
                <a:rPr lang="en-US" altLang="zh-CN" b="1" dirty="0" smtClean="0">
                  <a:solidFill>
                    <a:srgbClr val="FFFF00"/>
                  </a:solidFill>
                  <a:latin typeface="微软雅黑" panose="020B0503020204020204" pitchFamily="34" charset="-122"/>
                  <a:ea typeface="微软雅黑" panose="020B0503020204020204" pitchFamily="34" charset="-122"/>
                </a:rPr>
                <a:t> </a:t>
              </a:r>
              <a:r>
                <a:rPr lang="zh-CN" altLang="en-US" b="1" dirty="0">
                  <a:solidFill>
                    <a:srgbClr val="FFFF00"/>
                  </a:solidFill>
                  <a:latin typeface="微软雅黑" panose="020B0503020204020204" pitchFamily="34" charset="-122"/>
                  <a:ea typeface="微软雅黑" panose="020B0503020204020204" pitchFamily="34" charset="-122"/>
                </a:rPr>
                <a:t>越大，</a:t>
              </a:r>
              <a:r>
                <a:rPr lang="zh-CN" altLang="en-US" b="1" dirty="0">
                  <a:solidFill>
                    <a:schemeClr val="bg1"/>
                  </a:solidFill>
                  <a:latin typeface="微软雅黑" panose="020B0503020204020204" pitchFamily="34" charset="-122"/>
                  <a:ea typeface="微软雅黑" panose="020B0503020204020204" pitchFamily="34" charset="-122"/>
                </a:rPr>
                <a:t>表明争用期所占的比例增大，每发生一次碰撞就浪费许多信道资源，使得信道利用率明显降低。 </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2000" advTm="2000"/>
    </mc:Choice>
    <mc:Fallback>
      <p:transition spd="slow" advTm="2000"/>
    </mc:Fallback>
  </mc:AlternateContent>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46"/>
          <p:cNvSpPr>
            <a:spLocks noChangeArrowheads="1"/>
          </p:cNvSpPr>
          <p:nvPr/>
        </p:nvSpPr>
        <p:spPr bwMode="auto">
          <a:xfrm>
            <a:off x="502921" y="970517"/>
            <a:ext cx="8129015" cy="17338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eaLnBrk="0" hangingPunct="0">
              <a:lnSpc>
                <a:spcPts val="32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为提高利用率，以太网的</a:t>
            </a:r>
            <a:r>
              <a:rPr lang="zh-CN" altLang="en-US" sz="2000" b="1" dirty="0" smtClean="0">
                <a:latin typeface="微软雅黑" panose="020B0503020204020204" pitchFamily="34" charset="-122"/>
                <a:ea typeface="微软雅黑" panose="020B0503020204020204" pitchFamily="34" charset="-122"/>
              </a:rPr>
              <a:t>参数 </a:t>
            </a:r>
            <a:r>
              <a:rPr lang="en-US" altLang="zh-CN" sz="2000" b="1" i="1" dirty="0" smtClean="0">
                <a:latin typeface="Times New Roman" panose="02020603050405020304" pitchFamily="18" charset="0"/>
                <a:ea typeface="微软雅黑" panose="020B0503020204020204" pitchFamily="34" charset="-122"/>
                <a:cs typeface="Times New Roman" panose="02020603050405020304" pitchFamily="18" charset="0"/>
              </a:rPr>
              <a:t>a</a:t>
            </a:r>
            <a:r>
              <a:rPr lang="en-US" altLang="zh-CN" sz="2000" b="1" dirty="0" smtClean="0">
                <a:latin typeface="微软雅黑" panose="020B0503020204020204" pitchFamily="34" charset="-122"/>
                <a:ea typeface="微软雅黑" panose="020B0503020204020204" pitchFamily="34" charset="-122"/>
              </a:rPr>
              <a:t> </a:t>
            </a:r>
            <a:r>
              <a:rPr lang="zh-CN" altLang="en-US" sz="2000" b="1" dirty="0" smtClean="0">
                <a:latin typeface="微软雅黑" panose="020B0503020204020204" pitchFamily="34" charset="-122"/>
                <a:ea typeface="微软雅黑" panose="020B0503020204020204" pitchFamily="34" charset="-122"/>
              </a:rPr>
              <a:t>的</a:t>
            </a:r>
            <a:r>
              <a:rPr lang="zh-CN" altLang="en-US" sz="2000" b="1" dirty="0">
                <a:latin typeface="微软雅黑" panose="020B0503020204020204" pitchFamily="34" charset="-122"/>
                <a:ea typeface="微软雅黑" panose="020B0503020204020204" pitchFamily="34" charset="-122"/>
              </a:rPr>
              <a:t>值应当</a:t>
            </a:r>
            <a:r>
              <a:rPr lang="zh-CN" altLang="en-US" sz="2000" b="1" dirty="0">
                <a:solidFill>
                  <a:srgbClr val="C00000"/>
                </a:solidFill>
                <a:latin typeface="微软雅黑" panose="020B0503020204020204" pitchFamily="34" charset="-122"/>
                <a:ea typeface="微软雅黑" panose="020B0503020204020204" pitchFamily="34" charset="-122"/>
              </a:rPr>
              <a:t>尽可能小</a:t>
            </a:r>
            <a:r>
              <a:rPr lang="zh-CN" altLang="en-US" sz="2000" b="1" dirty="0">
                <a:latin typeface="微软雅黑" panose="020B0503020204020204" pitchFamily="34" charset="-122"/>
                <a:ea typeface="微软雅黑" panose="020B0503020204020204" pitchFamily="34" charset="-122"/>
              </a:rPr>
              <a:t>些。</a:t>
            </a:r>
            <a:endParaRPr lang="zh-CN" altLang="en-US" sz="2000" b="1" dirty="0">
              <a:latin typeface="微软雅黑" panose="020B0503020204020204" pitchFamily="34" charset="-122"/>
              <a:ea typeface="微软雅黑" panose="020B0503020204020204" pitchFamily="34" charset="-122"/>
            </a:endParaRPr>
          </a:p>
          <a:p>
            <a:pPr marL="342900" indent="-342900" eaLnBrk="0" hangingPunct="0">
              <a:lnSpc>
                <a:spcPts val="3200"/>
              </a:lnSpc>
              <a:buClr>
                <a:srgbClr val="0070C0"/>
              </a:buClr>
              <a:buFont typeface="Wingdings" panose="05000000000000000000" pitchFamily="2" charset="2"/>
              <a:buChar char="l"/>
            </a:pPr>
            <a:r>
              <a:rPr lang="zh-CN" altLang="en-US" sz="2000" b="1" dirty="0" smtClean="0">
                <a:latin typeface="微软雅黑" panose="020B0503020204020204" pitchFamily="34" charset="-122"/>
                <a:ea typeface="微软雅黑" panose="020B0503020204020204" pitchFamily="34" charset="-122"/>
              </a:rPr>
              <a:t>当</a:t>
            </a:r>
            <a:r>
              <a:rPr lang="zh-CN" altLang="en-US" sz="2000" b="1" dirty="0">
                <a:latin typeface="微软雅黑" panose="020B0503020204020204" pitchFamily="34" charset="-122"/>
                <a:ea typeface="微软雅黑" panose="020B0503020204020204" pitchFamily="34" charset="-122"/>
              </a:rPr>
              <a:t>数据率一定时，以太网的连线的</a:t>
            </a:r>
            <a:r>
              <a:rPr lang="zh-CN" altLang="en-US" sz="2000" b="1" dirty="0">
                <a:solidFill>
                  <a:srgbClr val="C00000"/>
                </a:solidFill>
                <a:latin typeface="微软雅黑" panose="020B0503020204020204" pitchFamily="34" charset="-122"/>
                <a:ea typeface="微软雅黑" panose="020B0503020204020204" pitchFamily="34" charset="-122"/>
              </a:rPr>
              <a:t>长度受到限制，</a:t>
            </a:r>
            <a:r>
              <a:rPr lang="zh-CN" altLang="en-US" sz="2000" b="1" dirty="0">
                <a:latin typeface="微软雅黑" panose="020B0503020204020204" pitchFamily="34" charset="-122"/>
                <a:ea typeface="微软雅黑" panose="020B0503020204020204" pitchFamily="34" charset="-122"/>
              </a:rPr>
              <a:t>否则 </a:t>
            </a:r>
            <a:r>
              <a:rPr lang="en-US" altLang="zh-CN" sz="2000" b="1" i="1" dirty="0">
                <a:latin typeface="微软雅黑" panose="020B0503020204020204" pitchFamily="34" charset="-122"/>
                <a:ea typeface="微软雅黑" panose="020B0503020204020204" pitchFamily="34" charset="-122"/>
                <a:sym typeface="Symbol" panose="05050102010706020507"/>
              </a:rPr>
              <a:t></a:t>
            </a:r>
            <a:r>
              <a:rPr lang="en-US" altLang="zh-CN" sz="2000" b="1" dirty="0">
                <a:latin typeface="微软雅黑" panose="020B0503020204020204" pitchFamily="34" charset="-122"/>
                <a:ea typeface="微软雅黑" panose="020B0503020204020204" pitchFamily="34" charset="-122"/>
                <a:sym typeface="Symbol" panose="05050102010706020507"/>
              </a:rPr>
              <a:t>  </a:t>
            </a:r>
            <a:r>
              <a:rPr lang="zh-CN" altLang="en-US" sz="2000" b="1" dirty="0">
                <a:latin typeface="微软雅黑" panose="020B0503020204020204" pitchFamily="34" charset="-122"/>
                <a:ea typeface="微软雅黑" panose="020B0503020204020204" pitchFamily="34" charset="-122"/>
              </a:rPr>
              <a:t>的数值会太大。</a:t>
            </a:r>
            <a:endParaRPr lang="zh-CN" altLang="en-US" sz="2000" b="1" dirty="0">
              <a:latin typeface="微软雅黑" panose="020B0503020204020204" pitchFamily="34" charset="-122"/>
              <a:ea typeface="微软雅黑" panose="020B0503020204020204" pitchFamily="34" charset="-122"/>
            </a:endParaRPr>
          </a:p>
          <a:p>
            <a:pPr marL="342900" indent="-342900" eaLnBrk="0" hangingPunct="0">
              <a:lnSpc>
                <a:spcPts val="32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以太网的</a:t>
            </a:r>
            <a:r>
              <a:rPr lang="zh-CN" altLang="en-US" sz="2000" b="1" dirty="0">
                <a:solidFill>
                  <a:srgbClr val="C00000"/>
                </a:solidFill>
                <a:latin typeface="微软雅黑" panose="020B0503020204020204" pitchFamily="34" charset="-122"/>
                <a:ea typeface="微软雅黑" panose="020B0503020204020204" pitchFamily="34" charset="-122"/>
              </a:rPr>
              <a:t>帧长不能太短，</a:t>
            </a:r>
            <a:r>
              <a:rPr lang="zh-CN" altLang="en-US" sz="2000" b="1" dirty="0">
                <a:latin typeface="微软雅黑" panose="020B0503020204020204" pitchFamily="34" charset="-122"/>
                <a:ea typeface="微软雅黑" panose="020B0503020204020204" pitchFamily="34" charset="-122"/>
              </a:rPr>
              <a:t>否则 </a:t>
            </a:r>
            <a:r>
              <a:rPr lang="en-US" altLang="zh-CN" sz="2000" b="1" i="1" dirty="0">
                <a:latin typeface="微软雅黑" panose="020B0503020204020204" pitchFamily="34" charset="-122"/>
                <a:ea typeface="微软雅黑" panose="020B0503020204020204" pitchFamily="34" charset="-122"/>
              </a:rPr>
              <a:t>T</a:t>
            </a:r>
            <a:r>
              <a:rPr lang="en-US" altLang="zh-CN" sz="2000" b="1" i="1" baseline="-25000" dirty="0">
                <a:latin typeface="微软雅黑" panose="020B0503020204020204" pitchFamily="34" charset="-122"/>
                <a:ea typeface="微软雅黑" panose="020B0503020204020204" pitchFamily="34" charset="-122"/>
              </a:rPr>
              <a:t>0</a:t>
            </a:r>
            <a:r>
              <a:rPr lang="en-US" altLang="zh-CN" sz="2000" b="1" dirty="0">
                <a:latin typeface="微软雅黑" panose="020B0503020204020204" pitchFamily="34" charset="-122"/>
                <a:ea typeface="微软雅黑" panose="020B0503020204020204" pitchFamily="34" charset="-122"/>
              </a:rPr>
              <a:t> </a:t>
            </a:r>
            <a:r>
              <a:rPr lang="zh-CN" altLang="en-US" sz="2000" b="1" dirty="0">
                <a:latin typeface="微软雅黑" panose="020B0503020204020204" pitchFamily="34" charset="-122"/>
                <a:ea typeface="微软雅黑" panose="020B0503020204020204" pitchFamily="34" charset="-122"/>
              </a:rPr>
              <a:t>的值会太小，使 </a:t>
            </a:r>
            <a:r>
              <a:rPr lang="en-US" altLang="zh-CN" sz="2000" b="1" i="1" dirty="0">
                <a:latin typeface="Times New Roman" panose="02020603050405020304" pitchFamily="18" charset="0"/>
                <a:ea typeface="微软雅黑" panose="020B0503020204020204" pitchFamily="34" charset="-122"/>
                <a:cs typeface="Times New Roman" panose="02020603050405020304" pitchFamily="18" charset="0"/>
              </a:rPr>
              <a:t>a </a:t>
            </a:r>
            <a:r>
              <a:rPr lang="zh-CN" altLang="en-US" sz="2000" b="1" dirty="0">
                <a:latin typeface="微软雅黑" panose="020B0503020204020204" pitchFamily="34" charset="-122"/>
                <a:ea typeface="微软雅黑" panose="020B0503020204020204" pitchFamily="34" charset="-122"/>
              </a:rPr>
              <a:t>值太大。 </a:t>
            </a:r>
            <a:endParaRPr lang="zh-CN" altLang="en-US" sz="2000" b="1" dirty="0">
              <a:latin typeface="微软雅黑" panose="020B0503020204020204" pitchFamily="34" charset="-122"/>
              <a:ea typeface="微软雅黑" panose="020B0503020204020204" pitchFamily="34" charset="-122"/>
            </a:endParaRPr>
          </a:p>
        </p:txBody>
      </p:sp>
      <p:sp>
        <p:nvSpPr>
          <p:cNvPr id="8" name="AutoShape 5"/>
          <p:cNvSpPr>
            <a:spLocks noChangeArrowheads="1"/>
          </p:cNvSpPr>
          <p:nvPr/>
        </p:nvSpPr>
        <p:spPr bwMode="auto">
          <a:xfrm>
            <a:off x="502921" y="621129"/>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 name="Rectangle 6"/>
          <p:cNvSpPr>
            <a:spLocks noChangeArrowheads="1"/>
          </p:cNvSpPr>
          <p:nvPr/>
        </p:nvSpPr>
        <p:spPr bwMode="auto">
          <a:xfrm>
            <a:off x="3155468" y="598039"/>
            <a:ext cx="282320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anose="020B0503020204020204" pitchFamily="34" charset="-122"/>
                <a:ea typeface="微软雅黑" panose="020B0503020204020204" pitchFamily="34" charset="-122"/>
              </a:rPr>
              <a:t>对以太网参数 </a:t>
            </a:r>
            <a:r>
              <a:rPr lang="en-US" altLang="zh-CN" sz="2000" b="1" i="1" dirty="0" smtClean="0">
                <a:solidFill>
                  <a:schemeClr val="bg1"/>
                </a:solidFill>
                <a:latin typeface="Times New Roman" panose="02020603050405020304" pitchFamily="18" charset="0"/>
                <a:ea typeface="微软雅黑" panose="020B0503020204020204" pitchFamily="34" charset="-122"/>
                <a:cs typeface="Times New Roman" panose="02020603050405020304" pitchFamily="18" charset="0"/>
              </a:rPr>
              <a:t>a</a:t>
            </a:r>
            <a:r>
              <a:rPr lang="en-US" altLang="zh-CN" sz="2000" b="1" dirty="0" smtClean="0">
                <a:solidFill>
                  <a:schemeClr val="bg1"/>
                </a:solidFill>
                <a:latin typeface="微软雅黑" panose="020B0503020204020204" pitchFamily="34" charset="-122"/>
                <a:ea typeface="微软雅黑" panose="020B0503020204020204" pitchFamily="34" charset="-122"/>
              </a:rPr>
              <a:t> </a:t>
            </a:r>
            <a:r>
              <a:rPr lang="zh-CN" altLang="en-US" sz="2000" b="1" dirty="0">
                <a:solidFill>
                  <a:schemeClr val="bg1"/>
                </a:solidFill>
                <a:latin typeface="微软雅黑" panose="020B0503020204020204" pitchFamily="34" charset="-122"/>
                <a:ea typeface="微软雅黑" panose="020B0503020204020204" pitchFamily="34" charset="-122"/>
              </a:rPr>
              <a:t>的要求</a:t>
            </a:r>
            <a:endParaRPr lang="fr-FR" altLang="zh-CN" sz="20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Tm="2000"/>
    </mc:Choice>
    <mc:Fallback>
      <p:transition spd="slow" advTm="2000"/>
    </mc:Fallback>
  </mc:AlternateContent>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utoShape 5"/>
          <p:cNvSpPr>
            <a:spLocks noChangeArrowheads="1"/>
          </p:cNvSpPr>
          <p:nvPr/>
        </p:nvSpPr>
        <p:spPr bwMode="auto">
          <a:xfrm>
            <a:off x="502921" y="626024"/>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 name="Rectangle 6"/>
          <p:cNvSpPr>
            <a:spLocks noChangeArrowheads="1"/>
          </p:cNvSpPr>
          <p:nvPr/>
        </p:nvSpPr>
        <p:spPr bwMode="auto">
          <a:xfrm>
            <a:off x="2873417" y="602934"/>
            <a:ext cx="316785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anose="020B0503020204020204" pitchFamily="34" charset="-122"/>
                <a:ea typeface="微软雅黑" panose="020B0503020204020204" pitchFamily="34" charset="-122"/>
              </a:rPr>
              <a:t>信道利用率的最大值 </a:t>
            </a:r>
            <a:r>
              <a:rPr lang="en-US" altLang="zh-CN" sz="2000" b="1" dirty="0" err="1">
                <a:solidFill>
                  <a:schemeClr val="bg1"/>
                </a:solidFill>
                <a:latin typeface="微软雅黑" panose="020B0503020204020204" pitchFamily="34" charset="-122"/>
                <a:ea typeface="微软雅黑" panose="020B0503020204020204" pitchFamily="34" charset="-122"/>
              </a:rPr>
              <a:t>S</a:t>
            </a:r>
            <a:r>
              <a:rPr lang="en-US" altLang="zh-CN" sz="2000" b="1" baseline="-25000" dirty="0" err="1">
                <a:solidFill>
                  <a:schemeClr val="bg1"/>
                </a:solidFill>
                <a:latin typeface="微软雅黑" panose="020B0503020204020204" pitchFamily="34" charset="-122"/>
                <a:ea typeface="微软雅黑" panose="020B0503020204020204" pitchFamily="34" charset="-122"/>
              </a:rPr>
              <a:t>max</a:t>
            </a:r>
            <a:r>
              <a:rPr lang="en-US" altLang="zh-CN" sz="2000" b="1" dirty="0">
                <a:solidFill>
                  <a:schemeClr val="bg1"/>
                </a:solidFill>
                <a:latin typeface="微软雅黑" panose="020B0503020204020204" pitchFamily="34" charset="-122"/>
                <a:ea typeface="微软雅黑" panose="020B0503020204020204" pitchFamily="34" charset="-122"/>
              </a:rPr>
              <a:t> </a:t>
            </a:r>
            <a:endParaRPr lang="fr-FR" altLang="zh-CN" sz="2000" b="1" dirty="0">
              <a:solidFill>
                <a:schemeClr val="bg1"/>
              </a:solidFill>
              <a:latin typeface="微软雅黑" panose="020B0503020204020204" pitchFamily="34" charset="-122"/>
              <a:ea typeface="微软雅黑" panose="020B0503020204020204" pitchFamily="34" charset="-122"/>
            </a:endParaRPr>
          </a:p>
        </p:txBody>
      </p:sp>
      <p:sp>
        <p:nvSpPr>
          <p:cNvPr id="13" name="圆角矩形 12"/>
          <p:cNvSpPr/>
          <p:nvPr/>
        </p:nvSpPr>
        <p:spPr>
          <a:xfrm>
            <a:off x="502920" y="1867628"/>
            <a:ext cx="8129015" cy="197590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anose="020B0503020204020204" pitchFamily="34" charset="-122"/>
              <a:ea typeface="微软雅黑" panose="020B0503020204020204" pitchFamily="34" charset="-122"/>
            </a:endParaRPr>
          </a:p>
        </p:txBody>
      </p:sp>
      <p:graphicFrame>
        <p:nvGraphicFramePr>
          <p:cNvPr id="8" name="对象 7"/>
          <p:cNvGraphicFramePr>
            <a:graphicFrameLocks noChangeAspect="1"/>
          </p:cNvGraphicFramePr>
          <p:nvPr/>
        </p:nvGraphicFramePr>
        <p:xfrm>
          <a:off x="5184680" y="2502074"/>
          <a:ext cx="2613664" cy="799146"/>
        </p:xfrm>
        <a:graphic>
          <a:graphicData uri="http://schemas.openxmlformats.org/presentationml/2006/ole">
            <mc:AlternateContent xmlns:mc="http://schemas.openxmlformats.org/markup-compatibility/2006">
              <mc:Choice xmlns:v="urn:schemas-microsoft-com:vml" Requires="v">
                <p:oleObj spid="_x0000_s2049" name="公式" r:id="rId1" imgW="30480000" imgH="10363200" progId="Equation.3">
                  <p:embed/>
                </p:oleObj>
              </mc:Choice>
              <mc:Fallback>
                <p:oleObj name="公式" r:id="rId1" imgW="30480000" imgH="10363200" progId="Equation.3">
                  <p:embed/>
                  <p:pic>
                    <p:nvPicPr>
                      <p:cNvPr id="0" name="图片 2048"/>
                      <p:cNvPicPr>
                        <a:picLocks noChangeAspect="1"/>
                      </p:cNvPicPr>
                      <p:nvPr/>
                    </p:nvPicPr>
                    <p:blipFill>
                      <a:blip r:embed="rId2"/>
                      <a:stretch>
                        <a:fillRect/>
                      </a:stretch>
                    </p:blipFill>
                    <p:spPr>
                      <a:xfrm>
                        <a:off x="5184680" y="2502074"/>
                        <a:ext cx="2613664" cy="799146"/>
                      </a:xfrm>
                      <a:prstGeom prst="rect">
                        <a:avLst/>
                      </a:prstGeom>
                      <a:solidFill>
                        <a:srgbClr val="FFFFFF"/>
                      </a:solidFill>
                      <a:ln w="9525" cap="flat" cmpd="sng">
                        <a:solidFill>
                          <a:srgbClr val="000000"/>
                        </a:solidFill>
                        <a:prstDash val="solid"/>
                        <a:miter/>
                        <a:headEnd type="none" w="med" len="med"/>
                        <a:tailEnd type="none" w="med" len="med"/>
                      </a:ln>
                    </p:spPr>
                  </p:pic>
                </p:oleObj>
              </mc:Fallback>
            </mc:AlternateContent>
          </a:graphicData>
        </a:graphic>
      </p:graphicFrame>
      <p:grpSp>
        <p:nvGrpSpPr>
          <p:cNvPr id="4" name="组合 3"/>
          <p:cNvGrpSpPr/>
          <p:nvPr/>
        </p:nvGrpSpPr>
        <p:grpSpPr>
          <a:xfrm>
            <a:off x="1295671" y="2034828"/>
            <a:ext cx="3049163" cy="1608493"/>
            <a:chOff x="601747" y="1159836"/>
            <a:chExt cx="3049163" cy="1608493"/>
          </a:xfrm>
        </p:grpSpPr>
        <p:sp>
          <p:nvSpPr>
            <p:cNvPr id="14" name="Line 4"/>
            <p:cNvSpPr>
              <a:spLocks noChangeShapeType="1"/>
            </p:cNvSpPr>
            <p:nvPr/>
          </p:nvSpPr>
          <p:spPr bwMode="auto">
            <a:xfrm>
              <a:off x="647466" y="2583603"/>
              <a:ext cx="2590996" cy="0"/>
            </a:xfrm>
            <a:prstGeom prst="line">
              <a:avLst/>
            </a:prstGeom>
            <a:noFill/>
            <a:ln w="19050">
              <a:solidFill>
                <a:srgbClr val="0000FF"/>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6" name="Line 7"/>
            <p:cNvSpPr>
              <a:spLocks noChangeShapeType="1"/>
            </p:cNvSpPr>
            <p:nvPr/>
          </p:nvSpPr>
          <p:spPr bwMode="auto">
            <a:xfrm>
              <a:off x="650970" y="1325553"/>
              <a:ext cx="2587492" cy="0"/>
            </a:xfrm>
            <a:prstGeom prst="line">
              <a:avLst/>
            </a:prstGeom>
            <a:noFill/>
            <a:ln w="19050">
              <a:solidFill>
                <a:srgbClr val="0000FF"/>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7" name="Line 8"/>
            <p:cNvSpPr>
              <a:spLocks noChangeShapeType="1"/>
            </p:cNvSpPr>
            <p:nvPr/>
          </p:nvSpPr>
          <p:spPr bwMode="auto">
            <a:xfrm>
              <a:off x="2868985" y="2188347"/>
              <a:ext cx="369477" cy="0"/>
            </a:xfrm>
            <a:prstGeom prst="line">
              <a:avLst/>
            </a:prstGeom>
            <a:noFill/>
            <a:ln w="19050">
              <a:solidFill>
                <a:srgbClr val="0000FF"/>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8" name="Rectangle 9"/>
            <p:cNvSpPr>
              <a:spLocks noChangeArrowheads="1"/>
            </p:cNvSpPr>
            <p:nvPr/>
          </p:nvSpPr>
          <p:spPr bwMode="auto">
            <a:xfrm>
              <a:off x="3001023" y="2120992"/>
              <a:ext cx="121615" cy="141126"/>
            </a:xfrm>
            <a:prstGeom prst="rect">
              <a:avLst/>
            </a:prstGeom>
            <a:solidFill>
              <a:srgbClr val="C3E3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9" name="Line 10"/>
            <p:cNvSpPr>
              <a:spLocks noChangeShapeType="1"/>
            </p:cNvSpPr>
            <p:nvPr/>
          </p:nvSpPr>
          <p:spPr bwMode="auto">
            <a:xfrm>
              <a:off x="650969" y="2188347"/>
              <a:ext cx="2218015" cy="0"/>
            </a:xfrm>
            <a:prstGeom prst="line">
              <a:avLst/>
            </a:prstGeom>
            <a:noFill/>
            <a:ln w="19050">
              <a:solidFill>
                <a:srgbClr val="0000FF"/>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23" name="Freeform 16"/>
            <p:cNvSpPr/>
            <p:nvPr/>
          </p:nvSpPr>
          <p:spPr bwMode="auto">
            <a:xfrm>
              <a:off x="650969" y="1541519"/>
              <a:ext cx="2218015" cy="485389"/>
            </a:xfrm>
            <a:custGeom>
              <a:avLst/>
              <a:gdLst>
                <a:gd name="T0" fmla="*/ 0 w 1728"/>
                <a:gd name="T1" fmla="*/ 432 h 432"/>
                <a:gd name="T2" fmla="*/ 0 w 1728"/>
                <a:gd name="T3" fmla="*/ 0 h 432"/>
                <a:gd name="T4" fmla="*/ 1728 w 1728"/>
                <a:gd name="T5" fmla="*/ 0 h 432"/>
                <a:gd name="T6" fmla="*/ 1728 w 1728"/>
                <a:gd name="T7" fmla="*/ 432 h 432"/>
              </a:gdLst>
              <a:ahLst/>
              <a:cxnLst>
                <a:cxn ang="0">
                  <a:pos x="T0" y="T1"/>
                </a:cxn>
                <a:cxn ang="0">
                  <a:pos x="T2" y="T3"/>
                </a:cxn>
                <a:cxn ang="0">
                  <a:pos x="T4" y="T5"/>
                </a:cxn>
                <a:cxn ang="0">
                  <a:pos x="T6" y="T7"/>
                </a:cxn>
              </a:cxnLst>
              <a:rect l="0" t="0" r="r" b="b"/>
              <a:pathLst>
                <a:path w="1728" h="432">
                  <a:moveTo>
                    <a:pt x="0" y="432"/>
                  </a:moveTo>
                  <a:lnTo>
                    <a:pt x="0" y="0"/>
                  </a:lnTo>
                  <a:lnTo>
                    <a:pt x="1728" y="0"/>
                  </a:lnTo>
                  <a:lnTo>
                    <a:pt x="1728" y="432"/>
                  </a:lnTo>
                </a:path>
              </a:pathLst>
            </a:custGeom>
            <a:solidFill>
              <a:srgbClr val="00FF99"/>
            </a:solidFill>
            <a:ln w="28575" cmpd="sng">
              <a:solidFill>
                <a:srgbClr val="002060"/>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24" name="Text Box 17"/>
            <p:cNvSpPr txBox="1">
              <a:spLocks noChangeArrowheads="1"/>
            </p:cNvSpPr>
            <p:nvPr/>
          </p:nvSpPr>
          <p:spPr bwMode="auto">
            <a:xfrm>
              <a:off x="1144378" y="1627050"/>
              <a:ext cx="127310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400" b="1" dirty="0">
                  <a:latin typeface="微软雅黑" panose="020B0503020204020204" pitchFamily="34" charset="-122"/>
                  <a:ea typeface="微软雅黑" panose="020B0503020204020204" pitchFamily="34" charset="-122"/>
                </a:rPr>
                <a:t>发  送  成  功 </a:t>
              </a:r>
              <a:endParaRPr kumimoji="1" lang="zh-CN" altLang="en-US" sz="1400" b="1" dirty="0">
                <a:latin typeface="微软雅黑" panose="020B0503020204020204" pitchFamily="34" charset="-122"/>
                <a:ea typeface="微软雅黑" panose="020B0503020204020204" pitchFamily="34" charset="-122"/>
              </a:endParaRPr>
            </a:p>
          </p:txBody>
        </p:sp>
        <p:sp>
          <p:nvSpPr>
            <p:cNvPr id="36" name="Line 29"/>
            <p:cNvSpPr>
              <a:spLocks noChangeShapeType="1"/>
            </p:cNvSpPr>
            <p:nvPr/>
          </p:nvSpPr>
          <p:spPr bwMode="auto">
            <a:xfrm>
              <a:off x="2868985" y="2026908"/>
              <a:ext cx="0" cy="270492"/>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39" name="Rectangle 39"/>
            <p:cNvSpPr>
              <a:spLocks noChangeArrowheads="1"/>
            </p:cNvSpPr>
            <p:nvPr/>
          </p:nvSpPr>
          <p:spPr bwMode="auto">
            <a:xfrm>
              <a:off x="1684113" y="2080364"/>
              <a:ext cx="260603" cy="217035"/>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40" name="Text Box 40"/>
            <p:cNvSpPr txBox="1">
              <a:spLocks noChangeArrowheads="1"/>
            </p:cNvSpPr>
            <p:nvPr/>
          </p:nvSpPr>
          <p:spPr bwMode="auto">
            <a:xfrm>
              <a:off x="1616095" y="2025669"/>
              <a:ext cx="370614" cy="307777"/>
            </a:xfrm>
            <a:prstGeom prst="rect">
              <a:avLst/>
            </a:prstGeom>
            <a:solidFill>
              <a:srgbClr val="C3E3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400" b="1" i="1" dirty="0">
                  <a:solidFill>
                    <a:srgbClr val="CC00CC"/>
                  </a:solidFill>
                  <a:latin typeface="微软雅黑" panose="020B0503020204020204" pitchFamily="34" charset="-122"/>
                  <a:ea typeface="微软雅黑" panose="020B0503020204020204" pitchFamily="34" charset="-122"/>
                </a:rPr>
                <a:t>T</a:t>
              </a:r>
              <a:r>
                <a:rPr kumimoji="1" lang="en-US" altLang="zh-CN" sz="1400" b="1" baseline="-25000" dirty="0">
                  <a:solidFill>
                    <a:srgbClr val="CC00CC"/>
                  </a:solidFill>
                  <a:latin typeface="微软雅黑" panose="020B0503020204020204" pitchFamily="34" charset="-122"/>
                  <a:ea typeface="微软雅黑" panose="020B0503020204020204" pitchFamily="34" charset="-122"/>
                </a:rPr>
                <a:t>0</a:t>
              </a:r>
              <a:endParaRPr kumimoji="1" lang="en-US" altLang="zh-CN" sz="1400" b="1" baseline="-25000" dirty="0">
                <a:solidFill>
                  <a:srgbClr val="CC00CC"/>
                </a:solidFill>
                <a:latin typeface="微软雅黑" panose="020B0503020204020204" pitchFamily="34" charset="-122"/>
                <a:ea typeface="微软雅黑" panose="020B0503020204020204" pitchFamily="34" charset="-122"/>
              </a:endParaRPr>
            </a:p>
          </p:txBody>
        </p:sp>
        <p:sp>
          <p:nvSpPr>
            <p:cNvPr id="41" name="Text Box 41"/>
            <p:cNvSpPr txBox="1">
              <a:spLocks noChangeArrowheads="1"/>
            </p:cNvSpPr>
            <p:nvPr/>
          </p:nvSpPr>
          <p:spPr bwMode="auto">
            <a:xfrm>
              <a:off x="2912279" y="2017047"/>
              <a:ext cx="263214" cy="307777"/>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400" b="1" i="1" kern="0" dirty="0">
                  <a:solidFill>
                    <a:srgbClr val="C00000"/>
                  </a:solidFill>
                  <a:latin typeface="微软雅黑" panose="020B0503020204020204" pitchFamily="34" charset="-122"/>
                  <a:ea typeface="微软雅黑" panose="020B0503020204020204" pitchFamily="34" charset="-122"/>
                  <a:sym typeface="Symbol" panose="05050102010706020507"/>
                </a:rPr>
                <a:t></a:t>
              </a:r>
              <a:endParaRPr kumimoji="1" lang="en-US" altLang="zh-CN" sz="1400" b="1" i="1" kern="0" dirty="0">
                <a:solidFill>
                  <a:srgbClr val="C00000"/>
                </a:solidFill>
                <a:latin typeface="微软雅黑" panose="020B0503020204020204" pitchFamily="34" charset="-122"/>
                <a:ea typeface="微软雅黑" panose="020B0503020204020204" pitchFamily="34" charset="-122"/>
              </a:endParaRPr>
            </a:p>
          </p:txBody>
        </p:sp>
        <p:sp>
          <p:nvSpPr>
            <p:cNvPr id="42" name="Text Box 42"/>
            <p:cNvSpPr txBox="1">
              <a:spLocks noChangeArrowheads="1"/>
            </p:cNvSpPr>
            <p:nvPr/>
          </p:nvSpPr>
          <p:spPr bwMode="auto">
            <a:xfrm>
              <a:off x="3392506" y="1775660"/>
              <a:ext cx="25840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400" b="1" i="1" dirty="0">
                  <a:solidFill>
                    <a:srgbClr val="000099"/>
                  </a:solidFill>
                  <a:latin typeface="微软雅黑" panose="020B0503020204020204" pitchFamily="34" charset="-122"/>
                  <a:ea typeface="微软雅黑" panose="020B0503020204020204" pitchFamily="34" charset="-122"/>
                </a:rPr>
                <a:t>t</a:t>
              </a:r>
              <a:endParaRPr kumimoji="1" lang="en-US" altLang="zh-CN" sz="1400" b="1" i="1" dirty="0">
                <a:solidFill>
                  <a:srgbClr val="000099"/>
                </a:solidFill>
                <a:latin typeface="微软雅黑" panose="020B0503020204020204" pitchFamily="34" charset="-122"/>
                <a:ea typeface="微软雅黑" panose="020B0503020204020204" pitchFamily="34" charset="-122"/>
              </a:endParaRPr>
            </a:p>
          </p:txBody>
        </p:sp>
        <p:grpSp>
          <p:nvGrpSpPr>
            <p:cNvPr id="2" name="组合 1"/>
            <p:cNvGrpSpPr/>
            <p:nvPr/>
          </p:nvGrpSpPr>
          <p:grpSpPr>
            <a:xfrm>
              <a:off x="3238461" y="1217569"/>
              <a:ext cx="118510" cy="1550760"/>
              <a:chOff x="7293225" y="1376621"/>
              <a:chExt cx="0" cy="1402709"/>
            </a:xfrm>
          </p:grpSpPr>
          <p:sp>
            <p:nvSpPr>
              <p:cNvPr id="37" name="Line 30"/>
              <p:cNvSpPr>
                <a:spLocks noChangeShapeType="1"/>
              </p:cNvSpPr>
              <p:nvPr/>
            </p:nvSpPr>
            <p:spPr bwMode="auto">
              <a:xfrm>
                <a:off x="7293225" y="2185959"/>
                <a:ext cx="0" cy="593371"/>
              </a:xfrm>
              <a:prstGeom prst="line">
                <a:avLst/>
              </a:prstGeom>
              <a:noFill/>
              <a:ln w="19050">
                <a:solidFill>
                  <a:srgbClr val="0000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44" name="Line 44"/>
              <p:cNvSpPr>
                <a:spLocks noChangeShapeType="1"/>
              </p:cNvSpPr>
              <p:nvPr/>
            </p:nvSpPr>
            <p:spPr bwMode="auto">
              <a:xfrm>
                <a:off x="7293225" y="1376621"/>
                <a:ext cx="0" cy="809338"/>
              </a:xfrm>
              <a:prstGeom prst="line">
                <a:avLst/>
              </a:prstGeom>
              <a:noFill/>
              <a:ln w="19050">
                <a:solidFill>
                  <a:srgbClr val="0000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grpSp>
        <p:sp>
          <p:nvSpPr>
            <p:cNvPr id="45" name="Text Box 45"/>
            <p:cNvSpPr txBox="1">
              <a:spLocks noChangeArrowheads="1"/>
            </p:cNvSpPr>
            <p:nvPr/>
          </p:nvSpPr>
          <p:spPr bwMode="auto">
            <a:xfrm>
              <a:off x="1513852" y="1159836"/>
              <a:ext cx="776175" cy="307777"/>
            </a:xfrm>
            <a:prstGeom prst="rect">
              <a:avLst/>
            </a:prstGeom>
            <a:solidFill>
              <a:srgbClr val="C3E3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400" b="1">
                  <a:solidFill>
                    <a:srgbClr val="0000FF"/>
                  </a:solidFill>
                  <a:latin typeface="微软雅黑" panose="020B0503020204020204" pitchFamily="34" charset="-122"/>
                  <a:ea typeface="微软雅黑" panose="020B0503020204020204" pitchFamily="34" charset="-122"/>
                </a:rPr>
                <a:t>占用期 </a:t>
              </a:r>
              <a:endParaRPr kumimoji="1" lang="zh-CN" altLang="en-US" sz="1400" b="1">
                <a:solidFill>
                  <a:srgbClr val="0000FF"/>
                </a:solidFill>
                <a:latin typeface="微软雅黑" panose="020B0503020204020204" pitchFamily="34" charset="-122"/>
                <a:ea typeface="微软雅黑" panose="020B0503020204020204" pitchFamily="34" charset="-122"/>
              </a:endParaRPr>
            </a:p>
          </p:txBody>
        </p:sp>
        <p:sp>
          <p:nvSpPr>
            <p:cNvPr id="48" name="Text Box 48"/>
            <p:cNvSpPr txBox="1">
              <a:spLocks noChangeArrowheads="1"/>
            </p:cNvSpPr>
            <p:nvPr/>
          </p:nvSpPr>
          <p:spPr bwMode="auto">
            <a:xfrm>
              <a:off x="1212494" y="2405550"/>
              <a:ext cx="1620957" cy="307777"/>
            </a:xfrm>
            <a:prstGeom prst="rect">
              <a:avLst/>
            </a:prstGeom>
            <a:solidFill>
              <a:srgbClr val="C3E3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zh-CN" sz="1400" b="1" dirty="0">
                  <a:solidFill>
                    <a:srgbClr val="0000FF"/>
                  </a:solidFill>
                  <a:latin typeface="微软雅黑" panose="020B0503020204020204" pitchFamily="34" charset="-122"/>
                  <a:ea typeface="微软雅黑" panose="020B0503020204020204" pitchFamily="34" charset="-122"/>
                </a:rPr>
                <a:t>发送一帧所</a:t>
              </a:r>
              <a:r>
                <a:rPr kumimoji="1" lang="zh-CN" altLang="zh-CN" sz="1400" b="1" dirty="0" smtClean="0">
                  <a:solidFill>
                    <a:srgbClr val="0000FF"/>
                  </a:solidFill>
                  <a:latin typeface="微软雅黑" panose="020B0503020204020204" pitchFamily="34" charset="-122"/>
                  <a:ea typeface="微软雅黑" panose="020B0503020204020204" pitchFamily="34" charset="-122"/>
                </a:rPr>
                <a:t>需时间</a:t>
              </a:r>
              <a:endParaRPr kumimoji="1" lang="zh-CN" altLang="en-US" sz="1400" b="1" dirty="0">
                <a:solidFill>
                  <a:srgbClr val="0000FF"/>
                </a:solidFill>
                <a:latin typeface="微软雅黑" panose="020B0503020204020204" pitchFamily="34" charset="-122"/>
                <a:ea typeface="微软雅黑" panose="020B0503020204020204" pitchFamily="34" charset="-122"/>
              </a:endParaRPr>
            </a:p>
          </p:txBody>
        </p:sp>
        <p:sp>
          <p:nvSpPr>
            <p:cNvPr id="50" name="Line 50"/>
            <p:cNvSpPr>
              <a:spLocks noChangeShapeType="1"/>
            </p:cNvSpPr>
            <p:nvPr/>
          </p:nvSpPr>
          <p:spPr bwMode="auto">
            <a:xfrm>
              <a:off x="647466" y="2026907"/>
              <a:ext cx="2837699" cy="0"/>
            </a:xfrm>
            <a:prstGeom prst="line">
              <a:avLst/>
            </a:prstGeom>
            <a:noFill/>
            <a:ln w="28575">
              <a:solidFill>
                <a:srgbClr val="0000FF"/>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grpSp>
          <p:nvGrpSpPr>
            <p:cNvPr id="60" name="组合 59"/>
            <p:cNvGrpSpPr/>
            <p:nvPr/>
          </p:nvGrpSpPr>
          <p:grpSpPr>
            <a:xfrm flipH="1">
              <a:off x="601747" y="1217569"/>
              <a:ext cx="45719" cy="1550760"/>
              <a:chOff x="7293225" y="1376621"/>
              <a:chExt cx="0" cy="1402709"/>
            </a:xfrm>
          </p:grpSpPr>
          <p:sp>
            <p:nvSpPr>
              <p:cNvPr id="61" name="Line 30"/>
              <p:cNvSpPr>
                <a:spLocks noChangeShapeType="1"/>
              </p:cNvSpPr>
              <p:nvPr/>
            </p:nvSpPr>
            <p:spPr bwMode="auto">
              <a:xfrm>
                <a:off x="7293225" y="2185959"/>
                <a:ext cx="0" cy="593371"/>
              </a:xfrm>
              <a:prstGeom prst="line">
                <a:avLst/>
              </a:prstGeom>
              <a:noFill/>
              <a:ln w="19050">
                <a:solidFill>
                  <a:srgbClr val="0000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62" name="Line 44"/>
              <p:cNvSpPr>
                <a:spLocks noChangeShapeType="1"/>
              </p:cNvSpPr>
              <p:nvPr/>
            </p:nvSpPr>
            <p:spPr bwMode="auto">
              <a:xfrm>
                <a:off x="7293225" y="1376621"/>
                <a:ext cx="0" cy="809338"/>
              </a:xfrm>
              <a:prstGeom prst="line">
                <a:avLst/>
              </a:prstGeom>
              <a:noFill/>
              <a:ln w="19050">
                <a:solidFill>
                  <a:srgbClr val="0000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grpSp>
      </p:grpSp>
      <p:sp>
        <p:nvSpPr>
          <p:cNvPr id="63" name="矩形 62"/>
          <p:cNvSpPr/>
          <p:nvPr/>
        </p:nvSpPr>
        <p:spPr>
          <a:xfrm>
            <a:off x="1103811" y="3843931"/>
            <a:ext cx="7042687" cy="810478"/>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285750" indent="-285750">
              <a:lnSpc>
                <a:spcPts val="2800"/>
              </a:lnSpc>
              <a:buFont typeface="Wingdings" panose="05000000000000000000" pitchFamily="2" charset="2"/>
              <a:buChar char="l"/>
            </a:pPr>
            <a:r>
              <a:rPr lang="zh-CN" altLang="en-US" b="1" dirty="0">
                <a:latin typeface="微软雅黑" panose="020B0503020204020204" pitchFamily="34" charset="-122"/>
                <a:ea typeface="微软雅黑" panose="020B0503020204020204" pitchFamily="34" charset="-122"/>
              </a:rPr>
              <a:t>只有当参数 </a:t>
            </a:r>
            <a:r>
              <a:rPr lang="en-US" altLang="zh-CN" b="1" dirty="0">
                <a:solidFill>
                  <a:srgbClr val="0000FF"/>
                </a:solidFill>
                <a:latin typeface="微软雅黑" panose="020B0503020204020204" pitchFamily="34" charset="-122"/>
                <a:ea typeface="微软雅黑" panose="020B0503020204020204" pitchFamily="34" charset="-122"/>
              </a:rPr>
              <a:t>a </a:t>
            </a:r>
            <a:r>
              <a:rPr lang="zh-CN" altLang="en-US" b="1" dirty="0">
                <a:solidFill>
                  <a:srgbClr val="0000FF"/>
                </a:solidFill>
                <a:latin typeface="微软雅黑" panose="020B0503020204020204" pitchFamily="34" charset="-122"/>
                <a:ea typeface="微软雅黑" panose="020B0503020204020204" pitchFamily="34" charset="-122"/>
              </a:rPr>
              <a:t>远小于 </a:t>
            </a:r>
            <a:r>
              <a:rPr lang="en-US" altLang="zh-CN" b="1" dirty="0">
                <a:solidFill>
                  <a:srgbClr val="0000FF"/>
                </a:solidFill>
                <a:latin typeface="微软雅黑" panose="020B0503020204020204" pitchFamily="34" charset="-122"/>
                <a:ea typeface="微软雅黑" panose="020B0503020204020204" pitchFamily="34" charset="-122"/>
              </a:rPr>
              <a:t>1 </a:t>
            </a:r>
            <a:r>
              <a:rPr lang="zh-CN" altLang="en-US" b="1" dirty="0">
                <a:latin typeface="微软雅黑" panose="020B0503020204020204" pitchFamily="34" charset="-122"/>
                <a:ea typeface="微软雅黑" panose="020B0503020204020204" pitchFamily="34" charset="-122"/>
              </a:rPr>
              <a:t>才能得到尽可能高的极限信道利用率。</a:t>
            </a:r>
            <a:endParaRPr lang="zh-CN" altLang="en-US" b="1" dirty="0">
              <a:latin typeface="微软雅黑" panose="020B0503020204020204" pitchFamily="34" charset="-122"/>
              <a:ea typeface="微软雅黑" panose="020B0503020204020204" pitchFamily="34" charset="-122"/>
            </a:endParaRPr>
          </a:p>
          <a:p>
            <a:pPr marL="285750" indent="-285750">
              <a:lnSpc>
                <a:spcPts val="2800"/>
              </a:lnSpc>
              <a:buFont typeface="Wingdings" panose="05000000000000000000" pitchFamily="2" charset="2"/>
              <a:buChar char="l"/>
            </a:pPr>
            <a:r>
              <a:rPr lang="zh-CN" altLang="en-US" b="1" dirty="0">
                <a:latin typeface="微软雅黑" panose="020B0503020204020204" pitchFamily="34" charset="-122"/>
                <a:ea typeface="微软雅黑" panose="020B0503020204020204" pitchFamily="34" charset="-122"/>
              </a:rPr>
              <a:t>据统计，当以太网的利用率达到 </a:t>
            </a:r>
            <a:r>
              <a:rPr lang="en-US" altLang="zh-CN" b="1" dirty="0">
                <a:latin typeface="微软雅黑" panose="020B0503020204020204" pitchFamily="34" charset="-122"/>
                <a:ea typeface="微软雅黑" panose="020B0503020204020204" pitchFamily="34" charset="-122"/>
              </a:rPr>
              <a:t>30% </a:t>
            </a:r>
            <a:r>
              <a:rPr lang="zh-CN" altLang="en-US" b="1" dirty="0">
                <a:latin typeface="微软雅黑" panose="020B0503020204020204" pitchFamily="34" charset="-122"/>
                <a:ea typeface="微软雅黑" panose="020B0503020204020204" pitchFamily="34" charset="-122"/>
              </a:rPr>
              <a:t>时就已经处于</a:t>
            </a:r>
            <a:r>
              <a:rPr lang="zh-CN" altLang="en-US" b="1" dirty="0">
                <a:solidFill>
                  <a:srgbClr val="0000FF"/>
                </a:solidFill>
                <a:latin typeface="微软雅黑" panose="020B0503020204020204" pitchFamily="34" charset="-122"/>
                <a:ea typeface="微软雅黑" panose="020B0503020204020204" pitchFamily="34" charset="-122"/>
              </a:rPr>
              <a:t>重载</a:t>
            </a:r>
            <a:r>
              <a:rPr lang="zh-CN" altLang="en-US" b="1" dirty="0">
                <a:latin typeface="微软雅黑" panose="020B0503020204020204" pitchFamily="34" charset="-122"/>
                <a:ea typeface="微软雅黑" panose="020B0503020204020204" pitchFamily="34" charset="-122"/>
              </a:rPr>
              <a:t>的情况</a:t>
            </a:r>
            <a:r>
              <a:rPr lang="zh-CN" altLang="en-US" b="1" dirty="0" smtClean="0">
                <a:latin typeface="微软雅黑" panose="020B0503020204020204" pitchFamily="34" charset="-122"/>
                <a:ea typeface="微软雅黑" panose="020B0503020204020204" pitchFamily="34" charset="-122"/>
              </a:rPr>
              <a:t>。</a:t>
            </a:r>
            <a:endParaRPr lang="zh-CN" altLang="en-US" b="1" dirty="0">
              <a:latin typeface="微软雅黑" panose="020B0503020204020204" pitchFamily="34" charset="-122"/>
              <a:ea typeface="微软雅黑" panose="020B0503020204020204" pitchFamily="34" charset="-122"/>
            </a:endParaRPr>
          </a:p>
        </p:txBody>
      </p:sp>
      <p:sp>
        <p:nvSpPr>
          <p:cNvPr id="3" name="文本框 2"/>
          <p:cNvSpPr txBox="1"/>
          <p:nvPr/>
        </p:nvSpPr>
        <p:spPr>
          <a:xfrm>
            <a:off x="702310" y="1022985"/>
            <a:ext cx="7804150" cy="875665"/>
          </a:xfrm>
          <a:prstGeom prst="rect">
            <a:avLst/>
          </a:prstGeom>
          <a:noFill/>
        </p:spPr>
        <p:txBody>
          <a:bodyPr wrap="square" rtlCol="0" anchor="t">
            <a:spAutoFit/>
          </a:bodyPr>
          <a:p>
            <a:r>
              <a:rPr lang="zh-CN" altLang="en-US" sz="1700" b="1" dirty="0">
                <a:latin typeface="微软雅黑" panose="020B0503020204020204" pitchFamily="34" charset="-122"/>
                <a:ea typeface="微软雅黑" panose="020B0503020204020204" pitchFamily="34" charset="-122"/>
                <a:sym typeface="+mn-ea"/>
              </a:rPr>
              <a:t>在理想化的情况下，以太网上的各站发送数据都不会产生碰撞（这显然已经</a:t>
            </a:r>
            <a:r>
              <a:rPr lang="zh-CN" altLang="en-US" sz="1700" b="1" dirty="0" smtClean="0">
                <a:latin typeface="微软雅黑" panose="020B0503020204020204" pitchFamily="34" charset="-122"/>
                <a:ea typeface="微软雅黑" panose="020B0503020204020204" pitchFamily="34" charset="-122"/>
                <a:sym typeface="+mn-ea"/>
              </a:rPr>
              <a:t>不是 </a:t>
            </a:r>
            <a:r>
              <a:rPr lang="en-US" altLang="zh-CN" sz="1700" b="1" dirty="0" smtClean="0">
                <a:latin typeface="微软雅黑" panose="020B0503020204020204" pitchFamily="34" charset="-122"/>
                <a:ea typeface="微软雅黑" panose="020B0503020204020204" pitchFamily="34" charset="-122"/>
                <a:sym typeface="+mn-ea"/>
              </a:rPr>
              <a:t>CSMA/CD</a:t>
            </a:r>
            <a:r>
              <a:rPr lang="zh-CN" altLang="en-US" sz="1700" b="1" dirty="0">
                <a:latin typeface="微软雅黑" panose="020B0503020204020204" pitchFamily="34" charset="-122"/>
                <a:ea typeface="微软雅黑" panose="020B0503020204020204" pitchFamily="34" charset="-122"/>
                <a:sym typeface="+mn-ea"/>
              </a:rPr>
              <a:t>，而是需要使用一种特殊的调度方法），即总线一旦空闲就有某一个站立即发送数据。</a:t>
            </a:r>
            <a:endParaRPr lang="zh-CN" altLang="en-US" sz="1700" b="1" dirty="0">
              <a:latin typeface="微软雅黑" panose="020B0503020204020204" pitchFamily="34" charset="-122"/>
              <a:ea typeface="微软雅黑" panose="020B0503020204020204" pitchFamily="34"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2000" advTm="2000"/>
    </mc:Choice>
    <mc:Fallback>
      <p:transition spd="slow" advTm="2000"/>
    </mc:Fallback>
  </mc:AlternateContent>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5"/>
          <p:cNvSpPr>
            <a:spLocks noChangeArrowheads="1"/>
          </p:cNvSpPr>
          <p:nvPr/>
        </p:nvSpPr>
        <p:spPr bwMode="auto">
          <a:xfrm>
            <a:off x="502921" y="614456"/>
            <a:ext cx="8129015" cy="388721"/>
          </a:xfrm>
          <a:prstGeom prst="roundRect">
            <a:avLst>
              <a:gd name="adj" fmla="val 16667"/>
            </a:avLst>
          </a:prstGeom>
          <a:solidFill>
            <a:srgbClr val="0089FA"/>
          </a:solidFill>
          <a:ln>
            <a:noFill/>
          </a:ln>
          <a:effectLst/>
        </p:spPr>
        <p:txBody>
          <a:bodyPr wrap="none" anchor="ctr"/>
          <a:lstStyle/>
          <a:p>
            <a:endParaRPr lang="zh-CN" altLang="en-US"/>
          </a:p>
        </p:txBody>
      </p:sp>
      <p:sp>
        <p:nvSpPr>
          <p:cNvPr id="6" name="Rectangle 6"/>
          <p:cNvSpPr>
            <a:spLocks noChangeArrowheads="1"/>
          </p:cNvSpPr>
          <p:nvPr/>
        </p:nvSpPr>
        <p:spPr bwMode="auto">
          <a:xfrm>
            <a:off x="2772789" y="581329"/>
            <a:ext cx="358130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anose="020B0503020204020204" pitchFamily="34" charset="-122"/>
                <a:ea typeface="微软雅黑" panose="020B0503020204020204" pitchFamily="34" charset="-122"/>
              </a:rPr>
              <a:t>3.3.5  </a:t>
            </a:r>
            <a:r>
              <a:rPr lang="zh-CN" altLang="en-US" sz="2400" b="1" dirty="0">
                <a:solidFill>
                  <a:schemeClr val="bg1"/>
                </a:solidFill>
                <a:latin typeface="微软雅黑" panose="020B0503020204020204" pitchFamily="34" charset="-122"/>
                <a:ea typeface="微软雅黑" panose="020B0503020204020204" pitchFamily="34" charset="-122"/>
              </a:rPr>
              <a:t>以太网的 </a:t>
            </a:r>
            <a:r>
              <a:rPr lang="en-US" altLang="zh-CN" sz="2400" b="1" dirty="0">
                <a:solidFill>
                  <a:schemeClr val="bg1"/>
                </a:solidFill>
                <a:latin typeface="微软雅黑" panose="020B0503020204020204" pitchFamily="34" charset="-122"/>
                <a:ea typeface="微软雅黑" panose="020B0503020204020204" pitchFamily="34" charset="-122"/>
              </a:rPr>
              <a:t>MAC </a:t>
            </a:r>
            <a:r>
              <a:rPr lang="zh-CN" altLang="en-US" sz="2400" b="1" dirty="0">
                <a:solidFill>
                  <a:schemeClr val="bg1"/>
                </a:solidFill>
                <a:latin typeface="微软雅黑" panose="020B0503020204020204" pitchFamily="34" charset="-122"/>
                <a:ea typeface="微软雅黑" panose="020B0503020204020204" pitchFamily="34" charset="-122"/>
              </a:rPr>
              <a:t>层</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7" name="Rectangle 8"/>
          <p:cNvSpPr>
            <a:spLocks noChangeArrowheads="1"/>
          </p:cNvSpPr>
          <p:nvPr/>
        </p:nvSpPr>
        <p:spPr bwMode="auto">
          <a:xfrm>
            <a:off x="502921" y="1002542"/>
            <a:ext cx="8000999" cy="13619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ts val="3300"/>
              </a:lnSpc>
              <a:buClr>
                <a:srgbClr val="0070C0"/>
              </a:buClr>
            </a:pPr>
            <a:r>
              <a:rPr lang="zh-CN" altLang="en-US" sz="2000" b="1" dirty="0" smtClean="0">
                <a:latin typeface="微软雅黑" panose="020B0503020204020204" pitchFamily="34" charset="-122"/>
                <a:ea typeface="微软雅黑" panose="020B0503020204020204" pitchFamily="34" charset="-122"/>
              </a:rPr>
              <a:t>主要内容：</a:t>
            </a:r>
            <a:endParaRPr lang="zh-CN" altLang="en-US" sz="2000" b="1" dirty="0">
              <a:latin typeface="微软雅黑" panose="020B0503020204020204" pitchFamily="34" charset="-122"/>
              <a:ea typeface="微软雅黑" panose="020B0503020204020204" pitchFamily="34" charset="-122"/>
            </a:endParaRPr>
          </a:p>
          <a:p>
            <a:pPr marL="268605" indent="-268605">
              <a:lnSpc>
                <a:spcPts val="3300"/>
              </a:lnSpc>
              <a:buClr>
                <a:srgbClr val="0070C0"/>
              </a:buClr>
              <a:buFont typeface="Wingdings" panose="05000000000000000000" pitchFamily="2" charset="2"/>
              <a:buChar char="l"/>
            </a:pPr>
            <a:r>
              <a:rPr lang="en-US" altLang="zh-CN" sz="2000" b="1" dirty="0">
                <a:latin typeface="微软雅黑" panose="020B0503020204020204" pitchFamily="34" charset="-122"/>
                <a:ea typeface="微软雅黑" panose="020B0503020204020204" pitchFamily="34" charset="-122"/>
              </a:rPr>
              <a:t>1.  MAC </a:t>
            </a:r>
            <a:r>
              <a:rPr lang="zh-CN" altLang="en-US" sz="2000" b="1" dirty="0">
                <a:latin typeface="微软雅黑" panose="020B0503020204020204" pitchFamily="34" charset="-122"/>
                <a:ea typeface="微软雅黑" panose="020B0503020204020204" pitchFamily="34" charset="-122"/>
              </a:rPr>
              <a:t>层的硬件地址</a:t>
            </a:r>
            <a:endParaRPr lang="zh-CN" altLang="en-US" sz="2000" b="1" dirty="0">
              <a:latin typeface="微软雅黑" panose="020B0503020204020204" pitchFamily="34" charset="-122"/>
              <a:ea typeface="微软雅黑" panose="020B0503020204020204" pitchFamily="34" charset="-122"/>
            </a:endParaRPr>
          </a:p>
          <a:p>
            <a:pPr marL="268605" indent="-268605">
              <a:lnSpc>
                <a:spcPts val="3300"/>
              </a:lnSpc>
              <a:buClr>
                <a:srgbClr val="0070C0"/>
              </a:buClr>
              <a:buFont typeface="Wingdings" panose="05000000000000000000" pitchFamily="2" charset="2"/>
              <a:buChar char="l"/>
            </a:pPr>
            <a:r>
              <a:rPr lang="en-US" altLang="zh-CN" sz="2000" b="1" dirty="0">
                <a:latin typeface="微软雅黑" panose="020B0503020204020204" pitchFamily="34" charset="-122"/>
                <a:ea typeface="微软雅黑" panose="020B0503020204020204" pitchFamily="34" charset="-122"/>
              </a:rPr>
              <a:t>2.  MAC </a:t>
            </a:r>
            <a:r>
              <a:rPr lang="zh-CN" altLang="en-US" sz="2000" b="1" dirty="0">
                <a:latin typeface="微软雅黑" panose="020B0503020204020204" pitchFamily="34" charset="-122"/>
                <a:ea typeface="微软雅黑" panose="020B0503020204020204" pitchFamily="34" charset="-122"/>
              </a:rPr>
              <a:t>帧的格式</a:t>
            </a:r>
            <a:endParaRPr lang="zh-CN" altLang="en-US" sz="2000" b="1"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Tm="2000"/>
    </mc:Choice>
    <mc:Fallback>
      <p:transition spd="slow" advTm="2000"/>
    </mc:Fallback>
  </mc:AlternateContent>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6"/>
          <p:cNvSpPr>
            <a:spLocks noChangeArrowheads="1"/>
          </p:cNvSpPr>
          <p:nvPr/>
        </p:nvSpPr>
        <p:spPr bwMode="auto">
          <a:xfrm>
            <a:off x="502921" y="944377"/>
            <a:ext cx="8129015" cy="22082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eaLnBrk="0" hangingPunct="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在局域网中，</a:t>
            </a:r>
            <a:r>
              <a:rPr lang="zh-CN" altLang="en-US" sz="2000" b="1" dirty="0">
                <a:solidFill>
                  <a:srgbClr val="0000FF"/>
                </a:solidFill>
                <a:latin typeface="微软雅黑" panose="020B0503020204020204" pitchFamily="34" charset="-122"/>
                <a:ea typeface="微软雅黑" panose="020B0503020204020204" pitchFamily="34" charset="-122"/>
              </a:rPr>
              <a:t>硬件地址</a:t>
            </a:r>
            <a:r>
              <a:rPr lang="zh-CN" altLang="en-US" sz="2000" b="1" dirty="0">
                <a:latin typeface="微软雅黑" panose="020B0503020204020204" pitchFamily="34" charset="-122"/>
                <a:ea typeface="微软雅黑" panose="020B0503020204020204" pitchFamily="34" charset="-122"/>
              </a:rPr>
              <a:t>又称为</a:t>
            </a:r>
            <a:r>
              <a:rPr lang="zh-CN" altLang="en-US" sz="2000" b="1" dirty="0">
                <a:solidFill>
                  <a:srgbClr val="0000FF"/>
                </a:solidFill>
                <a:latin typeface="微软雅黑" panose="020B0503020204020204" pitchFamily="34" charset="-122"/>
                <a:ea typeface="微软雅黑" panose="020B0503020204020204" pitchFamily="34" charset="-122"/>
              </a:rPr>
              <a:t>物理地址</a:t>
            </a:r>
            <a:r>
              <a:rPr lang="zh-CN" altLang="en-US" sz="2000" b="1" dirty="0">
                <a:latin typeface="微软雅黑" panose="020B0503020204020204" pitchFamily="34" charset="-122"/>
                <a:ea typeface="微软雅黑" panose="020B0503020204020204" pitchFamily="34" charset="-122"/>
              </a:rPr>
              <a:t>，或 </a:t>
            </a:r>
            <a:r>
              <a:rPr lang="en-US" altLang="zh-CN" sz="2000" b="1" dirty="0">
                <a:solidFill>
                  <a:srgbClr val="0000FF"/>
                </a:solidFill>
                <a:latin typeface="微软雅黑" panose="020B0503020204020204" pitchFamily="34" charset="-122"/>
                <a:ea typeface="微软雅黑" panose="020B0503020204020204" pitchFamily="34" charset="-122"/>
              </a:rPr>
              <a:t>MAC </a:t>
            </a:r>
            <a:r>
              <a:rPr lang="zh-CN" altLang="en-US" sz="2000" b="1" dirty="0">
                <a:solidFill>
                  <a:srgbClr val="0000FF"/>
                </a:solidFill>
                <a:latin typeface="微软雅黑" panose="020B0503020204020204" pitchFamily="34" charset="-122"/>
                <a:ea typeface="微软雅黑" panose="020B0503020204020204" pitchFamily="34" charset="-122"/>
              </a:rPr>
              <a:t>地址</a:t>
            </a:r>
            <a:r>
              <a:rPr lang="zh-CN" altLang="en-US" sz="2000" b="1" dirty="0">
                <a:latin typeface="微软雅黑" panose="020B0503020204020204" pitchFamily="34" charset="-122"/>
                <a:ea typeface="微软雅黑" panose="020B0503020204020204" pitchFamily="34" charset="-122"/>
              </a:rPr>
              <a:t>。 </a:t>
            </a:r>
            <a:endParaRPr lang="zh-CN" altLang="en-US" sz="2000" b="1" dirty="0">
              <a:latin typeface="微软雅黑" panose="020B0503020204020204" pitchFamily="34" charset="-122"/>
              <a:ea typeface="微软雅黑" panose="020B0503020204020204" pitchFamily="34" charset="-122"/>
            </a:endParaRPr>
          </a:p>
          <a:p>
            <a:pPr marL="342900" indent="-342900" eaLnBrk="0" hangingPunct="0">
              <a:lnSpc>
                <a:spcPts val="3300"/>
              </a:lnSpc>
              <a:buClr>
                <a:srgbClr val="0070C0"/>
              </a:buClr>
              <a:buFont typeface="Wingdings" panose="05000000000000000000" pitchFamily="2" charset="2"/>
              <a:buChar char="l"/>
            </a:pPr>
            <a:r>
              <a:rPr lang="en-US" altLang="zh-CN" sz="2000" b="1" dirty="0">
                <a:latin typeface="微软雅黑" panose="020B0503020204020204" pitchFamily="34" charset="-122"/>
                <a:ea typeface="微软雅黑" panose="020B0503020204020204" pitchFamily="34" charset="-122"/>
              </a:rPr>
              <a:t>802 </a:t>
            </a:r>
            <a:r>
              <a:rPr lang="zh-CN" altLang="en-US" sz="2000" b="1" dirty="0">
                <a:latin typeface="微软雅黑" panose="020B0503020204020204" pitchFamily="34" charset="-122"/>
                <a:ea typeface="微软雅黑" panose="020B0503020204020204" pitchFamily="34" charset="-122"/>
              </a:rPr>
              <a:t>标准所说的“地址”严格地讲应当是每一个站的“</a:t>
            </a:r>
            <a:r>
              <a:rPr lang="zh-CN" altLang="en-US" sz="2000" b="1" dirty="0">
                <a:solidFill>
                  <a:srgbClr val="0000FF"/>
                </a:solidFill>
                <a:latin typeface="微软雅黑" panose="020B0503020204020204" pitchFamily="34" charset="-122"/>
                <a:ea typeface="微软雅黑" panose="020B0503020204020204" pitchFamily="34" charset="-122"/>
              </a:rPr>
              <a:t>名字</a:t>
            </a:r>
            <a:r>
              <a:rPr lang="zh-CN" altLang="en-US" sz="2000" b="1" dirty="0">
                <a:latin typeface="微软雅黑" panose="020B0503020204020204" pitchFamily="34" charset="-122"/>
                <a:ea typeface="微软雅黑" panose="020B0503020204020204" pitchFamily="34" charset="-122"/>
              </a:rPr>
              <a:t>”或</a:t>
            </a:r>
            <a:r>
              <a:rPr lang="zh-CN" altLang="en-US" sz="2000" b="1" dirty="0">
                <a:solidFill>
                  <a:srgbClr val="0000FF"/>
                </a:solidFill>
                <a:latin typeface="微软雅黑" panose="020B0503020204020204" pitchFamily="34" charset="-122"/>
                <a:ea typeface="微软雅黑" panose="020B0503020204020204" pitchFamily="34" charset="-122"/>
              </a:rPr>
              <a:t>标识符</a:t>
            </a:r>
            <a:r>
              <a:rPr lang="zh-CN" altLang="en-US" sz="2000" b="1" dirty="0">
                <a:latin typeface="微软雅黑" panose="020B0503020204020204" pitchFamily="34" charset="-122"/>
                <a:ea typeface="微软雅黑" panose="020B0503020204020204" pitchFamily="34" charset="-122"/>
              </a:rPr>
              <a:t>。 </a:t>
            </a:r>
            <a:endParaRPr lang="zh-CN" altLang="en-US" sz="2000" b="1" dirty="0">
              <a:latin typeface="微软雅黑" panose="020B0503020204020204" pitchFamily="34" charset="-122"/>
              <a:ea typeface="微软雅黑" panose="020B0503020204020204" pitchFamily="34" charset="-122"/>
            </a:endParaRPr>
          </a:p>
          <a:p>
            <a:pPr marL="342900" indent="-342900" eaLnBrk="0" hangingPunct="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但鉴于大家都早已习惯了将这种 </a:t>
            </a:r>
            <a:r>
              <a:rPr lang="en-US" altLang="zh-CN" sz="2000" b="1" dirty="0">
                <a:latin typeface="微软雅黑" panose="020B0503020204020204" pitchFamily="34" charset="-122"/>
                <a:ea typeface="微软雅黑" panose="020B0503020204020204" pitchFamily="34" charset="-122"/>
              </a:rPr>
              <a:t>48 </a:t>
            </a:r>
            <a:r>
              <a:rPr lang="zh-CN" altLang="en-US" sz="2000" b="1" dirty="0">
                <a:latin typeface="微软雅黑" panose="020B0503020204020204" pitchFamily="34" charset="-122"/>
                <a:ea typeface="微软雅黑" panose="020B0503020204020204" pitchFamily="34" charset="-122"/>
              </a:rPr>
              <a:t>位的“名字”称为“地址”，所以本书也采用这种习惯用法，尽管这种说法并不太严格。</a:t>
            </a:r>
            <a:endParaRPr lang="zh-CN" altLang="en-US" sz="2000" b="1" dirty="0">
              <a:latin typeface="微软雅黑" panose="020B0503020204020204" pitchFamily="34" charset="-122"/>
              <a:ea typeface="微软雅黑" panose="020B0503020204020204" pitchFamily="34" charset="-122"/>
            </a:endParaRPr>
          </a:p>
        </p:txBody>
      </p:sp>
      <p:sp>
        <p:nvSpPr>
          <p:cNvPr id="9" name="AutoShape 5"/>
          <p:cNvSpPr>
            <a:spLocks noChangeArrowheads="1"/>
          </p:cNvSpPr>
          <p:nvPr/>
        </p:nvSpPr>
        <p:spPr bwMode="auto">
          <a:xfrm>
            <a:off x="502921" y="612817"/>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 name="Rectangle 6"/>
          <p:cNvSpPr>
            <a:spLocks noChangeArrowheads="1"/>
          </p:cNvSpPr>
          <p:nvPr/>
        </p:nvSpPr>
        <p:spPr bwMode="auto">
          <a:xfrm>
            <a:off x="3122254" y="589727"/>
            <a:ext cx="288963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anose="020B0503020204020204" pitchFamily="34" charset="-122"/>
                <a:ea typeface="微软雅黑" panose="020B0503020204020204" pitchFamily="34" charset="-122"/>
              </a:rPr>
              <a:t>1.  MAC </a:t>
            </a:r>
            <a:r>
              <a:rPr lang="zh-CN" altLang="en-US" sz="2000" b="1" dirty="0">
                <a:solidFill>
                  <a:schemeClr val="bg1"/>
                </a:solidFill>
                <a:latin typeface="微软雅黑" panose="020B0503020204020204" pitchFamily="34" charset="-122"/>
                <a:ea typeface="微软雅黑" panose="020B0503020204020204" pitchFamily="34" charset="-122"/>
              </a:rPr>
              <a:t>层的硬件</a:t>
            </a:r>
            <a:r>
              <a:rPr lang="zh-CN" altLang="en-US" sz="2000" b="1" dirty="0" smtClean="0">
                <a:solidFill>
                  <a:schemeClr val="bg1"/>
                </a:solidFill>
                <a:latin typeface="微软雅黑" panose="020B0503020204020204" pitchFamily="34" charset="-122"/>
                <a:ea typeface="微软雅黑" panose="020B0503020204020204" pitchFamily="34" charset="-122"/>
              </a:rPr>
              <a:t>地址</a:t>
            </a:r>
            <a:endParaRPr lang="fr-FR" altLang="zh-CN" sz="2000" b="1" dirty="0">
              <a:solidFill>
                <a:schemeClr val="bg1"/>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502921" y="3143531"/>
            <a:ext cx="8129015" cy="1209012"/>
            <a:chOff x="502921" y="3816362"/>
            <a:chExt cx="8129015" cy="1294920"/>
          </a:xfrm>
        </p:grpSpPr>
        <p:sp>
          <p:nvSpPr>
            <p:cNvPr id="12" name="对角圆角矩形 11"/>
            <p:cNvSpPr/>
            <p:nvPr/>
          </p:nvSpPr>
          <p:spPr>
            <a:xfrm>
              <a:off x="502921" y="3816362"/>
              <a:ext cx="8129015" cy="1294920"/>
            </a:xfrm>
            <a:prstGeom prst="round2DiagRect">
              <a:avLst/>
            </a:prstGeom>
            <a:solidFill>
              <a:srgbClr val="0098F6"/>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795528" y="3858171"/>
              <a:ext cx="7598664" cy="1211450"/>
            </a:xfrm>
            <a:prstGeom prst="rect">
              <a:avLst/>
            </a:prstGeom>
          </p:spPr>
          <p:txBody>
            <a:bodyPr wrap="square">
              <a:spAutoFit/>
            </a:bodyPr>
            <a:lstStyle/>
            <a:p>
              <a:pPr>
                <a:lnSpc>
                  <a:spcPts val="2700"/>
                </a:lnSpc>
              </a:pPr>
              <a:r>
                <a:rPr lang="zh-CN" altLang="en-US" b="1" dirty="0">
                  <a:solidFill>
                    <a:schemeClr val="bg1"/>
                  </a:solidFill>
                  <a:latin typeface="微软雅黑" panose="020B0503020204020204" pitchFamily="34" charset="-122"/>
                  <a:ea typeface="微软雅黑" panose="020B0503020204020204" pitchFamily="34" charset="-122"/>
                </a:rPr>
                <a:t>请注意，如果连接在局域网上的主机或路由器安装有多个适配器，那么这样的主机或路由器就有多个“地址”。更准确些说，这种 </a:t>
              </a:r>
              <a:r>
                <a:rPr lang="en-US" altLang="zh-CN" b="1" dirty="0">
                  <a:solidFill>
                    <a:schemeClr val="bg1"/>
                  </a:solidFill>
                  <a:latin typeface="微软雅黑" panose="020B0503020204020204" pitchFamily="34" charset="-122"/>
                  <a:ea typeface="微软雅黑" panose="020B0503020204020204" pitchFamily="34" charset="-122"/>
                </a:rPr>
                <a:t>48 </a:t>
              </a:r>
              <a:r>
                <a:rPr lang="zh-CN" altLang="en-US" b="1" dirty="0">
                  <a:solidFill>
                    <a:schemeClr val="bg1"/>
                  </a:solidFill>
                  <a:latin typeface="微软雅黑" panose="020B0503020204020204" pitchFamily="34" charset="-122"/>
                  <a:ea typeface="微软雅黑" panose="020B0503020204020204" pitchFamily="34" charset="-122"/>
                </a:rPr>
                <a:t>位“地址”应当是某个接口的标识符。</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2000" advTm="2000"/>
    </mc:Choice>
    <mc:Fallback>
      <p:transition spd="slow" advTm="2000"/>
    </mc:Fallback>
  </mc:AlternateContent>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46"/>
          <p:cNvSpPr>
            <a:spLocks noChangeArrowheads="1"/>
          </p:cNvSpPr>
          <p:nvPr/>
        </p:nvSpPr>
        <p:spPr bwMode="auto">
          <a:xfrm>
            <a:off x="502920" y="2229485"/>
            <a:ext cx="8271510" cy="287464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oAutofit/>
          </a:bodyPr>
          <a:lstStyle/>
          <a:p>
            <a:pPr marL="342900" indent="-342900" eaLnBrk="0" hangingPunct="0">
              <a:lnSpc>
                <a:spcPts val="3000"/>
              </a:lnSpc>
              <a:buClr>
                <a:srgbClr val="0070C0"/>
              </a:buClr>
              <a:buFont typeface="Wingdings" panose="05000000000000000000" pitchFamily="2" charset="2"/>
              <a:buChar char="l"/>
            </a:pPr>
            <a:r>
              <a:rPr lang="en-US" altLang="zh-CN" sz="2000" b="1" dirty="0" smtClean="0">
                <a:latin typeface="微软雅黑" panose="020B0503020204020204" pitchFamily="34" charset="-122"/>
                <a:ea typeface="微软雅黑" panose="020B0503020204020204" pitchFamily="34" charset="-122"/>
              </a:rPr>
              <a:t>IEEE </a:t>
            </a:r>
            <a:r>
              <a:rPr lang="zh-CN" altLang="en-US" sz="2000" b="1" dirty="0" smtClean="0">
                <a:latin typeface="微软雅黑" panose="020B0503020204020204" pitchFamily="34" charset="-122"/>
                <a:ea typeface="微软雅黑" panose="020B0503020204020204" pitchFamily="34" charset="-122"/>
              </a:rPr>
              <a:t>（美国电气和电子工程师协会）注册</a:t>
            </a:r>
            <a:r>
              <a:rPr lang="zh-CN" altLang="en-US" sz="2000" b="1" dirty="0">
                <a:latin typeface="微软雅黑" panose="020B0503020204020204" pitchFamily="34" charset="-122"/>
                <a:ea typeface="微软雅黑" panose="020B0503020204020204" pitchFamily="34" charset="-122"/>
              </a:rPr>
              <a:t>管理机构 </a:t>
            </a:r>
            <a:r>
              <a:rPr lang="en-US" altLang="zh-CN" sz="2000" b="1" dirty="0">
                <a:latin typeface="微软雅黑" panose="020B0503020204020204" pitchFamily="34" charset="-122"/>
                <a:ea typeface="微软雅黑" panose="020B0503020204020204" pitchFamily="34" charset="-122"/>
              </a:rPr>
              <a:t>RA </a:t>
            </a:r>
            <a:r>
              <a:rPr lang="zh-CN" altLang="en-US" sz="2000" b="1" dirty="0">
                <a:latin typeface="微软雅黑" panose="020B0503020204020204" pitchFamily="34" charset="-122"/>
                <a:ea typeface="微软雅黑" panose="020B0503020204020204" pitchFamily="34" charset="-122"/>
              </a:rPr>
              <a:t>负责向厂家</a:t>
            </a:r>
            <a:r>
              <a:rPr lang="zh-CN" altLang="en-US" sz="2000" b="1" dirty="0" smtClean="0">
                <a:latin typeface="微软雅黑" panose="020B0503020204020204" pitchFamily="34" charset="-122"/>
                <a:ea typeface="微软雅黑" panose="020B0503020204020204" pitchFamily="34" charset="-122"/>
              </a:rPr>
              <a:t>分配</a:t>
            </a:r>
            <a:r>
              <a:rPr lang="zh-CN" altLang="en-US" sz="2000" b="1" dirty="0" smtClean="0">
                <a:solidFill>
                  <a:srgbClr val="0000FF"/>
                </a:solidFill>
                <a:latin typeface="微软雅黑" panose="020B0503020204020204" pitchFamily="34" charset="-122"/>
                <a:ea typeface="微软雅黑" panose="020B0503020204020204" pitchFamily="34" charset="-122"/>
              </a:rPr>
              <a:t>前 </a:t>
            </a:r>
            <a:r>
              <a:rPr lang="en-US" altLang="zh-CN" sz="2000" b="1" dirty="0" smtClean="0">
                <a:solidFill>
                  <a:srgbClr val="0000FF"/>
                </a:solidFill>
                <a:latin typeface="微软雅黑" panose="020B0503020204020204" pitchFamily="34" charset="-122"/>
                <a:ea typeface="微软雅黑" panose="020B0503020204020204" pitchFamily="34" charset="-122"/>
              </a:rPr>
              <a:t>3 </a:t>
            </a:r>
            <a:r>
              <a:rPr lang="zh-CN" altLang="en-US" sz="2000" b="1" dirty="0" smtClean="0">
                <a:solidFill>
                  <a:srgbClr val="0000FF"/>
                </a:solidFill>
                <a:latin typeface="微软雅黑" panose="020B0503020204020204" pitchFamily="34" charset="-122"/>
                <a:ea typeface="微软雅黑" panose="020B0503020204020204" pitchFamily="34" charset="-122"/>
              </a:rPr>
              <a:t>个</a:t>
            </a:r>
            <a:r>
              <a:rPr lang="zh-CN" altLang="en-US" sz="2000" b="1" dirty="0">
                <a:solidFill>
                  <a:srgbClr val="0000FF"/>
                </a:solidFill>
                <a:latin typeface="微软雅黑" panose="020B0503020204020204" pitchFamily="34" charset="-122"/>
                <a:ea typeface="微软雅黑" panose="020B0503020204020204" pitchFamily="34" charset="-122"/>
              </a:rPr>
              <a:t>字节 </a:t>
            </a:r>
            <a:r>
              <a:rPr lang="en-US" altLang="zh-CN" sz="2000" b="1" dirty="0">
                <a:latin typeface="微软雅黑" panose="020B0503020204020204" pitchFamily="34" charset="-122"/>
                <a:ea typeface="微软雅黑" panose="020B0503020204020204" pitchFamily="34" charset="-122"/>
              </a:rPr>
              <a:t>(</a:t>
            </a:r>
            <a:r>
              <a:rPr lang="zh-CN" altLang="en-US" sz="2000" b="1" dirty="0">
                <a:latin typeface="微软雅黑" panose="020B0503020204020204" pitchFamily="34" charset="-122"/>
                <a:ea typeface="微软雅黑" panose="020B0503020204020204" pitchFamily="34" charset="-122"/>
              </a:rPr>
              <a:t>即</a:t>
            </a:r>
            <a:r>
              <a:rPr lang="zh-CN" altLang="en-US" sz="2000" b="1" dirty="0" smtClean="0">
                <a:latin typeface="微软雅黑" panose="020B0503020204020204" pitchFamily="34" charset="-122"/>
                <a:ea typeface="微软雅黑" panose="020B0503020204020204" pitchFamily="34" charset="-122"/>
              </a:rPr>
              <a:t>高 </a:t>
            </a:r>
            <a:r>
              <a:rPr lang="en-US" altLang="zh-CN" sz="2000" b="1" dirty="0">
                <a:latin typeface="微软雅黑" panose="020B0503020204020204" pitchFamily="34" charset="-122"/>
                <a:ea typeface="微软雅黑" panose="020B0503020204020204" pitchFamily="34" charset="-122"/>
              </a:rPr>
              <a:t>24 </a:t>
            </a:r>
            <a:r>
              <a:rPr lang="zh-CN" altLang="en-US" sz="2000" b="1" dirty="0">
                <a:latin typeface="微软雅黑" panose="020B0503020204020204" pitchFamily="34" charset="-122"/>
                <a:ea typeface="微软雅黑" panose="020B0503020204020204" pitchFamily="34" charset="-122"/>
              </a:rPr>
              <a:t>位，地址块</a:t>
            </a:r>
            <a:r>
              <a:rPr lang="en-US" altLang="zh-CN" sz="2000" b="1" dirty="0">
                <a:latin typeface="微软雅黑" panose="020B0503020204020204" pitchFamily="34" charset="-122"/>
                <a:ea typeface="微软雅黑" panose="020B0503020204020204" pitchFamily="34" charset="-122"/>
              </a:rPr>
              <a:t>)</a:t>
            </a:r>
            <a:r>
              <a:rPr lang="zh-CN" altLang="en-US" sz="2000" b="1" dirty="0">
                <a:latin typeface="微软雅黑" panose="020B0503020204020204" pitchFamily="34" charset="-122"/>
                <a:ea typeface="微软雅黑" panose="020B0503020204020204" pitchFamily="34" charset="-122"/>
              </a:rPr>
              <a:t>，称为</a:t>
            </a:r>
            <a:r>
              <a:rPr lang="zh-CN" altLang="en-US" sz="2000" b="1" dirty="0">
                <a:solidFill>
                  <a:srgbClr val="C00000"/>
                </a:solidFill>
                <a:latin typeface="微软雅黑" panose="020B0503020204020204" pitchFamily="34" charset="-122"/>
                <a:ea typeface="微软雅黑" panose="020B0503020204020204" pitchFamily="34" charset="-122"/>
              </a:rPr>
              <a:t>组织唯一</a:t>
            </a:r>
            <a:r>
              <a:rPr lang="zh-CN" altLang="en-US" sz="2000" b="1" dirty="0" smtClean="0">
                <a:solidFill>
                  <a:srgbClr val="C00000"/>
                </a:solidFill>
                <a:latin typeface="微软雅黑" panose="020B0503020204020204" pitchFamily="34" charset="-122"/>
                <a:ea typeface="微软雅黑" panose="020B0503020204020204" pitchFamily="34" charset="-122"/>
              </a:rPr>
              <a:t>标识符 </a:t>
            </a:r>
            <a:r>
              <a:rPr lang="en-US" altLang="zh-CN" sz="2000" b="1" dirty="0" smtClean="0">
                <a:solidFill>
                  <a:srgbClr val="C00000"/>
                </a:solidFill>
                <a:latin typeface="微软雅黑" panose="020B0503020204020204" pitchFamily="34" charset="-122"/>
                <a:ea typeface="微软雅黑" panose="020B0503020204020204" pitchFamily="34" charset="-122"/>
              </a:rPr>
              <a:t>OUI </a:t>
            </a:r>
            <a:r>
              <a:rPr lang="en-US" altLang="zh-CN" sz="2000" b="1" dirty="0">
                <a:latin typeface="微软雅黑" panose="020B0503020204020204" pitchFamily="34" charset="-122"/>
                <a:ea typeface="微软雅黑" panose="020B0503020204020204" pitchFamily="34" charset="-122"/>
              </a:rPr>
              <a:t>(Organizationally Unique Identifier)</a:t>
            </a:r>
            <a:r>
              <a:rPr lang="zh-CN" altLang="en-US" sz="2000" b="1" dirty="0" smtClean="0">
                <a:latin typeface="微软雅黑" panose="020B0503020204020204" pitchFamily="34" charset="-122"/>
                <a:ea typeface="微软雅黑" panose="020B0503020204020204" pitchFamily="34" charset="-122"/>
              </a:rPr>
              <a:t>。</a:t>
            </a:r>
            <a:r>
              <a:rPr lang="zh-CN" altLang="en-US" sz="2000" b="1" dirty="0">
                <a:latin typeface="微软雅黑" panose="020B0503020204020204" pitchFamily="34" charset="-122"/>
                <a:ea typeface="微软雅黑" panose="020B0503020204020204" pitchFamily="34" charset="-122"/>
              </a:rPr>
              <a:t>厂家自行</a:t>
            </a:r>
            <a:r>
              <a:rPr lang="zh-CN" altLang="en-US" sz="2000" b="1" dirty="0" smtClean="0">
                <a:latin typeface="微软雅黑" panose="020B0503020204020204" pitchFamily="34" charset="-122"/>
                <a:ea typeface="微软雅黑" panose="020B0503020204020204" pitchFamily="34" charset="-122"/>
              </a:rPr>
              <a:t>指派</a:t>
            </a:r>
            <a:r>
              <a:rPr lang="zh-CN" altLang="en-US" sz="2000" b="1" dirty="0" smtClean="0">
                <a:solidFill>
                  <a:srgbClr val="0000FF"/>
                </a:solidFill>
                <a:latin typeface="微软雅黑" panose="020B0503020204020204" pitchFamily="34" charset="-122"/>
                <a:ea typeface="微软雅黑" panose="020B0503020204020204" pitchFamily="34" charset="-122"/>
              </a:rPr>
              <a:t>后 </a:t>
            </a:r>
            <a:r>
              <a:rPr lang="en-US" altLang="zh-CN" sz="2000" b="1" dirty="0" smtClean="0">
                <a:solidFill>
                  <a:srgbClr val="0000FF"/>
                </a:solidFill>
                <a:latin typeface="微软雅黑" panose="020B0503020204020204" pitchFamily="34" charset="-122"/>
                <a:ea typeface="微软雅黑" panose="020B0503020204020204" pitchFamily="34" charset="-122"/>
              </a:rPr>
              <a:t>3 </a:t>
            </a:r>
            <a:r>
              <a:rPr lang="zh-CN" altLang="en-US" sz="2000" b="1" dirty="0" smtClean="0">
                <a:solidFill>
                  <a:srgbClr val="0000FF"/>
                </a:solidFill>
                <a:latin typeface="微软雅黑" panose="020B0503020204020204" pitchFamily="34" charset="-122"/>
                <a:ea typeface="微软雅黑" panose="020B0503020204020204" pitchFamily="34" charset="-122"/>
              </a:rPr>
              <a:t>个</a:t>
            </a:r>
            <a:r>
              <a:rPr lang="zh-CN" altLang="en-US" sz="2000" b="1" dirty="0">
                <a:solidFill>
                  <a:srgbClr val="0000FF"/>
                </a:solidFill>
                <a:latin typeface="微软雅黑" panose="020B0503020204020204" pitchFamily="34" charset="-122"/>
                <a:ea typeface="微软雅黑" panose="020B0503020204020204" pitchFamily="34" charset="-122"/>
              </a:rPr>
              <a:t>字节 </a:t>
            </a:r>
            <a:r>
              <a:rPr lang="en-US" altLang="zh-CN" sz="2000" b="1" dirty="0">
                <a:latin typeface="微软雅黑" panose="020B0503020204020204" pitchFamily="34" charset="-122"/>
                <a:ea typeface="微软雅黑" panose="020B0503020204020204" pitchFamily="34" charset="-122"/>
              </a:rPr>
              <a:t>(</a:t>
            </a:r>
            <a:r>
              <a:rPr lang="zh-CN" altLang="en-US" sz="2000" b="1" dirty="0">
                <a:latin typeface="微软雅黑" panose="020B0503020204020204" pitchFamily="34" charset="-122"/>
                <a:ea typeface="微软雅黑" panose="020B0503020204020204" pitchFamily="34" charset="-122"/>
              </a:rPr>
              <a:t>即</a:t>
            </a:r>
            <a:r>
              <a:rPr lang="zh-CN" altLang="en-US" sz="2000" b="1" dirty="0" smtClean="0">
                <a:latin typeface="微软雅黑" panose="020B0503020204020204" pitchFamily="34" charset="-122"/>
                <a:ea typeface="微软雅黑" panose="020B0503020204020204" pitchFamily="34" charset="-122"/>
              </a:rPr>
              <a:t>低 </a:t>
            </a:r>
            <a:r>
              <a:rPr lang="en-US" altLang="zh-CN" sz="2000" b="1" dirty="0">
                <a:latin typeface="微软雅黑" panose="020B0503020204020204" pitchFamily="34" charset="-122"/>
                <a:ea typeface="微软雅黑" panose="020B0503020204020204" pitchFamily="34" charset="-122"/>
              </a:rPr>
              <a:t>24 </a:t>
            </a:r>
            <a:r>
              <a:rPr lang="zh-CN" altLang="en-US" sz="2000" b="1" dirty="0">
                <a:latin typeface="微软雅黑" panose="020B0503020204020204" pitchFamily="34" charset="-122"/>
                <a:ea typeface="微软雅黑" panose="020B0503020204020204" pitchFamily="34" charset="-122"/>
              </a:rPr>
              <a:t>位</a:t>
            </a:r>
            <a:r>
              <a:rPr lang="en-US" altLang="zh-CN" sz="2000" b="1" dirty="0" smtClean="0">
                <a:latin typeface="微软雅黑" panose="020B0503020204020204" pitchFamily="34" charset="-122"/>
                <a:ea typeface="微软雅黑" panose="020B0503020204020204" pitchFamily="34" charset="-122"/>
              </a:rPr>
              <a:t>)</a:t>
            </a:r>
            <a:r>
              <a:rPr lang="zh-CN" altLang="en-US" sz="2000" b="1" dirty="0" smtClean="0">
                <a:latin typeface="微软雅黑" panose="020B0503020204020204" pitchFamily="34" charset="-122"/>
                <a:ea typeface="微软雅黑" panose="020B0503020204020204" pitchFamily="34" charset="-122"/>
              </a:rPr>
              <a:t>，称为</a:t>
            </a:r>
            <a:r>
              <a:rPr lang="zh-CN" altLang="en-US" sz="2000" b="1" dirty="0" smtClean="0">
                <a:solidFill>
                  <a:srgbClr val="C00000"/>
                </a:solidFill>
                <a:latin typeface="微软雅黑" panose="020B0503020204020204" pitchFamily="34" charset="-122"/>
                <a:ea typeface="微软雅黑" panose="020B0503020204020204" pitchFamily="34" charset="-122"/>
              </a:rPr>
              <a:t>扩展</a:t>
            </a:r>
            <a:r>
              <a:rPr lang="zh-CN" altLang="en-US" sz="2000" b="1" dirty="0">
                <a:solidFill>
                  <a:srgbClr val="C00000"/>
                </a:solidFill>
                <a:latin typeface="微软雅黑" panose="020B0503020204020204" pitchFamily="34" charset="-122"/>
                <a:ea typeface="微软雅黑" panose="020B0503020204020204" pitchFamily="34" charset="-122"/>
              </a:rPr>
              <a:t>标识符 </a:t>
            </a:r>
            <a:r>
              <a:rPr lang="en-US" altLang="zh-CN" sz="2000" b="1" dirty="0" smtClean="0">
                <a:latin typeface="微软雅黑" panose="020B0503020204020204" pitchFamily="34" charset="-122"/>
                <a:ea typeface="微软雅黑" panose="020B0503020204020204" pitchFamily="34" charset="-122"/>
              </a:rPr>
              <a:t>(</a:t>
            </a:r>
            <a:r>
              <a:rPr lang="en-US" altLang="zh-CN" sz="2000" b="1" dirty="0">
                <a:latin typeface="微软雅黑" panose="020B0503020204020204" pitchFamily="34" charset="-122"/>
                <a:ea typeface="微软雅黑" panose="020B0503020204020204" pitchFamily="34" charset="-122"/>
              </a:rPr>
              <a:t>extended identifier)</a:t>
            </a:r>
            <a:r>
              <a:rPr lang="zh-CN" altLang="en-US" sz="2000" b="1" dirty="0" smtClean="0">
                <a:latin typeface="微软雅黑" panose="020B0503020204020204" pitchFamily="34" charset="-122"/>
                <a:ea typeface="微软雅黑" panose="020B0503020204020204" pitchFamily="34" charset="-122"/>
              </a:rPr>
              <a:t>。</a:t>
            </a:r>
            <a:endParaRPr lang="en-US" altLang="zh-CN" sz="2000" b="1" dirty="0" smtClean="0">
              <a:latin typeface="微软雅黑" panose="020B0503020204020204" pitchFamily="34" charset="-122"/>
              <a:ea typeface="微软雅黑" panose="020B0503020204020204" pitchFamily="34" charset="-122"/>
            </a:endParaRPr>
          </a:p>
          <a:p>
            <a:pPr marL="342900" indent="-342900" eaLnBrk="0" hangingPunct="0">
              <a:lnSpc>
                <a:spcPts val="3000"/>
              </a:lnSpc>
              <a:buClr>
                <a:srgbClr val="0070C0"/>
              </a:buClr>
              <a:buFont typeface="Wingdings" panose="05000000000000000000" pitchFamily="2" charset="2"/>
              <a:buChar char="l"/>
            </a:pPr>
            <a:r>
              <a:rPr lang="zh-CN" altLang="en-US" sz="2000" b="1" dirty="0" smtClean="0">
                <a:latin typeface="微软雅黑" panose="020B0503020204020204" pitchFamily="34" charset="-122"/>
                <a:ea typeface="微软雅黑" panose="020B0503020204020204" pitchFamily="34" charset="-122"/>
              </a:rPr>
              <a:t>必须</a:t>
            </a:r>
            <a:r>
              <a:rPr lang="zh-CN" altLang="en-US" sz="2000" b="1" dirty="0">
                <a:latin typeface="微软雅黑" panose="020B0503020204020204" pitchFamily="34" charset="-122"/>
                <a:ea typeface="微软雅黑" panose="020B0503020204020204" pitchFamily="34" charset="-122"/>
              </a:rPr>
              <a:t>保证生产出的适配器</a:t>
            </a:r>
            <a:r>
              <a:rPr lang="zh-CN" altLang="en-US" sz="2000" b="1" dirty="0">
                <a:solidFill>
                  <a:srgbClr val="C00000"/>
                </a:solidFill>
                <a:latin typeface="微软雅黑" panose="020B0503020204020204" pitchFamily="34" charset="-122"/>
                <a:ea typeface="微软雅黑" panose="020B0503020204020204" pitchFamily="34" charset="-122"/>
              </a:rPr>
              <a:t>没有重复地址</a:t>
            </a:r>
            <a:r>
              <a:rPr lang="zh-CN" altLang="en-US" sz="2000" b="1" dirty="0" smtClean="0">
                <a:solidFill>
                  <a:srgbClr val="C00000"/>
                </a:solidFill>
                <a:latin typeface="微软雅黑" panose="020B0503020204020204" pitchFamily="34" charset="-122"/>
                <a:ea typeface="微软雅黑" panose="020B0503020204020204" pitchFamily="34" charset="-122"/>
              </a:rPr>
              <a:t>。</a:t>
            </a:r>
            <a:endParaRPr lang="en-US" altLang="zh-CN" sz="2000" b="1" dirty="0" smtClean="0">
              <a:solidFill>
                <a:srgbClr val="C00000"/>
              </a:solidFill>
              <a:latin typeface="微软雅黑" panose="020B0503020204020204" pitchFamily="34" charset="-122"/>
              <a:ea typeface="微软雅黑" panose="020B0503020204020204" pitchFamily="34" charset="-122"/>
            </a:endParaRPr>
          </a:p>
          <a:p>
            <a:pPr marL="342900" indent="-342900" eaLnBrk="0" hangingPunct="0">
              <a:lnSpc>
                <a:spcPts val="3000"/>
              </a:lnSpc>
              <a:buClr>
                <a:srgbClr val="0070C0"/>
              </a:buClr>
              <a:buFont typeface="Wingdings" panose="05000000000000000000" pitchFamily="2" charset="2"/>
              <a:buChar char="l"/>
            </a:pPr>
            <a:r>
              <a:rPr lang="zh-CN" altLang="en-US" sz="2000" b="1" dirty="0" smtClean="0">
                <a:latin typeface="微软雅黑" panose="020B0503020204020204" pitchFamily="34" charset="-122"/>
                <a:ea typeface="微软雅黑" panose="020B0503020204020204" pitchFamily="34" charset="-122"/>
              </a:rPr>
              <a:t>地址被</a:t>
            </a:r>
            <a:r>
              <a:rPr lang="zh-CN" altLang="en-US" sz="2000" b="1" dirty="0">
                <a:solidFill>
                  <a:srgbClr val="C00000"/>
                </a:solidFill>
                <a:latin typeface="微软雅黑" panose="020B0503020204020204" pitchFamily="34" charset="-122"/>
                <a:ea typeface="微软雅黑" panose="020B0503020204020204" pitchFamily="34" charset="-122"/>
              </a:rPr>
              <a:t>固化</a:t>
            </a:r>
            <a:r>
              <a:rPr lang="zh-CN" altLang="en-US" sz="2000" b="1" dirty="0">
                <a:latin typeface="微软雅黑" panose="020B0503020204020204" pitchFamily="34" charset="-122"/>
                <a:ea typeface="微软雅黑" panose="020B0503020204020204" pitchFamily="34" charset="-122"/>
              </a:rPr>
              <a:t>在适配器的 </a:t>
            </a:r>
            <a:r>
              <a:rPr lang="en-US" altLang="zh-CN" sz="2000" b="1" dirty="0" smtClean="0">
                <a:latin typeface="微软雅黑" panose="020B0503020204020204" pitchFamily="34" charset="-122"/>
                <a:ea typeface="微软雅黑" panose="020B0503020204020204" pitchFamily="34" charset="-122"/>
              </a:rPr>
              <a:t>ROM </a:t>
            </a:r>
            <a:r>
              <a:rPr lang="zh-CN" altLang="en-US" sz="2000" b="1" dirty="0" smtClean="0">
                <a:latin typeface="微软雅黑" panose="020B0503020204020204" pitchFamily="34" charset="-122"/>
                <a:ea typeface="微软雅黑" panose="020B0503020204020204" pitchFamily="34" charset="-122"/>
              </a:rPr>
              <a:t>中（</a:t>
            </a:r>
            <a:r>
              <a:rPr lang="en-US" altLang="zh-CN" sz="2000" b="1" dirty="0" smtClean="0">
                <a:latin typeface="微软雅黑" panose="020B0503020204020204" pitchFamily="34" charset="-122"/>
                <a:ea typeface="微软雅黑" panose="020B0503020204020204" pitchFamily="34" charset="-122"/>
              </a:rPr>
              <a:t>Read Only Memory)</a:t>
            </a:r>
            <a:r>
              <a:rPr lang="zh-CN" altLang="en-US" sz="2000" b="1" dirty="0" smtClean="0">
                <a:latin typeface="微软雅黑" panose="020B0503020204020204" pitchFamily="34" charset="-122"/>
                <a:ea typeface="微软雅黑" panose="020B0503020204020204" pitchFamily="34" charset="-122"/>
              </a:rPr>
              <a:t>。</a:t>
            </a:r>
            <a:endParaRPr lang="zh-CN" altLang="en-US" sz="2000" b="1" dirty="0">
              <a:latin typeface="微软雅黑" panose="020B0503020204020204" pitchFamily="34" charset="-122"/>
              <a:ea typeface="微软雅黑" panose="020B0503020204020204" pitchFamily="34" charset="-122"/>
            </a:endParaRPr>
          </a:p>
        </p:txBody>
      </p:sp>
      <p:sp>
        <p:nvSpPr>
          <p:cNvPr id="3" name="AutoShape 5"/>
          <p:cNvSpPr>
            <a:spLocks noChangeArrowheads="1"/>
          </p:cNvSpPr>
          <p:nvPr/>
        </p:nvSpPr>
        <p:spPr bwMode="auto">
          <a:xfrm>
            <a:off x="502921" y="616509"/>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 name="Rectangle 6"/>
          <p:cNvSpPr>
            <a:spLocks noChangeArrowheads="1"/>
          </p:cNvSpPr>
          <p:nvPr/>
        </p:nvSpPr>
        <p:spPr bwMode="auto">
          <a:xfrm>
            <a:off x="3336255" y="593419"/>
            <a:ext cx="246163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smtClean="0">
                <a:solidFill>
                  <a:schemeClr val="bg1"/>
                </a:solidFill>
                <a:latin typeface="微软雅黑" panose="020B0503020204020204" pitchFamily="34" charset="-122"/>
                <a:ea typeface="微软雅黑" panose="020B0503020204020204" pitchFamily="34" charset="-122"/>
              </a:rPr>
              <a:t>48 </a:t>
            </a:r>
            <a:r>
              <a:rPr lang="zh-CN" altLang="en-US" sz="2000" b="1" dirty="0" smtClean="0">
                <a:solidFill>
                  <a:schemeClr val="bg1"/>
                </a:solidFill>
                <a:latin typeface="微软雅黑" panose="020B0503020204020204" pitchFamily="34" charset="-122"/>
                <a:ea typeface="微软雅黑" panose="020B0503020204020204" pitchFamily="34" charset="-122"/>
              </a:rPr>
              <a:t>位的</a:t>
            </a:r>
            <a:r>
              <a:rPr lang="en-US" altLang="zh-CN" sz="2000" b="1" dirty="0" smtClean="0">
                <a:solidFill>
                  <a:schemeClr val="bg1"/>
                </a:solidFill>
                <a:latin typeface="微软雅黑" panose="020B0503020204020204" pitchFamily="34" charset="-122"/>
                <a:ea typeface="微软雅黑" panose="020B0503020204020204" pitchFamily="34" charset="-122"/>
              </a:rPr>
              <a:t>  </a:t>
            </a:r>
            <a:r>
              <a:rPr lang="en-US" altLang="zh-CN" sz="2000" b="1" dirty="0">
                <a:solidFill>
                  <a:schemeClr val="bg1"/>
                </a:solidFill>
                <a:latin typeface="微软雅黑" panose="020B0503020204020204" pitchFamily="34" charset="-122"/>
                <a:ea typeface="微软雅黑" panose="020B0503020204020204" pitchFamily="34" charset="-122"/>
              </a:rPr>
              <a:t>MAC </a:t>
            </a:r>
            <a:r>
              <a:rPr lang="zh-CN" altLang="en-US" sz="2000" b="1" dirty="0" smtClean="0">
                <a:solidFill>
                  <a:schemeClr val="bg1"/>
                </a:solidFill>
                <a:latin typeface="微软雅黑" panose="020B0503020204020204" pitchFamily="34" charset="-122"/>
                <a:ea typeface="微软雅黑" panose="020B0503020204020204" pitchFamily="34" charset="-122"/>
              </a:rPr>
              <a:t>地址</a:t>
            </a:r>
            <a:endParaRPr lang="fr-FR" altLang="zh-CN" sz="2000" b="1" dirty="0">
              <a:solidFill>
                <a:schemeClr val="bg1"/>
              </a:solidFill>
              <a:latin typeface="微软雅黑" panose="020B0503020204020204" pitchFamily="34" charset="-122"/>
              <a:ea typeface="微软雅黑" panose="020B0503020204020204" pitchFamily="34" charset="-122"/>
            </a:endParaRPr>
          </a:p>
        </p:txBody>
      </p:sp>
      <p:sp>
        <p:nvSpPr>
          <p:cNvPr id="5" name="圆角矩形 4"/>
          <p:cNvSpPr/>
          <p:nvPr/>
        </p:nvSpPr>
        <p:spPr>
          <a:xfrm>
            <a:off x="502921" y="1052386"/>
            <a:ext cx="8074151" cy="1269644"/>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anose="020B0503020204020204" pitchFamily="34" charset="-122"/>
              <a:ea typeface="微软雅黑" panose="020B0503020204020204" pitchFamily="34" charset="-122"/>
            </a:endParaRPr>
          </a:p>
        </p:txBody>
      </p:sp>
      <p:grpSp>
        <p:nvGrpSpPr>
          <p:cNvPr id="6" name="组合 5"/>
          <p:cNvGrpSpPr/>
          <p:nvPr/>
        </p:nvGrpSpPr>
        <p:grpSpPr>
          <a:xfrm>
            <a:off x="2452163" y="1149352"/>
            <a:ext cx="4360403" cy="1084781"/>
            <a:chOff x="2360712" y="5191736"/>
            <a:chExt cx="5184576" cy="1481498"/>
          </a:xfrm>
        </p:grpSpPr>
        <p:grpSp>
          <p:nvGrpSpPr>
            <p:cNvPr id="7" name="组合 6"/>
            <p:cNvGrpSpPr/>
            <p:nvPr/>
          </p:nvGrpSpPr>
          <p:grpSpPr>
            <a:xfrm>
              <a:off x="2360712" y="5191736"/>
              <a:ext cx="5184576" cy="901560"/>
              <a:chOff x="2000672" y="5119728"/>
              <a:chExt cx="5184576" cy="901560"/>
            </a:xfrm>
          </p:grpSpPr>
          <p:sp>
            <p:nvSpPr>
              <p:cNvPr id="9" name="矩形 8"/>
              <p:cNvSpPr/>
              <p:nvPr/>
            </p:nvSpPr>
            <p:spPr bwMode="auto">
              <a:xfrm>
                <a:off x="2000672" y="5517232"/>
                <a:ext cx="2592288" cy="504056"/>
              </a:xfrm>
              <a:prstGeom prst="rect">
                <a:avLst/>
              </a:prstGeom>
              <a:solidFill>
                <a:srgbClr val="00FF99"/>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lstStyle/>
              <a:p>
                <a:pPr marL="0" marR="0" indent="0" algn="ctr" defTabSz="914400" rtl="0" eaLnBrk="0" fontAlgn="base" latinLnBrk="0" hangingPunct="0">
                  <a:lnSpc>
                    <a:spcPct val="100000"/>
                  </a:lnSpc>
                  <a:spcBef>
                    <a:spcPct val="0"/>
                  </a:spcBef>
                  <a:spcAft>
                    <a:spcPct val="0"/>
                  </a:spcAft>
                  <a:buClrTx/>
                  <a:buSzTx/>
                  <a:buFontTx/>
                  <a:buNone/>
                </a:pPr>
                <a:r>
                  <a:rPr kumimoji="0" lang="zh-CN" altLang="en-US" sz="1600" b="1" i="0" u="none" strike="noStrike" cap="none" normalizeH="0" baseline="0" dirty="0" smtClean="0">
                    <a:ln>
                      <a:noFill/>
                    </a:ln>
                    <a:effectLst/>
                    <a:latin typeface="微软雅黑" panose="020B0503020204020204" pitchFamily="34" charset="-122"/>
                    <a:ea typeface="微软雅黑" panose="020B0503020204020204" pitchFamily="34" charset="-122"/>
                  </a:rPr>
                  <a:t>组织唯一标识符</a:t>
                </a:r>
                <a:endParaRPr kumimoji="0" lang="zh-CN" altLang="en-US" sz="1600" b="1" i="0" u="none" strike="noStrike" cap="none" normalizeH="0" baseline="0" dirty="0" smtClean="0">
                  <a:ln>
                    <a:noFill/>
                  </a:ln>
                  <a:effectLst/>
                  <a:latin typeface="微软雅黑" panose="020B0503020204020204" pitchFamily="34" charset="-122"/>
                  <a:ea typeface="微软雅黑" panose="020B0503020204020204" pitchFamily="34" charset="-122"/>
                </a:endParaRPr>
              </a:p>
            </p:txBody>
          </p:sp>
          <p:sp>
            <p:nvSpPr>
              <p:cNvPr id="10" name="矩形 9"/>
              <p:cNvSpPr/>
              <p:nvPr/>
            </p:nvSpPr>
            <p:spPr bwMode="auto">
              <a:xfrm>
                <a:off x="4592960" y="5517232"/>
                <a:ext cx="2592288" cy="504056"/>
              </a:xfrm>
              <a:prstGeom prst="rect">
                <a:avLst/>
              </a:prstGeom>
              <a:solidFill>
                <a:srgbClr val="0000FF"/>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lstStyle/>
              <a:p>
                <a:pPr marL="0" marR="0" indent="0" algn="ctr" defTabSz="914400" rtl="0" eaLnBrk="0" fontAlgn="base" latinLnBrk="0" hangingPunct="0">
                  <a:lnSpc>
                    <a:spcPct val="100000"/>
                  </a:lnSpc>
                  <a:spcBef>
                    <a:spcPct val="0"/>
                  </a:spcBef>
                  <a:spcAft>
                    <a:spcPct val="0"/>
                  </a:spcAft>
                  <a:buClrTx/>
                  <a:buSzTx/>
                  <a:buFontTx/>
                  <a:buNone/>
                </a:pPr>
                <a:r>
                  <a:rPr lang="zh-CN" altLang="en-US" sz="1600" b="1" dirty="0">
                    <a:solidFill>
                      <a:schemeClr val="bg1"/>
                    </a:solidFill>
                    <a:latin typeface="微软雅黑" panose="020B0503020204020204" pitchFamily="34" charset="-122"/>
                    <a:ea typeface="微软雅黑" panose="020B0503020204020204" pitchFamily="34" charset="-122"/>
                  </a:rPr>
                  <a:t>扩展</a:t>
                </a:r>
                <a:r>
                  <a:rPr kumimoji="0" lang="zh-CN" altLang="en-US" sz="1600" b="1" i="0" u="none" strike="noStrike" cap="none" normalizeH="0" baseline="0" dirty="0" smtClean="0">
                    <a:ln>
                      <a:noFill/>
                    </a:ln>
                    <a:solidFill>
                      <a:schemeClr val="bg1"/>
                    </a:solidFill>
                    <a:effectLst/>
                    <a:latin typeface="微软雅黑" panose="020B0503020204020204" pitchFamily="34" charset="-122"/>
                    <a:ea typeface="微软雅黑" panose="020B0503020204020204" pitchFamily="34" charset="-122"/>
                  </a:rPr>
                  <a:t>唯一标识符</a:t>
                </a:r>
                <a:endParaRPr kumimoji="0" lang="zh-CN" altLang="en-US" sz="1600" b="1" i="0" u="none" strike="noStrike" cap="none" normalizeH="0" baseline="0" dirty="0" smtClean="0">
                  <a:ln>
                    <a:noFill/>
                  </a:ln>
                  <a:solidFill>
                    <a:schemeClr val="bg1"/>
                  </a:solidFill>
                  <a:effectLst/>
                  <a:latin typeface="微软雅黑" panose="020B0503020204020204" pitchFamily="34" charset="-122"/>
                  <a:ea typeface="微软雅黑" panose="020B0503020204020204" pitchFamily="34" charset="-122"/>
                </a:endParaRPr>
              </a:p>
            </p:txBody>
          </p:sp>
          <p:sp>
            <p:nvSpPr>
              <p:cNvPr id="11" name="TextBox 12"/>
              <p:cNvSpPr txBox="1"/>
              <p:nvPr/>
            </p:nvSpPr>
            <p:spPr>
              <a:xfrm>
                <a:off x="2252515" y="5119728"/>
                <a:ext cx="2148080" cy="420336"/>
              </a:xfrm>
              <a:prstGeom prst="rect">
                <a:avLst/>
              </a:prstGeom>
              <a:noFill/>
            </p:spPr>
            <p:txBody>
              <a:bodyPr wrap="none" rtlCol="0">
                <a:spAutoFit/>
              </a:bodyPr>
              <a:lstStyle/>
              <a:p>
                <a:pPr algn="ctr"/>
                <a:r>
                  <a:rPr lang="en-US" altLang="zh-CN" sz="1400" b="1" dirty="0" smtClean="0">
                    <a:solidFill>
                      <a:srgbClr val="0000CC"/>
                    </a:solidFill>
                    <a:latin typeface="微软雅黑" panose="020B0503020204020204" pitchFamily="34" charset="-122"/>
                    <a:ea typeface="微软雅黑" panose="020B0503020204020204" pitchFamily="34" charset="-122"/>
                  </a:rPr>
                  <a:t>3 </a:t>
                </a:r>
                <a:r>
                  <a:rPr lang="zh-CN" altLang="en-US" sz="1400" b="1" dirty="0" smtClean="0">
                    <a:solidFill>
                      <a:srgbClr val="0000CC"/>
                    </a:solidFill>
                    <a:latin typeface="微软雅黑" panose="020B0503020204020204" pitchFamily="34" charset="-122"/>
                    <a:ea typeface="微软雅黑" panose="020B0503020204020204" pitchFamily="34" charset="-122"/>
                  </a:rPr>
                  <a:t>字节（</a:t>
                </a:r>
                <a:r>
                  <a:rPr lang="en-US" altLang="zh-CN" sz="1400" b="1" dirty="0" smtClean="0">
                    <a:solidFill>
                      <a:srgbClr val="0000CC"/>
                    </a:solidFill>
                    <a:latin typeface="微软雅黑" panose="020B0503020204020204" pitchFamily="34" charset="-122"/>
                    <a:ea typeface="微软雅黑" panose="020B0503020204020204" pitchFamily="34" charset="-122"/>
                  </a:rPr>
                  <a:t>24 </a:t>
                </a:r>
                <a:r>
                  <a:rPr lang="zh-CN" altLang="en-US" sz="1400" b="1" dirty="0" smtClean="0">
                    <a:solidFill>
                      <a:srgbClr val="0000CC"/>
                    </a:solidFill>
                    <a:latin typeface="微软雅黑" panose="020B0503020204020204" pitchFamily="34" charset="-122"/>
                    <a:ea typeface="微软雅黑" panose="020B0503020204020204" pitchFamily="34" charset="-122"/>
                  </a:rPr>
                  <a:t>位）</a:t>
                </a:r>
                <a:endParaRPr lang="zh-CN" altLang="en-US" sz="1400" b="1" dirty="0">
                  <a:solidFill>
                    <a:srgbClr val="0000CC"/>
                  </a:solidFill>
                  <a:latin typeface="微软雅黑" panose="020B0503020204020204" pitchFamily="34" charset="-122"/>
                  <a:ea typeface="微软雅黑" panose="020B0503020204020204" pitchFamily="34" charset="-122"/>
                </a:endParaRPr>
              </a:p>
            </p:txBody>
          </p:sp>
          <p:sp>
            <p:nvSpPr>
              <p:cNvPr id="12" name="TextBox 13"/>
              <p:cNvSpPr txBox="1"/>
              <p:nvPr/>
            </p:nvSpPr>
            <p:spPr>
              <a:xfrm>
                <a:off x="4815064" y="5119728"/>
                <a:ext cx="2148080" cy="420336"/>
              </a:xfrm>
              <a:prstGeom prst="rect">
                <a:avLst/>
              </a:prstGeom>
              <a:noFill/>
            </p:spPr>
            <p:txBody>
              <a:bodyPr wrap="none" rtlCol="0">
                <a:spAutoFit/>
              </a:bodyPr>
              <a:lstStyle/>
              <a:p>
                <a:pPr algn="ctr"/>
                <a:r>
                  <a:rPr lang="en-US" altLang="zh-CN" sz="1400" b="1" dirty="0" smtClean="0">
                    <a:solidFill>
                      <a:srgbClr val="0000CC"/>
                    </a:solidFill>
                    <a:latin typeface="微软雅黑" panose="020B0503020204020204" pitchFamily="34" charset="-122"/>
                    <a:ea typeface="微软雅黑" panose="020B0503020204020204" pitchFamily="34" charset="-122"/>
                  </a:rPr>
                  <a:t>3 </a:t>
                </a:r>
                <a:r>
                  <a:rPr lang="zh-CN" altLang="en-US" sz="1400" b="1" dirty="0" smtClean="0">
                    <a:solidFill>
                      <a:srgbClr val="0000CC"/>
                    </a:solidFill>
                    <a:latin typeface="微软雅黑" panose="020B0503020204020204" pitchFamily="34" charset="-122"/>
                    <a:ea typeface="微软雅黑" panose="020B0503020204020204" pitchFamily="34" charset="-122"/>
                  </a:rPr>
                  <a:t>字节（</a:t>
                </a:r>
                <a:r>
                  <a:rPr lang="en-US" altLang="zh-CN" sz="1400" b="1" dirty="0" smtClean="0">
                    <a:solidFill>
                      <a:srgbClr val="0000CC"/>
                    </a:solidFill>
                    <a:latin typeface="微软雅黑" panose="020B0503020204020204" pitchFamily="34" charset="-122"/>
                    <a:ea typeface="微软雅黑" panose="020B0503020204020204" pitchFamily="34" charset="-122"/>
                  </a:rPr>
                  <a:t>24 </a:t>
                </a:r>
                <a:r>
                  <a:rPr lang="zh-CN" altLang="en-US" sz="1400" b="1" dirty="0" smtClean="0">
                    <a:solidFill>
                      <a:srgbClr val="0000CC"/>
                    </a:solidFill>
                    <a:latin typeface="微软雅黑" panose="020B0503020204020204" pitchFamily="34" charset="-122"/>
                    <a:ea typeface="微软雅黑" panose="020B0503020204020204" pitchFamily="34" charset="-122"/>
                  </a:rPr>
                  <a:t>位）</a:t>
                </a:r>
                <a:endParaRPr lang="zh-CN" altLang="en-US" sz="1400" b="1" dirty="0">
                  <a:solidFill>
                    <a:srgbClr val="0000CC"/>
                  </a:solidFill>
                  <a:latin typeface="微软雅黑" panose="020B0503020204020204" pitchFamily="34" charset="-122"/>
                  <a:ea typeface="微软雅黑" panose="020B0503020204020204" pitchFamily="34" charset="-122"/>
                </a:endParaRPr>
              </a:p>
            </p:txBody>
          </p:sp>
        </p:grpSp>
        <p:sp>
          <p:nvSpPr>
            <p:cNvPr id="8" name="矩形 7"/>
            <p:cNvSpPr/>
            <p:nvPr/>
          </p:nvSpPr>
          <p:spPr>
            <a:xfrm>
              <a:off x="3080161" y="6210867"/>
              <a:ext cx="3975539" cy="462367"/>
            </a:xfrm>
            <a:prstGeom prst="rect">
              <a:avLst/>
            </a:prstGeom>
          </p:spPr>
          <p:txBody>
            <a:bodyPr wrap="square">
              <a:spAutoFit/>
            </a:bodyPr>
            <a:lstStyle/>
            <a:p>
              <a:pPr algn="ctr"/>
              <a:r>
                <a:rPr lang="en-US" altLang="zh-CN" sz="1600" b="1" dirty="0">
                  <a:latin typeface="微软雅黑" panose="020B0503020204020204" pitchFamily="34" charset="-122"/>
                  <a:ea typeface="微软雅黑" panose="020B0503020204020204" pitchFamily="34" charset="-122"/>
                </a:rPr>
                <a:t>48 </a:t>
              </a:r>
              <a:r>
                <a:rPr lang="zh-CN" altLang="en-US" sz="1600" b="1" dirty="0">
                  <a:latin typeface="微软雅黑" panose="020B0503020204020204" pitchFamily="34" charset="-122"/>
                  <a:ea typeface="微软雅黑" panose="020B0503020204020204" pitchFamily="34" charset="-122"/>
                </a:rPr>
                <a:t>位的 </a:t>
              </a:r>
              <a:r>
                <a:rPr lang="en-US" altLang="zh-CN" sz="1600" b="1" dirty="0">
                  <a:latin typeface="微软雅黑" panose="020B0503020204020204" pitchFamily="34" charset="-122"/>
                  <a:ea typeface="微软雅黑" panose="020B0503020204020204" pitchFamily="34" charset="-122"/>
                </a:rPr>
                <a:t>MAC </a:t>
              </a:r>
              <a:r>
                <a:rPr lang="zh-CN" altLang="en-US" sz="1600" b="1" dirty="0" smtClean="0">
                  <a:latin typeface="微软雅黑" panose="020B0503020204020204" pitchFamily="34" charset="-122"/>
                  <a:ea typeface="微软雅黑" panose="020B0503020204020204" pitchFamily="34" charset="-122"/>
                </a:rPr>
                <a:t>地址 （</a:t>
              </a:r>
              <a:r>
                <a:rPr lang="en-US" altLang="zh-CN" sz="1600" b="1" dirty="0" smtClean="0">
                  <a:latin typeface="微软雅黑" panose="020B0503020204020204" pitchFamily="34" charset="-122"/>
                  <a:ea typeface="微软雅黑" panose="020B0503020204020204" pitchFamily="34" charset="-122"/>
                </a:rPr>
                <a:t>EUI-48</a:t>
              </a:r>
              <a:r>
                <a:rPr lang="zh-CN" altLang="en-US" sz="1600" b="1" dirty="0" smtClean="0">
                  <a:latin typeface="微软雅黑" panose="020B0503020204020204" pitchFamily="34" charset="-122"/>
                  <a:ea typeface="微软雅黑" panose="020B0503020204020204" pitchFamily="34" charset="-122"/>
                </a:rPr>
                <a:t>）</a:t>
              </a:r>
              <a:endParaRPr lang="zh-CN" altLang="en-US" sz="1600" b="1" dirty="0">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2000" advTm="2000"/>
    </mc:Choice>
    <mc:Fallback>
      <p:transition spd="slow" advTm="2000"/>
    </mc:Fallback>
  </mc:AlternateContent>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5"/>
          <p:cNvSpPr>
            <a:spLocks noChangeArrowheads="1"/>
          </p:cNvSpPr>
          <p:nvPr/>
        </p:nvSpPr>
        <p:spPr bwMode="auto">
          <a:xfrm>
            <a:off x="502920" y="1267280"/>
            <a:ext cx="8129015" cy="308939"/>
          </a:xfrm>
          <a:prstGeom prst="roundRect">
            <a:avLst>
              <a:gd name="adj" fmla="val 16667"/>
            </a:avLst>
          </a:prstGeom>
          <a:solidFill>
            <a:srgbClr val="ABEBD7"/>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 name="矩形 3"/>
          <p:cNvSpPr/>
          <p:nvPr/>
        </p:nvSpPr>
        <p:spPr>
          <a:xfrm>
            <a:off x="616085" y="1225040"/>
            <a:ext cx="2384692" cy="400110"/>
          </a:xfrm>
          <a:prstGeom prst="rect">
            <a:avLst/>
          </a:prstGeom>
        </p:spPr>
        <p:txBody>
          <a:bodyPr wrap="none">
            <a:spAutoFit/>
          </a:bodyPr>
          <a:lstStyle/>
          <a:p>
            <a:pPr algn="ctr"/>
            <a:r>
              <a:rPr lang="en-US" altLang="zh-CN" sz="2000" b="1" dirty="0">
                <a:latin typeface="微软雅黑" panose="020B0503020204020204" pitchFamily="34" charset="-122"/>
                <a:ea typeface="微软雅黑" panose="020B0503020204020204" pitchFamily="34" charset="-122"/>
              </a:rPr>
              <a:t>48 </a:t>
            </a:r>
            <a:r>
              <a:rPr lang="zh-CN" altLang="en-US" sz="2000" b="1" dirty="0">
                <a:latin typeface="微软雅黑" panose="020B0503020204020204" pitchFamily="34" charset="-122"/>
                <a:ea typeface="微软雅黑" panose="020B0503020204020204" pitchFamily="34" charset="-122"/>
              </a:rPr>
              <a:t>位的 </a:t>
            </a:r>
            <a:r>
              <a:rPr lang="en-US" altLang="zh-CN" sz="2000" b="1" dirty="0">
                <a:latin typeface="微软雅黑" panose="020B0503020204020204" pitchFamily="34" charset="-122"/>
                <a:ea typeface="微软雅黑" panose="020B0503020204020204" pitchFamily="34" charset="-122"/>
              </a:rPr>
              <a:t>MAC </a:t>
            </a:r>
            <a:r>
              <a:rPr lang="zh-CN" altLang="en-US" sz="2000" b="1" dirty="0">
                <a:latin typeface="微软雅黑" panose="020B0503020204020204" pitchFamily="34" charset="-122"/>
                <a:ea typeface="微软雅黑" panose="020B0503020204020204" pitchFamily="34" charset="-122"/>
              </a:rPr>
              <a:t>地址</a:t>
            </a:r>
            <a:endParaRPr lang="zh-CN" altLang="en-US" sz="2000" b="1" dirty="0">
              <a:latin typeface="微软雅黑" panose="020B0503020204020204" pitchFamily="34" charset="-122"/>
              <a:ea typeface="微软雅黑" panose="020B0503020204020204" pitchFamily="34" charset="-122"/>
            </a:endParaRPr>
          </a:p>
        </p:txBody>
      </p:sp>
      <p:sp>
        <p:nvSpPr>
          <p:cNvPr id="5" name="矩形 4"/>
          <p:cNvSpPr/>
          <p:nvPr/>
        </p:nvSpPr>
        <p:spPr>
          <a:xfrm>
            <a:off x="502919" y="1581393"/>
            <a:ext cx="8129015" cy="2207260"/>
          </a:xfrm>
          <a:prstGeom prst="rect">
            <a:avLst/>
          </a:prstGeom>
        </p:spPr>
        <p:txBody>
          <a:bodyPr wrap="square">
            <a:spAutoFit/>
          </a:bodyPr>
          <a:lstStyle/>
          <a:p>
            <a:pPr marL="285750" indent="-28575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一个地址块</a:t>
            </a:r>
            <a:r>
              <a:rPr lang="en-US" altLang="zh-CN" sz="2000" b="1" dirty="0">
                <a:latin typeface="微软雅黑" panose="020B0503020204020204" pitchFamily="34" charset="-122"/>
                <a:ea typeface="微软雅黑" panose="020B0503020204020204" pitchFamily="34" charset="-122"/>
              </a:rPr>
              <a:t>(OUI)</a:t>
            </a:r>
            <a:r>
              <a:rPr lang="zh-CN" altLang="en-US" sz="2000" b="1" dirty="0">
                <a:latin typeface="微软雅黑" panose="020B0503020204020204" pitchFamily="34" charset="-122"/>
                <a:ea typeface="微软雅黑" panose="020B0503020204020204" pitchFamily="34" charset="-122"/>
              </a:rPr>
              <a:t>可以生成 </a:t>
            </a:r>
            <a:r>
              <a:rPr lang="en-US" altLang="zh-CN" sz="2000" b="1" dirty="0">
                <a:latin typeface="微软雅黑" panose="020B0503020204020204" pitchFamily="34" charset="-122"/>
                <a:ea typeface="微软雅黑" panose="020B0503020204020204" pitchFamily="34" charset="-122"/>
              </a:rPr>
              <a:t>2</a:t>
            </a:r>
            <a:r>
              <a:rPr lang="en-US" altLang="zh-CN" sz="2000" b="1" baseline="30000" dirty="0">
                <a:latin typeface="微软雅黑" panose="020B0503020204020204" pitchFamily="34" charset="-122"/>
                <a:ea typeface="微软雅黑" panose="020B0503020204020204" pitchFamily="34" charset="-122"/>
              </a:rPr>
              <a:t>24</a:t>
            </a:r>
            <a:r>
              <a:rPr lang="en-US" altLang="zh-CN" sz="2000" b="1" dirty="0">
                <a:latin typeface="微软雅黑" panose="020B0503020204020204" pitchFamily="34" charset="-122"/>
                <a:ea typeface="微软雅黑" panose="020B0503020204020204" pitchFamily="34" charset="-122"/>
              </a:rPr>
              <a:t> </a:t>
            </a:r>
            <a:r>
              <a:rPr lang="zh-CN" altLang="en-US" sz="2000" b="1" dirty="0">
                <a:latin typeface="微软雅黑" panose="020B0503020204020204" pitchFamily="34" charset="-122"/>
                <a:ea typeface="微软雅黑" panose="020B0503020204020204" pitchFamily="34" charset="-122"/>
              </a:rPr>
              <a:t>个不同的地址。这种 </a:t>
            </a:r>
            <a:r>
              <a:rPr lang="en-US" altLang="zh-CN" sz="2000" b="1" dirty="0">
                <a:latin typeface="微软雅黑" panose="020B0503020204020204" pitchFamily="34" charset="-122"/>
                <a:ea typeface="微软雅黑" panose="020B0503020204020204" pitchFamily="34" charset="-122"/>
              </a:rPr>
              <a:t>48 </a:t>
            </a:r>
            <a:r>
              <a:rPr lang="zh-CN" altLang="en-US" sz="2000" b="1" dirty="0">
                <a:latin typeface="微软雅黑" panose="020B0503020204020204" pitchFamily="34" charset="-122"/>
                <a:ea typeface="微软雅黑" panose="020B0503020204020204" pitchFamily="34" charset="-122"/>
              </a:rPr>
              <a:t>位地址称为 </a:t>
            </a:r>
            <a:r>
              <a:rPr lang="en-US" altLang="zh-CN" sz="2000" b="1" dirty="0">
                <a:latin typeface="微软雅黑" panose="020B0503020204020204" pitchFamily="34" charset="-122"/>
                <a:ea typeface="微软雅黑" panose="020B0503020204020204" pitchFamily="34" charset="-122"/>
              </a:rPr>
              <a:t>MAC-48</a:t>
            </a:r>
            <a:r>
              <a:rPr lang="zh-CN" altLang="en-US" sz="2000" b="1" dirty="0">
                <a:latin typeface="微软雅黑" panose="020B0503020204020204" pitchFamily="34" charset="-122"/>
                <a:ea typeface="微软雅黑" panose="020B0503020204020204" pitchFamily="34" charset="-122"/>
              </a:rPr>
              <a:t>，它的通用名称是 </a:t>
            </a:r>
            <a:r>
              <a:rPr lang="en-US" altLang="zh-CN" sz="2000" b="1" dirty="0">
                <a:latin typeface="微软雅黑" panose="020B0503020204020204" pitchFamily="34" charset="-122"/>
                <a:ea typeface="微软雅黑" panose="020B0503020204020204" pitchFamily="34" charset="-122"/>
              </a:rPr>
              <a:t>EUI-48</a:t>
            </a:r>
            <a:r>
              <a:rPr lang="zh-CN" altLang="en-US" sz="2000" b="1" dirty="0">
                <a:latin typeface="微软雅黑" panose="020B0503020204020204" pitchFamily="34" charset="-122"/>
                <a:ea typeface="微软雅黑" panose="020B0503020204020204" pitchFamily="34" charset="-122"/>
              </a:rPr>
              <a:t>。</a:t>
            </a:r>
            <a:endParaRPr lang="zh-CN" altLang="en-US" sz="2000" b="1" dirty="0">
              <a:latin typeface="微软雅黑" panose="020B0503020204020204" pitchFamily="34" charset="-122"/>
              <a:ea typeface="微软雅黑" panose="020B0503020204020204" pitchFamily="34" charset="-122"/>
            </a:endParaRPr>
          </a:p>
          <a:p>
            <a:pPr marL="285750" indent="-28575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生产适配器时，</a:t>
            </a:r>
            <a:r>
              <a:rPr lang="en-US" altLang="zh-CN" sz="2000" b="1" dirty="0">
                <a:latin typeface="微软雅黑" panose="020B0503020204020204" pitchFamily="34" charset="-122"/>
                <a:ea typeface="微软雅黑" panose="020B0503020204020204" pitchFamily="34" charset="-122"/>
              </a:rPr>
              <a:t>6 </a:t>
            </a:r>
            <a:r>
              <a:rPr lang="zh-CN" altLang="en-US" sz="2000" b="1" dirty="0">
                <a:latin typeface="微软雅黑" panose="020B0503020204020204" pitchFamily="34" charset="-122"/>
                <a:ea typeface="微软雅黑" panose="020B0503020204020204" pitchFamily="34" charset="-122"/>
              </a:rPr>
              <a:t>字节的 </a:t>
            </a:r>
            <a:r>
              <a:rPr lang="en-US" altLang="zh-CN" sz="2000" b="1" dirty="0">
                <a:latin typeface="微软雅黑" panose="020B0503020204020204" pitchFamily="34" charset="-122"/>
                <a:ea typeface="微软雅黑" panose="020B0503020204020204" pitchFamily="34" charset="-122"/>
              </a:rPr>
              <a:t>MAC </a:t>
            </a:r>
            <a:r>
              <a:rPr lang="zh-CN" altLang="en-US" sz="2000" b="1" dirty="0">
                <a:latin typeface="微软雅黑" panose="020B0503020204020204" pitchFamily="34" charset="-122"/>
                <a:ea typeface="微软雅黑" panose="020B0503020204020204" pitchFamily="34" charset="-122"/>
              </a:rPr>
              <a:t>地址已被固化在适配器的 </a:t>
            </a:r>
            <a:r>
              <a:rPr lang="en-US" altLang="zh-CN" sz="2000" b="1" dirty="0">
                <a:latin typeface="微软雅黑" panose="020B0503020204020204" pitchFamily="34" charset="-122"/>
                <a:ea typeface="微软雅黑" panose="020B0503020204020204" pitchFamily="34" charset="-122"/>
              </a:rPr>
              <a:t>ROM</a:t>
            </a:r>
            <a:r>
              <a:rPr lang="zh-CN" altLang="en-US" sz="2000" b="1" dirty="0">
                <a:latin typeface="微软雅黑" panose="020B0503020204020204" pitchFamily="34" charset="-122"/>
                <a:ea typeface="微软雅黑" panose="020B0503020204020204" pitchFamily="34" charset="-122"/>
              </a:rPr>
              <a:t>，因此，</a:t>
            </a:r>
            <a:r>
              <a:rPr lang="en-US" altLang="zh-CN" sz="2000" b="1" dirty="0">
                <a:latin typeface="微软雅黑" panose="020B0503020204020204" pitchFamily="34" charset="-122"/>
                <a:ea typeface="微软雅黑" panose="020B0503020204020204" pitchFamily="34" charset="-122"/>
              </a:rPr>
              <a:t>MAC </a:t>
            </a:r>
            <a:r>
              <a:rPr lang="zh-CN" altLang="en-US" sz="2000" b="1" dirty="0">
                <a:latin typeface="微软雅黑" panose="020B0503020204020204" pitchFamily="34" charset="-122"/>
                <a:ea typeface="微软雅黑" panose="020B0503020204020204" pitchFamily="34" charset="-122"/>
              </a:rPr>
              <a:t>地址也叫做</a:t>
            </a:r>
            <a:r>
              <a:rPr lang="zh-CN" altLang="en-US" sz="2000" b="1" dirty="0">
                <a:solidFill>
                  <a:srgbClr val="0000FF"/>
                </a:solidFill>
                <a:latin typeface="微软雅黑" panose="020B0503020204020204" pitchFamily="34" charset="-122"/>
                <a:ea typeface="微软雅黑" panose="020B0503020204020204" pitchFamily="34" charset="-122"/>
              </a:rPr>
              <a:t>硬件地址 </a:t>
            </a:r>
            <a:r>
              <a:rPr lang="en-US" altLang="zh-CN" sz="2000" b="1" dirty="0">
                <a:latin typeface="微软雅黑" panose="020B0503020204020204" pitchFamily="34" charset="-122"/>
                <a:ea typeface="微软雅黑" panose="020B0503020204020204" pitchFamily="34" charset="-122"/>
              </a:rPr>
              <a:t>(hardware address</a:t>
            </a:r>
            <a:r>
              <a:rPr lang="en-US" altLang="zh-CN" sz="2000" b="1" dirty="0" smtClean="0">
                <a:latin typeface="微软雅黑" panose="020B0503020204020204" pitchFamily="34" charset="-122"/>
                <a:ea typeface="微软雅黑" panose="020B0503020204020204" pitchFamily="34" charset="-122"/>
              </a:rPr>
              <a:t>) </a:t>
            </a:r>
            <a:r>
              <a:rPr lang="zh-CN" altLang="en-US" sz="2000" b="1" dirty="0" smtClean="0">
                <a:latin typeface="微软雅黑" panose="020B0503020204020204" pitchFamily="34" charset="-122"/>
                <a:ea typeface="微软雅黑" panose="020B0503020204020204" pitchFamily="34" charset="-122"/>
              </a:rPr>
              <a:t>或</a:t>
            </a:r>
            <a:r>
              <a:rPr lang="zh-CN" altLang="en-US" sz="2000" b="1" dirty="0">
                <a:solidFill>
                  <a:srgbClr val="0000FF"/>
                </a:solidFill>
                <a:latin typeface="微软雅黑" panose="020B0503020204020204" pitchFamily="34" charset="-122"/>
                <a:ea typeface="微软雅黑" panose="020B0503020204020204" pitchFamily="34" charset="-122"/>
              </a:rPr>
              <a:t>物理地址</a:t>
            </a:r>
            <a:r>
              <a:rPr lang="zh-CN" altLang="en-US" sz="2000" b="1" dirty="0">
                <a:latin typeface="微软雅黑" panose="020B0503020204020204" pitchFamily="34" charset="-122"/>
                <a:ea typeface="微软雅黑" panose="020B0503020204020204" pitchFamily="34" charset="-122"/>
              </a:rPr>
              <a:t>。</a:t>
            </a:r>
            <a:endParaRPr lang="zh-CN" altLang="en-US" sz="2000" b="1" dirty="0">
              <a:latin typeface="微软雅黑" panose="020B0503020204020204" pitchFamily="34" charset="-122"/>
              <a:ea typeface="微软雅黑" panose="020B0503020204020204" pitchFamily="34" charset="-122"/>
            </a:endParaRPr>
          </a:p>
          <a:p>
            <a:pPr marL="285750" indent="-28575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a:t>
            </a:r>
            <a:r>
              <a:rPr lang="en-US" altLang="zh-CN" sz="2000" b="1" dirty="0" smtClean="0">
                <a:latin typeface="微软雅黑" panose="020B0503020204020204" pitchFamily="34" charset="-122"/>
                <a:ea typeface="微软雅黑" panose="020B0503020204020204" pitchFamily="34" charset="-122"/>
              </a:rPr>
              <a:t>MAC </a:t>
            </a:r>
            <a:r>
              <a:rPr lang="zh-CN" altLang="en-US" sz="2000" b="1" dirty="0" smtClean="0">
                <a:latin typeface="微软雅黑" panose="020B0503020204020204" pitchFamily="34" charset="-122"/>
                <a:ea typeface="微软雅黑" panose="020B0503020204020204" pitchFamily="34" charset="-122"/>
              </a:rPr>
              <a:t>地址</a:t>
            </a:r>
            <a:r>
              <a:rPr lang="zh-CN" altLang="en-US" sz="2000" b="1" dirty="0">
                <a:latin typeface="微软雅黑" panose="020B0503020204020204" pitchFamily="34" charset="-122"/>
                <a:ea typeface="微软雅黑" panose="020B0503020204020204" pitchFamily="34" charset="-122"/>
              </a:rPr>
              <a:t>”实际上就是适配器地址或适配器标识符 </a:t>
            </a:r>
            <a:r>
              <a:rPr lang="en-US" altLang="zh-CN" sz="2000" b="1" dirty="0">
                <a:latin typeface="微软雅黑" panose="020B0503020204020204" pitchFamily="34" charset="-122"/>
                <a:ea typeface="微软雅黑" panose="020B0503020204020204" pitchFamily="34" charset="-122"/>
              </a:rPr>
              <a:t>EUI-48</a:t>
            </a:r>
            <a:r>
              <a:rPr lang="zh-CN" altLang="en-US" sz="2000" b="1" dirty="0">
                <a:latin typeface="微软雅黑" panose="020B0503020204020204" pitchFamily="34" charset="-122"/>
                <a:ea typeface="微软雅黑" panose="020B0503020204020204" pitchFamily="34" charset="-122"/>
              </a:rPr>
              <a:t>。</a:t>
            </a:r>
            <a:endParaRPr lang="zh-CN" altLang="en-US" sz="2000" b="1"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Tm="2000"/>
    </mc:Choice>
    <mc:Fallback>
      <p:transition spd="slow" advTm="2000"/>
    </mc:Fallback>
  </mc:AlternateContent>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400685" y="548640"/>
            <a:ext cx="3759835" cy="2279015"/>
          </a:xfrm>
          <a:prstGeom prst="rect">
            <a:avLst/>
          </a:prstGeom>
        </p:spPr>
      </p:pic>
      <p:pic>
        <p:nvPicPr>
          <p:cNvPr id="3" name="图片 2"/>
          <p:cNvPicPr>
            <a:picLocks noChangeAspect="1"/>
          </p:cNvPicPr>
          <p:nvPr/>
        </p:nvPicPr>
        <p:blipFill>
          <a:blip r:embed="rId2"/>
          <a:stretch>
            <a:fillRect/>
          </a:stretch>
        </p:blipFill>
        <p:spPr>
          <a:xfrm>
            <a:off x="4319905" y="421005"/>
            <a:ext cx="3876040" cy="2534285"/>
          </a:xfrm>
          <a:prstGeom prst="rect">
            <a:avLst/>
          </a:prstGeom>
        </p:spPr>
      </p:pic>
      <p:pic>
        <p:nvPicPr>
          <p:cNvPr id="5" name="图片 4"/>
          <p:cNvPicPr>
            <a:picLocks noChangeAspect="1"/>
          </p:cNvPicPr>
          <p:nvPr/>
        </p:nvPicPr>
        <p:blipFill>
          <a:blip r:embed="rId3"/>
          <a:stretch>
            <a:fillRect/>
          </a:stretch>
        </p:blipFill>
        <p:spPr>
          <a:xfrm>
            <a:off x="5624195" y="3200400"/>
            <a:ext cx="3131820" cy="1104900"/>
          </a:xfrm>
          <a:prstGeom prst="rect">
            <a:avLst/>
          </a:prstGeom>
        </p:spPr>
      </p:pic>
      <p:pic>
        <p:nvPicPr>
          <p:cNvPr id="6" name="图片 5"/>
          <p:cNvPicPr>
            <a:picLocks noChangeAspect="1"/>
          </p:cNvPicPr>
          <p:nvPr/>
        </p:nvPicPr>
        <p:blipFill>
          <a:blip r:embed="rId4"/>
          <a:stretch>
            <a:fillRect/>
          </a:stretch>
        </p:blipFill>
        <p:spPr>
          <a:xfrm>
            <a:off x="188595" y="3100705"/>
            <a:ext cx="5318760" cy="153924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000"/>
    </mc:Choice>
    <mc:Fallback>
      <p:transition spd="slow" advTm="2000"/>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02920" y="663776"/>
            <a:ext cx="8129015" cy="308939"/>
          </a:xfrm>
          <a:prstGeom prst="roundRect">
            <a:avLst>
              <a:gd name="adj" fmla="val 16667"/>
            </a:avLst>
          </a:prstGeom>
          <a:solidFill>
            <a:srgbClr val="ABEBD7"/>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 name="矩形 2"/>
          <p:cNvSpPr/>
          <p:nvPr/>
        </p:nvSpPr>
        <p:spPr>
          <a:xfrm>
            <a:off x="616085" y="612392"/>
            <a:ext cx="3518912" cy="400110"/>
          </a:xfrm>
          <a:prstGeom prst="rect">
            <a:avLst/>
          </a:prstGeom>
        </p:spPr>
        <p:txBody>
          <a:bodyPr wrap="none">
            <a:spAutoFit/>
          </a:bodyPr>
          <a:lstStyle/>
          <a:p>
            <a:r>
              <a:rPr lang="zh-CN" altLang="en-US" sz="2000" b="1" dirty="0">
                <a:latin typeface="微软雅黑" panose="020B0503020204020204" pitchFamily="34" charset="-122"/>
                <a:ea typeface="微软雅黑" panose="020B0503020204020204" pitchFamily="34" charset="-122"/>
              </a:rPr>
              <a:t>单站地址，组地址，广播地址</a:t>
            </a:r>
            <a:endParaRPr lang="zh-CN" altLang="en-US" sz="2000" b="1" dirty="0">
              <a:latin typeface="微软雅黑" panose="020B0503020204020204" pitchFamily="34" charset="-122"/>
              <a:ea typeface="微软雅黑" panose="020B0503020204020204" pitchFamily="34" charset="-122"/>
            </a:endParaRPr>
          </a:p>
        </p:txBody>
      </p:sp>
      <p:sp>
        <p:nvSpPr>
          <p:cNvPr id="4" name="矩形 3"/>
          <p:cNvSpPr/>
          <p:nvPr/>
        </p:nvSpPr>
        <p:spPr>
          <a:xfrm>
            <a:off x="502919" y="977889"/>
            <a:ext cx="8129015" cy="3477875"/>
          </a:xfrm>
          <a:prstGeom prst="rect">
            <a:avLst/>
          </a:prstGeom>
        </p:spPr>
        <p:txBody>
          <a:bodyPr wrap="square">
            <a:spAutoFit/>
          </a:bodyPr>
          <a:lstStyle/>
          <a:p>
            <a:pPr marL="285750" indent="-285750">
              <a:lnSpc>
                <a:spcPts val="3300"/>
              </a:lnSpc>
              <a:buClr>
                <a:srgbClr val="0070C0"/>
              </a:buClr>
              <a:buFont typeface="Wingdings" panose="05000000000000000000" pitchFamily="2" charset="2"/>
              <a:buChar char="l"/>
            </a:pPr>
            <a:r>
              <a:rPr lang="en-US" altLang="zh-CN" sz="2000" b="1" dirty="0">
                <a:latin typeface="微软雅黑" panose="020B0503020204020204" pitchFamily="34" charset="-122"/>
                <a:ea typeface="微软雅黑" panose="020B0503020204020204" pitchFamily="34" charset="-122"/>
              </a:rPr>
              <a:t>IEEE </a:t>
            </a:r>
            <a:r>
              <a:rPr lang="zh-CN" altLang="en-US" sz="2000" b="1" dirty="0">
                <a:latin typeface="微软雅黑" panose="020B0503020204020204" pitchFamily="34" charset="-122"/>
                <a:ea typeface="微软雅黑" panose="020B0503020204020204" pitchFamily="34" charset="-122"/>
              </a:rPr>
              <a:t>规定地址字段的第一字节的最低位为 </a:t>
            </a:r>
            <a:r>
              <a:rPr lang="en-US" altLang="zh-CN" sz="2000" b="1" dirty="0">
                <a:latin typeface="微软雅黑" panose="020B0503020204020204" pitchFamily="34" charset="-122"/>
                <a:ea typeface="微软雅黑" panose="020B0503020204020204" pitchFamily="34" charset="-122"/>
              </a:rPr>
              <a:t>I/G </a:t>
            </a:r>
            <a:r>
              <a:rPr lang="zh-CN" altLang="en-US" sz="2000" b="1" dirty="0">
                <a:latin typeface="微软雅黑" panose="020B0503020204020204" pitchFamily="34" charset="-122"/>
                <a:ea typeface="微软雅黑" panose="020B0503020204020204" pitchFamily="34" charset="-122"/>
              </a:rPr>
              <a:t>位。</a:t>
            </a:r>
            <a:r>
              <a:rPr lang="en-US" altLang="zh-CN" sz="2000" b="1" dirty="0">
                <a:latin typeface="微软雅黑" panose="020B0503020204020204" pitchFamily="34" charset="-122"/>
                <a:ea typeface="微软雅黑" panose="020B0503020204020204" pitchFamily="34" charset="-122"/>
              </a:rPr>
              <a:t>I/G </a:t>
            </a:r>
            <a:r>
              <a:rPr lang="zh-CN" altLang="en-US" sz="2000" b="1" dirty="0">
                <a:latin typeface="微软雅黑" panose="020B0503020204020204" pitchFamily="34" charset="-122"/>
                <a:ea typeface="微软雅黑" panose="020B0503020204020204" pitchFamily="34" charset="-122"/>
              </a:rPr>
              <a:t>表示 </a:t>
            </a:r>
            <a:r>
              <a:rPr lang="en-US" altLang="zh-CN" sz="2000" b="1" dirty="0">
                <a:latin typeface="微软雅黑" panose="020B0503020204020204" pitchFamily="34" charset="-122"/>
                <a:ea typeface="微软雅黑" panose="020B0503020204020204" pitchFamily="34" charset="-122"/>
              </a:rPr>
              <a:t>Individual / Group</a:t>
            </a:r>
            <a:r>
              <a:rPr lang="zh-CN" altLang="en-US" sz="2000" b="1" dirty="0">
                <a:latin typeface="微软雅黑" panose="020B0503020204020204" pitchFamily="34" charset="-122"/>
                <a:ea typeface="微软雅黑" panose="020B0503020204020204" pitchFamily="34" charset="-122"/>
              </a:rPr>
              <a:t>。</a:t>
            </a:r>
            <a:endParaRPr lang="zh-CN" altLang="en-US" sz="2000" b="1" dirty="0">
              <a:latin typeface="微软雅黑" panose="020B0503020204020204" pitchFamily="34" charset="-122"/>
              <a:ea typeface="微软雅黑" panose="020B0503020204020204" pitchFamily="34" charset="-122"/>
            </a:endParaRPr>
          </a:p>
          <a:p>
            <a:pPr marL="285750" indent="-285750">
              <a:lnSpc>
                <a:spcPts val="3300"/>
              </a:lnSpc>
              <a:buClr>
                <a:srgbClr val="0070C0"/>
              </a:buClr>
              <a:buFont typeface="Wingdings" panose="05000000000000000000" pitchFamily="2" charset="2"/>
              <a:buChar char="l"/>
            </a:pPr>
            <a:r>
              <a:rPr lang="zh-CN" altLang="en-US" sz="2000" b="1" dirty="0">
                <a:solidFill>
                  <a:srgbClr val="0000FF"/>
                </a:solidFill>
                <a:latin typeface="微软雅黑" panose="020B0503020204020204" pitchFamily="34" charset="-122"/>
                <a:ea typeface="微软雅黑" panose="020B0503020204020204" pitchFamily="34" charset="-122"/>
              </a:rPr>
              <a:t>当 </a:t>
            </a:r>
            <a:r>
              <a:rPr lang="en-US" altLang="zh-CN" sz="2000" b="1" dirty="0" smtClean="0">
                <a:solidFill>
                  <a:srgbClr val="0000FF"/>
                </a:solidFill>
                <a:latin typeface="微软雅黑" panose="020B0503020204020204" pitchFamily="34" charset="-122"/>
                <a:ea typeface="微软雅黑" panose="020B0503020204020204" pitchFamily="34" charset="-122"/>
              </a:rPr>
              <a:t>I/G </a:t>
            </a:r>
            <a:r>
              <a:rPr lang="zh-CN" altLang="en-US" sz="2000" b="1" dirty="0" smtClean="0">
                <a:solidFill>
                  <a:srgbClr val="0000FF"/>
                </a:solidFill>
                <a:latin typeface="微软雅黑" panose="020B0503020204020204" pitchFamily="34" charset="-122"/>
                <a:ea typeface="微软雅黑" panose="020B0503020204020204" pitchFamily="34" charset="-122"/>
              </a:rPr>
              <a:t>位 </a:t>
            </a:r>
            <a:r>
              <a:rPr lang="en-US" altLang="zh-CN" sz="2000" b="1" dirty="0">
                <a:solidFill>
                  <a:srgbClr val="0000FF"/>
                </a:solidFill>
                <a:latin typeface="微软雅黑" panose="020B0503020204020204" pitchFamily="34" charset="-122"/>
                <a:ea typeface="微软雅黑" panose="020B0503020204020204" pitchFamily="34" charset="-122"/>
              </a:rPr>
              <a:t>= 0 </a:t>
            </a:r>
            <a:r>
              <a:rPr lang="zh-CN" altLang="en-US" sz="2000" b="1" dirty="0">
                <a:solidFill>
                  <a:srgbClr val="0000FF"/>
                </a:solidFill>
                <a:latin typeface="微软雅黑" panose="020B0503020204020204" pitchFamily="34" charset="-122"/>
                <a:ea typeface="微软雅黑" panose="020B0503020204020204" pitchFamily="34" charset="-122"/>
              </a:rPr>
              <a:t>时</a:t>
            </a:r>
            <a:r>
              <a:rPr lang="zh-CN" altLang="en-US" sz="2000" b="1" dirty="0">
                <a:latin typeface="微软雅黑" panose="020B0503020204020204" pitchFamily="34" charset="-122"/>
                <a:ea typeface="微软雅黑" panose="020B0503020204020204" pitchFamily="34" charset="-122"/>
              </a:rPr>
              <a:t>，地址字段表示一个</a:t>
            </a:r>
            <a:r>
              <a:rPr lang="zh-CN" altLang="en-US" sz="2000" b="1" dirty="0">
                <a:solidFill>
                  <a:srgbClr val="0000FF"/>
                </a:solidFill>
                <a:latin typeface="微软雅黑" panose="020B0503020204020204" pitchFamily="34" charset="-122"/>
                <a:ea typeface="微软雅黑" panose="020B0503020204020204" pitchFamily="34" charset="-122"/>
              </a:rPr>
              <a:t>单站地址</a:t>
            </a:r>
            <a:r>
              <a:rPr lang="zh-CN" altLang="en-US" sz="2000" b="1" dirty="0">
                <a:latin typeface="微软雅黑" panose="020B0503020204020204" pitchFamily="34" charset="-122"/>
                <a:ea typeface="微软雅黑" panose="020B0503020204020204" pitchFamily="34" charset="-122"/>
              </a:rPr>
              <a:t>。</a:t>
            </a:r>
            <a:endParaRPr lang="zh-CN" altLang="en-US" sz="2000" b="1" dirty="0">
              <a:latin typeface="微软雅黑" panose="020B0503020204020204" pitchFamily="34" charset="-122"/>
              <a:ea typeface="微软雅黑" panose="020B0503020204020204" pitchFamily="34" charset="-122"/>
            </a:endParaRPr>
          </a:p>
          <a:p>
            <a:pPr marL="285750" indent="-285750">
              <a:lnSpc>
                <a:spcPts val="3300"/>
              </a:lnSpc>
              <a:buClr>
                <a:srgbClr val="0070C0"/>
              </a:buClr>
              <a:buFont typeface="Wingdings" panose="05000000000000000000" pitchFamily="2" charset="2"/>
              <a:buChar char="l"/>
            </a:pPr>
            <a:r>
              <a:rPr lang="zh-CN" altLang="en-US" sz="2000" b="1" dirty="0">
                <a:solidFill>
                  <a:srgbClr val="0000FF"/>
                </a:solidFill>
                <a:latin typeface="微软雅黑" panose="020B0503020204020204" pitchFamily="34" charset="-122"/>
                <a:ea typeface="微软雅黑" panose="020B0503020204020204" pitchFamily="34" charset="-122"/>
              </a:rPr>
              <a:t>当 </a:t>
            </a:r>
            <a:r>
              <a:rPr lang="en-US" altLang="zh-CN" sz="2000" b="1" dirty="0" smtClean="0">
                <a:solidFill>
                  <a:srgbClr val="0000FF"/>
                </a:solidFill>
                <a:latin typeface="微软雅黑" panose="020B0503020204020204" pitchFamily="34" charset="-122"/>
                <a:ea typeface="微软雅黑" panose="020B0503020204020204" pitchFamily="34" charset="-122"/>
              </a:rPr>
              <a:t>I/G </a:t>
            </a:r>
            <a:r>
              <a:rPr lang="zh-CN" altLang="en-US" sz="2000" b="1" dirty="0" smtClean="0">
                <a:solidFill>
                  <a:srgbClr val="0000FF"/>
                </a:solidFill>
                <a:latin typeface="微软雅黑" panose="020B0503020204020204" pitchFamily="34" charset="-122"/>
                <a:ea typeface="微软雅黑" panose="020B0503020204020204" pitchFamily="34" charset="-122"/>
              </a:rPr>
              <a:t>位 </a:t>
            </a:r>
            <a:r>
              <a:rPr lang="en-US" altLang="zh-CN" sz="2000" b="1" dirty="0">
                <a:solidFill>
                  <a:srgbClr val="0000FF"/>
                </a:solidFill>
                <a:latin typeface="微软雅黑" panose="020B0503020204020204" pitchFamily="34" charset="-122"/>
                <a:ea typeface="微软雅黑" panose="020B0503020204020204" pitchFamily="34" charset="-122"/>
              </a:rPr>
              <a:t>= 1 </a:t>
            </a:r>
            <a:r>
              <a:rPr lang="zh-CN" altLang="en-US" sz="2000" b="1" dirty="0">
                <a:solidFill>
                  <a:srgbClr val="0000FF"/>
                </a:solidFill>
                <a:latin typeface="微软雅黑" panose="020B0503020204020204" pitchFamily="34" charset="-122"/>
                <a:ea typeface="微软雅黑" panose="020B0503020204020204" pitchFamily="34" charset="-122"/>
              </a:rPr>
              <a:t>时</a:t>
            </a:r>
            <a:r>
              <a:rPr lang="zh-CN" altLang="en-US" sz="2000" b="1" dirty="0">
                <a:latin typeface="微软雅黑" panose="020B0503020204020204" pitchFamily="34" charset="-122"/>
                <a:ea typeface="微软雅黑" panose="020B0503020204020204" pitchFamily="34" charset="-122"/>
              </a:rPr>
              <a:t>，表示</a:t>
            </a:r>
            <a:r>
              <a:rPr lang="zh-CN" altLang="en-US" sz="2000" b="1" dirty="0">
                <a:solidFill>
                  <a:srgbClr val="0000FF"/>
                </a:solidFill>
                <a:latin typeface="微软雅黑" panose="020B0503020204020204" pitchFamily="34" charset="-122"/>
                <a:ea typeface="微软雅黑" panose="020B0503020204020204" pitchFamily="34" charset="-122"/>
              </a:rPr>
              <a:t>组地址</a:t>
            </a:r>
            <a:r>
              <a:rPr lang="zh-CN" altLang="en-US" sz="2000" b="1" dirty="0">
                <a:latin typeface="微软雅黑" panose="020B0503020204020204" pitchFamily="34" charset="-122"/>
                <a:ea typeface="微软雅黑" panose="020B0503020204020204" pitchFamily="34" charset="-122"/>
              </a:rPr>
              <a:t>，用来进行多播（以前曾译为组播）。此时，</a:t>
            </a:r>
            <a:r>
              <a:rPr lang="en-US" altLang="zh-CN" sz="2000" b="1" dirty="0">
                <a:latin typeface="微软雅黑" panose="020B0503020204020204" pitchFamily="34" charset="-122"/>
                <a:ea typeface="微软雅黑" panose="020B0503020204020204" pitchFamily="34" charset="-122"/>
              </a:rPr>
              <a:t>IEEE </a:t>
            </a:r>
            <a:r>
              <a:rPr lang="zh-CN" altLang="en-US" sz="2000" b="1" dirty="0">
                <a:latin typeface="微软雅黑" panose="020B0503020204020204" pitchFamily="34" charset="-122"/>
                <a:ea typeface="微软雅黑" panose="020B0503020204020204" pitchFamily="34" charset="-122"/>
              </a:rPr>
              <a:t>只分配地址字段前三个字节中的 </a:t>
            </a:r>
            <a:r>
              <a:rPr lang="en-US" altLang="zh-CN" sz="2000" b="1" dirty="0">
                <a:latin typeface="微软雅黑" panose="020B0503020204020204" pitchFamily="34" charset="-122"/>
                <a:ea typeface="微软雅黑" panose="020B0503020204020204" pitchFamily="34" charset="-122"/>
              </a:rPr>
              <a:t>23 </a:t>
            </a:r>
            <a:r>
              <a:rPr lang="zh-CN" altLang="en-US" sz="2000" b="1" dirty="0">
                <a:latin typeface="微软雅黑" panose="020B0503020204020204" pitchFamily="34" charset="-122"/>
                <a:ea typeface="微软雅黑" panose="020B0503020204020204" pitchFamily="34" charset="-122"/>
              </a:rPr>
              <a:t>位。</a:t>
            </a:r>
            <a:endParaRPr lang="zh-CN" altLang="en-US" sz="2000" b="1" dirty="0">
              <a:latin typeface="微软雅黑" panose="020B0503020204020204" pitchFamily="34" charset="-122"/>
              <a:ea typeface="微软雅黑" panose="020B0503020204020204" pitchFamily="34" charset="-122"/>
            </a:endParaRPr>
          </a:p>
          <a:p>
            <a:pPr marL="285750" indent="-28575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当 </a:t>
            </a:r>
            <a:r>
              <a:rPr lang="en-US" altLang="zh-CN" sz="2000" b="1" dirty="0">
                <a:latin typeface="微软雅黑" panose="020B0503020204020204" pitchFamily="34" charset="-122"/>
                <a:ea typeface="微软雅黑" panose="020B0503020204020204" pitchFamily="34" charset="-122"/>
              </a:rPr>
              <a:t>I/G </a:t>
            </a:r>
            <a:r>
              <a:rPr lang="zh-CN" altLang="en-US" sz="2000" b="1" dirty="0">
                <a:latin typeface="微软雅黑" panose="020B0503020204020204" pitchFamily="34" charset="-122"/>
                <a:ea typeface="微软雅黑" panose="020B0503020204020204" pitchFamily="34" charset="-122"/>
              </a:rPr>
              <a:t>位分别为 </a:t>
            </a:r>
            <a:r>
              <a:rPr lang="en-US" altLang="zh-CN" sz="2000" b="1" dirty="0">
                <a:latin typeface="微软雅黑" panose="020B0503020204020204" pitchFamily="34" charset="-122"/>
                <a:ea typeface="微软雅黑" panose="020B0503020204020204" pitchFamily="34" charset="-122"/>
              </a:rPr>
              <a:t>0 </a:t>
            </a:r>
            <a:r>
              <a:rPr lang="zh-CN" altLang="en-US" sz="2000" b="1" dirty="0">
                <a:latin typeface="微软雅黑" panose="020B0503020204020204" pitchFamily="34" charset="-122"/>
                <a:ea typeface="微软雅黑" panose="020B0503020204020204" pitchFamily="34" charset="-122"/>
              </a:rPr>
              <a:t>和 </a:t>
            </a:r>
            <a:r>
              <a:rPr lang="en-US" altLang="zh-CN" sz="2000" b="1" dirty="0">
                <a:latin typeface="微软雅黑" panose="020B0503020204020204" pitchFamily="34" charset="-122"/>
                <a:ea typeface="微软雅黑" panose="020B0503020204020204" pitchFamily="34" charset="-122"/>
              </a:rPr>
              <a:t>1 </a:t>
            </a:r>
            <a:r>
              <a:rPr lang="zh-CN" altLang="en-US" sz="2000" b="1" dirty="0">
                <a:latin typeface="微软雅黑" panose="020B0503020204020204" pitchFamily="34" charset="-122"/>
                <a:ea typeface="微软雅黑" panose="020B0503020204020204" pitchFamily="34" charset="-122"/>
              </a:rPr>
              <a:t>时，一个地址块可分别生成 </a:t>
            </a:r>
            <a:r>
              <a:rPr lang="en-US" altLang="zh-CN" sz="2000" b="1" dirty="0">
                <a:latin typeface="微软雅黑" panose="020B0503020204020204" pitchFamily="34" charset="-122"/>
                <a:ea typeface="微软雅黑" panose="020B0503020204020204" pitchFamily="34" charset="-122"/>
              </a:rPr>
              <a:t>2</a:t>
            </a:r>
            <a:r>
              <a:rPr lang="en-US" altLang="zh-CN" sz="2000" b="1" baseline="30000" dirty="0">
                <a:latin typeface="微软雅黑" panose="020B0503020204020204" pitchFamily="34" charset="-122"/>
                <a:ea typeface="微软雅黑" panose="020B0503020204020204" pitchFamily="34" charset="-122"/>
              </a:rPr>
              <a:t>23</a:t>
            </a:r>
            <a:r>
              <a:rPr lang="en-US" altLang="zh-CN" sz="2000" b="1" dirty="0">
                <a:latin typeface="微软雅黑" panose="020B0503020204020204" pitchFamily="34" charset="-122"/>
                <a:ea typeface="微软雅黑" panose="020B0503020204020204" pitchFamily="34" charset="-122"/>
              </a:rPr>
              <a:t> </a:t>
            </a:r>
            <a:r>
              <a:rPr lang="zh-CN" altLang="en-US" sz="2000" b="1" dirty="0">
                <a:latin typeface="微软雅黑" panose="020B0503020204020204" pitchFamily="34" charset="-122"/>
                <a:ea typeface="微软雅黑" panose="020B0503020204020204" pitchFamily="34" charset="-122"/>
              </a:rPr>
              <a:t>个单个站地址和 </a:t>
            </a:r>
            <a:r>
              <a:rPr lang="en-US" altLang="zh-CN" sz="2000" b="1" dirty="0">
                <a:latin typeface="微软雅黑" panose="020B0503020204020204" pitchFamily="34" charset="-122"/>
                <a:ea typeface="微软雅黑" panose="020B0503020204020204" pitchFamily="34" charset="-122"/>
              </a:rPr>
              <a:t>2</a:t>
            </a:r>
            <a:r>
              <a:rPr lang="en-US" altLang="zh-CN" sz="2000" b="1" baseline="30000" dirty="0">
                <a:latin typeface="微软雅黑" panose="020B0503020204020204" pitchFamily="34" charset="-122"/>
                <a:ea typeface="微软雅黑" panose="020B0503020204020204" pitchFamily="34" charset="-122"/>
              </a:rPr>
              <a:t>23</a:t>
            </a:r>
            <a:r>
              <a:rPr lang="en-US" altLang="zh-CN" sz="2000" b="1" dirty="0">
                <a:latin typeface="微软雅黑" panose="020B0503020204020204" pitchFamily="34" charset="-122"/>
                <a:ea typeface="微软雅黑" panose="020B0503020204020204" pitchFamily="34" charset="-122"/>
              </a:rPr>
              <a:t> </a:t>
            </a:r>
            <a:r>
              <a:rPr lang="zh-CN" altLang="en-US" sz="2000" b="1" dirty="0">
                <a:latin typeface="微软雅黑" panose="020B0503020204020204" pitchFamily="34" charset="-122"/>
                <a:ea typeface="微软雅黑" panose="020B0503020204020204" pitchFamily="34" charset="-122"/>
              </a:rPr>
              <a:t>个组地址。</a:t>
            </a:r>
            <a:endParaRPr lang="zh-CN" altLang="en-US" sz="2000" b="1" dirty="0">
              <a:latin typeface="微软雅黑" panose="020B0503020204020204" pitchFamily="34" charset="-122"/>
              <a:ea typeface="微软雅黑" panose="020B0503020204020204" pitchFamily="34" charset="-122"/>
            </a:endParaRPr>
          </a:p>
          <a:p>
            <a:pPr marL="285750" indent="-28575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所有 </a:t>
            </a:r>
            <a:r>
              <a:rPr lang="en-US" altLang="zh-CN" sz="2000" b="1" dirty="0">
                <a:latin typeface="微软雅黑" panose="020B0503020204020204" pitchFamily="34" charset="-122"/>
                <a:ea typeface="微软雅黑" panose="020B0503020204020204" pitchFamily="34" charset="-122"/>
              </a:rPr>
              <a:t>48 </a:t>
            </a:r>
            <a:r>
              <a:rPr lang="zh-CN" altLang="en-US" sz="2000" b="1" dirty="0">
                <a:latin typeface="微软雅黑" panose="020B0503020204020204" pitchFamily="34" charset="-122"/>
                <a:ea typeface="微软雅黑" panose="020B0503020204020204" pitchFamily="34" charset="-122"/>
              </a:rPr>
              <a:t>位都为 </a:t>
            </a:r>
            <a:r>
              <a:rPr lang="en-US" altLang="zh-CN" sz="2000" b="1" dirty="0">
                <a:latin typeface="微软雅黑" panose="020B0503020204020204" pitchFamily="34" charset="-122"/>
                <a:ea typeface="微软雅黑" panose="020B0503020204020204" pitchFamily="34" charset="-122"/>
              </a:rPr>
              <a:t>1 </a:t>
            </a:r>
            <a:r>
              <a:rPr lang="zh-CN" altLang="en-US" sz="2000" b="1" dirty="0">
                <a:latin typeface="微软雅黑" panose="020B0503020204020204" pitchFamily="34" charset="-122"/>
                <a:ea typeface="微软雅黑" panose="020B0503020204020204" pitchFamily="34" charset="-122"/>
              </a:rPr>
              <a:t>时，为广播地址。只能作为目的地址使用。</a:t>
            </a:r>
            <a:endParaRPr lang="zh-CN" altLang="en-US" sz="2000" b="1"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Tm="2000"/>
    </mc:Choice>
    <mc:Fallback>
      <p:transition spd="slow" advTm="2000"/>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5"/>
          <p:cNvSpPr>
            <a:spLocks noChangeArrowheads="1"/>
          </p:cNvSpPr>
          <p:nvPr/>
        </p:nvSpPr>
        <p:spPr bwMode="auto">
          <a:xfrm>
            <a:off x="466345" y="635019"/>
            <a:ext cx="8129015"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129" name="圆角矩形 128"/>
          <p:cNvSpPr/>
          <p:nvPr/>
        </p:nvSpPr>
        <p:spPr>
          <a:xfrm>
            <a:off x="505072" y="1096544"/>
            <a:ext cx="8133856" cy="320039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grpSp>
        <p:nvGrpSpPr>
          <p:cNvPr id="9" name="组合 8"/>
          <p:cNvGrpSpPr/>
          <p:nvPr/>
        </p:nvGrpSpPr>
        <p:grpSpPr>
          <a:xfrm>
            <a:off x="1325390" y="1779956"/>
            <a:ext cx="2404444" cy="300252"/>
            <a:chOff x="1042371" y="1853844"/>
            <a:chExt cx="2404444" cy="300252"/>
          </a:xfrm>
          <a:solidFill>
            <a:srgbClr val="CC00CC"/>
          </a:solidFill>
        </p:grpSpPr>
        <p:sp>
          <p:nvSpPr>
            <p:cNvPr id="51" name="Line 6"/>
            <p:cNvSpPr>
              <a:spLocks noChangeShapeType="1"/>
            </p:cNvSpPr>
            <p:nvPr/>
          </p:nvSpPr>
          <p:spPr bwMode="auto">
            <a:xfrm>
              <a:off x="1192497" y="2003970"/>
              <a:ext cx="2104192" cy="0"/>
            </a:xfrm>
            <a:prstGeom prst="line">
              <a:avLst/>
            </a:prstGeom>
            <a:grpFill/>
            <a:ln w="57150">
              <a:solidFill>
                <a:srgbClr val="000000"/>
              </a:solidFill>
              <a:round/>
            </a:ln>
          </p:spPr>
          <p:txBody>
            <a:bodyPr/>
            <a:lstStyle/>
            <a:p>
              <a:endParaRPr lang="zh-CN" altLang="en-US"/>
            </a:p>
          </p:txBody>
        </p:sp>
        <p:sp>
          <p:nvSpPr>
            <p:cNvPr id="2" name="椭圆 1"/>
            <p:cNvSpPr/>
            <p:nvPr/>
          </p:nvSpPr>
          <p:spPr>
            <a:xfrm>
              <a:off x="1042371" y="1853844"/>
              <a:ext cx="300252" cy="300252"/>
            </a:xfrm>
            <a:prstGeom prst="ellipse">
              <a:avLst/>
            </a:prstGeom>
            <a:solidFill>
              <a:srgbClr val="CC66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p:cNvSpPr/>
            <p:nvPr/>
          </p:nvSpPr>
          <p:spPr>
            <a:xfrm>
              <a:off x="3146563" y="1853844"/>
              <a:ext cx="300252" cy="300252"/>
            </a:xfrm>
            <a:prstGeom prst="ellipse">
              <a:avLst/>
            </a:prstGeom>
            <a:solidFill>
              <a:srgbClr val="CC66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 name="组合 7"/>
          <p:cNvGrpSpPr/>
          <p:nvPr/>
        </p:nvGrpSpPr>
        <p:grpSpPr>
          <a:xfrm>
            <a:off x="5074104" y="1375044"/>
            <a:ext cx="2811270" cy="1114568"/>
            <a:chOff x="4981610" y="1448932"/>
            <a:chExt cx="2811270" cy="1114568"/>
          </a:xfrm>
          <a:solidFill>
            <a:srgbClr val="CC00CC"/>
          </a:solidFill>
        </p:grpSpPr>
        <p:sp>
          <p:nvSpPr>
            <p:cNvPr id="59" name="Line 7"/>
            <p:cNvSpPr>
              <a:spLocks noChangeShapeType="1"/>
            </p:cNvSpPr>
            <p:nvPr/>
          </p:nvSpPr>
          <p:spPr bwMode="auto">
            <a:xfrm>
              <a:off x="4981610" y="2005103"/>
              <a:ext cx="2811270" cy="0"/>
            </a:xfrm>
            <a:prstGeom prst="line">
              <a:avLst/>
            </a:prstGeom>
            <a:grpFill/>
            <a:ln w="57150">
              <a:solidFill>
                <a:srgbClr val="000000"/>
              </a:solidFill>
              <a:round/>
            </a:ln>
          </p:spPr>
          <p:txBody>
            <a:bodyPr/>
            <a:lstStyle/>
            <a:p>
              <a:endParaRPr lang="zh-CN" altLang="en-US"/>
            </a:p>
          </p:txBody>
        </p:sp>
        <p:sp>
          <p:nvSpPr>
            <p:cNvPr id="64" name="Line 12"/>
            <p:cNvSpPr>
              <a:spLocks noChangeShapeType="1"/>
            </p:cNvSpPr>
            <p:nvPr/>
          </p:nvSpPr>
          <p:spPr bwMode="auto">
            <a:xfrm>
              <a:off x="5862852" y="1708240"/>
              <a:ext cx="0" cy="304800"/>
            </a:xfrm>
            <a:prstGeom prst="line">
              <a:avLst/>
            </a:prstGeom>
            <a:grpFill/>
            <a:ln w="285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5" name="Line 13"/>
            <p:cNvSpPr>
              <a:spLocks noChangeShapeType="1"/>
            </p:cNvSpPr>
            <p:nvPr/>
          </p:nvSpPr>
          <p:spPr bwMode="auto">
            <a:xfrm>
              <a:off x="7005852" y="1708240"/>
              <a:ext cx="0" cy="304800"/>
            </a:xfrm>
            <a:prstGeom prst="line">
              <a:avLst/>
            </a:prstGeom>
            <a:grpFill/>
            <a:ln w="285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6" name="Line 14"/>
            <p:cNvSpPr>
              <a:spLocks noChangeShapeType="1"/>
            </p:cNvSpPr>
            <p:nvPr/>
          </p:nvSpPr>
          <p:spPr bwMode="auto">
            <a:xfrm>
              <a:off x="6397380" y="2013040"/>
              <a:ext cx="0" cy="304800"/>
            </a:xfrm>
            <a:prstGeom prst="line">
              <a:avLst/>
            </a:prstGeom>
            <a:grpFill/>
            <a:ln w="285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7" name="Line 15"/>
            <p:cNvSpPr>
              <a:spLocks noChangeShapeType="1"/>
            </p:cNvSpPr>
            <p:nvPr/>
          </p:nvSpPr>
          <p:spPr bwMode="auto">
            <a:xfrm>
              <a:off x="7311780" y="2013040"/>
              <a:ext cx="0" cy="304800"/>
            </a:xfrm>
            <a:prstGeom prst="line">
              <a:avLst/>
            </a:prstGeom>
            <a:grpFill/>
            <a:ln w="285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68" name="Line 16"/>
            <p:cNvSpPr>
              <a:spLocks noChangeShapeType="1"/>
            </p:cNvSpPr>
            <p:nvPr/>
          </p:nvSpPr>
          <p:spPr bwMode="auto">
            <a:xfrm>
              <a:off x="5510292" y="2013040"/>
              <a:ext cx="0" cy="304800"/>
            </a:xfrm>
            <a:prstGeom prst="line">
              <a:avLst/>
            </a:prstGeom>
            <a:grpFill/>
            <a:ln w="285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70" name="椭圆 69"/>
            <p:cNvSpPr/>
            <p:nvPr/>
          </p:nvSpPr>
          <p:spPr>
            <a:xfrm>
              <a:off x="5712342" y="1448932"/>
              <a:ext cx="300252" cy="300252"/>
            </a:xfrm>
            <a:prstGeom prst="ellipse">
              <a:avLst/>
            </a:prstGeom>
            <a:solidFill>
              <a:srgbClr val="CC66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p:cNvSpPr/>
            <p:nvPr/>
          </p:nvSpPr>
          <p:spPr>
            <a:xfrm>
              <a:off x="6842078" y="1448932"/>
              <a:ext cx="300252" cy="300252"/>
            </a:xfrm>
            <a:prstGeom prst="ellipse">
              <a:avLst/>
            </a:prstGeom>
            <a:solidFill>
              <a:srgbClr val="CC66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p:cNvSpPr/>
            <p:nvPr/>
          </p:nvSpPr>
          <p:spPr>
            <a:xfrm>
              <a:off x="5357496" y="2263248"/>
              <a:ext cx="300252" cy="300252"/>
            </a:xfrm>
            <a:prstGeom prst="ellipse">
              <a:avLst/>
            </a:prstGeom>
            <a:solidFill>
              <a:srgbClr val="CC66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椭圆 72"/>
            <p:cNvSpPr/>
            <p:nvPr/>
          </p:nvSpPr>
          <p:spPr>
            <a:xfrm>
              <a:off x="6241568" y="2263248"/>
              <a:ext cx="300252" cy="300252"/>
            </a:xfrm>
            <a:prstGeom prst="ellipse">
              <a:avLst/>
            </a:prstGeom>
            <a:solidFill>
              <a:srgbClr val="CC66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椭圆 73"/>
            <p:cNvSpPr/>
            <p:nvPr/>
          </p:nvSpPr>
          <p:spPr>
            <a:xfrm>
              <a:off x="7161654" y="2263248"/>
              <a:ext cx="300252" cy="300252"/>
            </a:xfrm>
            <a:prstGeom prst="ellipse">
              <a:avLst/>
            </a:prstGeom>
            <a:solidFill>
              <a:srgbClr val="CC66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矩形 6"/>
          <p:cNvSpPr/>
          <p:nvPr/>
        </p:nvSpPr>
        <p:spPr>
          <a:xfrm>
            <a:off x="3229632" y="620097"/>
            <a:ext cx="2492990" cy="400110"/>
          </a:xfrm>
          <a:prstGeom prst="rect">
            <a:avLst/>
          </a:prstGeom>
        </p:spPr>
        <p:txBody>
          <a:bodyPr wrap="none">
            <a:spAutoFit/>
          </a:bodyPr>
          <a:lstStyle/>
          <a:p>
            <a:pPr algn="ctr"/>
            <a:r>
              <a:rPr lang="zh-CN" altLang="en-US" sz="2000" b="1" dirty="0">
                <a:solidFill>
                  <a:schemeClr val="bg1"/>
                </a:solidFill>
                <a:ea typeface="微软雅黑" panose="020B0503020204020204" pitchFamily="34" charset="-122"/>
              </a:rPr>
              <a:t>数据链路层信道类型</a:t>
            </a:r>
            <a:endParaRPr lang="zh-CN" altLang="en-US" sz="2000" b="1" dirty="0">
              <a:solidFill>
                <a:schemeClr val="bg1"/>
              </a:solidFill>
              <a:ea typeface="微软雅黑" panose="020B0503020204020204" pitchFamily="34" charset="-122"/>
            </a:endParaRPr>
          </a:p>
        </p:txBody>
      </p:sp>
      <p:grpSp>
        <p:nvGrpSpPr>
          <p:cNvPr id="15" name="组合 14"/>
          <p:cNvGrpSpPr/>
          <p:nvPr/>
        </p:nvGrpSpPr>
        <p:grpSpPr>
          <a:xfrm>
            <a:off x="6811108" y="1716603"/>
            <a:ext cx="400271" cy="332403"/>
            <a:chOff x="6811108" y="1790491"/>
            <a:chExt cx="400271" cy="332403"/>
          </a:xfrm>
        </p:grpSpPr>
        <p:cxnSp>
          <p:nvCxnSpPr>
            <p:cNvPr id="31" name="直接箭头连接符 30"/>
            <p:cNvCxnSpPr/>
            <p:nvPr/>
          </p:nvCxnSpPr>
          <p:spPr>
            <a:xfrm flipH="1">
              <a:off x="6811108" y="2122894"/>
              <a:ext cx="400271" cy="0"/>
            </a:xfrm>
            <a:prstGeom prst="straightConnector1">
              <a:avLst/>
            </a:prstGeom>
            <a:ln w="12700">
              <a:solidFill>
                <a:srgbClr val="0000FF"/>
              </a:solidFill>
              <a:prstDash val="dash"/>
              <a:headEnd type="none" w="med" len="med"/>
              <a:tailEnd type="stealth" w="med" len="lg"/>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p:nvPr/>
          </p:nvCxnSpPr>
          <p:spPr>
            <a:xfrm>
              <a:off x="7205364" y="1790491"/>
              <a:ext cx="0" cy="332403"/>
            </a:xfrm>
            <a:prstGeom prst="straightConnector1">
              <a:avLst/>
            </a:prstGeom>
            <a:ln w="12700">
              <a:solidFill>
                <a:srgbClr val="0000FF"/>
              </a:solidFill>
              <a:prstDash val="dash"/>
              <a:headEnd type="none" w="med" len="lg"/>
              <a:tailEnd type="stealth" w="med" len="lg"/>
            </a:ln>
          </p:spPr>
          <p:style>
            <a:lnRef idx="1">
              <a:schemeClr val="accent1"/>
            </a:lnRef>
            <a:fillRef idx="0">
              <a:schemeClr val="accent1"/>
            </a:fillRef>
            <a:effectRef idx="0">
              <a:schemeClr val="accent1"/>
            </a:effectRef>
            <a:fontRef idx="minor">
              <a:schemeClr val="tx1"/>
            </a:fontRef>
          </p:style>
        </p:cxnSp>
      </p:grpSp>
      <p:grpSp>
        <p:nvGrpSpPr>
          <p:cNvPr id="16" name="组合 15"/>
          <p:cNvGrpSpPr/>
          <p:nvPr/>
        </p:nvGrpSpPr>
        <p:grpSpPr>
          <a:xfrm>
            <a:off x="5750242" y="1675296"/>
            <a:ext cx="967081" cy="545210"/>
            <a:chOff x="5750242" y="1749184"/>
            <a:chExt cx="967081" cy="545210"/>
          </a:xfrm>
        </p:grpSpPr>
        <p:cxnSp>
          <p:nvCxnSpPr>
            <p:cNvPr id="10" name="直接箭头连接符 9"/>
            <p:cNvCxnSpPr/>
            <p:nvPr/>
          </p:nvCxnSpPr>
          <p:spPr>
            <a:xfrm>
              <a:off x="5750242" y="2115597"/>
              <a:ext cx="967081" cy="0"/>
            </a:xfrm>
            <a:prstGeom prst="straightConnector1">
              <a:avLst/>
            </a:prstGeom>
            <a:ln w="12700">
              <a:solidFill>
                <a:srgbClr val="0000FF"/>
              </a:solidFill>
              <a:prstDash val="dash"/>
              <a:headEnd type="none" w="med" len="med"/>
              <a:tailEnd type="stealth" w="med" len="lg"/>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p:nvPr/>
          </p:nvCxnSpPr>
          <p:spPr>
            <a:xfrm flipV="1">
              <a:off x="6058196" y="1749184"/>
              <a:ext cx="0" cy="366413"/>
            </a:xfrm>
            <a:prstGeom prst="straightConnector1">
              <a:avLst/>
            </a:prstGeom>
            <a:ln w="12700">
              <a:solidFill>
                <a:srgbClr val="0000FF"/>
              </a:solidFill>
              <a:prstDash val="dash"/>
              <a:headEnd type="none" w="med" len="med"/>
              <a:tailEnd type="stealth" w="med" len="lg"/>
            </a:ln>
          </p:spPr>
          <p:style>
            <a:lnRef idx="1">
              <a:schemeClr val="accent1"/>
            </a:lnRef>
            <a:fillRef idx="0">
              <a:schemeClr val="accent1"/>
            </a:fillRef>
            <a:effectRef idx="0">
              <a:schemeClr val="accent1"/>
            </a:effectRef>
            <a:fontRef idx="minor">
              <a:schemeClr val="tx1"/>
            </a:fontRef>
          </p:style>
        </p:cxnSp>
        <p:cxnSp>
          <p:nvCxnSpPr>
            <p:cNvPr id="32" name="直接箭头连接符 31"/>
            <p:cNvCxnSpPr/>
            <p:nvPr/>
          </p:nvCxnSpPr>
          <p:spPr>
            <a:xfrm>
              <a:off x="6334062" y="2130650"/>
              <a:ext cx="0" cy="163744"/>
            </a:xfrm>
            <a:prstGeom prst="straightConnector1">
              <a:avLst/>
            </a:prstGeom>
            <a:ln w="12700">
              <a:solidFill>
                <a:srgbClr val="0000FF"/>
              </a:solidFill>
              <a:prstDash val="dash"/>
              <a:headEnd type="none" w="med" len="med"/>
              <a:tailEnd type="stealth" w="med" len="lg"/>
            </a:ln>
          </p:spPr>
          <p:style>
            <a:lnRef idx="1">
              <a:schemeClr val="accent1"/>
            </a:lnRef>
            <a:fillRef idx="0">
              <a:schemeClr val="accent1"/>
            </a:fillRef>
            <a:effectRef idx="0">
              <a:schemeClr val="accent1"/>
            </a:effectRef>
            <a:fontRef idx="minor">
              <a:schemeClr val="tx1"/>
            </a:fontRef>
          </p:style>
        </p:cxnSp>
        <p:cxnSp>
          <p:nvCxnSpPr>
            <p:cNvPr id="37" name="直接箭头连接符 36"/>
            <p:cNvCxnSpPr/>
            <p:nvPr/>
          </p:nvCxnSpPr>
          <p:spPr>
            <a:xfrm>
              <a:off x="5750242" y="2130650"/>
              <a:ext cx="0" cy="163744"/>
            </a:xfrm>
            <a:prstGeom prst="straightConnector1">
              <a:avLst/>
            </a:prstGeom>
            <a:ln w="12700">
              <a:solidFill>
                <a:srgbClr val="0000FF"/>
              </a:solidFill>
              <a:prstDash val="dash"/>
              <a:headEnd type="stealth" w="med" len="lg"/>
              <a:tailEnd type="none" w="med" len="med"/>
            </a:ln>
          </p:spPr>
          <p:style>
            <a:lnRef idx="1">
              <a:schemeClr val="accent1"/>
            </a:lnRef>
            <a:fillRef idx="0">
              <a:schemeClr val="accent1"/>
            </a:fillRef>
            <a:effectRef idx="0">
              <a:schemeClr val="accent1"/>
            </a:effectRef>
            <a:fontRef idx="minor">
              <a:schemeClr val="tx1"/>
            </a:fontRef>
          </p:style>
        </p:cxnSp>
      </p:grpSp>
      <p:cxnSp>
        <p:nvCxnSpPr>
          <p:cNvPr id="21" name="直接箭头连接符 20"/>
          <p:cNvCxnSpPr/>
          <p:nvPr/>
        </p:nvCxnSpPr>
        <p:spPr>
          <a:xfrm>
            <a:off x="1719426" y="1798475"/>
            <a:ext cx="1674579" cy="0"/>
          </a:xfrm>
          <a:prstGeom prst="straightConnector1">
            <a:avLst/>
          </a:prstGeom>
          <a:ln w="12700">
            <a:solidFill>
              <a:srgbClr val="0000FF"/>
            </a:solidFill>
            <a:prstDash val="dash"/>
            <a:tailEnd type="stealth" w="med" len="lg"/>
          </a:ln>
        </p:spPr>
        <p:style>
          <a:lnRef idx="1">
            <a:schemeClr val="accent1"/>
          </a:lnRef>
          <a:fillRef idx="0">
            <a:schemeClr val="accent1"/>
          </a:fillRef>
          <a:effectRef idx="0">
            <a:schemeClr val="accent1"/>
          </a:effectRef>
          <a:fontRef idx="minor">
            <a:schemeClr val="tx1"/>
          </a:fontRef>
        </p:style>
      </p:cxnSp>
      <p:sp>
        <p:nvSpPr>
          <p:cNvPr id="17" name="爆炸形 1 16"/>
          <p:cNvSpPr/>
          <p:nvPr/>
        </p:nvSpPr>
        <p:spPr>
          <a:xfrm>
            <a:off x="6664043" y="1965393"/>
            <a:ext cx="200135" cy="245660"/>
          </a:xfrm>
          <a:prstGeom prst="irregularSeal1">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p:cNvSpPr/>
          <p:nvPr/>
        </p:nvSpPr>
        <p:spPr>
          <a:xfrm>
            <a:off x="815726" y="2644924"/>
            <a:ext cx="3352673" cy="906780"/>
          </a:xfrm>
          <a:prstGeom prst="rect">
            <a:avLst/>
          </a:prstGeom>
        </p:spPr>
        <p:txBody>
          <a:bodyPr wrap="square">
            <a:spAutoFit/>
          </a:bodyPr>
          <a:lstStyle/>
          <a:p>
            <a:pPr algn="ctr" eaLnBrk="0" hangingPunct="0">
              <a:buClr>
                <a:srgbClr val="0070C0"/>
              </a:buClr>
            </a:pPr>
            <a:r>
              <a:rPr lang="en-US" altLang="zh-CN" sz="1600" b="1" dirty="0" smtClean="0">
                <a:latin typeface="微软雅黑" panose="020B0503020204020204" pitchFamily="34" charset="-122"/>
                <a:ea typeface="微软雅黑" panose="020B0503020204020204" pitchFamily="34" charset="-122"/>
              </a:rPr>
              <a:t>(a) </a:t>
            </a:r>
            <a:r>
              <a:rPr lang="zh-CN" altLang="en-US" sz="1600" b="1" dirty="0" smtClean="0">
                <a:latin typeface="微软雅黑" panose="020B0503020204020204" pitchFamily="34" charset="-122"/>
                <a:ea typeface="微软雅黑" panose="020B0503020204020204" pitchFamily="34" charset="-122"/>
              </a:rPr>
              <a:t>点对点信道（广域网）</a:t>
            </a:r>
            <a:endParaRPr lang="en-US" altLang="zh-CN" sz="1600" b="1" dirty="0" smtClean="0">
              <a:latin typeface="微软雅黑" panose="020B0503020204020204" pitchFamily="34" charset="-122"/>
              <a:ea typeface="微软雅黑" panose="020B0503020204020204" pitchFamily="34" charset="-122"/>
            </a:endParaRPr>
          </a:p>
          <a:p>
            <a:pPr algn="ctr" eaLnBrk="0" hangingPunct="0">
              <a:buClr>
                <a:srgbClr val="0070C0"/>
              </a:buClr>
            </a:pPr>
            <a:endParaRPr lang="en-US" altLang="zh-CN" sz="1600" b="1" dirty="0">
              <a:solidFill>
                <a:srgbClr val="0000FF"/>
              </a:solidFill>
              <a:latin typeface="微软雅黑" panose="020B0503020204020204" pitchFamily="34" charset="-122"/>
              <a:ea typeface="微软雅黑" panose="020B0503020204020204" pitchFamily="34" charset="-122"/>
            </a:endParaRPr>
          </a:p>
          <a:p>
            <a:pPr marL="285750" indent="-285750" eaLnBrk="0" hangingPunct="0">
              <a:spcBef>
                <a:spcPts val="600"/>
              </a:spcBef>
              <a:buClr>
                <a:srgbClr val="0070C0"/>
              </a:buClr>
              <a:buFont typeface="Wingdings" panose="05000000000000000000" pitchFamily="2" charset="2"/>
              <a:buChar char="l"/>
            </a:pPr>
            <a:r>
              <a:rPr lang="zh-CN" altLang="en-US" sz="1600" b="1" dirty="0" smtClean="0">
                <a:latin typeface="微软雅黑" panose="020B0503020204020204" pitchFamily="34" charset="-122"/>
                <a:ea typeface="微软雅黑" panose="020B0503020204020204" pitchFamily="34" charset="-122"/>
              </a:rPr>
              <a:t>使用</a:t>
            </a:r>
            <a:r>
              <a:rPr lang="zh-CN" altLang="en-US" sz="1600" b="1" dirty="0">
                <a:latin typeface="微软雅黑" panose="020B0503020204020204" pitchFamily="34" charset="-122"/>
                <a:ea typeface="微软雅黑" panose="020B0503020204020204" pitchFamily="34" charset="-122"/>
              </a:rPr>
              <a:t>一对一的</a:t>
            </a:r>
            <a:r>
              <a:rPr lang="zh-CN" altLang="en-US" sz="1600" b="1" dirty="0">
                <a:solidFill>
                  <a:srgbClr val="C00000"/>
                </a:solidFill>
                <a:latin typeface="微软雅黑" panose="020B0503020204020204" pitchFamily="34" charset="-122"/>
                <a:ea typeface="微软雅黑" panose="020B0503020204020204" pitchFamily="34" charset="-122"/>
              </a:rPr>
              <a:t>点对点</a:t>
            </a:r>
            <a:r>
              <a:rPr lang="zh-CN" altLang="en-US" sz="1600" b="1" dirty="0">
                <a:latin typeface="微软雅黑" panose="020B0503020204020204" pitchFamily="34" charset="-122"/>
                <a:ea typeface="微软雅黑" panose="020B0503020204020204" pitchFamily="34" charset="-122"/>
              </a:rPr>
              <a:t>通信方式。</a:t>
            </a:r>
            <a:endParaRPr lang="zh-CN" altLang="en-US" sz="1600" b="1" dirty="0">
              <a:latin typeface="微软雅黑" panose="020B0503020204020204" pitchFamily="34" charset="-122"/>
              <a:ea typeface="微软雅黑" panose="020B0503020204020204" pitchFamily="34" charset="-122"/>
            </a:endParaRPr>
          </a:p>
        </p:txBody>
      </p:sp>
      <p:sp>
        <p:nvSpPr>
          <p:cNvPr id="34" name="矩形 33"/>
          <p:cNvSpPr/>
          <p:nvPr/>
        </p:nvSpPr>
        <p:spPr>
          <a:xfrm>
            <a:off x="4837824" y="2626728"/>
            <a:ext cx="3336361" cy="1476375"/>
          </a:xfrm>
          <a:prstGeom prst="rect">
            <a:avLst/>
          </a:prstGeom>
        </p:spPr>
        <p:txBody>
          <a:bodyPr wrap="square">
            <a:spAutoFit/>
          </a:bodyPr>
          <a:lstStyle/>
          <a:p>
            <a:pPr algn="ctr" eaLnBrk="0" hangingPunct="0">
              <a:buClr>
                <a:srgbClr val="0070C0"/>
              </a:buClr>
            </a:pPr>
            <a:r>
              <a:rPr lang="en-US" altLang="zh-CN" sz="1600" b="1" dirty="0" smtClean="0">
                <a:latin typeface="微软雅黑" panose="020B0503020204020204" pitchFamily="34" charset="-122"/>
                <a:ea typeface="微软雅黑" panose="020B0503020204020204" pitchFamily="34" charset="-122"/>
              </a:rPr>
              <a:t>(b) </a:t>
            </a:r>
            <a:r>
              <a:rPr lang="zh-CN" altLang="en-US" sz="1600" b="1" dirty="0" smtClean="0">
                <a:latin typeface="微软雅黑" panose="020B0503020204020204" pitchFamily="34" charset="-122"/>
                <a:ea typeface="微软雅黑" panose="020B0503020204020204" pitchFamily="34" charset="-122"/>
              </a:rPr>
              <a:t>广播信道（局域网）</a:t>
            </a:r>
            <a:endParaRPr lang="en-US" altLang="zh-CN" sz="1600" b="1" dirty="0">
              <a:latin typeface="微软雅黑" panose="020B0503020204020204" pitchFamily="34" charset="-122"/>
              <a:ea typeface="微软雅黑" panose="020B0503020204020204" pitchFamily="34" charset="-122"/>
            </a:endParaRPr>
          </a:p>
          <a:p>
            <a:pPr algn="ctr" eaLnBrk="0" hangingPunct="0">
              <a:buClr>
                <a:srgbClr val="0070C0"/>
              </a:buClr>
            </a:pPr>
            <a:endParaRPr lang="en-US" altLang="zh-CN" sz="1600" b="1" dirty="0" smtClean="0">
              <a:solidFill>
                <a:srgbClr val="0000FF"/>
              </a:solidFill>
              <a:latin typeface="微软雅黑" panose="020B0503020204020204" pitchFamily="34" charset="-122"/>
              <a:ea typeface="微软雅黑" panose="020B0503020204020204" pitchFamily="34" charset="-122"/>
            </a:endParaRPr>
          </a:p>
          <a:p>
            <a:pPr marL="285750" indent="-285750" eaLnBrk="0" hangingPunct="0">
              <a:spcBef>
                <a:spcPts val="600"/>
              </a:spcBef>
              <a:buClr>
                <a:srgbClr val="0070C0"/>
              </a:buClr>
              <a:buFont typeface="Wingdings" panose="05000000000000000000" pitchFamily="2" charset="2"/>
              <a:buChar char="l"/>
            </a:pPr>
            <a:r>
              <a:rPr lang="zh-CN" altLang="en-US" sz="1600" b="1" dirty="0" smtClean="0">
                <a:latin typeface="微软雅黑" panose="020B0503020204020204" pitchFamily="34" charset="-122"/>
                <a:ea typeface="微软雅黑" panose="020B0503020204020204" pitchFamily="34" charset="-122"/>
              </a:rPr>
              <a:t>使用</a:t>
            </a:r>
            <a:r>
              <a:rPr lang="zh-CN" altLang="en-US" sz="1600" b="1" dirty="0">
                <a:latin typeface="微软雅黑" panose="020B0503020204020204" pitchFamily="34" charset="-122"/>
                <a:ea typeface="微软雅黑" panose="020B0503020204020204" pitchFamily="34" charset="-122"/>
              </a:rPr>
              <a:t>一对多的</a:t>
            </a:r>
            <a:r>
              <a:rPr lang="zh-CN" altLang="en-US" sz="1600" b="1" dirty="0">
                <a:solidFill>
                  <a:srgbClr val="C00000"/>
                </a:solidFill>
                <a:latin typeface="微软雅黑" panose="020B0503020204020204" pitchFamily="34" charset="-122"/>
                <a:ea typeface="微软雅黑" panose="020B0503020204020204" pitchFamily="34" charset="-122"/>
              </a:rPr>
              <a:t>广播通信</a:t>
            </a:r>
            <a:r>
              <a:rPr lang="zh-CN" altLang="en-US" sz="1600" b="1" dirty="0" smtClean="0">
                <a:latin typeface="微软雅黑" panose="020B0503020204020204" pitchFamily="34" charset="-122"/>
                <a:ea typeface="微软雅黑" panose="020B0503020204020204" pitchFamily="34" charset="-122"/>
              </a:rPr>
              <a:t>方式。</a:t>
            </a:r>
            <a:endParaRPr lang="en-US" altLang="zh-CN" sz="1600" b="1" dirty="0" smtClean="0">
              <a:latin typeface="微软雅黑" panose="020B0503020204020204" pitchFamily="34" charset="-122"/>
              <a:ea typeface="微软雅黑" panose="020B0503020204020204" pitchFamily="34" charset="-122"/>
            </a:endParaRPr>
          </a:p>
          <a:p>
            <a:pPr marL="285750" indent="-285750" eaLnBrk="0" hangingPunct="0">
              <a:spcBef>
                <a:spcPts val="600"/>
              </a:spcBef>
              <a:buClr>
                <a:srgbClr val="0070C0"/>
              </a:buClr>
              <a:buFont typeface="Wingdings" panose="05000000000000000000" pitchFamily="2" charset="2"/>
              <a:buChar char="l"/>
            </a:pPr>
            <a:r>
              <a:rPr lang="zh-CN" altLang="en-US" sz="1600" b="1" dirty="0" smtClean="0">
                <a:latin typeface="微软雅黑" panose="020B0503020204020204" pitchFamily="34" charset="-122"/>
                <a:ea typeface="微软雅黑" panose="020B0503020204020204" pitchFamily="34" charset="-122"/>
              </a:rPr>
              <a:t>必须</a:t>
            </a:r>
            <a:r>
              <a:rPr lang="zh-CN" altLang="en-US" sz="1600" b="1" dirty="0">
                <a:latin typeface="微软雅黑" panose="020B0503020204020204" pitchFamily="34" charset="-122"/>
                <a:ea typeface="微软雅黑" panose="020B0503020204020204" pitchFamily="34" charset="-122"/>
              </a:rPr>
              <a:t>使用专用的</a:t>
            </a:r>
            <a:r>
              <a:rPr lang="zh-CN" altLang="en-US" sz="1600" b="1" dirty="0">
                <a:solidFill>
                  <a:srgbClr val="C00000"/>
                </a:solidFill>
                <a:latin typeface="微软雅黑" panose="020B0503020204020204" pitchFamily="34" charset="-122"/>
                <a:ea typeface="微软雅黑" panose="020B0503020204020204" pitchFamily="34" charset="-122"/>
              </a:rPr>
              <a:t>共享信道协议</a:t>
            </a:r>
            <a:r>
              <a:rPr lang="zh-CN" altLang="en-US" sz="1600" b="1" dirty="0">
                <a:latin typeface="微软雅黑" panose="020B0503020204020204" pitchFamily="34" charset="-122"/>
                <a:ea typeface="微软雅黑" panose="020B0503020204020204" pitchFamily="34" charset="-122"/>
              </a:rPr>
              <a:t>来协调这些主机的数据发送。</a:t>
            </a:r>
            <a:endParaRPr lang="zh-CN" altLang="en-US" sz="1600" b="1"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Tm="2000"/>
    </mc:Choice>
    <mc:Fallback>
      <p:transition spd="slow"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repeatCount="indefinite"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1500"/>
                                        <p:tgtEl>
                                          <p:spTgt spid="16"/>
                                        </p:tgtEl>
                                      </p:cBhvr>
                                    </p:animEffect>
                                  </p:childTnLst>
                                </p:cTn>
                              </p:par>
                              <p:par>
                                <p:cTn id="8" presetID="22" presetClass="entr" presetSubtype="2" repeatCount="indefinite"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wipe(right)">
                                      <p:cBhvr>
                                        <p:cTn id="10" dur="1500"/>
                                        <p:tgtEl>
                                          <p:spTgt spid="15"/>
                                        </p:tgtEl>
                                      </p:cBhvr>
                                    </p:animEffect>
                                  </p:childTnLst>
                                </p:cTn>
                              </p:par>
                            </p:childTnLst>
                          </p:cTn>
                        </p:par>
                        <p:par>
                          <p:cTn id="11" fill="hold">
                            <p:stCondLst>
                              <p:cond delay="1500"/>
                            </p:stCondLst>
                            <p:childTnLst>
                              <p:par>
                                <p:cTn id="12" presetID="1" presetClass="entr" presetSubtype="0" fill="hold" grpId="0" nodeType="afterEffect">
                                  <p:stCondLst>
                                    <p:cond delay="0"/>
                                  </p:stCondLst>
                                  <p:childTnLst>
                                    <p:set>
                                      <p:cBhvr>
                                        <p:cTn id="13"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6"/>
          <p:cNvSpPr>
            <a:spLocks noChangeArrowheads="1"/>
          </p:cNvSpPr>
          <p:nvPr/>
        </p:nvSpPr>
        <p:spPr bwMode="auto">
          <a:xfrm>
            <a:off x="502921" y="985013"/>
            <a:ext cx="8243915" cy="17594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eaLnBrk="0" hangingPunct="0">
              <a:lnSpc>
                <a:spcPts val="3200"/>
              </a:lnSpc>
              <a:buClr>
                <a:srgbClr val="0070C0"/>
              </a:buClr>
              <a:buFont typeface="Wingdings" panose="05000000000000000000" pitchFamily="2" charset="2"/>
              <a:buChar char="l"/>
            </a:pPr>
            <a:r>
              <a:rPr lang="en-US" altLang="zh-CN" sz="2000" b="1" dirty="0" smtClean="0">
                <a:latin typeface="微软雅黑" panose="020B0503020204020204" pitchFamily="34" charset="-122"/>
                <a:ea typeface="微软雅黑" panose="020B0503020204020204" pitchFamily="34" charset="-122"/>
              </a:rPr>
              <a:t>IEEE </a:t>
            </a:r>
            <a:r>
              <a:rPr lang="zh-CN" altLang="en-US" sz="2000" b="1" dirty="0">
                <a:latin typeface="微软雅黑" panose="020B0503020204020204" pitchFamily="34" charset="-122"/>
                <a:ea typeface="微软雅黑" panose="020B0503020204020204" pitchFamily="34" charset="-122"/>
              </a:rPr>
              <a:t>把地址字段第 </a:t>
            </a:r>
            <a:r>
              <a:rPr lang="en-US" altLang="zh-CN" sz="2000" b="1" dirty="0">
                <a:latin typeface="微软雅黑" panose="020B0503020204020204" pitchFamily="34" charset="-122"/>
                <a:ea typeface="微软雅黑" panose="020B0503020204020204" pitchFamily="34" charset="-122"/>
              </a:rPr>
              <a:t>1 </a:t>
            </a:r>
            <a:r>
              <a:rPr lang="zh-CN" altLang="en-US" sz="2000" b="1" dirty="0">
                <a:latin typeface="微软雅黑" panose="020B0503020204020204" pitchFamily="34" charset="-122"/>
                <a:ea typeface="微软雅黑" panose="020B0503020204020204" pitchFamily="34" charset="-122"/>
              </a:rPr>
              <a:t>字节的最低第 </a:t>
            </a:r>
            <a:r>
              <a:rPr lang="en-US" altLang="zh-CN" sz="2000" b="1" dirty="0">
                <a:latin typeface="微软雅黑" panose="020B0503020204020204" pitchFamily="34" charset="-122"/>
                <a:ea typeface="微软雅黑" panose="020B0503020204020204" pitchFamily="34" charset="-122"/>
              </a:rPr>
              <a:t>2 </a:t>
            </a:r>
            <a:r>
              <a:rPr lang="zh-CN" altLang="en-US" sz="2000" b="1" dirty="0">
                <a:latin typeface="微软雅黑" panose="020B0503020204020204" pitchFamily="34" charset="-122"/>
                <a:ea typeface="微软雅黑" panose="020B0503020204020204" pitchFamily="34" charset="-122"/>
              </a:rPr>
              <a:t>位规定为 </a:t>
            </a:r>
            <a:r>
              <a:rPr lang="en-US" altLang="zh-CN" sz="2000" b="1" dirty="0">
                <a:latin typeface="微软雅黑" panose="020B0503020204020204" pitchFamily="34" charset="-122"/>
                <a:ea typeface="微软雅黑" panose="020B0503020204020204" pitchFamily="34" charset="-122"/>
              </a:rPr>
              <a:t>G/L (</a:t>
            </a:r>
            <a:r>
              <a:rPr lang="en-US" altLang="zh-CN" sz="2000" b="1" dirty="0" smtClean="0">
                <a:latin typeface="微软雅黑" panose="020B0503020204020204" pitchFamily="34" charset="-122"/>
                <a:ea typeface="微软雅黑" panose="020B0503020204020204" pitchFamily="34" charset="-122"/>
              </a:rPr>
              <a:t>Global </a:t>
            </a:r>
            <a:r>
              <a:rPr lang="en-US" altLang="zh-CN" sz="2000" b="1" dirty="0">
                <a:latin typeface="微软雅黑" panose="020B0503020204020204" pitchFamily="34" charset="-122"/>
                <a:ea typeface="微软雅黑" panose="020B0503020204020204" pitchFamily="34" charset="-122"/>
              </a:rPr>
              <a:t>/ </a:t>
            </a:r>
            <a:r>
              <a:rPr lang="en-US" altLang="zh-CN" sz="2000" b="1" dirty="0" smtClean="0">
                <a:latin typeface="微软雅黑" panose="020B0503020204020204" pitchFamily="34" charset="-122"/>
                <a:ea typeface="微软雅黑" panose="020B0503020204020204" pitchFamily="34" charset="-122"/>
              </a:rPr>
              <a:t>Local) </a:t>
            </a:r>
            <a:r>
              <a:rPr lang="zh-CN" altLang="en-US" sz="2000" b="1" dirty="0" smtClean="0">
                <a:latin typeface="微软雅黑" panose="020B0503020204020204" pitchFamily="34" charset="-122"/>
                <a:ea typeface="微软雅黑" panose="020B0503020204020204" pitchFamily="34" charset="-122"/>
              </a:rPr>
              <a:t>位</a:t>
            </a:r>
            <a:r>
              <a:rPr lang="zh-CN" altLang="en-US" sz="2000" b="1" dirty="0">
                <a:latin typeface="微软雅黑" panose="020B0503020204020204" pitchFamily="34" charset="-122"/>
                <a:ea typeface="微软雅黑" panose="020B0503020204020204" pitchFamily="34" charset="-122"/>
              </a:rPr>
              <a:t>。</a:t>
            </a:r>
            <a:endParaRPr lang="zh-CN" altLang="en-US" sz="2000" b="1" dirty="0">
              <a:latin typeface="微软雅黑" panose="020B0503020204020204" pitchFamily="34" charset="-122"/>
              <a:ea typeface="微软雅黑" panose="020B0503020204020204" pitchFamily="34" charset="-122"/>
            </a:endParaRPr>
          </a:p>
          <a:p>
            <a:pPr marL="285750" indent="-285750">
              <a:lnSpc>
                <a:spcPts val="3300"/>
              </a:lnSpc>
              <a:buClr>
                <a:srgbClr val="0070C0"/>
              </a:buClr>
              <a:buFont typeface="Wingdings" panose="05000000000000000000" pitchFamily="2" charset="2"/>
              <a:buChar char="l"/>
            </a:pPr>
            <a:r>
              <a:rPr lang="zh-CN" altLang="en-US" sz="2000" b="1" dirty="0">
                <a:solidFill>
                  <a:srgbClr val="C00000"/>
                </a:solidFill>
                <a:latin typeface="微软雅黑" panose="020B0503020204020204" pitchFamily="34" charset="-122"/>
                <a:ea typeface="微软雅黑" panose="020B0503020204020204" pitchFamily="34" charset="-122"/>
              </a:rPr>
              <a:t>全球</a:t>
            </a:r>
            <a:r>
              <a:rPr lang="zh-CN" altLang="en-US" sz="2000" b="1" dirty="0" smtClean="0">
                <a:solidFill>
                  <a:srgbClr val="C00000"/>
                </a:solidFill>
                <a:latin typeface="微软雅黑" panose="020B0503020204020204" pitchFamily="34" charset="-122"/>
                <a:ea typeface="微软雅黑" panose="020B0503020204020204" pitchFamily="34" charset="-122"/>
              </a:rPr>
              <a:t>管理：</a:t>
            </a:r>
            <a:r>
              <a:rPr lang="en-US" altLang="zh-CN" sz="2000" b="1" dirty="0">
                <a:latin typeface="微软雅黑" panose="020B0503020204020204" pitchFamily="34" charset="-122"/>
                <a:ea typeface="微软雅黑" panose="020B0503020204020204" pitchFamily="34" charset="-122"/>
              </a:rPr>
              <a:t>G/L </a:t>
            </a:r>
            <a:r>
              <a:rPr lang="zh-CN" altLang="en-US" sz="2000" b="1" dirty="0">
                <a:latin typeface="微软雅黑" panose="020B0503020204020204" pitchFamily="34" charset="-122"/>
                <a:ea typeface="微软雅黑" panose="020B0503020204020204" pitchFamily="34" charset="-122"/>
              </a:rPr>
              <a:t>位 </a:t>
            </a:r>
            <a:r>
              <a:rPr lang="en-US" altLang="zh-CN" sz="2000" b="1" dirty="0">
                <a:latin typeface="微软雅黑" panose="020B0503020204020204" pitchFamily="34" charset="-122"/>
                <a:ea typeface="微软雅黑" panose="020B0503020204020204" pitchFamily="34" charset="-122"/>
              </a:rPr>
              <a:t>= 0</a:t>
            </a:r>
            <a:r>
              <a:rPr lang="zh-CN" altLang="en-US" sz="2000" b="1" dirty="0" smtClean="0">
                <a:latin typeface="微软雅黑" panose="020B0503020204020204" pitchFamily="34" charset="-122"/>
                <a:ea typeface="微软雅黑" panose="020B0503020204020204" pitchFamily="34" charset="-122"/>
              </a:rPr>
              <a:t>。厂商</a:t>
            </a:r>
            <a:r>
              <a:rPr lang="zh-CN" altLang="en-US" sz="2000" b="1" dirty="0">
                <a:latin typeface="微软雅黑" panose="020B0503020204020204" pitchFamily="34" charset="-122"/>
                <a:ea typeface="微软雅黑" panose="020B0503020204020204" pitchFamily="34" charset="-122"/>
              </a:rPr>
              <a:t>向 </a:t>
            </a:r>
            <a:r>
              <a:rPr lang="en-US" altLang="zh-CN" sz="2000" b="1" dirty="0">
                <a:latin typeface="微软雅黑" panose="020B0503020204020204" pitchFamily="34" charset="-122"/>
                <a:ea typeface="微软雅黑" panose="020B0503020204020204" pitchFamily="34" charset="-122"/>
              </a:rPr>
              <a:t>IEEE </a:t>
            </a:r>
            <a:r>
              <a:rPr lang="zh-CN" altLang="en-US" sz="2000" b="1" dirty="0">
                <a:latin typeface="微软雅黑" panose="020B0503020204020204" pitchFamily="34" charset="-122"/>
                <a:ea typeface="微软雅黑" panose="020B0503020204020204" pitchFamily="34" charset="-122"/>
              </a:rPr>
              <a:t>购买的 </a:t>
            </a:r>
            <a:r>
              <a:rPr lang="en-US" altLang="zh-CN" sz="2000" b="1" dirty="0">
                <a:latin typeface="微软雅黑" panose="020B0503020204020204" pitchFamily="34" charset="-122"/>
                <a:ea typeface="微软雅黑" panose="020B0503020204020204" pitchFamily="34" charset="-122"/>
              </a:rPr>
              <a:t>OUI </a:t>
            </a:r>
            <a:r>
              <a:rPr lang="zh-CN" altLang="en-US" sz="2000" b="1" dirty="0">
                <a:latin typeface="微软雅黑" panose="020B0503020204020204" pitchFamily="34" charset="-122"/>
                <a:ea typeface="微软雅黑" panose="020B0503020204020204" pitchFamily="34" charset="-122"/>
              </a:rPr>
              <a:t>都属于全球管理</a:t>
            </a:r>
            <a:r>
              <a:rPr lang="zh-CN" altLang="en-US" sz="2000" b="1" dirty="0" smtClean="0">
                <a:latin typeface="微软雅黑" panose="020B0503020204020204" pitchFamily="34" charset="-122"/>
                <a:ea typeface="微软雅黑" panose="020B0503020204020204" pitchFamily="34" charset="-122"/>
              </a:rPr>
              <a:t>。</a:t>
            </a:r>
            <a:endParaRPr lang="en-US" altLang="zh-CN" sz="2000" b="1" dirty="0" smtClean="0">
              <a:latin typeface="微软雅黑" panose="020B0503020204020204" pitchFamily="34" charset="-122"/>
              <a:ea typeface="微软雅黑" panose="020B0503020204020204" pitchFamily="34" charset="-122"/>
            </a:endParaRPr>
          </a:p>
          <a:p>
            <a:pPr marL="285750" indent="-285750">
              <a:lnSpc>
                <a:spcPts val="3300"/>
              </a:lnSpc>
              <a:buClr>
                <a:srgbClr val="0070C0"/>
              </a:buClr>
              <a:buFont typeface="Wingdings" panose="05000000000000000000" pitchFamily="2" charset="2"/>
              <a:buChar char="l"/>
            </a:pPr>
            <a:r>
              <a:rPr lang="zh-CN" altLang="en-US" sz="2000" b="1" dirty="0" smtClean="0">
                <a:solidFill>
                  <a:srgbClr val="C00000"/>
                </a:solidFill>
                <a:latin typeface="微软雅黑" panose="020B0503020204020204" pitchFamily="34" charset="-122"/>
                <a:ea typeface="微软雅黑" panose="020B0503020204020204" pitchFamily="34" charset="-122"/>
              </a:rPr>
              <a:t>本地管理：</a:t>
            </a:r>
            <a:r>
              <a:rPr lang="en-US" altLang="zh-CN" sz="2000" b="1" dirty="0">
                <a:latin typeface="微软雅黑" panose="020B0503020204020204" pitchFamily="34" charset="-122"/>
                <a:ea typeface="微软雅黑" panose="020B0503020204020204" pitchFamily="34" charset="-122"/>
              </a:rPr>
              <a:t>G/L </a:t>
            </a:r>
            <a:r>
              <a:rPr lang="zh-CN" altLang="en-US" sz="2000" b="1" dirty="0">
                <a:latin typeface="微软雅黑" panose="020B0503020204020204" pitchFamily="34" charset="-122"/>
                <a:ea typeface="微软雅黑" panose="020B0503020204020204" pitchFamily="34" charset="-122"/>
              </a:rPr>
              <a:t>位 </a:t>
            </a:r>
            <a:r>
              <a:rPr lang="en-US" altLang="zh-CN" sz="2000" b="1" dirty="0">
                <a:latin typeface="微软雅黑" panose="020B0503020204020204" pitchFamily="34" charset="-122"/>
                <a:ea typeface="微软雅黑" panose="020B0503020204020204" pitchFamily="34" charset="-122"/>
              </a:rPr>
              <a:t>= 1</a:t>
            </a:r>
            <a:r>
              <a:rPr lang="zh-CN" altLang="en-US" sz="2000" b="1" dirty="0">
                <a:latin typeface="微软雅黑" panose="020B0503020204020204" pitchFamily="34" charset="-122"/>
                <a:ea typeface="微软雅黑" panose="020B0503020204020204" pitchFamily="34" charset="-122"/>
              </a:rPr>
              <a:t>。 这时用户可任意分配网络上的地址。</a:t>
            </a:r>
            <a:endParaRPr lang="zh-CN" altLang="en-US" sz="2000" b="1" dirty="0">
              <a:latin typeface="微软雅黑" panose="020B0503020204020204" pitchFamily="34" charset="-122"/>
              <a:ea typeface="微软雅黑" panose="020B0503020204020204" pitchFamily="34" charset="-122"/>
            </a:endParaRPr>
          </a:p>
        </p:txBody>
      </p:sp>
      <p:sp>
        <p:nvSpPr>
          <p:cNvPr id="9" name="AutoShape 5"/>
          <p:cNvSpPr>
            <a:spLocks noChangeArrowheads="1"/>
          </p:cNvSpPr>
          <p:nvPr/>
        </p:nvSpPr>
        <p:spPr bwMode="auto">
          <a:xfrm>
            <a:off x="502921" y="616509"/>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 name="Rectangle 6"/>
          <p:cNvSpPr>
            <a:spLocks noChangeArrowheads="1"/>
          </p:cNvSpPr>
          <p:nvPr/>
        </p:nvSpPr>
        <p:spPr bwMode="auto">
          <a:xfrm>
            <a:off x="3320578" y="593419"/>
            <a:ext cx="249299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anose="020B0503020204020204" pitchFamily="34" charset="-122"/>
                <a:ea typeface="微软雅黑" panose="020B0503020204020204" pitchFamily="34" charset="-122"/>
              </a:rPr>
              <a:t>全球管理与本地管理</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Tm="2000"/>
    </mc:Choice>
    <mc:Fallback>
      <p:transition spd="slow" advTm="2000"/>
    </mc:Fallback>
  </mc:AlternateContent>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6"/>
          <p:cNvSpPr>
            <a:spLocks noChangeArrowheads="1"/>
          </p:cNvSpPr>
          <p:nvPr/>
        </p:nvSpPr>
        <p:spPr bwMode="auto">
          <a:xfrm>
            <a:off x="502921" y="985013"/>
            <a:ext cx="8243915" cy="13234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eaLnBrk="0" hangingPunct="0">
              <a:lnSpc>
                <a:spcPts val="32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每收到一</a:t>
            </a:r>
            <a:r>
              <a:rPr lang="zh-CN" altLang="en-US" sz="2000" b="1" dirty="0" smtClean="0">
                <a:latin typeface="微软雅黑" panose="020B0503020204020204" pitchFamily="34" charset="-122"/>
                <a:ea typeface="微软雅黑" panose="020B0503020204020204" pitchFamily="34" charset="-122"/>
              </a:rPr>
              <a:t>个 </a:t>
            </a:r>
            <a:r>
              <a:rPr lang="en-US" altLang="zh-CN" sz="2000" b="1" dirty="0" smtClean="0">
                <a:latin typeface="微软雅黑" panose="020B0503020204020204" pitchFamily="34" charset="-122"/>
                <a:ea typeface="微软雅黑" panose="020B0503020204020204" pitchFamily="34" charset="-122"/>
              </a:rPr>
              <a:t>MAC </a:t>
            </a:r>
            <a:r>
              <a:rPr lang="zh-CN" altLang="en-US" sz="2000" b="1" dirty="0" smtClean="0">
                <a:latin typeface="微软雅黑" panose="020B0503020204020204" pitchFamily="34" charset="-122"/>
                <a:ea typeface="微软雅黑" panose="020B0503020204020204" pitchFamily="34" charset="-122"/>
              </a:rPr>
              <a:t>帧，先用</a:t>
            </a:r>
            <a:r>
              <a:rPr lang="zh-CN" altLang="en-US" sz="2000" b="1" dirty="0">
                <a:latin typeface="微软雅黑" panose="020B0503020204020204" pitchFamily="34" charset="-122"/>
                <a:ea typeface="微软雅黑" panose="020B0503020204020204" pitchFamily="34" charset="-122"/>
              </a:rPr>
              <a:t>硬件</a:t>
            </a:r>
            <a:r>
              <a:rPr lang="zh-CN" altLang="en-US" sz="2000" b="1" dirty="0" smtClean="0">
                <a:latin typeface="微软雅黑" panose="020B0503020204020204" pitchFamily="34" charset="-122"/>
                <a:ea typeface="微软雅黑" panose="020B0503020204020204" pitchFamily="34" charset="-122"/>
              </a:rPr>
              <a:t>检查帧</a:t>
            </a:r>
            <a:r>
              <a:rPr lang="zh-CN" altLang="en-US" sz="2000" b="1" dirty="0">
                <a:latin typeface="微软雅黑" panose="020B0503020204020204" pitchFamily="34" charset="-122"/>
                <a:ea typeface="微软雅黑" panose="020B0503020204020204" pitchFamily="34" charset="-122"/>
              </a:rPr>
              <a:t>中的 </a:t>
            </a:r>
            <a:r>
              <a:rPr lang="en-US" altLang="zh-CN" sz="2000" b="1" dirty="0">
                <a:latin typeface="微软雅黑" panose="020B0503020204020204" pitchFamily="34" charset="-122"/>
                <a:ea typeface="微软雅黑" panose="020B0503020204020204" pitchFamily="34" charset="-122"/>
              </a:rPr>
              <a:t>MAC </a:t>
            </a:r>
            <a:r>
              <a:rPr lang="zh-CN" altLang="en-US" sz="2000" b="1" dirty="0">
                <a:latin typeface="微软雅黑" panose="020B0503020204020204" pitchFamily="34" charset="-122"/>
                <a:ea typeface="微软雅黑" panose="020B0503020204020204" pitchFamily="34" charset="-122"/>
              </a:rPr>
              <a:t>地址。</a:t>
            </a:r>
            <a:endParaRPr lang="zh-CN" altLang="en-US" sz="2000" b="1" dirty="0">
              <a:latin typeface="微软雅黑" panose="020B0503020204020204" pitchFamily="34" charset="-122"/>
              <a:ea typeface="微软雅黑" panose="020B0503020204020204" pitchFamily="34" charset="-122"/>
            </a:endParaRPr>
          </a:p>
          <a:p>
            <a:pPr marL="342900" indent="-342900" eaLnBrk="0" hangingPunct="0">
              <a:lnSpc>
                <a:spcPts val="32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如果是</a:t>
            </a:r>
            <a:r>
              <a:rPr lang="zh-CN" altLang="en-US" sz="2000" b="1" dirty="0">
                <a:solidFill>
                  <a:srgbClr val="C00000"/>
                </a:solidFill>
                <a:latin typeface="微软雅黑" panose="020B0503020204020204" pitchFamily="34" charset="-122"/>
                <a:ea typeface="微软雅黑" panose="020B0503020204020204" pitchFamily="34" charset="-122"/>
              </a:rPr>
              <a:t>发往本站</a:t>
            </a:r>
            <a:r>
              <a:rPr lang="zh-CN" altLang="en-US" sz="2000" b="1" dirty="0">
                <a:latin typeface="微软雅黑" panose="020B0503020204020204" pitchFamily="34" charset="-122"/>
                <a:ea typeface="微软雅黑" panose="020B0503020204020204" pitchFamily="34" charset="-122"/>
              </a:rPr>
              <a:t>的帧则收下，然后再进行其他的处理。</a:t>
            </a:r>
            <a:endParaRPr lang="zh-CN" altLang="en-US" sz="2000" b="1" dirty="0">
              <a:latin typeface="微软雅黑" panose="020B0503020204020204" pitchFamily="34" charset="-122"/>
              <a:ea typeface="微软雅黑" panose="020B0503020204020204" pitchFamily="34" charset="-122"/>
            </a:endParaRPr>
          </a:p>
          <a:p>
            <a:pPr marL="342900" indent="-342900" eaLnBrk="0" hangingPunct="0">
              <a:lnSpc>
                <a:spcPts val="32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否则就将此帧丢弃，不再进行其他的处理</a:t>
            </a:r>
            <a:r>
              <a:rPr lang="zh-CN" altLang="en-US" sz="2000" b="1" dirty="0" smtClean="0">
                <a:latin typeface="微软雅黑" panose="020B0503020204020204" pitchFamily="34" charset="-122"/>
                <a:ea typeface="微软雅黑" panose="020B0503020204020204" pitchFamily="34" charset="-122"/>
              </a:rPr>
              <a:t>。</a:t>
            </a:r>
            <a:endParaRPr lang="zh-CN" altLang="en-US" sz="2000" b="1" dirty="0">
              <a:latin typeface="微软雅黑" panose="020B0503020204020204" pitchFamily="34" charset="-122"/>
              <a:ea typeface="微软雅黑" panose="020B0503020204020204" pitchFamily="34" charset="-122"/>
            </a:endParaRPr>
          </a:p>
        </p:txBody>
      </p:sp>
      <p:sp>
        <p:nvSpPr>
          <p:cNvPr id="9" name="AutoShape 5"/>
          <p:cNvSpPr>
            <a:spLocks noChangeArrowheads="1"/>
          </p:cNvSpPr>
          <p:nvPr/>
        </p:nvSpPr>
        <p:spPr bwMode="auto">
          <a:xfrm>
            <a:off x="502921" y="616509"/>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 name="Rectangle 6"/>
          <p:cNvSpPr>
            <a:spLocks noChangeArrowheads="1"/>
          </p:cNvSpPr>
          <p:nvPr/>
        </p:nvSpPr>
        <p:spPr bwMode="auto">
          <a:xfrm>
            <a:off x="3320579" y="593419"/>
            <a:ext cx="249299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smtClean="0">
                <a:solidFill>
                  <a:schemeClr val="bg1"/>
                </a:solidFill>
                <a:latin typeface="微软雅黑" panose="020B0503020204020204" pitchFamily="34" charset="-122"/>
                <a:ea typeface="微软雅黑" panose="020B0503020204020204" pitchFamily="34" charset="-122"/>
              </a:rPr>
              <a:t>适配器具有</a:t>
            </a:r>
            <a:r>
              <a:rPr lang="zh-CN" altLang="en-US" sz="2000" b="1" dirty="0" smtClean="0">
                <a:solidFill>
                  <a:srgbClr val="0000CC"/>
                </a:solidFill>
                <a:latin typeface="微软雅黑" panose="020B0503020204020204" pitchFamily="34" charset="-122"/>
                <a:ea typeface="微软雅黑" panose="020B0503020204020204" pitchFamily="34" charset="-122"/>
              </a:rPr>
              <a:t>过滤功能</a:t>
            </a:r>
            <a:endParaRPr lang="zh-CN" altLang="en-US" sz="2000" b="1" dirty="0">
              <a:solidFill>
                <a:srgbClr val="0000CC"/>
              </a:solidFill>
              <a:latin typeface="微软雅黑" panose="020B0503020204020204" pitchFamily="34" charset="-122"/>
              <a:ea typeface="微软雅黑" panose="020B0503020204020204" pitchFamily="34" charset="-122"/>
            </a:endParaRPr>
          </a:p>
        </p:txBody>
      </p:sp>
      <p:graphicFrame>
        <p:nvGraphicFramePr>
          <p:cNvPr id="5" name="图示 4"/>
          <p:cNvGraphicFramePr/>
          <p:nvPr/>
        </p:nvGraphicFramePr>
        <p:xfrm>
          <a:off x="858976" y="2359971"/>
          <a:ext cx="4849092" cy="1864741"/>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2" name="矩形 1"/>
          <p:cNvSpPr/>
          <p:nvPr/>
        </p:nvSpPr>
        <p:spPr>
          <a:xfrm>
            <a:off x="5843698" y="1998056"/>
            <a:ext cx="2788258" cy="2425065"/>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nSpc>
                <a:spcPts val="2600"/>
              </a:lnSpc>
            </a:pPr>
            <a:r>
              <a:rPr lang="zh-CN" altLang="en-US" b="1" dirty="0">
                <a:latin typeface="微软雅黑" panose="020B0503020204020204" pitchFamily="34" charset="-122"/>
                <a:ea typeface="微软雅黑" panose="020B0503020204020204" pitchFamily="34" charset="-122"/>
              </a:rPr>
              <a:t>以</a:t>
            </a:r>
            <a:r>
              <a:rPr lang="zh-CN" altLang="en-US" b="1" dirty="0">
                <a:solidFill>
                  <a:srgbClr val="C00000"/>
                </a:solidFill>
                <a:latin typeface="微软雅黑" panose="020B0503020204020204" pitchFamily="34" charset="-122"/>
                <a:ea typeface="微软雅黑" panose="020B0503020204020204" pitchFamily="34" charset="-122"/>
              </a:rPr>
              <a:t>混杂方式 </a:t>
            </a:r>
            <a:r>
              <a:rPr lang="en-US" altLang="zh-CN" b="1" dirty="0">
                <a:solidFill>
                  <a:srgbClr val="C00000"/>
                </a:solidFill>
                <a:latin typeface="微软雅黑" panose="020B0503020204020204" pitchFamily="34" charset="-122"/>
                <a:ea typeface="微软雅黑" panose="020B0503020204020204" pitchFamily="34" charset="-122"/>
              </a:rPr>
              <a:t>(</a:t>
            </a:r>
            <a:r>
              <a:rPr lang="zh-CN" altLang="en-US" b="1" dirty="0">
                <a:solidFill>
                  <a:srgbClr val="C00000"/>
                </a:solidFill>
                <a:latin typeface="微软雅黑" panose="020B0503020204020204" pitchFamily="34" charset="-122"/>
                <a:ea typeface="微软雅黑" panose="020B0503020204020204" pitchFamily="34" charset="-122"/>
              </a:rPr>
              <a:t>嗅探器）</a:t>
            </a:r>
            <a:r>
              <a:rPr lang="en-US" altLang="zh-CN" b="1" dirty="0">
                <a:latin typeface="微软雅黑" panose="020B0503020204020204" pitchFamily="34" charset="-122"/>
                <a:ea typeface="微软雅黑" panose="020B0503020204020204" pitchFamily="34" charset="-122"/>
              </a:rPr>
              <a:t>(promiscuous mode) </a:t>
            </a:r>
            <a:r>
              <a:rPr lang="zh-CN" altLang="en-US" b="1" dirty="0">
                <a:latin typeface="微软雅黑" panose="020B0503020204020204" pitchFamily="34" charset="-122"/>
                <a:ea typeface="微软雅黑" panose="020B0503020204020204" pitchFamily="34" charset="-122"/>
              </a:rPr>
              <a:t>工作的以太网适配器只要“听到”有帧在以太网上传输就</a:t>
            </a:r>
            <a:r>
              <a:rPr lang="zh-CN" altLang="en-US" b="1" dirty="0">
                <a:solidFill>
                  <a:srgbClr val="C00000"/>
                </a:solidFill>
                <a:latin typeface="微软雅黑" panose="020B0503020204020204" pitchFamily="34" charset="-122"/>
                <a:ea typeface="微软雅黑" panose="020B0503020204020204" pitchFamily="34" charset="-122"/>
              </a:rPr>
              <a:t>都接收</a:t>
            </a:r>
            <a:r>
              <a:rPr lang="zh-CN" altLang="en-US" b="1" dirty="0">
                <a:latin typeface="微软雅黑" panose="020B0503020204020204" pitchFamily="34" charset="-122"/>
                <a:ea typeface="微软雅黑" panose="020B0503020204020204" pitchFamily="34" charset="-122"/>
              </a:rPr>
              <a:t>下来。能够使用嗅探器监视和分析流量，更好理解网络协议。</a:t>
            </a:r>
            <a:endParaRPr lang="zh-CN" altLang="en-US" b="1"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Tm="2000"/>
    </mc:Choice>
    <mc:Fallback>
      <p:transition spd="slow" advTm="2000"/>
    </mc:Fallback>
  </mc:AlternateContent>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5"/>
          <p:cNvSpPr>
            <a:spLocks noChangeArrowheads="1"/>
          </p:cNvSpPr>
          <p:nvPr/>
        </p:nvSpPr>
        <p:spPr bwMode="auto">
          <a:xfrm>
            <a:off x="502920" y="1002104"/>
            <a:ext cx="8101583" cy="308939"/>
          </a:xfrm>
          <a:prstGeom prst="roundRect">
            <a:avLst>
              <a:gd name="adj" fmla="val 16667"/>
            </a:avLst>
          </a:prstGeom>
          <a:solidFill>
            <a:srgbClr val="ABEBD7"/>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 name="矩形 5"/>
          <p:cNvSpPr/>
          <p:nvPr/>
        </p:nvSpPr>
        <p:spPr>
          <a:xfrm>
            <a:off x="616085" y="950720"/>
            <a:ext cx="2759794" cy="400110"/>
          </a:xfrm>
          <a:prstGeom prst="rect">
            <a:avLst/>
          </a:prstGeom>
        </p:spPr>
        <p:txBody>
          <a:bodyPr wrap="none">
            <a:spAutoFit/>
          </a:bodyPr>
          <a:lstStyle/>
          <a:p>
            <a:r>
              <a:rPr lang="zh-CN" altLang="en-US" sz="2000" b="1" dirty="0">
                <a:latin typeface="微软雅黑" panose="020B0503020204020204" pitchFamily="34" charset="-122"/>
                <a:ea typeface="微软雅黑" panose="020B0503020204020204" pitchFamily="34" charset="-122"/>
              </a:rPr>
              <a:t>适配器检查 </a:t>
            </a:r>
            <a:r>
              <a:rPr lang="en-US" altLang="zh-CN" sz="2000" b="1" dirty="0">
                <a:latin typeface="微软雅黑" panose="020B0503020204020204" pitchFamily="34" charset="-122"/>
                <a:ea typeface="微软雅黑" panose="020B0503020204020204" pitchFamily="34" charset="-122"/>
              </a:rPr>
              <a:t>MAC </a:t>
            </a:r>
            <a:r>
              <a:rPr lang="zh-CN" altLang="en-US" sz="2000" b="1" dirty="0" smtClean="0">
                <a:latin typeface="微软雅黑" panose="020B0503020204020204" pitchFamily="34" charset="-122"/>
                <a:ea typeface="微软雅黑" panose="020B0503020204020204" pitchFamily="34" charset="-122"/>
              </a:rPr>
              <a:t>地址</a:t>
            </a:r>
            <a:endParaRPr lang="zh-CN" altLang="en-US" sz="2000" b="1" dirty="0">
              <a:latin typeface="微软雅黑" panose="020B0503020204020204" pitchFamily="34" charset="-122"/>
              <a:ea typeface="微软雅黑" panose="020B0503020204020204" pitchFamily="34" charset="-122"/>
            </a:endParaRPr>
          </a:p>
        </p:txBody>
      </p:sp>
      <p:sp>
        <p:nvSpPr>
          <p:cNvPr id="7" name="矩形 6"/>
          <p:cNvSpPr/>
          <p:nvPr/>
        </p:nvSpPr>
        <p:spPr>
          <a:xfrm>
            <a:off x="502919" y="1316217"/>
            <a:ext cx="8101583" cy="2207260"/>
          </a:xfrm>
          <a:prstGeom prst="rect">
            <a:avLst/>
          </a:prstGeom>
        </p:spPr>
        <p:txBody>
          <a:bodyPr wrap="square">
            <a:spAutoFit/>
          </a:bodyPr>
          <a:lstStyle/>
          <a:p>
            <a:pPr marL="285750" indent="-28575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所有的适配器都至少能够识别前两种帧，即</a:t>
            </a:r>
            <a:r>
              <a:rPr lang="zh-CN" altLang="en-US" sz="2000" b="1" dirty="0">
                <a:solidFill>
                  <a:srgbClr val="0000FF"/>
                </a:solidFill>
                <a:latin typeface="微软雅黑" panose="020B0503020204020204" pitchFamily="34" charset="-122"/>
                <a:ea typeface="微软雅黑" panose="020B0503020204020204" pitchFamily="34" charset="-122"/>
              </a:rPr>
              <a:t>能够识别单播地址和广播地址</a:t>
            </a:r>
            <a:r>
              <a:rPr lang="zh-CN" altLang="en-US" sz="2000" b="1" dirty="0">
                <a:latin typeface="微软雅黑" panose="020B0503020204020204" pitchFamily="34" charset="-122"/>
                <a:ea typeface="微软雅黑" panose="020B0503020204020204" pitchFamily="34" charset="-122"/>
              </a:rPr>
              <a:t>。</a:t>
            </a:r>
            <a:endParaRPr lang="zh-CN" altLang="en-US" sz="2000" b="1" dirty="0">
              <a:latin typeface="微软雅黑" panose="020B0503020204020204" pitchFamily="34" charset="-122"/>
              <a:ea typeface="微软雅黑" panose="020B0503020204020204" pitchFamily="34" charset="-122"/>
            </a:endParaRPr>
          </a:p>
          <a:p>
            <a:pPr marL="285750" indent="-28575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有的适配器可用编程方法识别多播地址。</a:t>
            </a:r>
            <a:endParaRPr lang="zh-CN" altLang="en-US" sz="2000" b="1" dirty="0">
              <a:latin typeface="微软雅黑" panose="020B0503020204020204" pitchFamily="34" charset="-122"/>
              <a:ea typeface="微软雅黑" panose="020B0503020204020204" pitchFamily="34" charset="-122"/>
            </a:endParaRPr>
          </a:p>
          <a:p>
            <a:pPr marL="285750" indent="-285750">
              <a:lnSpc>
                <a:spcPts val="3300"/>
              </a:lnSpc>
              <a:buClr>
                <a:srgbClr val="0070C0"/>
              </a:buClr>
              <a:buFont typeface="Wingdings" panose="05000000000000000000" pitchFamily="2" charset="2"/>
              <a:buChar char="l"/>
            </a:pPr>
            <a:r>
              <a:rPr lang="zh-CN" altLang="en-US" sz="2000" b="1" dirty="0">
                <a:solidFill>
                  <a:srgbClr val="0000FF"/>
                </a:solidFill>
                <a:latin typeface="微软雅黑" panose="020B0503020204020204" pitchFamily="34" charset="-122"/>
                <a:ea typeface="微软雅黑" panose="020B0503020204020204" pitchFamily="34" charset="-122"/>
              </a:rPr>
              <a:t>只有目的地址才能使用广播地址和多播地址</a:t>
            </a:r>
            <a:r>
              <a:rPr lang="zh-CN" altLang="en-US" sz="2000" b="1" dirty="0">
                <a:latin typeface="微软雅黑" panose="020B0503020204020204" pitchFamily="34" charset="-122"/>
                <a:ea typeface="微软雅黑" panose="020B0503020204020204" pitchFamily="34" charset="-122"/>
              </a:rPr>
              <a:t>。</a:t>
            </a:r>
            <a:endParaRPr lang="zh-CN" altLang="en-US" sz="2000" b="1" dirty="0">
              <a:latin typeface="微软雅黑" panose="020B0503020204020204" pitchFamily="34" charset="-122"/>
              <a:ea typeface="微软雅黑" panose="020B0503020204020204" pitchFamily="34" charset="-122"/>
            </a:endParaRPr>
          </a:p>
          <a:p>
            <a:pPr indent="0">
              <a:lnSpc>
                <a:spcPts val="3300"/>
              </a:lnSpc>
              <a:buClr>
                <a:srgbClr val="0070C0"/>
              </a:buClr>
              <a:buFont typeface="Wingdings" panose="05000000000000000000" pitchFamily="2" charset="2"/>
              <a:buNone/>
            </a:pPr>
            <a:endParaRPr lang="zh-CN" altLang="en-US" sz="2000" b="1"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Tm="2000"/>
    </mc:Choice>
    <mc:Fallback>
      <p:transition spd="slow" advTm="2000"/>
    </mc:Fallback>
  </mc:AlternateContent>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46"/>
          <p:cNvSpPr>
            <a:spLocks noChangeArrowheads="1"/>
          </p:cNvSpPr>
          <p:nvPr/>
        </p:nvSpPr>
        <p:spPr bwMode="auto">
          <a:xfrm>
            <a:off x="502921" y="971346"/>
            <a:ext cx="7690103" cy="17851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eaLnBrk="0" hangingPunct="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常用的以太网 </a:t>
            </a:r>
            <a:r>
              <a:rPr lang="en-US" altLang="zh-CN" sz="2000" b="1" dirty="0">
                <a:latin typeface="微软雅黑" panose="020B0503020204020204" pitchFamily="34" charset="-122"/>
                <a:ea typeface="微软雅黑" panose="020B0503020204020204" pitchFamily="34" charset="-122"/>
              </a:rPr>
              <a:t>MAC </a:t>
            </a:r>
            <a:r>
              <a:rPr lang="zh-CN" altLang="en-US" sz="2000" b="1" dirty="0">
                <a:latin typeface="微软雅黑" panose="020B0503020204020204" pitchFamily="34" charset="-122"/>
                <a:ea typeface="微软雅黑" panose="020B0503020204020204" pitchFamily="34" charset="-122"/>
              </a:rPr>
              <a:t>帧格式</a:t>
            </a:r>
            <a:r>
              <a:rPr lang="zh-CN" altLang="en-US" sz="2000" b="1" dirty="0" smtClean="0">
                <a:latin typeface="微软雅黑" panose="020B0503020204020204" pitchFamily="34" charset="-122"/>
                <a:ea typeface="微软雅黑" panose="020B0503020204020204" pitchFamily="34" charset="-122"/>
              </a:rPr>
              <a:t>有 </a:t>
            </a:r>
            <a:r>
              <a:rPr lang="en-US" altLang="zh-CN" sz="2000" b="1" dirty="0" smtClean="0">
                <a:latin typeface="微软雅黑" panose="020B0503020204020204" pitchFamily="34" charset="-122"/>
                <a:ea typeface="微软雅黑" panose="020B0503020204020204" pitchFamily="34" charset="-122"/>
              </a:rPr>
              <a:t>2 </a:t>
            </a:r>
            <a:r>
              <a:rPr lang="zh-CN" altLang="en-US" sz="2000" b="1" dirty="0" smtClean="0">
                <a:latin typeface="微软雅黑" panose="020B0503020204020204" pitchFamily="34" charset="-122"/>
                <a:ea typeface="微软雅黑" panose="020B0503020204020204" pitchFamily="34" charset="-122"/>
              </a:rPr>
              <a:t>种标准：</a:t>
            </a:r>
            <a:endParaRPr lang="zh-CN" altLang="en-US" sz="2000" b="1" dirty="0">
              <a:latin typeface="微软雅黑" panose="020B0503020204020204" pitchFamily="34" charset="-122"/>
              <a:ea typeface="微软雅黑" panose="020B0503020204020204" pitchFamily="34" charset="-122"/>
            </a:endParaRPr>
          </a:p>
          <a:p>
            <a:pPr marL="720725" indent="-342900" eaLnBrk="0" hangingPunct="0">
              <a:lnSpc>
                <a:spcPts val="3300"/>
              </a:lnSpc>
              <a:buClr>
                <a:srgbClr val="7030A0"/>
              </a:buClr>
              <a:buFont typeface="+mj-lt"/>
              <a:buAutoNum type="arabicPeriod"/>
            </a:pPr>
            <a:r>
              <a:rPr lang="en-US" altLang="zh-CN" sz="2000" b="1" dirty="0">
                <a:latin typeface="微软雅黑" panose="020B0503020204020204" pitchFamily="34" charset="-122"/>
                <a:ea typeface="微软雅黑" panose="020B0503020204020204" pitchFamily="34" charset="-122"/>
              </a:rPr>
              <a:t>DIX Ethernet V2 </a:t>
            </a:r>
            <a:r>
              <a:rPr lang="zh-CN" altLang="en-US" sz="2000" b="1" dirty="0">
                <a:latin typeface="微软雅黑" panose="020B0503020204020204" pitchFamily="34" charset="-122"/>
                <a:ea typeface="微软雅黑" panose="020B0503020204020204" pitchFamily="34" charset="-122"/>
              </a:rPr>
              <a:t>标准</a:t>
            </a:r>
            <a:endParaRPr lang="zh-CN" altLang="en-US" sz="2000" b="1" dirty="0">
              <a:latin typeface="微软雅黑" panose="020B0503020204020204" pitchFamily="34" charset="-122"/>
              <a:ea typeface="微软雅黑" panose="020B0503020204020204" pitchFamily="34" charset="-122"/>
            </a:endParaRPr>
          </a:p>
          <a:p>
            <a:pPr marL="720725" indent="-342900" eaLnBrk="0" hangingPunct="0">
              <a:lnSpc>
                <a:spcPts val="3300"/>
              </a:lnSpc>
              <a:buClr>
                <a:srgbClr val="7030A0"/>
              </a:buClr>
              <a:buFont typeface="+mj-lt"/>
              <a:buAutoNum type="arabicPeriod"/>
            </a:pPr>
            <a:r>
              <a:rPr lang="en-US" altLang="zh-CN" sz="2000" b="1" dirty="0">
                <a:latin typeface="微软雅黑" panose="020B0503020204020204" pitchFamily="34" charset="-122"/>
                <a:ea typeface="微软雅黑" panose="020B0503020204020204" pitchFamily="34" charset="-122"/>
              </a:rPr>
              <a:t>IEEE </a:t>
            </a:r>
            <a:r>
              <a:rPr lang="zh-CN" altLang="en-US" sz="2000" b="1" dirty="0">
                <a:latin typeface="微软雅黑" panose="020B0503020204020204" pitchFamily="34" charset="-122"/>
                <a:ea typeface="微软雅黑" panose="020B0503020204020204" pitchFamily="34" charset="-122"/>
              </a:rPr>
              <a:t>的 </a:t>
            </a:r>
            <a:r>
              <a:rPr lang="en-US" altLang="zh-CN" sz="2000" b="1" dirty="0">
                <a:latin typeface="微软雅黑" panose="020B0503020204020204" pitchFamily="34" charset="-122"/>
                <a:ea typeface="微软雅黑" panose="020B0503020204020204" pitchFamily="34" charset="-122"/>
              </a:rPr>
              <a:t>802.3 </a:t>
            </a:r>
            <a:r>
              <a:rPr lang="zh-CN" altLang="en-US" sz="2000" b="1" dirty="0">
                <a:latin typeface="微软雅黑" panose="020B0503020204020204" pitchFamily="34" charset="-122"/>
                <a:ea typeface="微软雅黑" panose="020B0503020204020204" pitchFamily="34" charset="-122"/>
              </a:rPr>
              <a:t>标准</a:t>
            </a:r>
            <a:endParaRPr lang="zh-CN" altLang="en-US" sz="2000" b="1" dirty="0">
              <a:latin typeface="微软雅黑" panose="020B0503020204020204" pitchFamily="34" charset="-122"/>
              <a:ea typeface="微软雅黑" panose="020B0503020204020204" pitchFamily="34" charset="-122"/>
            </a:endParaRPr>
          </a:p>
          <a:p>
            <a:pPr marL="342900" indent="-342900" eaLnBrk="0" hangingPunct="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最常用的 </a:t>
            </a:r>
            <a:r>
              <a:rPr lang="en-US" altLang="zh-CN" sz="2000" b="1" dirty="0">
                <a:latin typeface="微软雅黑" panose="020B0503020204020204" pitchFamily="34" charset="-122"/>
                <a:ea typeface="微软雅黑" panose="020B0503020204020204" pitchFamily="34" charset="-122"/>
              </a:rPr>
              <a:t>MAC </a:t>
            </a:r>
            <a:r>
              <a:rPr lang="zh-CN" altLang="en-US" sz="2000" b="1" dirty="0">
                <a:latin typeface="微软雅黑" panose="020B0503020204020204" pitchFamily="34" charset="-122"/>
                <a:ea typeface="微软雅黑" panose="020B0503020204020204" pitchFamily="34" charset="-122"/>
              </a:rPr>
              <a:t>帧是</a:t>
            </a:r>
            <a:r>
              <a:rPr lang="zh-CN" altLang="en-US" sz="2000" b="1" dirty="0">
                <a:solidFill>
                  <a:srgbClr val="C00000"/>
                </a:solidFill>
                <a:latin typeface="微软雅黑" panose="020B0503020204020204" pitchFamily="34" charset="-122"/>
                <a:ea typeface="微软雅黑" panose="020B0503020204020204" pitchFamily="34" charset="-122"/>
              </a:rPr>
              <a:t>以太网 </a:t>
            </a:r>
            <a:r>
              <a:rPr lang="en-US" altLang="zh-CN" sz="2000" b="1" dirty="0">
                <a:solidFill>
                  <a:srgbClr val="C00000"/>
                </a:solidFill>
                <a:latin typeface="微软雅黑" panose="020B0503020204020204" pitchFamily="34" charset="-122"/>
                <a:ea typeface="微软雅黑" panose="020B0503020204020204" pitchFamily="34" charset="-122"/>
              </a:rPr>
              <a:t>V2 </a:t>
            </a:r>
            <a:r>
              <a:rPr lang="zh-CN" altLang="en-US" sz="2000" b="1" dirty="0">
                <a:solidFill>
                  <a:srgbClr val="C00000"/>
                </a:solidFill>
                <a:latin typeface="微软雅黑" panose="020B0503020204020204" pitchFamily="34" charset="-122"/>
                <a:ea typeface="微软雅黑" panose="020B0503020204020204" pitchFamily="34" charset="-122"/>
              </a:rPr>
              <a:t>的格式。</a:t>
            </a:r>
            <a:endParaRPr lang="zh-CN" altLang="en-US" sz="2000" b="1" dirty="0">
              <a:solidFill>
                <a:srgbClr val="C00000"/>
              </a:solidFill>
              <a:latin typeface="微软雅黑" panose="020B0503020204020204" pitchFamily="34" charset="-122"/>
              <a:ea typeface="微软雅黑" panose="020B0503020204020204" pitchFamily="34" charset="-122"/>
            </a:endParaRPr>
          </a:p>
        </p:txBody>
      </p:sp>
      <p:sp>
        <p:nvSpPr>
          <p:cNvPr id="13" name="AutoShape 5"/>
          <p:cNvSpPr>
            <a:spLocks noChangeArrowheads="1"/>
          </p:cNvSpPr>
          <p:nvPr/>
        </p:nvSpPr>
        <p:spPr bwMode="auto">
          <a:xfrm>
            <a:off x="502921" y="609030"/>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Rectangle 6"/>
          <p:cNvSpPr>
            <a:spLocks noChangeArrowheads="1"/>
          </p:cNvSpPr>
          <p:nvPr/>
        </p:nvSpPr>
        <p:spPr bwMode="auto">
          <a:xfrm>
            <a:off x="3417207" y="585940"/>
            <a:ext cx="229973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anose="020B0503020204020204" pitchFamily="34" charset="-122"/>
                <a:ea typeface="微软雅黑" panose="020B0503020204020204" pitchFamily="34" charset="-122"/>
              </a:rPr>
              <a:t>2. MAC </a:t>
            </a:r>
            <a:r>
              <a:rPr lang="zh-CN" altLang="en-US" sz="2000" b="1" dirty="0">
                <a:solidFill>
                  <a:schemeClr val="bg1"/>
                </a:solidFill>
                <a:latin typeface="微软雅黑" panose="020B0503020204020204" pitchFamily="34" charset="-122"/>
                <a:ea typeface="微软雅黑" panose="020B0503020204020204" pitchFamily="34" charset="-122"/>
              </a:rPr>
              <a:t>帧的</a:t>
            </a:r>
            <a:r>
              <a:rPr lang="zh-CN" altLang="en-US" sz="2000" b="1" dirty="0" smtClean="0">
                <a:solidFill>
                  <a:schemeClr val="bg1"/>
                </a:solidFill>
                <a:latin typeface="微软雅黑" panose="020B0503020204020204" pitchFamily="34" charset="-122"/>
                <a:ea typeface="微软雅黑" panose="020B0503020204020204" pitchFamily="34" charset="-122"/>
              </a:rPr>
              <a:t>格式</a:t>
            </a:r>
            <a:endParaRPr lang="fr-FR" altLang="zh-CN" sz="20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Tm="2000"/>
    </mc:Choice>
    <mc:Fallback>
      <p:transition spd="slow" advTm="2000"/>
    </mc:Fallback>
  </mc:AlternateContent>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AutoShape 5"/>
          <p:cNvSpPr>
            <a:spLocks noChangeArrowheads="1"/>
          </p:cNvSpPr>
          <p:nvPr/>
        </p:nvSpPr>
        <p:spPr bwMode="auto">
          <a:xfrm>
            <a:off x="502921" y="609030"/>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Rectangle 6"/>
          <p:cNvSpPr>
            <a:spLocks noChangeArrowheads="1"/>
          </p:cNvSpPr>
          <p:nvPr/>
        </p:nvSpPr>
        <p:spPr bwMode="auto">
          <a:xfrm>
            <a:off x="2939512" y="585940"/>
            <a:ext cx="325512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anose="020B0503020204020204" pitchFamily="34" charset="-122"/>
                <a:ea typeface="微软雅黑" panose="020B0503020204020204" pitchFamily="34" charset="-122"/>
              </a:rPr>
              <a:t>以太网 </a:t>
            </a:r>
            <a:r>
              <a:rPr lang="en-US" altLang="zh-CN" sz="2000" b="1" dirty="0">
                <a:solidFill>
                  <a:schemeClr val="bg1"/>
                </a:solidFill>
                <a:latin typeface="微软雅黑" panose="020B0503020204020204" pitchFamily="34" charset="-122"/>
                <a:ea typeface="微软雅黑" panose="020B0503020204020204" pitchFamily="34" charset="-122"/>
              </a:rPr>
              <a:t>V2 </a:t>
            </a:r>
            <a:r>
              <a:rPr lang="zh-CN" altLang="en-US" sz="2000" b="1" dirty="0">
                <a:solidFill>
                  <a:schemeClr val="bg1"/>
                </a:solidFill>
                <a:latin typeface="微软雅黑" panose="020B0503020204020204" pitchFamily="34" charset="-122"/>
                <a:ea typeface="微软雅黑" panose="020B0503020204020204" pitchFamily="34" charset="-122"/>
              </a:rPr>
              <a:t>的 </a:t>
            </a:r>
            <a:r>
              <a:rPr lang="en-US" altLang="zh-CN" sz="2000" b="1" dirty="0">
                <a:solidFill>
                  <a:schemeClr val="bg1"/>
                </a:solidFill>
                <a:latin typeface="微软雅黑" panose="020B0503020204020204" pitchFamily="34" charset="-122"/>
                <a:ea typeface="微软雅黑" panose="020B0503020204020204" pitchFamily="34" charset="-122"/>
              </a:rPr>
              <a:t>MAC </a:t>
            </a:r>
            <a:r>
              <a:rPr lang="zh-CN" altLang="en-US" sz="2000" b="1" dirty="0">
                <a:solidFill>
                  <a:schemeClr val="bg1"/>
                </a:solidFill>
                <a:latin typeface="微软雅黑" panose="020B0503020204020204" pitchFamily="34" charset="-122"/>
                <a:ea typeface="微软雅黑" panose="020B0503020204020204" pitchFamily="34" charset="-122"/>
              </a:rPr>
              <a:t>帧格式</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5" name="圆角矩形 4"/>
          <p:cNvSpPr/>
          <p:nvPr/>
        </p:nvSpPr>
        <p:spPr>
          <a:xfrm>
            <a:off x="502920" y="1036872"/>
            <a:ext cx="8129015" cy="3169367"/>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anose="020B0503020204020204" pitchFamily="34" charset="-122"/>
              <a:ea typeface="微软雅黑" panose="020B0503020204020204" pitchFamily="34" charset="-122"/>
            </a:endParaRPr>
          </a:p>
        </p:txBody>
      </p:sp>
      <p:grpSp>
        <p:nvGrpSpPr>
          <p:cNvPr id="6" name="组合 5"/>
          <p:cNvGrpSpPr/>
          <p:nvPr/>
        </p:nvGrpSpPr>
        <p:grpSpPr>
          <a:xfrm>
            <a:off x="1046837" y="1231314"/>
            <a:ext cx="6905858" cy="2858914"/>
            <a:chOff x="1046837" y="1375398"/>
            <a:chExt cx="6905858" cy="2858914"/>
          </a:xfrm>
        </p:grpSpPr>
        <p:sp>
          <p:nvSpPr>
            <p:cNvPr id="7" name="Line 3"/>
            <p:cNvSpPr>
              <a:spLocks noChangeShapeType="1"/>
            </p:cNvSpPr>
            <p:nvPr/>
          </p:nvSpPr>
          <p:spPr bwMode="auto">
            <a:xfrm>
              <a:off x="1355105" y="2645249"/>
              <a:ext cx="6597590" cy="0"/>
            </a:xfrm>
            <a:prstGeom prst="line">
              <a:avLst/>
            </a:prstGeom>
            <a:noFill/>
            <a:ln w="25400" cmpd="sng">
              <a:solidFill>
                <a:srgbClr val="0000CC"/>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8" name="Rectangle 4"/>
            <p:cNvSpPr>
              <a:spLocks noChangeArrowheads="1"/>
            </p:cNvSpPr>
            <p:nvPr/>
          </p:nvSpPr>
          <p:spPr bwMode="auto">
            <a:xfrm>
              <a:off x="2392440" y="2797605"/>
              <a:ext cx="4746129" cy="338338"/>
            </a:xfrm>
            <a:prstGeom prst="rect">
              <a:avLst/>
            </a:prstGeom>
            <a:solidFill>
              <a:srgbClr val="FF00FF"/>
            </a:solidFill>
            <a:ln w="1905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9" name="Rectangle 6"/>
            <p:cNvSpPr>
              <a:spLocks noChangeArrowheads="1"/>
            </p:cNvSpPr>
            <p:nvPr/>
          </p:nvSpPr>
          <p:spPr bwMode="auto">
            <a:xfrm>
              <a:off x="4176938" y="2843902"/>
              <a:ext cx="1267079"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anose="020B0503020204020204" pitchFamily="34" charset="-122"/>
                  <a:ea typeface="微软雅黑" panose="020B0503020204020204" pitchFamily="34" charset="-122"/>
                </a:rPr>
                <a:t>以太网 </a:t>
              </a:r>
              <a:r>
                <a:rPr kumimoji="1" lang="en-US" altLang="zh-CN" sz="1200" b="1" dirty="0">
                  <a:latin typeface="微软雅黑" panose="020B0503020204020204" pitchFamily="34" charset="-122"/>
                  <a:ea typeface="微软雅黑" panose="020B0503020204020204" pitchFamily="34" charset="-122"/>
                </a:rPr>
                <a:t>MAC </a:t>
              </a:r>
              <a:r>
                <a:rPr kumimoji="1" lang="zh-CN" altLang="en-US" sz="1200" b="1" dirty="0">
                  <a:latin typeface="微软雅黑" panose="020B0503020204020204" pitchFamily="34" charset="-122"/>
                  <a:ea typeface="微软雅黑" panose="020B0503020204020204" pitchFamily="34" charset="-122"/>
                </a:rPr>
                <a:t>帧</a:t>
              </a:r>
              <a:endParaRPr kumimoji="1" lang="zh-CN" altLang="en-US" sz="1200" b="1" dirty="0">
                <a:latin typeface="微软雅黑" panose="020B0503020204020204" pitchFamily="34" charset="-122"/>
                <a:ea typeface="微软雅黑" panose="020B0503020204020204" pitchFamily="34" charset="-122"/>
              </a:endParaRPr>
            </a:p>
          </p:txBody>
        </p:sp>
        <p:sp>
          <p:nvSpPr>
            <p:cNvPr id="10" name="Rectangle 13"/>
            <p:cNvSpPr>
              <a:spLocks noChangeArrowheads="1"/>
            </p:cNvSpPr>
            <p:nvPr/>
          </p:nvSpPr>
          <p:spPr bwMode="auto">
            <a:xfrm>
              <a:off x="7218455" y="2851052"/>
              <a:ext cx="644408"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solidFill>
                    <a:srgbClr val="000099"/>
                  </a:solidFill>
                  <a:latin typeface="微软雅黑" panose="020B0503020204020204" pitchFamily="34" charset="-122"/>
                  <a:ea typeface="微软雅黑" panose="020B0503020204020204" pitchFamily="34" charset="-122"/>
                </a:rPr>
                <a:t>物理层</a:t>
              </a:r>
              <a:endParaRPr kumimoji="1" lang="zh-CN" altLang="en-US" sz="1200" b="1" dirty="0">
                <a:solidFill>
                  <a:srgbClr val="000099"/>
                </a:solidFill>
                <a:latin typeface="微软雅黑" panose="020B0503020204020204" pitchFamily="34" charset="-122"/>
                <a:ea typeface="微软雅黑" panose="020B0503020204020204" pitchFamily="34" charset="-122"/>
              </a:endParaRPr>
            </a:p>
          </p:txBody>
        </p:sp>
        <p:sp>
          <p:nvSpPr>
            <p:cNvPr id="11" name="Rectangle 26"/>
            <p:cNvSpPr>
              <a:spLocks noChangeArrowheads="1"/>
            </p:cNvSpPr>
            <p:nvPr/>
          </p:nvSpPr>
          <p:spPr bwMode="auto">
            <a:xfrm>
              <a:off x="7189085" y="2211483"/>
              <a:ext cx="758927" cy="27443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dirty="0" smtClean="0">
                  <a:solidFill>
                    <a:srgbClr val="000099"/>
                  </a:solidFill>
                  <a:latin typeface="微软雅黑" panose="020B0503020204020204" pitchFamily="34" charset="-122"/>
                  <a:ea typeface="微软雅黑" panose="020B0503020204020204" pitchFamily="34" charset="-122"/>
                </a:rPr>
                <a:t>MAC </a:t>
              </a:r>
              <a:r>
                <a:rPr kumimoji="1" lang="zh-CN" altLang="en-US" sz="1200" b="1" dirty="0" smtClean="0">
                  <a:solidFill>
                    <a:srgbClr val="000099"/>
                  </a:solidFill>
                  <a:latin typeface="微软雅黑" panose="020B0503020204020204" pitchFamily="34" charset="-122"/>
                  <a:ea typeface="微软雅黑" panose="020B0503020204020204" pitchFamily="34" charset="-122"/>
                </a:rPr>
                <a:t>层</a:t>
              </a:r>
              <a:endParaRPr kumimoji="1" lang="zh-CN" altLang="en-US" sz="1200" b="1" dirty="0">
                <a:solidFill>
                  <a:srgbClr val="000099"/>
                </a:solidFill>
                <a:latin typeface="微软雅黑" panose="020B0503020204020204" pitchFamily="34" charset="-122"/>
                <a:ea typeface="微软雅黑" panose="020B0503020204020204" pitchFamily="34" charset="-122"/>
              </a:endParaRPr>
            </a:p>
          </p:txBody>
        </p:sp>
        <p:sp>
          <p:nvSpPr>
            <p:cNvPr id="15" name="Line 27"/>
            <p:cNvSpPr>
              <a:spLocks noChangeShapeType="1"/>
            </p:cNvSpPr>
            <p:nvPr/>
          </p:nvSpPr>
          <p:spPr bwMode="auto">
            <a:xfrm flipH="1">
              <a:off x="2386566" y="2457646"/>
              <a:ext cx="1175" cy="351351"/>
            </a:xfrm>
            <a:prstGeom prst="line">
              <a:avLst/>
            </a:prstGeom>
            <a:noFill/>
            <a:ln w="19050">
              <a:solidFill>
                <a:srgbClr val="0000FF"/>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6" name="Line 28"/>
            <p:cNvSpPr>
              <a:spLocks noChangeShapeType="1"/>
            </p:cNvSpPr>
            <p:nvPr/>
          </p:nvSpPr>
          <p:spPr bwMode="auto">
            <a:xfrm>
              <a:off x="7130346" y="2506444"/>
              <a:ext cx="8224" cy="294961"/>
            </a:xfrm>
            <a:prstGeom prst="line">
              <a:avLst/>
            </a:prstGeom>
            <a:noFill/>
            <a:ln w="12700">
              <a:solidFill>
                <a:srgbClr val="0000FF"/>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7" name="Rectangle 29"/>
            <p:cNvSpPr>
              <a:spLocks noChangeArrowheads="1"/>
            </p:cNvSpPr>
            <p:nvPr/>
          </p:nvSpPr>
          <p:spPr bwMode="auto">
            <a:xfrm>
              <a:off x="1386824" y="3484588"/>
              <a:ext cx="3122679" cy="284117"/>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8" name="Rectangle 30"/>
            <p:cNvSpPr>
              <a:spLocks noChangeArrowheads="1"/>
            </p:cNvSpPr>
            <p:nvPr/>
          </p:nvSpPr>
          <p:spPr bwMode="auto">
            <a:xfrm>
              <a:off x="1390505" y="3513868"/>
              <a:ext cx="3299969" cy="243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488" tIns="44450" rIns="90488" bIns="44450">
              <a:spAutoFit/>
            </a:bodyPr>
            <a:lstStyle/>
            <a:p>
              <a:pPr defTabSz="762000" eaLnBrk="0" hangingPunct="0"/>
              <a:r>
                <a:rPr kumimoji="1" lang="en-US" altLang="zh-CN" sz="970" b="1" dirty="0" smtClean="0">
                  <a:latin typeface="微软雅黑" panose="020B0503020204020204" pitchFamily="34" charset="-122"/>
                  <a:ea typeface="微软雅黑" panose="020B0503020204020204" pitchFamily="34" charset="-122"/>
                </a:rPr>
                <a:t>10101010101010           101010101010 10101011</a:t>
              </a:r>
              <a:endParaRPr kumimoji="1" lang="en-US" altLang="zh-CN" sz="970" b="1" dirty="0">
                <a:latin typeface="微软雅黑" panose="020B0503020204020204" pitchFamily="34" charset="-122"/>
                <a:ea typeface="微软雅黑" panose="020B0503020204020204" pitchFamily="34" charset="-122"/>
              </a:endParaRPr>
            </a:p>
          </p:txBody>
        </p:sp>
        <p:sp>
          <p:nvSpPr>
            <p:cNvPr id="19" name="Line 31"/>
            <p:cNvSpPr>
              <a:spLocks noChangeShapeType="1"/>
            </p:cNvSpPr>
            <p:nvPr/>
          </p:nvSpPr>
          <p:spPr bwMode="auto">
            <a:xfrm>
              <a:off x="3870054" y="3482419"/>
              <a:ext cx="0" cy="294961"/>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20" name="Rectangle 32"/>
            <p:cNvSpPr>
              <a:spLocks noChangeArrowheads="1"/>
            </p:cNvSpPr>
            <p:nvPr/>
          </p:nvSpPr>
          <p:spPr bwMode="auto">
            <a:xfrm>
              <a:off x="2369304" y="3794731"/>
              <a:ext cx="798296"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solidFill>
                    <a:srgbClr val="000099"/>
                  </a:solidFill>
                  <a:latin typeface="微软雅黑" panose="020B0503020204020204" pitchFamily="34" charset="-122"/>
                  <a:ea typeface="微软雅黑" panose="020B0503020204020204" pitchFamily="34" charset="-122"/>
                </a:rPr>
                <a:t>前同步码</a:t>
              </a:r>
              <a:endParaRPr kumimoji="1" lang="zh-CN" altLang="en-US" sz="1200" b="1" dirty="0">
                <a:solidFill>
                  <a:srgbClr val="000099"/>
                </a:solidFill>
                <a:latin typeface="微软雅黑" panose="020B0503020204020204" pitchFamily="34" charset="-122"/>
                <a:ea typeface="微软雅黑" panose="020B0503020204020204" pitchFamily="34" charset="-122"/>
              </a:endParaRPr>
            </a:p>
          </p:txBody>
        </p:sp>
        <p:sp>
          <p:nvSpPr>
            <p:cNvPr id="21" name="Rectangle 33"/>
            <p:cNvSpPr>
              <a:spLocks noChangeArrowheads="1"/>
            </p:cNvSpPr>
            <p:nvPr/>
          </p:nvSpPr>
          <p:spPr bwMode="auto">
            <a:xfrm>
              <a:off x="3908344" y="3775212"/>
              <a:ext cx="644408" cy="45910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solidFill>
                    <a:srgbClr val="000099"/>
                  </a:solidFill>
                  <a:latin typeface="微软雅黑" panose="020B0503020204020204" pitchFamily="34" charset="-122"/>
                  <a:ea typeface="微软雅黑" panose="020B0503020204020204" pitchFamily="34" charset="-122"/>
                </a:rPr>
                <a:t>帧开始</a:t>
              </a:r>
              <a:endParaRPr kumimoji="1" lang="zh-CN" altLang="en-US" sz="1200" b="1" dirty="0">
                <a:solidFill>
                  <a:srgbClr val="000099"/>
                </a:solidFill>
                <a:latin typeface="微软雅黑" panose="020B0503020204020204" pitchFamily="34" charset="-122"/>
                <a:ea typeface="微软雅黑" panose="020B0503020204020204" pitchFamily="34" charset="-122"/>
              </a:endParaRPr>
            </a:p>
            <a:p>
              <a:pPr defTabSz="762000" eaLnBrk="0" hangingPunct="0"/>
              <a:r>
                <a:rPr kumimoji="1" lang="zh-CN" altLang="en-US" sz="1200" b="1" dirty="0">
                  <a:solidFill>
                    <a:srgbClr val="000099"/>
                  </a:solidFill>
                  <a:latin typeface="微软雅黑" panose="020B0503020204020204" pitchFamily="34" charset="-122"/>
                  <a:ea typeface="微软雅黑" panose="020B0503020204020204" pitchFamily="34" charset="-122"/>
                </a:rPr>
                <a:t>定界符</a:t>
              </a:r>
              <a:endParaRPr kumimoji="1" lang="zh-CN" altLang="en-US" sz="1200" b="1" dirty="0">
                <a:solidFill>
                  <a:srgbClr val="000099"/>
                </a:solidFill>
                <a:latin typeface="微软雅黑" panose="020B0503020204020204" pitchFamily="34" charset="-122"/>
                <a:ea typeface="微软雅黑" panose="020B0503020204020204" pitchFamily="34" charset="-122"/>
              </a:endParaRPr>
            </a:p>
          </p:txBody>
        </p:sp>
        <p:sp>
          <p:nvSpPr>
            <p:cNvPr id="22" name="Rectangle 34"/>
            <p:cNvSpPr>
              <a:spLocks noChangeArrowheads="1"/>
            </p:cNvSpPr>
            <p:nvPr/>
          </p:nvSpPr>
          <p:spPr bwMode="auto">
            <a:xfrm>
              <a:off x="2412505" y="3254692"/>
              <a:ext cx="631584"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dirty="0">
                  <a:solidFill>
                    <a:srgbClr val="000099"/>
                  </a:solidFill>
                  <a:latin typeface="微软雅黑" panose="020B0503020204020204" pitchFamily="34" charset="-122"/>
                  <a:ea typeface="微软雅黑" panose="020B0503020204020204" pitchFamily="34" charset="-122"/>
                </a:rPr>
                <a:t>7 </a:t>
              </a:r>
              <a:r>
                <a:rPr kumimoji="1" lang="zh-CN" altLang="en-US" sz="1200" b="1" dirty="0">
                  <a:solidFill>
                    <a:srgbClr val="000099"/>
                  </a:solidFill>
                  <a:latin typeface="微软雅黑" panose="020B0503020204020204" pitchFamily="34" charset="-122"/>
                  <a:ea typeface="微软雅黑" panose="020B0503020204020204" pitchFamily="34" charset="-122"/>
                </a:rPr>
                <a:t>字节</a:t>
              </a:r>
              <a:endParaRPr kumimoji="1" lang="zh-CN" altLang="en-US" sz="1200" b="1" dirty="0">
                <a:solidFill>
                  <a:srgbClr val="000099"/>
                </a:solidFill>
                <a:latin typeface="微软雅黑" panose="020B0503020204020204" pitchFamily="34" charset="-122"/>
                <a:ea typeface="微软雅黑" panose="020B0503020204020204" pitchFamily="34" charset="-122"/>
              </a:endParaRPr>
            </a:p>
          </p:txBody>
        </p:sp>
        <p:sp>
          <p:nvSpPr>
            <p:cNvPr id="23" name="Rectangle 35"/>
            <p:cNvSpPr>
              <a:spLocks noChangeArrowheads="1"/>
            </p:cNvSpPr>
            <p:nvPr/>
          </p:nvSpPr>
          <p:spPr bwMode="auto">
            <a:xfrm>
              <a:off x="3935806" y="3179275"/>
              <a:ext cx="631584"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dirty="0">
                  <a:solidFill>
                    <a:srgbClr val="000099"/>
                  </a:solidFill>
                  <a:latin typeface="微软雅黑" panose="020B0503020204020204" pitchFamily="34" charset="-122"/>
                  <a:ea typeface="微软雅黑" panose="020B0503020204020204" pitchFamily="34" charset="-122"/>
                </a:rPr>
                <a:t>1 </a:t>
              </a:r>
              <a:r>
                <a:rPr kumimoji="1" lang="zh-CN" altLang="en-US" sz="1200" b="1" dirty="0">
                  <a:solidFill>
                    <a:srgbClr val="000099"/>
                  </a:solidFill>
                  <a:latin typeface="微软雅黑" panose="020B0503020204020204" pitchFamily="34" charset="-122"/>
                  <a:ea typeface="微软雅黑" panose="020B0503020204020204" pitchFamily="34" charset="-122"/>
                </a:rPr>
                <a:t>字节</a:t>
              </a:r>
              <a:endParaRPr kumimoji="1" lang="zh-CN" altLang="en-US" sz="1200" b="1" dirty="0">
                <a:solidFill>
                  <a:srgbClr val="000099"/>
                </a:solidFill>
                <a:latin typeface="微软雅黑" panose="020B0503020204020204" pitchFamily="34" charset="-122"/>
                <a:ea typeface="微软雅黑" panose="020B0503020204020204" pitchFamily="34" charset="-122"/>
              </a:endParaRPr>
            </a:p>
          </p:txBody>
        </p:sp>
        <p:sp>
          <p:nvSpPr>
            <p:cNvPr id="24" name="Line 36"/>
            <p:cNvSpPr>
              <a:spLocks noChangeShapeType="1"/>
            </p:cNvSpPr>
            <p:nvPr/>
          </p:nvSpPr>
          <p:spPr bwMode="auto">
            <a:xfrm flipV="1">
              <a:off x="1396223" y="3146250"/>
              <a:ext cx="216161" cy="336169"/>
            </a:xfrm>
            <a:prstGeom prst="line">
              <a:avLst/>
            </a:prstGeom>
            <a:noFill/>
            <a:ln w="19050">
              <a:solidFill>
                <a:srgbClr val="0000FF"/>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25" name="Line 37"/>
            <p:cNvSpPr>
              <a:spLocks noChangeShapeType="1"/>
            </p:cNvSpPr>
            <p:nvPr/>
          </p:nvSpPr>
          <p:spPr bwMode="auto">
            <a:xfrm>
              <a:off x="2380692" y="3154926"/>
              <a:ext cx="2128810" cy="327493"/>
            </a:xfrm>
            <a:prstGeom prst="line">
              <a:avLst/>
            </a:prstGeom>
            <a:noFill/>
            <a:ln w="19050">
              <a:solidFill>
                <a:srgbClr val="0000FF"/>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26" name="Text Box 38"/>
            <p:cNvSpPr txBox="1">
              <a:spLocks noChangeArrowheads="1"/>
            </p:cNvSpPr>
            <p:nvPr/>
          </p:nvSpPr>
          <p:spPr bwMode="auto">
            <a:xfrm>
              <a:off x="2640343" y="3490011"/>
              <a:ext cx="35779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en-US" altLang="zh-CN" sz="1400" b="1" dirty="0">
                  <a:solidFill>
                    <a:srgbClr val="000099"/>
                  </a:solidFill>
                  <a:latin typeface="微软雅黑" panose="020B0503020204020204" pitchFamily="34" charset="-122"/>
                  <a:ea typeface="微软雅黑" panose="020B0503020204020204" pitchFamily="34" charset="-122"/>
                </a:rPr>
                <a:t>…</a:t>
              </a:r>
              <a:endParaRPr kumimoji="1" lang="en-US" altLang="zh-CN" sz="1400" b="1" dirty="0">
                <a:solidFill>
                  <a:srgbClr val="000099"/>
                </a:solidFill>
                <a:latin typeface="微软雅黑" panose="020B0503020204020204" pitchFamily="34" charset="-122"/>
                <a:ea typeface="微软雅黑" panose="020B0503020204020204" pitchFamily="34" charset="-122"/>
              </a:endParaRPr>
            </a:p>
          </p:txBody>
        </p:sp>
        <p:sp>
          <p:nvSpPr>
            <p:cNvPr id="27" name="Rectangle 41"/>
            <p:cNvSpPr>
              <a:spLocks noChangeArrowheads="1"/>
            </p:cNvSpPr>
            <p:nvPr/>
          </p:nvSpPr>
          <p:spPr bwMode="auto">
            <a:xfrm>
              <a:off x="1633530" y="2801863"/>
              <a:ext cx="754212" cy="334000"/>
            </a:xfrm>
            <a:prstGeom prst="rect">
              <a:avLst/>
            </a:prstGeom>
            <a:solidFill>
              <a:srgbClr val="FFFF99"/>
            </a:solidFill>
            <a:ln w="19050">
              <a:solidFill>
                <a:srgbClr val="0000CC"/>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28" name="Rectangle 42"/>
            <p:cNvSpPr>
              <a:spLocks noChangeArrowheads="1"/>
            </p:cNvSpPr>
            <p:nvPr/>
          </p:nvSpPr>
          <p:spPr bwMode="auto">
            <a:xfrm>
              <a:off x="1734561" y="2864302"/>
              <a:ext cx="631584"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a:latin typeface="微软雅黑" panose="020B0503020204020204" pitchFamily="34" charset="-122"/>
                  <a:ea typeface="微软雅黑" panose="020B0503020204020204" pitchFamily="34" charset="-122"/>
                </a:rPr>
                <a:t>8 </a:t>
              </a:r>
              <a:r>
                <a:rPr kumimoji="1" lang="zh-CN" altLang="en-US" sz="1200" b="1">
                  <a:latin typeface="微软雅黑" panose="020B0503020204020204" pitchFamily="34" charset="-122"/>
                  <a:ea typeface="微软雅黑" panose="020B0503020204020204" pitchFamily="34" charset="-122"/>
                </a:rPr>
                <a:t>字节</a:t>
              </a:r>
              <a:endParaRPr kumimoji="1" lang="zh-CN" altLang="en-US" sz="1200" b="1">
                <a:latin typeface="微软雅黑" panose="020B0503020204020204" pitchFamily="34" charset="-122"/>
                <a:ea typeface="微软雅黑" panose="020B0503020204020204" pitchFamily="34" charset="-122"/>
              </a:endParaRPr>
            </a:p>
          </p:txBody>
        </p:sp>
        <p:sp>
          <p:nvSpPr>
            <p:cNvPr id="29" name="AutoShape 43"/>
            <p:cNvSpPr>
              <a:spLocks noChangeArrowheads="1"/>
            </p:cNvSpPr>
            <p:nvPr/>
          </p:nvSpPr>
          <p:spPr bwMode="auto">
            <a:xfrm>
              <a:off x="1046837" y="2480447"/>
              <a:ext cx="558023" cy="216341"/>
            </a:xfrm>
            <a:prstGeom prst="wedgeRoundRectCallout">
              <a:avLst>
                <a:gd name="adj1" fmla="val 67862"/>
                <a:gd name="adj2" fmla="val 152688"/>
                <a:gd name="adj3" fmla="val 16667"/>
              </a:avLst>
            </a:prstGeom>
            <a:solidFill>
              <a:schemeClr val="bg1"/>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762000" eaLnBrk="0" hangingPunct="0"/>
              <a:endParaRPr kumimoji="1" lang="zh-CN" altLang="zh-CN" sz="1400" b="1">
                <a:solidFill>
                  <a:srgbClr val="000099"/>
                </a:solidFill>
                <a:latin typeface="微软雅黑" panose="020B0503020204020204" pitchFamily="34" charset="-122"/>
                <a:ea typeface="微软雅黑" panose="020B0503020204020204" pitchFamily="34" charset="-122"/>
              </a:endParaRPr>
            </a:p>
          </p:txBody>
        </p:sp>
        <p:sp>
          <p:nvSpPr>
            <p:cNvPr id="30" name="Rectangle 44"/>
            <p:cNvSpPr>
              <a:spLocks noChangeArrowheads="1"/>
            </p:cNvSpPr>
            <p:nvPr/>
          </p:nvSpPr>
          <p:spPr bwMode="auto">
            <a:xfrm>
              <a:off x="1052603" y="2457115"/>
              <a:ext cx="548625" cy="27443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488" tIns="44450" rIns="90488" bIns="44450">
              <a:spAutoFit/>
            </a:bodyPr>
            <a:lstStyle/>
            <a:p>
              <a:pPr algn="ctr" defTabSz="762000" eaLnBrk="0" hangingPunct="0"/>
              <a:r>
                <a:rPr kumimoji="1" lang="zh-CN" altLang="en-US" sz="1200" b="1" dirty="0">
                  <a:latin typeface="微软雅黑" panose="020B0503020204020204" pitchFamily="34" charset="-122"/>
                  <a:ea typeface="微软雅黑" panose="020B0503020204020204" pitchFamily="34" charset="-122"/>
                </a:rPr>
                <a:t>插入</a:t>
              </a:r>
              <a:endParaRPr kumimoji="1" lang="zh-CN" altLang="en-US" sz="1200" b="1" dirty="0">
                <a:latin typeface="微软雅黑" panose="020B0503020204020204" pitchFamily="34" charset="-122"/>
                <a:ea typeface="微软雅黑" panose="020B0503020204020204" pitchFamily="34" charset="-122"/>
              </a:endParaRPr>
            </a:p>
          </p:txBody>
        </p:sp>
        <p:sp>
          <p:nvSpPr>
            <p:cNvPr id="31" name="Rectangle 47"/>
            <p:cNvSpPr>
              <a:spLocks noChangeArrowheads="1"/>
            </p:cNvSpPr>
            <p:nvPr/>
          </p:nvSpPr>
          <p:spPr bwMode="auto">
            <a:xfrm>
              <a:off x="7295991" y="1604210"/>
              <a:ext cx="535404"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dirty="0" smtClean="0">
                  <a:solidFill>
                    <a:srgbClr val="000099"/>
                  </a:solidFill>
                  <a:latin typeface="微软雅黑" panose="020B0503020204020204" pitchFamily="34" charset="-122"/>
                  <a:ea typeface="微软雅黑" panose="020B0503020204020204" pitchFamily="34" charset="-122"/>
                </a:rPr>
                <a:t>IP </a:t>
              </a:r>
              <a:r>
                <a:rPr kumimoji="1" lang="zh-CN" altLang="en-US" sz="1200" b="1" dirty="0" smtClean="0">
                  <a:solidFill>
                    <a:srgbClr val="000099"/>
                  </a:solidFill>
                  <a:latin typeface="微软雅黑" panose="020B0503020204020204" pitchFamily="34" charset="-122"/>
                  <a:ea typeface="微软雅黑" panose="020B0503020204020204" pitchFamily="34" charset="-122"/>
                </a:rPr>
                <a:t>层</a:t>
              </a:r>
              <a:endParaRPr kumimoji="1" lang="zh-CN" altLang="en-US" sz="1200" b="1" dirty="0">
                <a:solidFill>
                  <a:srgbClr val="000099"/>
                </a:solidFill>
                <a:latin typeface="微软雅黑" panose="020B0503020204020204" pitchFamily="34" charset="-122"/>
                <a:ea typeface="微软雅黑" panose="020B0503020204020204" pitchFamily="34" charset="-122"/>
              </a:endParaRPr>
            </a:p>
          </p:txBody>
        </p:sp>
        <p:sp>
          <p:nvSpPr>
            <p:cNvPr id="32" name="Line 48"/>
            <p:cNvSpPr>
              <a:spLocks noChangeShapeType="1"/>
            </p:cNvSpPr>
            <p:nvPr/>
          </p:nvSpPr>
          <p:spPr bwMode="auto">
            <a:xfrm flipV="1">
              <a:off x="7183211" y="1968573"/>
              <a:ext cx="648644" cy="0"/>
            </a:xfrm>
            <a:prstGeom prst="line">
              <a:avLst/>
            </a:prstGeom>
            <a:noFill/>
            <a:ln w="25400" cmpd="sng">
              <a:solidFill>
                <a:srgbClr val="0000FF"/>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33" name="AutoShape 64"/>
            <p:cNvSpPr>
              <a:spLocks noChangeArrowheads="1"/>
            </p:cNvSpPr>
            <p:nvPr/>
          </p:nvSpPr>
          <p:spPr bwMode="auto">
            <a:xfrm rot="16200000" flipH="1">
              <a:off x="4583729" y="2590184"/>
              <a:ext cx="416416" cy="170343"/>
            </a:xfrm>
            <a:prstGeom prst="rightArrow">
              <a:avLst>
                <a:gd name="adj1" fmla="val 50000"/>
                <a:gd name="adj2" fmla="val 132426"/>
              </a:avLst>
            </a:prstGeom>
            <a:solidFill>
              <a:srgbClr val="00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34" name="Rectangle 66"/>
            <p:cNvSpPr>
              <a:spLocks noChangeArrowheads="1"/>
            </p:cNvSpPr>
            <p:nvPr/>
          </p:nvSpPr>
          <p:spPr bwMode="auto">
            <a:xfrm>
              <a:off x="2386566" y="2162684"/>
              <a:ext cx="4752004" cy="312312"/>
            </a:xfrm>
            <a:prstGeom prst="rect">
              <a:avLst/>
            </a:prstGeom>
            <a:solidFill>
              <a:srgbClr val="00FFFF"/>
            </a:solidFill>
            <a:ln w="19050" algn="ctr">
              <a:solidFill>
                <a:schemeClr val="tx1"/>
              </a:solidFill>
              <a:miter lim="800000"/>
            </a:ln>
            <a:effec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35" name="Line 67"/>
            <p:cNvSpPr>
              <a:spLocks noChangeShapeType="1"/>
            </p:cNvSpPr>
            <p:nvPr/>
          </p:nvSpPr>
          <p:spPr bwMode="auto">
            <a:xfrm>
              <a:off x="3078514" y="2162684"/>
              <a:ext cx="0" cy="312312"/>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36" name="Line 68"/>
            <p:cNvSpPr>
              <a:spLocks noChangeShapeType="1"/>
            </p:cNvSpPr>
            <p:nvPr/>
          </p:nvSpPr>
          <p:spPr bwMode="auto">
            <a:xfrm>
              <a:off x="3755190" y="2162684"/>
              <a:ext cx="0" cy="312312"/>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37" name="Line 69"/>
            <p:cNvSpPr>
              <a:spLocks noChangeShapeType="1"/>
            </p:cNvSpPr>
            <p:nvPr/>
          </p:nvSpPr>
          <p:spPr bwMode="auto">
            <a:xfrm>
              <a:off x="4431866" y="2162684"/>
              <a:ext cx="0" cy="312312"/>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38" name="Line 70"/>
            <p:cNvSpPr>
              <a:spLocks noChangeShapeType="1"/>
            </p:cNvSpPr>
            <p:nvPr/>
          </p:nvSpPr>
          <p:spPr bwMode="auto">
            <a:xfrm>
              <a:off x="6743842" y="2162684"/>
              <a:ext cx="0" cy="312312"/>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39" name="Rectangle 71"/>
            <p:cNvSpPr>
              <a:spLocks noChangeArrowheads="1"/>
            </p:cNvSpPr>
            <p:nvPr/>
          </p:nvSpPr>
          <p:spPr bwMode="auto">
            <a:xfrm>
              <a:off x="2334876" y="2194132"/>
              <a:ext cx="798296"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anose="020B0503020204020204" pitchFamily="34" charset="-122"/>
                  <a:ea typeface="微软雅黑" panose="020B0503020204020204" pitchFamily="34" charset="-122"/>
                </a:rPr>
                <a:t>目的地址</a:t>
              </a:r>
              <a:endParaRPr kumimoji="1" lang="zh-CN" altLang="en-US" sz="1200" b="1" dirty="0">
                <a:latin typeface="微软雅黑" panose="020B0503020204020204" pitchFamily="34" charset="-122"/>
                <a:ea typeface="微软雅黑" panose="020B0503020204020204" pitchFamily="34" charset="-122"/>
              </a:endParaRPr>
            </a:p>
          </p:txBody>
        </p:sp>
        <p:sp>
          <p:nvSpPr>
            <p:cNvPr id="40" name="Rectangle 72"/>
            <p:cNvSpPr>
              <a:spLocks noChangeArrowheads="1"/>
            </p:cNvSpPr>
            <p:nvPr/>
          </p:nvSpPr>
          <p:spPr bwMode="auto">
            <a:xfrm>
              <a:off x="3117439" y="2194132"/>
              <a:ext cx="644408"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anose="020B0503020204020204" pitchFamily="34" charset="-122"/>
                  <a:ea typeface="微软雅黑" panose="020B0503020204020204" pitchFamily="34" charset="-122"/>
                </a:rPr>
                <a:t>源地址</a:t>
              </a:r>
              <a:endParaRPr kumimoji="1" lang="zh-CN" altLang="en-US" sz="1200" b="1" dirty="0">
                <a:latin typeface="微软雅黑" panose="020B0503020204020204" pitchFamily="34" charset="-122"/>
                <a:ea typeface="微软雅黑" panose="020B0503020204020204" pitchFamily="34" charset="-122"/>
              </a:endParaRPr>
            </a:p>
          </p:txBody>
        </p:sp>
        <p:sp>
          <p:nvSpPr>
            <p:cNvPr id="41" name="Rectangle 73"/>
            <p:cNvSpPr>
              <a:spLocks noChangeArrowheads="1"/>
            </p:cNvSpPr>
            <p:nvPr/>
          </p:nvSpPr>
          <p:spPr bwMode="auto">
            <a:xfrm>
              <a:off x="3856730" y="2194132"/>
              <a:ext cx="490520"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anose="020B0503020204020204" pitchFamily="34" charset="-122"/>
                  <a:ea typeface="微软雅黑" panose="020B0503020204020204" pitchFamily="34" charset="-122"/>
                </a:rPr>
                <a:t>类型</a:t>
              </a:r>
              <a:endParaRPr kumimoji="1" lang="zh-CN" altLang="en-US" sz="1200" b="1" dirty="0">
                <a:latin typeface="微软雅黑" panose="020B0503020204020204" pitchFamily="34" charset="-122"/>
                <a:ea typeface="微软雅黑" panose="020B0503020204020204" pitchFamily="34" charset="-122"/>
              </a:endParaRPr>
            </a:p>
          </p:txBody>
        </p:sp>
        <p:sp>
          <p:nvSpPr>
            <p:cNvPr id="42" name="Rectangle 74"/>
            <p:cNvSpPr>
              <a:spLocks noChangeArrowheads="1"/>
            </p:cNvSpPr>
            <p:nvPr/>
          </p:nvSpPr>
          <p:spPr bwMode="auto">
            <a:xfrm>
              <a:off x="5170491" y="2194132"/>
              <a:ext cx="862417"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anose="020B0503020204020204" pitchFamily="34" charset="-122"/>
                  <a:ea typeface="微软雅黑" panose="020B0503020204020204" pitchFamily="34" charset="-122"/>
                </a:rPr>
                <a:t>数        据</a:t>
              </a:r>
              <a:endParaRPr kumimoji="1" lang="zh-CN" altLang="en-US" sz="1200" b="1" dirty="0">
                <a:latin typeface="微软雅黑" panose="020B0503020204020204" pitchFamily="34" charset="-122"/>
                <a:ea typeface="微软雅黑" panose="020B0503020204020204" pitchFamily="34" charset="-122"/>
              </a:endParaRPr>
            </a:p>
          </p:txBody>
        </p:sp>
        <p:sp>
          <p:nvSpPr>
            <p:cNvPr id="43" name="Rectangle 75"/>
            <p:cNvSpPr>
              <a:spLocks noChangeArrowheads="1"/>
            </p:cNvSpPr>
            <p:nvPr/>
          </p:nvSpPr>
          <p:spPr bwMode="auto">
            <a:xfrm>
              <a:off x="6703900" y="2194132"/>
              <a:ext cx="466475"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a:latin typeface="微软雅黑" panose="020B0503020204020204" pitchFamily="34" charset="-122"/>
                  <a:ea typeface="微软雅黑" panose="020B0503020204020204" pitchFamily="34" charset="-122"/>
                </a:rPr>
                <a:t>FCS</a:t>
              </a:r>
              <a:endParaRPr kumimoji="1" lang="en-US" altLang="zh-CN" sz="1200" b="1">
                <a:latin typeface="微软雅黑" panose="020B0503020204020204" pitchFamily="34" charset="-122"/>
                <a:ea typeface="微软雅黑" panose="020B0503020204020204" pitchFamily="34" charset="-122"/>
              </a:endParaRPr>
            </a:p>
          </p:txBody>
        </p:sp>
        <p:sp>
          <p:nvSpPr>
            <p:cNvPr id="44" name="Rectangle 76"/>
            <p:cNvSpPr>
              <a:spLocks noChangeArrowheads="1"/>
            </p:cNvSpPr>
            <p:nvPr/>
          </p:nvSpPr>
          <p:spPr bwMode="auto">
            <a:xfrm>
              <a:off x="2616413" y="1939245"/>
              <a:ext cx="277321"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dirty="0">
                  <a:solidFill>
                    <a:srgbClr val="000099"/>
                  </a:solidFill>
                  <a:latin typeface="微软雅黑" panose="020B0503020204020204" pitchFamily="34" charset="-122"/>
                  <a:ea typeface="微软雅黑" panose="020B0503020204020204" pitchFamily="34" charset="-122"/>
                </a:rPr>
                <a:t>6</a:t>
              </a:r>
              <a:endParaRPr kumimoji="1" lang="en-US" altLang="zh-CN" sz="1200" b="1" dirty="0">
                <a:solidFill>
                  <a:srgbClr val="000099"/>
                </a:solidFill>
                <a:latin typeface="微软雅黑" panose="020B0503020204020204" pitchFamily="34" charset="-122"/>
                <a:ea typeface="微软雅黑" panose="020B0503020204020204" pitchFamily="34" charset="-122"/>
              </a:endParaRPr>
            </a:p>
          </p:txBody>
        </p:sp>
        <p:sp>
          <p:nvSpPr>
            <p:cNvPr id="45" name="Rectangle 77"/>
            <p:cNvSpPr>
              <a:spLocks noChangeArrowheads="1"/>
            </p:cNvSpPr>
            <p:nvPr/>
          </p:nvSpPr>
          <p:spPr bwMode="auto">
            <a:xfrm>
              <a:off x="3313822" y="1939245"/>
              <a:ext cx="277321"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dirty="0">
                  <a:solidFill>
                    <a:srgbClr val="000099"/>
                  </a:solidFill>
                  <a:latin typeface="微软雅黑" panose="020B0503020204020204" pitchFamily="34" charset="-122"/>
                  <a:ea typeface="微软雅黑" panose="020B0503020204020204" pitchFamily="34" charset="-122"/>
                </a:rPr>
                <a:t>6</a:t>
              </a:r>
              <a:endParaRPr kumimoji="1" lang="en-US" altLang="zh-CN" sz="1200" b="1" dirty="0">
                <a:solidFill>
                  <a:srgbClr val="000099"/>
                </a:solidFill>
                <a:latin typeface="微软雅黑" panose="020B0503020204020204" pitchFamily="34" charset="-122"/>
                <a:ea typeface="微软雅黑" panose="020B0503020204020204" pitchFamily="34" charset="-122"/>
              </a:endParaRPr>
            </a:p>
          </p:txBody>
        </p:sp>
        <p:sp>
          <p:nvSpPr>
            <p:cNvPr id="46" name="Rectangle 78"/>
            <p:cNvSpPr>
              <a:spLocks noChangeArrowheads="1"/>
            </p:cNvSpPr>
            <p:nvPr/>
          </p:nvSpPr>
          <p:spPr bwMode="auto">
            <a:xfrm>
              <a:off x="4037138" y="1939245"/>
              <a:ext cx="277321"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dirty="0">
                  <a:solidFill>
                    <a:srgbClr val="000099"/>
                  </a:solidFill>
                  <a:latin typeface="微软雅黑" panose="020B0503020204020204" pitchFamily="34" charset="-122"/>
                  <a:ea typeface="微软雅黑" panose="020B0503020204020204" pitchFamily="34" charset="-122"/>
                </a:rPr>
                <a:t>2</a:t>
              </a:r>
              <a:endParaRPr kumimoji="1" lang="en-US" altLang="zh-CN" sz="1200" b="1" dirty="0">
                <a:solidFill>
                  <a:srgbClr val="000099"/>
                </a:solidFill>
                <a:latin typeface="微软雅黑" panose="020B0503020204020204" pitchFamily="34" charset="-122"/>
                <a:ea typeface="微软雅黑" panose="020B0503020204020204" pitchFamily="34" charset="-122"/>
              </a:endParaRPr>
            </a:p>
          </p:txBody>
        </p:sp>
        <p:sp>
          <p:nvSpPr>
            <p:cNvPr id="47" name="Rectangle 79"/>
            <p:cNvSpPr>
              <a:spLocks noChangeArrowheads="1"/>
            </p:cNvSpPr>
            <p:nvPr/>
          </p:nvSpPr>
          <p:spPr bwMode="auto">
            <a:xfrm>
              <a:off x="6797938" y="1939245"/>
              <a:ext cx="277321"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dirty="0">
                  <a:solidFill>
                    <a:srgbClr val="000099"/>
                  </a:solidFill>
                  <a:latin typeface="微软雅黑" panose="020B0503020204020204" pitchFamily="34" charset="-122"/>
                  <a:ea typeface="微软雅黑" panose="020B0503020204020204" pitchFamily="34" charset="-122"/>
                </a:rPr>
                <a:t>4</a:t>
              </a:r>
              <a:endParaRPr kumimoji="1" lang="en-US" altLang="zh-CN" sz="1200" b="1" dirty="0">
                <a:solidFill>
                  <a:srgbClr val="000099"/>
                </a:solidFill>
                <a:latin typeface="微软雅黑" panose="020B0503020204020204" pitchFamily="34" charset="-122"/>
                <a:ea typeface="微软雅黑" panose="020B0503020204020204" pitchFamily="34" charset="-122"/>
              </a:endParaRPr>
            </a:p>
          </p:txBody>
        </p:sp>
        <p:sp>
          <p:nvSpPr>
            <p:cNvPr id="48" name="Rectangle 80"/>
            <p:cNvSpPr>
              <a:spLocks noChangeArrowheads="1"/>
            </p:cNvSpPr>
            <p:nvPr/>
          </p:nvSpPr>
          <p:spPr bwMode="auto">
            <a:xfrm>
              <a:off x="1878614" y="1927225"/>
              <a:ext cx="490520"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solidFill>
                    <a:srgbClr val="000099"/>
                  </a:solidFill>
                  <a:latin typeface="微软雅黑" panose="020B0503020204020204" pitchFamily="34" charset="-122"/>
                  <a:ea typeface="微软雅黑" panose="020B0503020204020204" pitchFamily="34" charset="-122"/>
                </a:rPr>
                <a:t>字节</a:t>
              </a:r>
              <a:endParaRPr kumimoji="1" lang="zh-CN" altLang="en-US" sz="1200" b="1" dirty="0">
                <a:solidFill>
                  <a:srgbClr val="000099"/>
                </a:solidFill>
                <a:latin typeface="微软雅黑" panose="020B0503020204020204" pitchFamily="34" charset="-122"/>
                <a:ea typeface="微软雅黑" panose="020B0503020204020204" pitchFamily="34" charset="-122"/>
              </a:endParaRPr>
            </a:p>
          </p:txBody>
        </p:sp>
        <p:sp>
          <p:nvSpPr>
            <p:cNvPr id="49" name="Text Box 81"/>
            <p:cNvSpPr txBox="1">
              <a:spLocks noChangeArrowheads="1"/>
            </p:cNvSpPr>
            <p:nvPr/>
          </p:nvSpPr>
          <p:spPr bwMode="auto">
            <a:xfrm>
              <a:off x="5679487" y="1916471"/>
              <a:ext cx="962123"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en-US" altLang="zh-CN" sz="1200" b="1" dirty="0">
                  <a:solidFill>
                    <a:srgbClr val="000099"/>
                  </a:solidFill>
                  <a:latin typeface="微软雅黑" panose="020B0503020204020204" pitchFamily="34" charset="-122"/>
                  <a:ea typeface="微软雅黑" panose="020B0503020204020204" pitchFamily="34" charset="-122"/>
                </a:rPr>
                <a:t>46 ~ 1500</a:t>
              </a:r>
              <a:endParaRPr kumimoji="1" lang="en-US" altLang="zh-CN" sz="1200" b="1" dirty="0">
                <a:solidFill>
                  <a:srgbClr val="000099"/>
                </a:solidFill>
                <a:latin typeface="微软雅黑" panose="020B0503020204020204" pitchFamily="34" charset="-122"/>
                <a:ea typeface="微软雅黑" panose="020B0503020204020204" pitchFamily="34" charset="-122"/>
              </a:endParaRPr>
            </a:p>
          </p:txBody>
        </p:sp>
        <p:sp>
          <p:nvSpPr>
            <p:cNvPr id="50" name="Line 107"/>
            <p:cNvSpPr>
              <a:spLocks noChangeShapeType="1"/>
            </p:cNvSpPr>
            <p:nvPr/>
          </p:nvSpPr>
          <p:spPr bwMode="auto">
            <a:xfrm flipH="1">
              <a:off x="2387741" y="1375398"/>
              <a:ext cx="0" cy="793793"/>
            </a:xfrm>
            <a:prstGeom prst="line">
              <a:avLst/>
            </a:prstGeom>
            <a:noFill/>
            <a:ln w="19050">
              <a:solidFill>
                <a:srgbClr val="0000FF"/>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51" name="Line 108"/>
            <p:cNvSpPr>
              <a:spLocks noChangeShapeType="1"/>
            </p:cNvSpPr>
            <p:nvPr/>
          </p:nvSpPr>
          <p:spPr bwMode="auto">
            <a:xfrm>
              <a:off x="7130346" y="1375399"/>
              <a:ext cx="8224" cy="787286"/>
            </a:xfrm>
            <a:prstGeom prst="line">
              <a:avLst/>
            </a:prstGeom>
            <a:noFill/>
            <a:ln w="19050">
              <a:solidFill>
                <a:srgbClr val="0000FF"/>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grpSp>
          <p:nvGrpSpPr>
            <p:cNvPr id="52" name="Group 109"/>
            <p:cNvGrpSpPr/>
            <p:nvPr/>
          </p:nvGrpSpPr>
          <p:grpSpPr bwMode="auto">
            <a:xfrm>
              <a:off x="4431866" y="1604210"/>
              <a:ext cx="2311976" cy="676676"/>
              <a:chOff x="2715" y="1872"/>
              <a:chExt cx="1968" cy="624"/>
            </a:xfrm>
          </p:grpSpPr>
          <p:sp>
            <p:nvSpPr>
              <p:cNvPr id="54" name="AutoShape 110"/>
              <p:cNvSpPr>
                <a:spLocks noChangeArrowheads="1"/>
              </p:cNvSpPr>
              <p:nvPr/>
            </p:nvSpPr>
            <p:spPr bwMode="auto">
              <a:xfrm rot="16200000" flipH="1">
                <a:off x="3508" y="2231"/>
                <a:ext cx="384" cy="145"/>
              </a:xfrm>
              <a:prstGeom prst="rightArrow">
                <a:avLst>
                  <a:gd name="adj1" fmla="val 50000"/>
                  <a:gd name="adj2" fmla="val 132426"/>
                </a:avLst>
              </a:prstGeom>
              <a:solidFill>
                <a:srgbClr val="00FF99"/>
              </a:solidFill>
              <a:ln w="9525">
                <a:solidFill>
                  <a:schemeClr val="tx1"/>
                </a:solidFill>
                <a:miter lim="800000"/>
              </a:ln>
              <a:effec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55" name="Rectangle 111"/>
              <p:cNvSpPr>
                <a:spLocks noChangeArrowheads="1"/>
              </p:cNvSpPr>
              <p:nvPr/>
            </p:nvSpPr>
            <p:spPr bwMode="auto">
              <a:xfrm>
                <a:off x="2715" y="1872"/>
                <a:ext cx="1968" cy="240"/>
              </a:xfrm>
              <a:prstGeom prst="rect">
                <a:avLst/>
              </a:prstGeom>
              <a:solidFill>
                <a:srgbClr val="0000CC"/>
              </a:solidFill>
              <a:ln w="9525">
                <a:solidFill>
                  <a:schemeClr val="tx1"/>
                </a:solidFill>
                <a:miter lim="800000"/>
              </a:ln>
              <a:effectLst/>
            </p:spPr>
            <p:txBody>
              <a:bodyPr wrap="none" anchor="ctr"/>
              <a:lstStyle/>
              <a:p>
                <a:pPr algn="ctr" defTabSz="762000" eaLnBrk="0" hangingPunct="0"/>
                <a:r>
                  <a:rPr kumimoji="1" lang="en-US" altLang="zh-CN" sz="1200" b="1" dirty="0">
                    <a:solidFill>
                      <a:schemeClr val="bg1"/>
                    </a:solidFill>
                    <a:latin typeface="微软雅黑" panose="020B0503020204020204" pitchFamily="34" charset="-122"/>
                    <a:ea typeface="微软雅黑" panose="020B0503020204020204" pitchFamily="34" charset="-122"/>
                  </a:rPr>
                  <a:t>IP </a:t>
                </a:r>
                <a:r>
                  <a:rPr kumimoji="1" lang="zh-CN" altLang="en-US" sz="1200" b="1" dirty="0">
                    <a:solidFill>
                      <a:schemeClr val="bg1"/>
                    </a:solidFill>
                    <a:latin typeface="微软雅黑" panose="020B0503020204020204" pitchFamily="34" charset="-122"/>
                    <a:ea typeface="微软雅黑" panose="020B0503020204020204" pitchFamily="34" charset="-122"/>
                  </a:rPr>
                  <a:t>数据报</a:t>
                </a:r>
                <a:endParaRPr kumimoji="1" lang="zh-CN" altLang="en-US" sz="1200" b="1" dirty="0">
                  <a:solidFill>
                    <a:schemeClr val="bg1"/>
                  </a:solidFill>
                  <a:latin typeface="微软雅黑" panose="020B0503020204020204" pitchFamily="34" charset="-122"/>
                  <a:ea typeface="微软雅黑" panose="020B0503020204020204" pitchFamily="34" charset="-122"/>
                </a:endParaRPr>
              </a:p>
            </p:txBody>
          </p:sp>
        </p:grpSp>
        <p:sp>
          <p:nvSpPr>
            <p:cNvPr id="53" name="Rectangle 112"/>
            <p:cNvSpPr>
              <a:spLocks noChangeArrowheads="1"/>
            </p:cNvSpPr>
            <p:nvPr/>
          </p:nvSpPr>
          <p:spPr bwMode="auto">
            <a:xfrm>
              <a:off x="1509008" y="2188710"/>
              <a:ext cx="851516" cy="30521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400" b="1" dirty="0">
                  <a:solidFill>
                    <a:srgbClr val="CC00CC"/>
                  </a:solidFill>
                  <a:latin typeface="微软雅黑" panose="020B0503020204020204" pitchFamily="34" charset="-122"/>
                  <a:ea typeface="微软雅黑" panose="020B0503020204020204" pitchFamily="34" charset="-122"/>
                </a:rPr>
                <a:t>MAC </a:t>
              </a:r>
              <a:r>
                <a:rPr kumimoji="1" lang="zh-CN" altLang="en-US" sz="1400" b="1" dirty="0">
                  <a:solidFill>
                    <a:srgbClr val="CC00CC"/>
                  </a:solidFill>
                  <a:latin typeface="微软雅黑" panose="020B0503020204020204" pitchFamily="34" charset="-122"/>
                  <a:ea typeface="微软雅黑" panose="020B0503020204020204" pitchFamily="34" charset="-122"/>
                </a:rPr>
                <a:t>帧</a:t>
              </a:r>
              <a:endParaRPr kumimoji="1" lang="zh-CN" altLang="en-US" sz="1400" b="1" dirty="0">
                <a:solidFill>
                  <a:srgbClr val="CC00CC"/>
                </a:solidFill>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2000" advTm="2000"/>
    </mc:Choice>
    <mc:Fallback>
      <p:transition spd="slow" advTm="2000"/>
    </mc:Fallback>
  </mc:AlternateContent>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圆角矩形 48"/>
          <p:cNvSpPr/>
          <p:nvPr/>
        </p:nvSpPr>
        <p:spPr>
          <a:xfrm>
            <a:off x="502920" y="1009164"/>
            <a:ext cx="8129015" cy="3282696"/>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anose="020B0503020204020204" pitchFamily="34" charset="-122"/>
              <a:ea typeface="微软雅黑" panose="020B0503020204020204" pitchFamily="34" charset="-122"/>
            </a:endParaRPr>
          </a:p>
        </p:txBody>
      </p:sp>
      <p:grpSp>
        <p:nvGrpSpPr>
          <p:cNvPr id="55" name="组合 54"/>
          <p:cNvGrpSpPr/>
          <p:nvPr/>
        </p:nvGrpSpPr>
        <p:grpSpPr>
          <a:xfrm>
            <a:off x="1025874" y="1756079"/>
            <a:ext cx="6597590" cy="2222487"/>
            <a:chOff x="1025874" y="1600352"/>
            <a:chExt cx="6597590" cy="2222487"/>
          </a:xfrm>
        </p:grpSpPr>
        <p:sp>
          <p:nvSpPr>
            <p:cNvPr id="8" name="Line 3"/>
            <p:cNvSpPr>
              <a:spLocks noChangeShapeType="1"/>
            </p:cNvSpPr>
            <p:nvPr/>
          </p:nvSpPr>
          <p:spPr bwMode="auto">
            <a:xfrm>
              <a:off x="1025874" y="3332145"/>
              <a:ext cx="6597590" cy="0"/>
            </a:xfrm>
            <a:prstGeom prst="line">
              <a:avLst/>
            </a:prstGeom>
            <a:noFill/>
            <a:ln w="25400" cmpd="sng">
              <a:solidFill>
                <a:srgbClr val="0000CC"/>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9" name="Rectangle 4"/>
            <p:cNvSpPr>
              <a:spLocks noChangeArrowheads="1"/>
            </p:cNvSpPr>
            <p:nvPr/>
          </p:nvSpPr>
          <p:spPr bwMode="auto">
            <a:xfrm>
              <a:off x="2063209" y="3484501"/>
              <a:ext cx="4746129" cy="338338"/>
            </a:xfrm>
            <a:prstGeom prst="rect">
              <a:avLst/>
            </a:prstGeom>
            <a:solidFill>
              <a:srgbClr val="FF00FF"/>
            </a:solidFill>
            <a:ln w="1905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0" name="Rectangle 6"/>
            <p:cNvSpPr>
              <a:spLocks noChangeArrowheads="1"/>
            </p:cNvSpPr>
            <p:nvPr/>
          </p:nvSpPr>
          <p:spPr bwMode="auto">
            <a:xfrm>
              <a:off x="3847707" y="3530798"/>
              <a:ext cx="1267079"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anose="020B0503020204020204" pitchFamily="34" charset="-122"/>
                  <a:ea typeface="微软雅黑" panose="020B0503020204020204" pitchFamily="34" charset="-122"/>
                </a:rPr>
                <a:t>以太网 </a:t>
              </a:r>
              <a:r>
                <a:rPr kumimoji="1" lang="en-US" altLang="zh-CN" sz="1200" b="1" dirty="0">
                  <a:latin typeface="微软雅黑" panose="020B0503020204020204" pitchFamily="34" charset="-122"/>
                  <a:ea typeface="微软雅黑" panose="020B0503020204020204" pitchFamily="34" charset="-122"/>
                </a:rPr>
                <a:t>MAC </a:t>
              </a:r>
              <a:r>
                <a:rPr kumimoji="1" lang="zh-CN" altLang="en-US" sz="1200" b="1" dirty="0">
                  <a:latin typeface="微软雅黑" panose="020B0503020204020204" pitchFamily="34" charset="-122"/>
                  <a:ea typeface="微软雅黑" panose="020B0503020204020204" pitchFamily="34" charset="-122"/>
                </a:rPr>
                <a:t>帧</a:t>
              </a:r>
              <a:endParaRPr kumimoji="1" lang="zh-CN" altLang="en-US" sz="1200" b="1" dirty="0">
                <a:latin typeface="微软雅黑" panose="020B0503020204020204" pitchFamily="34" charset="-122"/>
                <a:ea typeface="微软雅黑" panose="020B0503020204020204" pitchFamily="34" charset="-122"/>
              </a:endParaRPr>
            </a:p>
          </p:txBody>
        </p:sp>
        <p:sp>
          <p:nvSpPr>
            <p:cNvPr id="11" name="Rectangle 13"/>
            <p:cNvSpPr>
              <a:spLocks noChangeArrowheads="1"/>
            </p:cNvSpPr>
            <p:nvPr/>
          </p:nvSpPr>
          <p:spPr bwMode="auto">
            <a:xfrm>
              <a:off x="6889224" y="3537948"/>
              <a:ext cx="644408"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solidFill>
                    <a:srgbClr val="000099"/>
                  </a:solidFill>
                  <a:latin typeface="微软雅黑" panose="020B0503020204020204" pitchFamily="34" charset="-122"/>
                  <a:ea typeface="微软雅黑" panose="020B0503020204020204" pitchFamily="34" charset="-122"/>
                </a:rPr>
                <a:t>物理层</a:t>
              </a:r>
              <a:endParaRPr kumimoji="1" lang="zh-CN" altLang="en-US" sz="1200" b="1" dirty="0">
                <a:solidFill>
                  <a:srgbClr val="000099"/>
                </a:solidFill>
                <a:latin typeface="微软雅黑" panose="020B0503020204020204" pitchFamily="34" charset="-122"/>
                <a:ea typeface="微软雅黑" panose="020B0503020204020204" pitchFamily="34" charset="-122"/>
              </a:endParaRPr>
            </a:p>
          </p:txBody>
        </p:sp>
        <p:sp>
          <p:nvSpPr>
            <p:cNvPr id="12" name="Rectangle 26"/>
            <p:cNvSpPr>
              <a:spLocks noChangeArrowheads="1"/>
            </p:cNvSpPr>
            <p:nvPr/>
          </p:nvSpPr>
          <p:spPr bwMode="auto">
            <a:xfrm>
              <a:off x="6859854" y="2898379"/>
              <a:ext cx="758927" cy="27443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dirty="0" smtClean="0">
                  <a:solidFill>
                    <a:srgbClr val="000099"/>
                  </a:solidFill>
                  <a:latin typeface="微软雅黑" panose="020B0503020204020204" pitchFamily="34" charset="-122"/>
                  <a:ea typeface="微软雅黑" panose="020B0503020204020204" pitchFamily="34" charset="-122"/>
                </a:rPr>
                <a:t>MAC </a:t>
              </a:r>
              <a:r>
                <a:rPr kumimoji="1" lang="zh-CN" altLang="en-US" sz="1200" b="1" dirty="0" smtClean="0">
                  <a:solidFill>
                    <a:srgbClr val="000099"/>
                  </a:solidFill>
                  <a:latin typeface="微软雅黑" panose="020B0503020204020204" pitchFamily="34" charset="-122"/>
                  <a:ea typeface="微软雅黑" panose="020B0503020204020204" pitchFamily="34" charset="-122"/>
                </a:rPr>
                <a:t>层</a:t>
              </a:r>
              <a:endParaRPr kumimoji="1" lang="zh-CN" altLang="en-US" sz="1200" b="1" dirty="0">
                <a:solidFill>
                  <a:srgbClr val="000099"/>
                </a:solidFill>
                <a:latin typeface="微软雅黑" panose="020B0503020204020204" pitchFamily="34" charset="-122"/>
                <a:ea typeface="微软雅黑" panose="020B0503020204020204" pitchFamily="34" charset="-122"/>
              </a:endParaRPr>
            </a:p>
          </p:txBody>
        </p:sp>
        <p:sp>
          <p:nvSpPr>
            <p:cNvPr id="13" name="Line 27"/>
            <p:cNvSpPr>
              <a:spLocks noChangeShapeType="1"/>
            </p:cNvSpPr>
            <p:nvPr/>
          </p:nvSpPr>
          <p:spPr bwMode="auto">
            <a:xfrm flipH="1">
              <a:off x="2057335" y="3144542"/>
              <a:ext cx="1175" cy="351351"/>
            </a:xfrm>
            <a:prstGeom prst="line">
              <a:avLst/>
            </a:prstGeom>
            <a:noFill/>
            <a:ln w="19050">
              <a:solidFill>
                <a:srgbClr val="0000FF"/>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4" name="Line 28"/>
            <p:cNvSpPr>
              <a:spLocks noChangeShapeType="1"/>
            </p:cNvSpPr>
            <p:nvPr/>
          </p:nvSpPr>
          <p:spPr bwMode="auto">
            <a:xfrm>
              <a:off x="6801115" y="3193340"/>
              <a:ext cx="8224" cy="294961"/>
            </a:xfrm>
            <a:prstGeom prst="line">
              <a:avLst/>
            </a:prstGeom>
            <a:noFill/>
            <a:ln w="12700">
              <a:solidFill>
                <a:srgbClr val="0000FF"/>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29" name="Rectangle 47"/>
            <p:cNvSpPr>
              <a:spLocks noChangeArrowheads="1"/>
            </p:cNvSpPr>
            <p:nvPr/>
          </p:nvSpPr>
          <p:spPr bwMode="auto">
            <a:xfrm>
              <a:off x="6966760" y="2291106"/>
              <a:ext cx="535404"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dirty="0" smtClean="0">
                  <a:solidFill>
                    <a:srgbClr val="000099"/>
                  </a:solidFill>
                  <a:latin typeface="微软雅黑" panose="020B0503020204020204" pitchFamily="34" charset="-122"/>
                  <a:ea typeface="微软雅黑" panose="020B0503020204020204" pitchFamily="34" charset="-122"/>
                </a:rPr>
                <a:t>IP </a:t>
              </a:r>
              <a:r>
                <a:rPr kumimoji="1" lang="zh-CN" altLang="en-US" sz="1200" b="1" dirty="0" smtClean="0">
                  <a:solidFill>
                    <a:srgbClr val="000099"/>
                  </a:solidFill>
                  <a:latin typeface="微软雅黑" panose="020B0503020204020204" pitchFamily="34" charset="-122"/>
                  <a:ea typeface="微软雅黑" panose="020B0503020204020204" pitchFamily="34" charset="-122"/>
                </a:rPr>
                <a:t>层</a:t>
              </a:r>
              <a:endParaRPr kumimoji="1" lang="zh-CN" altLang="en-US" sz="1200" b="1" dirty="0">
                <a:solidFill>
                  <a:srgbClr val="000099"/>
                </a:solidFill>
                <a:latin typeface="微软雅黑" panose="020B0503020204020204" pitchFamily="34" charset="-122"/>
                <a:ea typeface="微软雅黑" panose="020B0503020204020204" pitchFamily="34" charset="-122"/>
              </a:endParaRPr>
            </a:p>
          </p:txBody>
        </p:sp>
        <p:sp>
          <p:nvSpPr>
            <p:cNvPr id="30" name="Line 48"/>
            <p:cNvSpPr>
              <a:spLocks noChangeShapeType="1"/>
            </p:cNvSpPr>
            <p:nvPr/>
          </p:nvSpPr>
          <p:spPr bwMode="auto">
            <a:xfrm flipV="1">
              <a:off x="6853980" y="2655469"/>
              <a:ext cx="648644" cy="0"/>
            </a:xfrm>
            <a:prstGeom prst="line">
              <a:avLst/>
            </a:prstGeom>
            <a:noFill/>
            <a:ln w="25400" cmpd="sng">
              <a:solidFill>
                <a:srgbClr val="0000FF"/>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31" name="AutoShape 64"/>
            <p:cNvSpPr>
              <a:spLocks noChangeArrowheads="1"/>
            </p:cNvSpPr>
            <p:nvPr/>
          </p:nvSpPr>
          <p:spPr bwMode="auto">
            <a:xfrm rot="16200000" flipH="1">
              <a:off x="4254498" y="3277080"/>
              <a:ext cx="416416" cy="170343"/>
            </a:xfrm>
            <a:prstGeom prst="rightArrow">
              <a:avLst>
                <a:gd name="adj1" fmla="val 50000"/>
                <a:gd name="adj2" fmla="val 132426"/>
              </a:avLst>
            </a:prstGeom>
            <a:solidFill>
              <a:srgbClr val="00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32" name="Rectangle 66"/>
            <p:cNvSpPr>
              <a:spLocks noChangeArrowheads="1"/>
            </p:cNvSpPr>
            <p:nvPr/>
          </p:nvSpPr>
          <p:spPr bwMode="auto">
            <a:xfrm>
              <a:off x="2057335" y="2849580"/>
              <a:ext cx="4752004" cy="312312"/>
            </a:xfrm>
            <a:prstGeom prst="rect">
              <a:avLst/>
            </a:prstGeom>
            <a:solidFill>
              <a:srgbClr val="00FFFF"/>
            </a:solidFill>
            <a:ln w="19050" algn="ctr">
              <a:solidFill>
                <a:schemeClr val="tx1"/>
              </a:solidFill>
              <a:miter lim="800000"/>
            </a:ln>
            <a:effec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33" name="Line 67"/>
            <p:cNvSpPr>
              <a:spLocks noChangeShapeType="1"/>
            </p:cNvSpPr>
            <p:nvPr/>
          </p:nvSpPr>
          <p:spPr bwMode="auto">
            <a:xfrm>
              <a:off x="2749283" y="2849580"/>
              <a:ext cx="0" cy="312312"/>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34" name="Line 68"/>
            <p:cNvSpPr>
              <a:spLocks noChangeShapeType="1"/>
            </p:cNvSpPr>
            <p:nvPr/>
          </p:nvSpPr>
          <p:spPr bwMode="auto">
            <a:xfrm>
              <a:off x="3425959" y="2849580"/>
              <a:ext cx="0" cy="312312"/>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35" name="Line 69"/>
            <p:cNvSpPr>
              <a:spLocks noChangeShapeType="1"/>
            </p:cNvSpPr>
            <p:nvPr/>
          </p:nvSpPr>
          <p:spPr bwMode="auto">
            <a:xfrm>
              <a:off x="4102635" y="2849580"/>
              <a:ext cx="0" cy="312312"/>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36" name="Line 70"/>
            <p:cNvSpPr>
              <a:spLocks noChangeShapeType="1"/>
            </p:cNvSpPr>
            <p:nvPr/>
          </p:nvSpPr>
          <p:spPr bwMode="auto">
            <a:xfrm>
              <a:off x="6414611" y="2849580"/>
              <a:ext cx="0" cy="312312"/>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37" name="Rectangle 71"/>
            <p:cNvSpPr>
              <a:spLocks noChangeArrowheads="1"/>
            </p:cNvSpPr>
            <p:nvPr/>
          </p:nvSpPr>
          <p:spPr bwMode="auto">
            <a:xfrm>
              <a:off x="2005645" y="2881028"/>
              <a:ext cx="798296"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anose="020B0503020204020204" pitchFamily="34" charset="-122"/>
                  <a:ea typeface="微软雅黑" panose="020B0503020204020204" pitchFamily="34" charset="-122"/>
                </a:rPr>
                <a:t>目的地址</a:t>
              </a:r>
              <a:endParaRPr kumimoji="1" lang="zh-CN" altLang="en-US" sz="1200" b="1" dirty="0">
                <a:latin typeface="微软雅黑" panose="020B0503020204020204" pitchFamily="34" charset="-122"/>
                <a:ea typeface="微软雅黑" panose="020B0503020204020204" pitchFamily="34" charset="-122"/>
              </a:endParaRPr>
            </a:p>
          </p:txBody>
        </p:sp>
        <p:sp>
          <p:nvSpPr>
            <p:cNvPr id="38" name="Rectangle 72"/>
            <p:cNvSpPr>
              <a:spLocks noChangeArrowheads="1"/>
            </p:cNvSpPr>
            <p:nvPr/>
          </p:nvSpPr>
          <p:spPr bwMode="auto">
            <a:xfrm>
              <a:off x="2788208" y="2881028"/>
              <a:ext cx="644408"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anose="020B0503020204020204" pitchFamily="34" charset="-122"/>
                  <a:ea typeface="微软雅黑" panose="020B0503020204020204" pitchFamily="34" charset="-122"/>
                </a:rPr>
                <a:t>源地址</a:t>
              </a:r>
              <a:endParaRPr kumimoji="1" lang="zh-CN" altLang="en-US" sz="1200" b="1" dirty="0">
                <a:latin typeface="微软雅黑" panose="020B0503020204020204" pitchFamily="34" charset="-122"/>
                <a:ea typeface="微软雅黑" panose="020B0503020204020204" pitchFamily="34" charset="-122"/>
              </a:endParaRPr>
            </a:p>
          </p:txBody>
        </p:sp>
        <p:sp>
          <p:nvSpPr>
            <p:cNvPr id="39" name="Rectangle 73"/>
            <p:cNvSpPr>
              <a:spLocks noChangeArrowheads="1"/>
            </p:cNvSpPr>
            <p:nvPr/>
          </p:nvSpPr>
          <p:spPr bwMode="auto">
            <a:xfrm>
              <a:off x="3527499" y="2881028"/>
              <a:ext cx="490520"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anose="020B0503020204020204" pitchFamily="34" charset="-122"/>
                  <a:ea typeface="微软雅黑" panose="020B0503020204020204" pitchFamily="34" charset="-122"/>
                </a:rPr>
                <a:t>类型</a:t>
              </a:r>
              <a:endParaRPr kumimoji="1" lang="zh-CN" altLang="en-US" sz="1200" b="1" dirty="0">
                <a:latin typeface="微软雅黑" panose="020B0503020204020204" pitchFamily="34" charset="-122"/>
                <a:ea typeface="微软雅黑" panose="020B0503020204020204" pitchFamily="34" charset="-122"/>
              </a:endParaRPr>
            </a:p>
          </p:txBody>
        </p:sp>
        <p:sp>
          <p:nvSpPr>
            <p:cNvPr id="40" name="Rectangle 74"/>
            <p:cNvSpPr>
              <a:spLocks noChangeArrowheads="1"/>
            </p:cNvSpPr>
            <p:nvPr/>
          </p:nvSpPr>
          <p:spPr bwMode="auto">
            <a:xfrm>
              <a:off x="4841260" y="2881028"/>
              <a:ext cx="862417"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anose="020B0503020204020204" pitchFamily="34" charset="-122"/>
                  <a:ea typeface="微软雅黑" panose="020B0503020204020204" pitchFamily="34" charset="-122"/>
                </a:rPr>
                <a:t>数        据</a:t>
              </a:r>
              <a:endParaRPr kumimoji="1" lang="zh-CN" altLang="en-US" sz="1200" b="1" dirty="0">
                <a:latin typeface="微软雅黑" panose="020B0503020204020204" pitchFamily="34" charset="-122"/>
                <a:ea typeface="微软雅黑" panose="020B0503020204020204" pitchFamily="34" charset="-122"/>
              </a:endParaRPr>
            </a:p>
          </p:txBody>
        </p:sp>
        <p:sp>
          <p:nvSpPr>
            <p:cNvPr id="41" name="Rectangle 75"/>
            <p:cNvSpPr>
              <a:spLocks noChangeArrowheads="1"/>
            </p:cNvSpPr>
            <p:nvPr/>
          </p:nvSpPr>
          <p:spPr bwMode="auto">
            <a:xfrm>
              <a:off x="6374669" y="2881028"/>
              <a:ext cx="466475"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a:latin typeface="微软雅黑" panose="020B0503020204020204" pitchFamily="34" charset="-122"/>
                  <a:ea typeface="微软雅黑" panose="020B0503020204020204" pitchFamily="34" charset="-122"/>
                </a:rPr>
                <a:t>FCS</a:t>
              </a:r>
              <a:endParaRPr kumimoji="1" lang="en-US" altLang="zh-CN" sz="1200" b="1">
                <a:latin typeface="微软雅黑" panose="020B0503020204020204" pitchFamily="34" charset="-122"/>
                <a:ea typeface="微软雅黑" panose="020B0503020204020204" pitchFamily="34" charset="-122"/>
              </a:endParaRPr>
            </a:p>
          </p:txBody>
        </p:sp>
        <p:sp>
          <p:nvSpPr>
            <p:cNvPr id="42" name="Rectangle 76"/>
            <p:cNvSpPr>
              <a:spLocks noChangeArrowheads="1"/>
            </p:cNvSpPr>
            <p:nvPr/>
          </p:nvSpPr>
          <p:spPr bwMode="auto">
            <a:xfrm>
              <a:off x="2287182" y="2626141"/>
              <a:ext cx="277321"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dirty="0">
                  <a:solidFill>
                    <a:srgbClr val="000099"/>
                  </a:solidFill>
                  <a:latin typeface="微软雅黑" panose="020B0503020204020204" pitchFamily="34" charset="-122"/>
                  <a:ea typeface="微软雅黑" panose="020B0503020204020204" pitchFamily="34" charset="-122"/>
                </a:rPr>
                <a:t>6</a:t>
              </a:r>
              <a:endParaRPr kumimoji="1" lang="en-US" altLang="zh-CN" sz="1200" b="1" dirty="0">
                <a:solidFill>
                  <a:srgbClr val="000099"/>
                </a:solidFill>
                <a:latin typeface="微软雅黑" panose="020B0503020204020204" pitchFamily="34" charset="-122"/>
                <a:ea typeface="微软雅黑" panose="020B0503020204020204" pitchFamily="34" charset="-122"/>
              </a:endParaRPr>
            </a:p>
          </p:txBody>
        </p:sp>
        <p:sp>
          <p:nvSpPr>
            <p:cNvPr id="43" name="Rectangle 77"/>
            <p:cNvSpPr>
              <a:spLocks noChangeArrowheads="1"/>
            </p:cNvSpPr>
            <p:nvPr/>
          </p:nvSpPr>
          <p:spPr bwMode="auto">
            <a:xfrm>
              <a:off x="2984591" y="2626141"/>
              <a:ext cx="277321"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dirty="0">
                  <a:solidFill>
                    <a:srgbClr val="000099"/>
                  </a:solidFill>
                  <a:latin typeface="微软雅黑" panose="020B0503020204020204" pitchFamily="34" charset="-122"/>
                  <a:ea typeface="微软雅黑" panose="020B0503020204020204" pitchFamily="34" charset="-122"/>
                </a:rPr>
                <a:t>6</a:t>
              </a:r>
              <a:endParaRPr kumimoji="1" lang="en-US" altLang="zh-CN" sz="1200" b="1" dirty="0">
                <a:solidFill>
                  <a:srgbClr val="000099"/>
                </a:solidFill>
                <a:latin typeface="微软雅黑" panose="020B0503020204020204" pitchFamily="34" charset="-122"/>
                <a:ea typeface="微软雅黑" panose="020B0503020204020204" pitchFamily="34" charset="-122"/>
              </a:endParaRPr>
            </a:p>
          </p:txBody>
        </p:sp>
        <p:sp>
          <p:nvSpPr>
            <p:cNvPr id="44" name="Rectangle 78"/>
            <p:cNvSpPr>
              <a:spLocks noChangeArrowheads="1"/>
            </p:cNvSpPr>
            <p:nvPr/>
          </p:nvSpPr>
          <p:spPr bwMode="auto">
            <a:xfrm>
              <a:off x="3707907" y="2626141"/>
              <a:ext cx="277321"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dirty="0">
                  <a:solidFill>
                    <a:srgbClr val="000099"/>
                  </a:solidFill>
                  <a:latin typeface="微软雅黑" panose="020B0503020204020204" pitchFamily="34" charset="-122"/>
                  <a:ea typeface="微软雅黑" panose="020B0503020204020204" pitchFamily="34" charset="-122"/>
                </a:rPr>
                <a:t>2</a:t>
              </a:r>
              <a:endParaRPr kumimoji="1" lang="en-US" altLang="zh-CN" sz="1200" b="1" dirty="0">
                <a:solidFill>
                  <a:srgbClr val="000099"/>
                </a:solidFill>
                <a:latin typeface="微软雅黑" panose="020B0503020204020204" pitchFamily="34" charset="-122"/>
                <a:ea typeface="微软雅黑" panose="020B0503020204020204" pitchFamily="34" charset="-122"/>
              </a:endParaRPr>
            </a:p>
          </p:txBody>
        </p:sp>
        <p:sp>
          <p:nvSpPr>
            <p:cNvPr id="45" name="Rectangle 79"/>
            <p:cNvSpPr>
              <a:spLocks noChangeArrowheads="1"/>
            </p:cNvSpPr>
            <p:nvPr/>
          </p:nvSpPr>
          <p:spPr bwMode="auto">
            <a:xfrm>
              <a:off x="6468707" y="2626141"/>
              <a:ext cx="277321"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dirty="0">
                  <a:solidFill>
                    <a:srgbClr val="000099"/>
                  </a:solidFill>
                  <a:latin typeface="微软雅黑" panose="020B0503020204020204" pitchFamily="34" charset="-122"/>
                  <a:ea typeface="微软雅黑" panose="020B0503020204020204" pitchFamily="34" charset="-122"/>
                </a:rPr>
                <a:t>4</a:t>
              </a:r>
              <a:endParaRPr kumimoji="1" lang="en-US" altLang="zh-CN" sz="1200" b="1" dirty="0">
                <a:solidFill>
                  <a:srgbClr val="000099"/>
                </a:solidFill>
                <a:latin typeface="微软雅黑" panose="020B0503020204020204" pitchFamily="34" charset="-122"/>
                <a:ea typeface="微软雅黑" panose="020B0503020204020204" pitchFamily="34" charset="-122"/>
              </a:endParaRPr>
            </a:p>
          </p:txBody>
        </p:sp>
        <p:sp>
          <p:nvSpPr>
            <p:cNvPr id="46" name="Rectangle 80"/>
            <p:cNvSpPr>
              <a:spLocks noChangeArrowheads="1"/>
            </p:cNvSpPr>
            <p:nvPr/>
          </p:nvSpPr>
          <p:spPr bwMode="auto">
            <a:xfrm>
              <a:off x="1623271" y="2614121"/>
              <a:ext cx="490520"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solidFill>
                    <a:srgbClr val="000099"/>
                  </a:solidFill>
                  <a:latin typeface="微软雅黑" panose="020B0503020204020204" pitchFamily="34" charset="-122"/>
                  <a:ea typeface="微软雅黑" panose="020B0503020204020204" pitchFamily="34" charset="-122"/>
                </a:rPr>
                <a:t>字节</a:t>
              </a:r>
              <a:endParaRPr kumimoji="1" lang="zh-CN" altLang="en-US" sz="1200" b="1" dirty="0">
                <a:solidFill>
                  <a:srgbClr val="000099"/>
                </a:solidFill>
                <a:latin typeface="微软雅黑" panose="020B0503020204020204" pitchFamily="34" charset="-122"/>
                <a:ea typeface="微软雅黑" panose="020B0503020204020204" pitchFamily="34" charset="-122"/>
              </a:endParaRPr>
            </a:p>
          </p:txBody>
        </p:sp>
        <p:sp>
          <p:nvSpPr>
            <p:cNvPr id="47" name="Text Box 81"/>
            <p:cNvSpPr txBox="1">
              <a:spLocks noChangeArrowheads="1"/>
            </p:cNvSpPr>
            <p:nvPr/>
          </p:nvSpPr>
          <p:spPr bwMode="auto">
            <a:xfrm>
              <a:off x="5350256" y="2603367"/>
              <a:ext cx="962123"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en-US" altLang="zh-CN" sz="1200" b="1" dirty="0">
                  <a:solidFill>
                    <a:srgbClr val="000099"/>
                  </a:solidFill>
                  <a:latin typeface="微软雅黑" panose="020B0503020204020204" pitchFamily="34" charset="-122"/>
                  <a:ea typeface="微软雅黑" panose="020B0503020204020204" pitchFamily="34" charset="-122"/>
                </a:rPr>
                <a:t>46 ~ 1500</a:t>
              </a:r>
              <a:endParaRPr kumimoji="1" lang="en-US" altLang="zh-CN" sz="1200" b="1" dirty="0">
                <a:solidFill>
                  <a:srgbClr val="000099"/>
                </a:solidFill>
                <a:latin typeface="微软雅黑" panose="020B0503020204020204" pitchFamily="34" charset="-122"/>
                <a:ea typeface="微软雅黑" panose="020B0503020204020204" pitchFamily="34" charset="-122"/>
              </a:endParaRPr>
            </a:p>
          </p:txBody>
        </p:sp>
        <p:grpSp>
          <p:nvGrpSpPr>
            <p:cNvPr id="50" name="Group 109"/>
            <p:cNvGrpSpPr/>
            <p:nvPr/>
          </p:nvGrpSpPr>
          <p:grpSpPr bwMode="auto">
            <a:xfrm>
              <a:off x="4102635" y="2291106"/>
              <a:ext cx="2311976" cy="676676"/>
              <a:chOff x="2715" y="1872"/>
              <a:chExt cx="1968" cy="624"/>
            </a:xfrm>
          </p:grpSpPr>
          <p:sp>
            <p:nvSpPr>
              <p:cNvPr id="51" name="AutoShape 110"/>
              <p:cNvSpPr>
                <a:spLocks noChangeArrowheads="1"/>
              </p:cNvSpPr>
              <p:nvPr/>
            </p:nvSpPr>
            <p:spPr bwMode="auto">
              <a:xfrm rot="16200000" flipH="1">
                <a:off x="3508" y="2231"/>
                <a:ext cx="384" cy="145"/>
              </a:xfrm>
              <a:prstGeom prst="rightArrow">
                <a:avLst>
                  <a:gd name="adj1" fmla="val 50000"/>
                  <a:gd name="adj2" fmla="val 132426"/>
                </a:avLst>
              </a:prstGeom>
              <a:solidFill>
                <a:srgbClr val="00FF99"/>
              </a:solidFill>
              <a:ln w="9525">
                <a:solidFill>
                  <a:schemeClr val="tx1"/>
                </a:solidFill>
                <a:miter lim="800000"/>
              </a:ln>
              <a:effec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52" name="Rectangle 111"/>
              <p:cNvSpPr>
                <a:spLocks noChangeArrowheads="1"/>
              </p:cNvSpPr>
              <p:nvPr/>
            </p:nvSpPr>
            <p:spPr bwMode="auto">
              <a:xfrm>
                <a:off x="2715" y="1872"/>
                <a:ext cx="1968" cy="240"/>
              </a:xfrm>
              <a:prstGeom prst="rect">
                <a:avLst/>
              </a:prstGeom>
              <a:solidFill>
                <a:srgbClr val="0000CC"/>
              </a:solidFill>
              <a:ln w="9525">
                <a:solidFill>
                  <a:schemeClr val="tx1"/>
                </a:solidFill>
                <a:miter lim="800000"/>
              </a:ln>
              <a:effectLst/>
            </p:spPr>
            <p:txBody>
              <a:bodyPr wrap="none" anchor="ctr"/>
              <a:lstStyle/>
              <a:p>
                <a:pPr algn="ctr" defTabSz="762000" eaLnBrk="0" hangingPunct="0"/>
                <a:r>
                  <a:rPr kumimoji="1" lang="en-US" altLang="zh-CN" sz="1200" b="1" dirty="0">
                    <a:solidFill>
                      <a:schemeClr val="bg1"/>
                    </a:solidFill>
                    <a:latin typeface="微软雅黑" panose="020B0503020204020204" pitchFamily="34" charset="-122"/>
                    <a:ea typeface="微软雅黑" panose="020B0503020204020204" pitchFamily="34" charset="-122"/>
                  </a:rPr>
                  <a:t>IP </a:t>
                </a:r>
                <a:r>
                  <a:rPr kumimoji="1" lang="zh-CN" altLang="en-US" sz="1200" b="1" dirty="0">
                    <a:solidFill>
                      <a:schemeClr val="bg1"/>
                    </a:solidFill>
                    <a:latin typeface="微软雅黑" panose="020B0503020204020204" pitchFamily="34" charset="-122"/>
                    <a:ea typeface="微软雅黑" panose="020B0503020204020204" pitchFamily="34" charset="-122"/>
                  </a:rPr>
                  <a:t>数据报</a:t>
                </a:r>
                <a:endParaRPr kumimoji="1" lang="zh-CN" altLang="en-US" sz="1200" b="1" dirty="0">
                  <a:solidFill>
                    <a:schemeClr val="bg1"/>
                  </a:solidFill>
                  <a:latin typeface="微软雅黑" panose="020B0503020204020204" pitchFamily="34" charset="-122"/>
                  <a:ea typeface="微软雅黑" panose="020B0503020204020204" pitchFamily="34" charset="-122"/>
                </a:endParaRPr>
              </a:p>
            </p:txBody>
          </p:sp>
        </p:grpSp>
        <p:sp>
          <p:nvSpPr>
            <p:cNvPr id="54" name="AutoShape 38"/>
            <p:cNvSpPr>
              <a:spLocks noChangeArrowheads="1"/>
            </p:cNvSpPr>
            <p:nvPr/>
          </p:nvSpPr>
          <p:spPr bwMode="auto">
            <a:xfrm>
              <a:off x="3142535" y="1600352"/>
              <a:ext cx="2398729" cy="375516"/>
            </a:xfrm>
            <a:prstGeom prst="wedgeRoundRectCallout">
              <a:avLst>
                <a:gd name="adj1" fmla="val -77281"/>
                <a:gd name="adj2" fmla="val 299612"/>
                <a:gd name="adj3" fmla="val 16667"/>
              </a:avLst>
            </a:prstGeom>
            <a:solidFill>
              <a:srgbClr val="00FF99"/>
            </a:solidFill>
            <a:ln w="9525">
              <a:solidFill>
                <a:schemeClr val="tx1"/>
              </a:solidFill>
              <a:miter lim="800000"/>
            </a:ln>
            <a:effectLst/>
          </p:spPr>
          <p:txBody>
            <a:bodyPr/>
            <a:lstStyle/>
            <a:p>
              <a:pPr algn="ctr"/>
              <a:r>
                <a:rPr lang="zh-CN" altLang="en-US" sz="1600" b="1" dirty="0">
                  <a:latin typeface="微软雅黑" panose="020B0503020204020204" pitchFamily="34" charset="-122"/>
                  <a:ea typeface="微软雅黑" panose="020B0503020204020204" pitchFamily="34" charset="-122"/>
                </a:rPr>
                <a:t>目的地址字段 </a:t>
              </a:r>
              <a:r>
                <a:rPr lang="en-US" altLang="zh-CN" sz="1600" b="1" dirty="0">
                  <a:latin typeface="微软雅黑" panose="020B0503020204020204" pitchFamily="34" charset="-122"/>
                  <a:ea typeface="微软雅黑" panose="020B0503020204020204" pitchFamily="34" charset="-122"/>
                </a:rPr>
                <a:t>6 </a:t>
              </a:r>
              <a:r>
                <a:rPr lang="zh-CN" altLang="en-US" sz="1600" b="1" dirty="0">
                  <a:latin typeface="微软雅黑" panose="020B0503020204020204" pitchFamily="34" charset="-122"/>
                  <a:ea typeface="微软雅黑" panose="020B0503020204020204" pitchFamily="34" charset="-122"/>
                </a:rPr>
                <a:t>字节</a:t>
              </a:r>
              <a:endParaRPr lang="zh-CN" altLang="en-US" sz="1600" b="1" dirty="0">
                <a:latin typeface="微软雅黑" panose="020B0503020204020204" pitchFamily="34" charset="-122"/>
                <a:ea typeface="微软雅黑" panose="020B0503020204020204" pitchFamily="34" charset="-122"/>
              </a:endParaRPr>
            </a:p>
          </p:txBody>
        </p:sp>
      </p:grpSp>
      <p:sp>
        <p:nvSpPr>
          <p:cNvPr id="48" name="AutoShape 5"/>
          <p:cNvSpPr>
            <a:spLocks noChangeArrowheads="1"/>
          </p:cNvSpPr>
          <p:nvPr/>
        </p:nvSpPr>
        <p:spPr bwMode="auto">
          <a:xfrm>
            <a:off x="502921" y="609030"/>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 name="Rectangle 6"/>
          <p:cNvSpPr>
            <a:spLocks noChangeArrowheads="1"/>
          </p:cNvSpPr>
          <p:nvPr/>
        </p:nvSpPr>
        <p:spPr bwMode="auto">
          <a:xfrm>
            <a:off x="2939512" y="585940"/>
            <a:ext cx="325512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anose="020B0503020204020204" pitchFamily="34" charset="-122"/>
                <a:ea typeface="微软雅黑" panose="020B0503020204020204" pitchFamily="34" charset="-122"/>
              </a:rPr>
              <a:t>以太网 </a:t>
            </a:r>
            <a:r>
              <a:rPr lang="en-US" altLang="zh-CN" sz="2000" b="1" dirty="0">
                <a:solidFill>
                  <a:schemeClr val="bg1"/>
                </a:solidFill>
                <a:latin typeface="微软雅黑" panose="020B0503020204020204" pitchFamily="34" charset="-122"/>
                <a:ea typeface="微软雅黑" panose="020B0503020204020204" pitchFamily="34" charset="-122"/>
              </a:rPr>
              <a:t>V2 </a:t>
            </a:r>
            <a:r>
              <a:rPr lang="zh-CN" altLang="en-US" sz="2000" b="1" dirty="0">
                <a:solidFill>
                  <a:schemeClr val="bg1"/>
                </a:solidFill>
                <a:latin typeface="微软雅黑" panose="020B0503020204020204" pitchFamily="34" charset="-122"/>
                <a:ea typeface="微软雅黑" panose="020B0503020204020204" pitchFamily="34" charset="-122"/>
              </a:rPr>
              <a:t>的 </a:t>
            </a:r>
            <a:r>
              <a:rPr lang="en-US" altLang="zh-CN" sz="2000" b="1" dirty="0">
                <a:solidFill>
                  <a:schemeClr val="bg1"/>
                </a:solidFill>
                <a:latin typeface="微软雅黑" panose="020B0503020204020204" pitchFamily="34" charset="-122"/>
                <a:ea typeface="微软雅黑" panose="020B0503020204020204" pitchFamily="34" charset="-122"/>
              </a:rPr>
              <a:t>MAC </a:t>
            </a:r>
            <a:r>
              <a:rPr lang="zh-CN" altLang="en-US" sz="2000" b="1" dirty="0">
                <a:solidFill>
                  <a:schemeClr val="bg1"/>
                </a:solidFill>
                <a:latin typeface="微软雅黑" panose="020B0503020204020204" pitchFamily="34" charset="-122"/>
                <a:ea typeface="微软雅黑" panose="020B0503020204020204" pitchFamily="34" charset="-122"/>
              </a:rPr>
              <a:t>帧格式</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Tm="2000"/>
    </mc:Choice>
    <mc:Fallback>
      <p:transition spd="slow" advTm="2000"/>
    </mc:Fallback>
  </mc:AlternateContent>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圆角矩形 47"/>
          <p:cNvSpPr/>
          <p:nvPr/>
        </p:nvSpPr>
        <p:spPr>
          <a:xfrm>
            <a:off x="502920" y="1009164"/>
            <a:ext cx="8129015" cy="3282696"/>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anose="020B0503020204020204" pitchFamily="34" charset="-122"/>
              <a:ea typeface="微软雅黑" panose="020B0503020204020204" pitchFamily="34" charset="-122"/>
            </a:endParaRPr>
          </a:p>
        </p:txBody>
      </p:sp>
      <p:grpSp>
        <p:nvGrpSpPr>
          <p:cNvPr id="5" name="组合 4"/>
          <p:cNvGrpSpPr/>
          <p:nvPr/>
        </p:nvGrpSpPr>
        <p:grpSpPr>
          <a:xfrm>
            <a:off x="1025874" y="1756079"/>
            <a:ext cx="6597590" cy="2222487"/>
            <a:chOff x="1025874" y="1600352"/>
            <a:chExt cx="6597590" cy="2222487"/>
          </a:xfrm>
        </p:grpSpPr>
        <p:sp>
          <p:nvSpPr>
            <p:cNvPr id="20" name="Line 3"/>
            <p:cNvSpPr>
              <a:spLocks noChangeShapeType="1"/>
            </p:cNvSpPr>
            <p:nvPr/>
          </p:nvSpPr>
          <p:spPr bwMode="auto">
            <a:xfrm>
              <a:off x="1025874" y="3332145"/>
              <a:ext cx="6597590" cy="0"/>
            </a:xfrm>
            <a:prstGeom prst="line">
              <a:avLst/>
            </a:prstGeom>
            <a:noFill/>
            <a:ln w="25400" cmpd="sng">
              <a:solidFill>
                <a:srgbClr val="0000CC"/>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21" name="Rectangle 4"/>
            <p:cNvSpPr>
              <a:spLocks noChangeArrowheads="1"/>
            </p:cNvSpPr>
            <p:nvPr/>
          </p:nvSpPr>
          <p:spPr bwMode="auto">
            <a:xfrm>
              <a:off x="2063209" y="3484501"/>
              <a:ext cx="4746129" cy="338338"/>
            </a:xfrm>
            <a:prstGeom prst="rect">
              <a:avLst/>
            </a:prstGeom>
            <a:solidFill>
              <a:srgbClr val="FF00FF"/>
            </a:solidFill>
            <a:ln w="1905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22" name="Rectangle 6"/>
            <p:cNvSpPr>
              <a:spLocks noChangeArrowheads="1"/>
            </p:cNvSpPr>
            <p:nvPr/>
          </p:nvSpPr>
          <p:spPr bwMode="auto">
            <a:xfrm>
              <a:off x="3849543" y="3530798"/>
              <a:ext cx="1267079"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anose="020B0503020204020204" pitchFamily="34" charset="-122"/>
                  <a:ea typeface="微软雅黑" panose="020B0503020204020204" pitchFamily="34" charset="-122"/>
                </a:rPr>
                <a:t>以太网 </a:t>
              </a:r>
              <a:r>
                <a:rPr kumimoji="1" lang="en-US" altLang="zh-CN" sz="1200" b="1" dirty="0">
                  <a:latin typeface="微软雅黑" panose="020B0503020204020204" pitchFamily="34" charset="-122"/>
                  <a:ea typeface="微软雅黑" panose="020B0503020204020204" pitchFamily="34" charset="-122"/>
                </a:rPr>
                <a:t>MAC </a:t>
              </a:r>
              <a:r>
                <a:rPr kumimoji="1" lang="zh-CN" altLang="en-US" sz="1200" b="1" dirty="0">
                  <a:latin typeface="微软雅黑" panose="020B0503020204020204" pitchFamily="34" charset="-122"/>
                  <a:ea typeface="微软雅黑" panose="020B0503020204020204" pitchFamily="34" charset="-122"/>
                </a:rPr>
                <a:t>帧</a:t>
              </a:r>
              <a:endParaRPr kumimoji="1" lang="zh-CN" altLang="en-US" sz="1200" b="1" dirty="0">
                <a:latin typeface="微软雅黑" panose="020B0503020204020204" pitchFamily="34" charset="-122"/>
                <a:ea typeface="微软雅黑" panose="020B0503020204020204" pitchFamily="34" charset="-122"/>
              </a:endParaRPr>
            </a:p>
          </p:txBody>
        </p:sp>
        <p:sp>
          <p:nvSpPr>
            <p:cNvPr id="23" name="Rectangle 13"/>
            <p:cNvSpPr>
              <a:spLocks noChangeArrowheads="1"/>
            </p:cNvSpPr>
            <p:nvPr/>
          </p:nvSpPr>
          <p:spPr bwMode="auto">
            <a:xfrm>
              <a:off x="6889224" y="3537948"/>
              <a:ext cx="644408"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solidFill>
                    <a:srgbClr val="000099"/>
                  </a:solidFill>
                  <a:latin typeface="微软雅黑" panose="020B0503020204020204" pitchFamily="34" charset="-122"/>
                  <a:ea typeface="微软雅黑" panose="020B0503020204020204" pitchFamily="34" charset="-122"/>
                </a:rPr>
                <a:t>物理层</a:t>
              </a:r>
              <a:endParaRPr kumimoji="1" lang="zh-CN" altLang="en-US" sz="1200" b="1" dirty="0">
                <a:solidFill>
                  <a:srgbClr val="000099"/>
                </a:solidFill>
                <a:latin typeface="微软雅黑" panose="020B0503020204020204" pitchFamily="34" charset="-122"/>
                <a:ea typeface="微软雅黑" panose="020B0503020204020204" pitchFamily="34" charset="-122"/>
              </a:endParaRPr>
            </a:p>
          </p:txBody>
        </p:sp>
        <p:sp>
          <p:nvSpPr>
            <p:cNvPr id="24" name="Rectangle 26"/>
            <p:cNvSpPr>
              <a:spLocks noChangeArrowheads="1"/>
            </p:cNvSpPr>
            <p:nvPr/>
          </p:nvSpPr>
          <p:spPr bwMode="auto">
            <a:xfrm>
              <a:off x="6859854" y="2898379"/>
              <a:ext cx="758927" cy="27443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dirty="0" smtClean="0">
                  <a:solidFill>
                    <a:srgbClr val="000099"/>
                  </a:solidFill>
                  <a:latin typeface="微软雅黑" panose="020B0503020204020204" pitchFamily="34" charset="-122"/>
                  <a:ea typeface="微软雅黑" panose="020B0503020204020204" pitchFamily="34" charset="-122"/>
                </a:rPr>
                <a:t>MAC </a:t>
              </a:r>
              <a:r>
                <a:rPr kumimoji="1" lang="zh-CN" altLang="en-US" sz="1200" b="1" dirty="0" smtClean="0">
                  <a:solidFill>
                    <a:srgbClr val="000099"/>
                  </a:solidFill>
                  <a:latin typeface="微软雅黑" panose="020B0503020204020204" pitchFamily="34" charset="-122"/>
                  <a:ea typeface="微软雅黑" panose="020B0503020204020204" pitchFamily="34" charset="-122"/>
                </a:rPr>
                <a:t>层</a:t>
              </a:r>
              <a:endParaRPr kumimoji="1" lang="zh-CN" altLang="en-US" sz="1200" b="1" dirty="0">
                <a:solidFill>
                  <a:srgbClr val="000099"/>
                </a:solidFill>
                <a:latin typeface="微软雅黑" panose="020B0503020204020204" pitchFamily="34" charset="-122"/>
                <a:ea typeface="微软雅黑" panose="020B0503020204020204" pitchFamily="34" charset="-122"/>
              </a:endParaRPr>
            </a:p>
          </p:txBody>
        </p:sp>
        <p:sp>
          <p:nvSpPr>
            <p:cNvPr id="25" name="Line 27"/>
            <p:cNvSpPr>
              <a:spLocks noChangeShapeType="1"/>
            </p:cNvSpPr>
            <p:nvPr/>
          </p:nvSpPr>
          <p:spPr bwMode="auto">
            <a:xfrm flipH="1">
              <a:off x="2057335" y="3144542"/>
              <a:ext cx="1175" cy="351351"/>
            </a:xfrm>
            <a:prstGeom prst="line">
              <a:avLst/>
            </a:prstGeom>
            <a:noFill/>
            <a:ln w="19050">
              <a:solidFill>
                <a:srgbClr val="0000FF"/>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26" name="Line 28"/>
            <p:cNvSpPr>
              <a:spLocks noChangeShapeType="1"/>
            </p:cNvSpPr>
            <p:nvPr/>
          </p:nvSpPr>
          <p:spPr bwMode="auto">
            <a:xfrm>
              <a:off x="6801115" y="3193340"/>
              <a:ext cx="8224" cy="294961"/>
            </a:xfrm>
            <a:prstGeom prst="line">
              <a:avLst/>
            </a:prstGeom>
            <a:noFill/>
            <a:ln w="12700">
              <a:solidFill>
                <a:srgbClr val="0000FF"/>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29" name="Rectangle 47"/>
            <p:cNvSpPr>
              <a:spLocks noChangeArrowheads="1"/>
            </p:cNvSpPr>
            <p:nvPr/>
          </p:nvSpPr>
          <p:spPr bwMode="auto">
            <a:xfrm>
              <a:off x="6966760" y="2291106"/>
              <a:ext cx="535404"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dirty="0" smtClean="0">
                  <a:solidFill>
                    <a:srgbClr val="000099"/>
                  </a:solidFill>
                  <a:latin typeface="微软雅黑" panose="020B0503020204020204" pitchFamily="34" charset="-122"/>
                  <a:ea typeface="微软雅黑" panose="020B0503020204020204" pitchFamily="34" charset="-122"/>
                </a:rPr>
                <a:t>IP </a:t>
              </a:r>
              <a:r>
                <a:rPr kumimoji="1" lang="zh-CN" altLang="en-US" sz="1200" b="1" dirty="0" smtClean="0">
                  <a:solidFill>
                    <a:srgbClr val="000099"/>
                  </a:solidFill>
                  <a:latin typeface="微软雅黑" panose="020B0503020204020204" pitchFamily="34" charset="-122"/>
                  <a:ea typeface="微软雅黑" panose="020B0503020204020204" pitchFamily="34" charset="-122"/>
                </a:rPr>
                <a:t>层</a:t>
              </a:r>
              <a:endParaRPr kumimoji="1" lang="zh-CN" altLang="en-US" sz="1200" b="1" dirty="0">
                <a:solidFill>
                  <a:srgbClr val="000099"/>
                </a:solidFill>
                <a:latin typeface="微软雅黑" panose="020B0503020204020204" pitchFamily="34" charset="-122"/>
                <a:ea typeface="微软雅黑" panose="020B0503020204020204" pitchFamily="34" charset="-122"/>
              </a:endParaRPr>
            </a:p>
          </p:txBody>
        </p:sp>
        <p:sp>
          <p:nvSpPr>
            <p:cNvPr id="30" name="Line 48"/>
            <p:cNvSpPr>
              <a:spLocks noChangeShapeType="1"/>
            </p:cNvSpPr>
            <p:nvPr/>
          </p:nvSpPr>
          <p:spPr bwMode="auto">
            <a:xfrm flipV="1">
              <a:off x="6853980" y="2655469"/>
              <a:ext cx="648644" cy="0"/>
            </a:xfrm>
            <a:prstGeom prst="line">
              <a:avLst/>
            </a:prstGeom>
            <a:noFill/>
            <a:ln w="25400" cmpd="sng">
              <a:solidFill>
                <a:srgbClr val="0000FF"/>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31" name="AutoShape 64"/>
            <p:cNvSpPr>
              <a:spLocks noChangeArrowheads="1"/>
            </p:cNvSpPr>
            <p:nvPr/>
          </p:nvSpPr>
          <p:spPr bwMode="auto">
            <a:xfrm rot="16200000" flipH="1">
              <a:off x="4254498" y="3277080"/>
              <a:ext cx="416416" cy="170343"/>
            </a:xfrm>
            <a:prstGeom prst="rightArrow">
              <a:avLst>
                <a:gd name="adj1" fmla="val 50000"/>
                <a:gd name="adj2" fmla="val 132426"/>
              </a:avLst>
            </a:prstGeom>
            <a:solidFill>
              <a:srgbClr val="00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32" name="Rectangle 66"/>
            <p:cNvSpPr>
              <a:spLocks noChangeArrowheads="1"/>
            </p:cNvSpPr>
            <p:nvPr/>
          </p:nvSpPr>
          <p:spPr bwMode="auto">
            <a:xfrm>
              <a:off x="2057335" y="2849580"/>
              <a:ext cx="4752004" cy="312312"/>
            </a:xfrm>
            <a:prstGeom prst="rect">
              <a:avLst/>
            </a:prstGeom>
            <a:solidFill>
              <a:srgbClr val="00FFFF"/>
            </a:solidFill>
            <a:ln w="19050" algn="ctr">
              <a:solidFill>
                <a:schemeClr val="tx1"/>
              </a:solidFill>
              <a:miter lim="800000"/>
            </a:ln>
            <a:effec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33" name="Line 67"/>
            <p:cNvSpPr>
              <a:spLocks noChangeShapeType="1"/>
            </p:cNvSpPr>
            <p:nvPr/>
          </p:nvSpPr>
          <p:spPr bwMode="auto">
            <a:xfrm>
              <a:off x="2749283" y="2849580"/>
              <a:ext cx="0" cy="312312"/>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34" name="Line 68"/>
            <p:cNvSpPr>
              <a:spLocks noChangeShapeType="1"/>
            </p:cNvSpPr>
            <p:nvPr/>
          </p:nvSpPr>
          <p:spPr bwMode="auto">
            <a:xfrm>
              <a:off x="3425959" y="2849580"/>
              <a:ext cx="0" cy="312312"/>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35" name="Line 69"/>
            <p:cNvSpPr>
              <a:spLocks noChangeShapeType="1"/>
            </p:cNvSpPr>
            <p:nvPr/>
          </p:nvSpPr>
          <p:spPr bwMode="auto">
            <a:xfrm>
              <a:off x="4102635" y="2849580"/>
              <a:ext cx="0" cy="312312"/>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36" name="Line 70"/>
            <p:cNvSpPr>
              <a:spLocks noChangeShapeType="1"/>
            </p:cNvSpPr>
            <p:nvPr/>
          </p:nvSpPr>
          <p:spPr bwMode="auto">
            <a:xfrm>
              <a:off x="6414611" y="2849580"/>
              <a:ext cx="0" cy="312312"/>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37" name="Rectangle 71"/>
            <p:cNvSpPr>
              <a:spLocks noChangeArrowheads="1"/>
            </p:cNvSpPr>
            <p:nvPr/>
          </p:nvSpPr>
          <p:spPr bwMode="auto">
            <a:xfrm>
              <a:off x="2005645" y="2881028"/>
              <a:ext cx="798296"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anose="020B0503020204020204" pitchFamily="34" charset="-122"/>
                  <a:ea typeface="微软雅黑" panose="020B0503020204020204" pitchFamily="34" charset="-122"/>
                </a:rPr>
                <a:t>目的地址</a:t>
              </a:r>
              <a:endParaRPr kumimoji="1" lang="zh-CN" altLang="en-US" sz="1200" b="1" dirty="0">
                <a:latin typeface="微软雅黑" panose="020B0503020204020204" pitchFamily="34" charset="-122"/>
                <a:ea typeface="微软雅黑" panose="020B0503020204020204" pitchFamily="34" charset="-122"/>
              </a:endParaRPr>
            </a:p>
          </p:txBody>
        </p:sp>
        <p:sp>
          <p:nvSpPr>
            <p:cNvPr id="38" name="Rectangle 72"/>
            <p:cNvSpPr>
              <a:spLocks noChangeArrowheads="1"/>
            </p:cNvSpPr>
            <p:nvPr/>
          </p:nvSpPr>
          <p:spPr bwMode="auto">
            <a:xfrm>
              <a:off x="2788208" y="2881028"/>
              <a:ext cx="644408"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anose="020B0503020204020204" pitchFamily="34" charset="-122"/>
                  <a:ea typeface="微软雅黑" panose="020B0503020204020204" pitchFamily="34" charset="-122"/>
                </a:rPr>
                <a:t>源地址</a:t>
              </a:r>
              <a:endParaRPr kumimoji="1" lang="zh-CN" altLang="en-US" sz="1200" b="1" dirty="0">
                <a:latin typeface="微软雅黑" panose="020B0503020204020204" pitchFamily="34" charset="-122"/>
                <a:ea typeface="微软雅黑" panose="020B0503020204020204" pitchFamily="34" charset="-122"/>
              </a:endParaRPr>
            </a:p>
          </p:txBody>
        </p:sp>
        <p:sp>
          <p:nvSpPr>
            <p:cNvPr id="39" name="Rectangle 73"/>
            <p:cNvSpPr>
              <a:spLocks noChangeArrowheads="1"/>
            </p:cNvSpPr>
            <p:nvPr/>
          </p:nvSpPr>
          <p:spPr bwMode="auto">
            <a:xfrm>
              <a:off x="3527499" y="2881028"/>
              <a:ext cx="490520"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anose="020B0503020204020204" pitchFamily="34" charset="-122"/>
                  <a:ea typeface="微软雅黑" panose="020B0503020204020204" pitchFamily="34" charset="-122"/>
                </a:rPr>
                <a:t>类型</a:t>
              </a:r>
              <a:endParaRPr kumimoji="1" lang="zh-CN" altLang="en-US" sz="1200" b="1" dirty="0">
                <a:latin typeface="微软雅黑" panose="020B0503020204020204" pitchFamily="34" charset="-122"/>
                <a:ea typeface="微软雅黑" panose="020B0503020204020204" pitchFamily="34" charset="-122"/>
              </a:endParaRPr>
            </a:p>
          </p:txBody>
        </p:sp>
        <p:sp>
          <p:nvSpPr>
            <p:cNvPr id="40" name="Rectangle 74"/>
            <p:cNvSpPr>
              <a:spLocks noChangeArrowheads="1"/>
            </p:cNvSpPr>
            <p:nvPr/>
          </p:nvSpPr>
          <p:spPr bwMode="auto">
            <a:xfrm>
              <a:off x="4841260" y="2881028"/>
              <a:ext cx="862417"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anose="020B0503020204020204" pitchFamily="34" charset="-122"/>
                  <a:ea typeface="微软雅黑" panose="020B0503020204020204" pitchFamily="34" charset="-122"/>
                </a:rPr>
                <a:t>数        据</a:t>
              </a:r>
              <a:endParaRPr kumimoji="1" lang="zh-CN" altLang="en-US" sz="1200" b="1" dirty="0">
                <a:latin typeface="微软雅黑" panose="020B0503020204020204" pitchFamily="34" charset="-122"/>
                <a:ea typeface="微软雅黑" panose="020B0503020204020204" pitchFamily="34" charset="-122"/>
              </a:endParaRPr>
            </a:p>
          </p:txBody>
        </p:sp>
        <p:sp>
          <p:nvSpPr>
            <p:cNvPr id="41" name="Rectangle 75"/>
            <p:cNvSpPr>
              <a:spLocks noChangeArrowheads="1"/>
            </p:cNvSpPr>
            <p:nvPr/>
          </p:nvSpPr>
          <p:spPr bwMode="auto">
            <a:xfrm>
              <a:off x="6374669" y="2881028"/>
              <a:ext cx="466475"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a:latin typeface="微软雅黑" panose="020B0503020204020204" pitchFamily="34" charset="-122"/>
                  <a:ea typeface="微软雅黑" panose="020B0503020204020204" pitchFamily="34" charset="-122"/>
                </a:rPr>
                <a:t>FCS</a:t>
              </a:r>
              <a:endParaRPr kumimoji="1" lang="en-US" altLang="zh-CN" sz="1200" b="1">
                <a:latin typeface="微软雅黑" panose="020B0503020204020204" pitchFamily="34" charset="-122"/>
                <a:ea typeface="微软雅黑" panose="020B0503020204020204" pitchFamily="34" charset="-122"/>
              </a:endParaRPr>
            </a:p>
          </p:txBody>
        </p:sp>
        <p:sp>
          <p:nvSpPr>
            <p:cNvPr id="42" name="Rectangle 76"/>
            <p:cNvSpPr>
              <a:spLocks noChangeArrowheads="1"/>
            </p:cNvSpPr>
            <p:nvPr/>
          </p:nvSpPr>
          <p:spPr bwMode="auto">
            <a:xfrm>
              <a:off x="2287182" y="2626141"/>
              <a:ext cx="277321"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dirty="0">
                  <a:solidFill>
                    <a:srgbClr val="000099"/>
                  </a:solidFill>
                  <a:latin typeface="微软雅黑" panose="020B0503020204020204" pitchFamily="34" charset="-122"/>
                  <a:ea typeface="微软雅黑" panose="020B0503020204020204" pitchFamily="34" charset="-122"/>
                </a:rPr>
                <a:t>6</a:t>
              </a:r>
              <a:endParaRPr kumimoji="1" lang="en-US" altLang="zh-CN" sz="1200" b="1" dirty="0">
                <a:solidFill>
                  <a:srgbClr val="000099"/>
                </a:solidFill>
                <a:latin typeface="微软雅黑" panose="020B0503020204020204" pitchFamily="34" charset="-122"/>
                <a:ea typeface="微软雅黑" panose="020B0503020204020204" pitchFamily="34" charset="-122"/>
              </a:endParaRPr>
            </a:p>
          </p:txBody>
        </p:sp>
        <p:sp>
          <p:nvSpPr>
            <p:cNvPr id="43" name="Rectangle 77"/>
            <p:cNvSpPr>
              <a:spLocks noChangeArrowheads="1"/>
            </p:cNvSpPr>
            <p:nvPr/>
          </p:nvSpPr>
          <p:spPr bwMode="auto">
            <a:xfrm>
              <a:off x="2984591" y="2626141"/>
              <a:ext cx="277321"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dirty="0">
                  <a:solidFill>
                    <a:srgbClr val="000099"/>
                  </a:solidFill>
                  <a:latin typeface="微软雅黑" panose="020B0503020204020204" pitchFamily="34" charset="-122"/>
                  <a:ea typeface="微软雅黑" panose="020B0503020204020204" pitchFamily="34" charset="-122"/>
                </a:rPr>
                <a:t>6</a:t>
              </a:r>
              <a:endParaRPr kumimoji="1" lang="en-US" altLang="zh-CN" sz="1200" b="1" dirty="0">
                <a:solidFill>
                  <a:srgbClr val="000099"/>
                </a:solidFill>
                <a:latin typeface="微软雅黑" panose="020B0503020204020204" pitchFamily="34" charset="-122"/>
                <a:ea typeface="微软雅黑" panose="020B0503020204020204" pitchFamily="34" charset="-122"/>
              </a:endParaRPr>
            </a:p>
          </p:txBody>
        </p:sp>
        <p:sp>
          <p:nvSpPr>
            <p:cNvPr id="44" name="Rectangle 78"/>
            <p:cNvSpPr>
              <a:spLocks noChangeArrowheads="1"/>
            </p:cNvSpPr>
            <p:nvPr/>
          </p:nvSpPr>
          <p:spPr bwMode="auto">
            <a:xfrm>
              <a:off x="3707907" y="2626141"/>
              <a:ext cx="277321"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dirty="0">
                  <a:solidFill>
                    <a:srgbClr val="000099"/>
                  </a:solidFill>
                  <a:latin typeface="微软雅黑" panose="020B0503020204020204" pitchFamily="34" charset="-122"/>
                  <a:ea typeface="微软雅黑" panose="020B0503020204020204" pitchFamily="34" charset="-122"/>
                </a:rPr>
                <a:t>2</a:t>
              </a:r>
              <a:endParaRPr kumimoji="1" lang="en-US" altLang="zh-CN" sz="1200" b="1" dirty="0">
                <a:solidFill>
                  <a:srgbClr val="000099"/>
                </a:solidFill>
                <a:latin typeface="微软雅黑" panose="020B0503020204020204" pitchFamily="34" charset="-122"/>
                <a:ea typeface="微软雅黑" panose="020B0503020204020204" pitchFamily="34" charset="-122"/>
              </a:endParaRPr>
            </a:p>
          </p:txBody>
        </p:sp>
        <p:sp>
          <p:nvSpPr>
            <p:cNvPr id="45" name="Rectangle 79"/>
            <p:cNvSpPr>
              <a:spLocks noChangeArrowheads="1"/>
            </p:cNvSpPr>
            <p:nvPr/>
          </p:nvSpPr>
          <p:spPr bwMode="auto">
            <a:xfrm>
              <a:off x="6468707" y="2626141"/>
              <a:ext cx="277321"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dirty="0">
                  <a:solidFill>
                    <a:srgbClr val="000099"/>
                  </a:solidFill>
                  <a:latin typeface="微软雅黑" panose="020B0503020204020204" pitchFamily="34" charset="-122"/>
                  <a:ea typeface="微软雅黑" panose="020B0503020204020204" pitchFamily="34" charset="-122"/>
                </a:rPr>
                <a:t>4</a:t>
              </a:r>
              <a:endParaRPr kumimoji="1" lang="en-US" altLang="zh-CN" sz="1200" b="1" dirty="0">
                <a:solidFill>
                  <a:srgbClr val="000099"/>
                </a:solidFill>
                <a:latin typeface="微软雅黑" panose="020B0503020204020204" pitchFamily="34" charset="-122"/>
                <a:ea typeface="微软雅黑" panose="020B0503020204020204" pitchFamily="34" charset="-122"/>
              </a:endParaRPr>
            </a:p>
          </p:txBody>
        </p:sp>
        <p:sp>
          <p:nvSpPr>
            <p:cNvPr id="46" name="Rectangle 80"/>
            <p:cNvSpPr>
              <a:spLocks noChangeArrowheads="1"/>
            </p:cNvSpPr>
            <p:nvPr/>
          </p:nvSpPr>
          <p:spPr bwMode="auto">
            <a:xfrm>
              <a:off x="1623271" y="2614121"/>
              <a:ext cx="490520"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solidFill>
                    <a:srgbClr val="000099"/>
                  </a:solidFill>
                  <a:latin typeface="微软雅黑" panose="020B0503020204020204" pitchFamily="34" charset="-122"/>
                  <a:ea typeface="微软雅黑" panose="020B0503020204020204" pitchFamily="34" charset="-122"/>
                </a:rPr>
                <a:t>字节</a:t>
              </a:r>
              <a:endParaRPr kumimoji="1" lang="zh-CN" altLang="en-US" sz="1200" b="1" dirty="0">
                <a:solidFill>
                  <a:srgbClr val="000099"/>
                </a:solidFill>
                <a:latin typeface="微软雅黑" panose="020B0503020204020204" pitchFamily="34" charset="-122"/>
                <a:ea typeface="微软雅黑" panose="020B0503020204020204" pitchFamily="34" charset="-122"/>
              </a:endParaRPr>
            </a:p>
          </p:txBody>
        </p:sp>
        <p:sp>
          <p:nvSpPr>
            <p:cNvPr id="47" name="Text Box 81"/>
            <p:cNvSpPr txBox="1">
              <a:spLocks noChangeArrowheads="1"/>
            </p:cNvSpPr>
            <p:nvPr/>
          </p:nvSpPr>
          <p:spPr bwMode="auto">
            <a:xfrm>
              <a:off x="5350256" y="2603367"/>
              <a:ext cx="962123"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en-US" altLang="zh-CN" sz="1200" b="1" dirty="0">
                  <a:solidFill>
                    <a:srgbClr val="000099"/>
                  </a:solidFill>
                  <a:latin typeface="微软雅黑" panose="020B0503020204020204" pitchFamily="34" charset="-122"/>
                  <a:ea typeface="微软雅黑" panose="020B0503020204020204" pitchFamily="34" charset="-122"/>
                </a:rPr>
                <a:t>46 ~ 1500</a:t>
              </a:r>
              <a:endParaRPr kumimoji="1" lang="en-US" altLang="zh-CN" sz="1200" b="1" dirty="0">
                <a:solidFill>
                  <a:srgbClr val="000099"/>
                </a:solidFill>
                <a:latin typeface="微软雅黑" panose="020B0503020204020204" pitchFamily="34" charset="-122"/>
                <a:ea typeface="微软雅黑" panose="020B0503020204020204" pitchFamily="34" charset="-122"/>
              </a:endParaRPr>
            </a:p>
          </p:txBody>
        </p:sp>
        <p:grpSp>
          <p:nvGrpSpPr>
            <p:cNvPr id="50" name="Group 109"/>
            <p:cNvGrpSpPr/>
            <p:nvPr/>
          </p:nvGrpSpPr>
          <p:grpSpPr bwMode="auto">
            <a:xfrm>
              <a:off x="4102635" y="2291106"/>
              <a:ext cx="2311976" cy="676676"/>
              <a:chOff x="2715" y="1872"/>
              <a:chExt cx="1968" cy="624"/>
            </a:xfrm>
          </p:grpSpPr>
          <p:sp>
            <p:nvSpPr>
              <p:cNvPr id="51" name="AutoShape 110"/>
              <p:cNvSpPr>
                <a:spLocks noChangeArrowheads="1"/>
              </p:cNvSpPr>
              <p:nvPr/>
            </p:nvSpPr>
            <p:spPr bwMode="auto">
              <a:xfrm rot="16200000" flipH="1">
                <a:off x="3508" y="2231"/>
                <a:ext cx="384" cy="145"/>
              </a:xfrm>
              <a:prstGeom prst="rightArrow">
                <a:avLst>
                  <a:gd name="adj1" fmla="val 50000"/>
                  <a:gd name="adj2" fmla="val 132426"/>
                </a:avLst>
              </a:prstGeom>
              <a:solidFill>
                <a:srgbClr val="00FF99"/>
              </a:solidFill>
              <a:ln w="9525">
                <a:solidFill>
                  <a:schemeClr val="tx1"/>
                </a:solidFill>
                <a:miter lim="800000"/>
              </a:ln>
              <a:effec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52" name="Rectangle 111"/>
              <p:cNvSpPr>
                <a:spLocks noChangeArrowheads="1"/>
              </p:cNvSpPr>
              <p:nvPr/>
            </p:nvSpPr>
            <p:spPr bwMode="auto">
              <a:xfrm>
                <a:off x="2715" y="1872"/>
                <a:ext cx="1968" cy="240"/>
              </a:xfrm>
              <a:prstGeom prst="rect">
                <a:avLst/>
              </a:prstGeom>
              <a:solidFill>
                <a:srgbClr val="0000CC"/>
              </a:solidFill>
              <a:ln w="9525">
                <a:solidFill>
                  <a:schemeClr val="tx1"/>
                </a:solidFill>
                <a:miter lim="800000"/>
              </a:ln>
              <a:effectLst/>
            </p:spPr>
            <p:txBody>
              <a:bodyPr wrap="none" anchor="ctr"/>
              <a:lstStyle/>
              <a:p>
                <a:pPr algn="ctr" defTabSz="762000" eaLnBrk="0" hangingPunct="0"/>
                <a:r>
                  <a:rPr kumimoji="1" lang="en-US" altLang="zh-CN" sz="1200" b="1" dirty="0">
                    <a:solidFill>
                      <a:schemeClr val="bg1"/>
                    </a:solidFill>
                    <a:latin typeface="微软雅黑" panose="020B0503020204020204" pitchFamily="34" charset="-122"/>
                    <a:ea typeface="微软雅黑" panose="020B0503020204020204" pitchFamily="34" charset="-122"/>
                  </a:rPr>
                  <a:t>IP </a:t>
                </a:r>
                <a:r>
                  <a:rPr kumimoji="1" lang="zh-CN" altLang="en-US" sz="1200" b="1" dirty="0">
                    <a:solidFill>
                      <a:schemeClr val="bg1"/>
                    </a:solidFill>
                    <a:latin typeface="微软雅黑" panose="020B0503020204020204" pitchFamily="34" charset="-122"/>
                    <a:ea typeface="微软雅黑" panose="020B0503020204020204" pitchFamily="34" charset="-122"/>
                  </a:rPr>
                  <a:t>数据报</a:t>
                </a:r>
                <a:endParaRPr kumimoji="1" lang="zh-CN" altLang="en-US" sz="1200" b="1" dirty="0">
                  <a:solidFill>
                    <a:schemeClr val="bg1"/>
                  </a:solidFill>
                  <a:latin typeface="微软雅黑" panose="020B0503020204020204" pitchFamily="34" charset="-122"/>
                  <a:ea typeface="微软雅黑" panose="020B0503020204020204" pitchFamily="34" charset="-122"/>
                </a:endParaRPr>
              </a:p>
            </p:txBody>
          </p:sp>
        </p:grpSp>
        <p:sp>
          <p:nvSpPr>
            <p:cNvPr id="53" name="AutoShape 38"/>
            <p:cNvSpPr>
              <a:spLocks noChangeArrowheads="1"/>
            </p:cNvSpPr>
            <p:nvPr/>
          </p:nvSpPr>
          <p:spPr bwMode="auto">
            <a:xfrm>
              <a:off x="3142535" y="1600352"/>
              <a:ext cx="1972251" cy="375516"/>
            </a:xfrm>
            <a:prstGeom prst="wedgeRoundRectCallout">
              <a:avLst>
                <a:gd name="adj1" fmla="val -47166"/>
                <a:gd name="adj2" fmla="val 292307"/>
                <a:gd name="adj3" fmla="val 16667"/>
              </a:avLst>
            </a:prstGeom>
            <a:solidFill>
              <a:srgbClr val="00FF99"/>
            </a:solidFill>
            <a:ln w="9525">
              <a:solidFill>
                <a:schemeClr val="tx1"/>
              </a:solidFill>
              <a:miter lim="800000"/>
            </a:ln>
            <a:effectLst/>
          </p:spPr>
          <p:txBody>
            <a:bodyPr/>
            <a:lstStyle/>
            <a:p>
              <a:pPr algn="ctr"/>
              <a:r>
                <a:rPr lang="zh-CN" altLang="en-US" sz="1600" b="1" dirty="0">
                  <a:latin typeface="微软雅黑" panose="020B0503020204020204" pitchFamily="34" charset="-122"/>
                  <a:ea typeface="微软雅黑" panose="020B0503020204020204" pitchFamily="34" charset="-122"/>
                </a:rPr>
                <a:t>源地址字段 </a:t>
              </a:r>
              <a:r>
                <a:rPr lang="en-US" altLang="zh-CN" sz="1600" b="1" dirty="0">
                  <a:latin typeface="微软雅黑" panose="020B0503020204020204" pitchFamily="34" charset="-122"/>
                  <a:ea typeface="微软雅黑" panose="020B0503020204020204" pitchFamily="34" charset="-122"/>
                </a:rPr>
                <a:t>6 </a:t>
              </a:r>
              <a:r>
                <a:rPr lang="zh-CN" altLang="en-US" sz="1600" b="1" dirty="0">
                  <a:latin typeface="微软雅黑" panose="020B0503020204020204" pitchFamily="34" charset="-122"/>
                  <a:ea typeface="微软雅黑" panose="020B0503020204020204" pitchFamily="34" charset="-122"/>
                </a:rPr>
                <a:t>字节</a:t>
              </a:r>
              <a:endParaRPr lang="zh-CN" altLang="en-US" sz="1600" b="1" dirty="0">
                <a:latin typeface="微软雅黑" panose="020B0503020204020204" pitchFamily="34" charset="-122"/>
                <a:ea typeface="微软雅黑" panose="020B0503020204020204" pitchFamily="34" charset="-122"/>
              </a:endParaRPr>
            </a:p>
          </p:txBody>
        </p:sp>
      </p:grpSp>
      <p:sp>
        <p:nvSpPr>
          <p:cNvPr id="55" name="AutoShape 5"/>
          <p:cNvSpPr>
            <a:spLocks noChangeArrowheads="1"/>
          </p:cNvSpPr>
          <p:nvPr/>
        </p:nvSpPr>
        <p:spPr bwMode="auto">
          <a:xfrm>
            <a:off x="502921" y="609030"/>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6" name="Rectangle 6"/>
          <p:cNvSpPr>
            <a:spLocks noChangeArrowheads="1"/>
          </p:cNvSpPr>
          <p:nvPr/>
        </p:nvSpPr>
        <p:spPr bwMode="auto">
          <a:xfrm>
            <a:off x="2939512" y="585940"/>
            <a:ext cx="325512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anose="020B0503020204020204" pitchFamily="34" charset="-122"/>
                <a:ea typeface="微软雅黑" panose="020B0503020204020204" pitchFamily="34" charset="-122"/>
              </a:rPr>
              <a:t>以太网 </a:t>
            </a:r>
            <a:r>
              <a:rPr lang="en-US" altLang="zh-CN" sz="2000" b="1" dirty="0">
                <a:solidFill>
                  <a:schemeClr val="bg1"/>
                </a:solidFill>
                <a:latin typeface="微软雅黑" panose="020B0503020204020204" pitchFamily="34" charset="-122"/>
                <a:ea typeface="微软雅黑" panose="020B0503020204020204" pitchFamily="34" charset="-122"/>
              </a:rPr>
              <a:t>V2 </a:t>
            </a:r>
            <a:r>
              <a:rPr lang="zh-CN" altLang="en-US" sz="2000" b="1" dirty="0">
                <a:solidFill>
                  <a:schemeClr val="bg1"/>
                </a:solidFill>
                <a:latin typeface="微软雅黑" panose="020B0503020204020204" pitchFamily="34" charset="-122"/>
                <a:ea typeface="微软雅黑" panose="020B0503020204020204" pitchFamily="34" charset="-122"/>
              </a:rPr>
              <a:t>的 </a:t>
            </a:r>
            <a:r>
              <a:rPr lang="en-US" altLang="zh-CN" sz="2000" b="1" dirty="0">
                <a:solidFill>
                  <a:schemeClr val="bg1"/>
                </a:solidFill>
                <a:latin typeface="微软雅黑" panose="020B0503020204020204" pitchFamily="34" charset="-122"/>
                <a:ea typeface="微软雅黑" panose="020B0503020204020204" pitchFamily="34" charset="-122"/>
              </a:rPr>
              <a:t>MAC </a:t>
            </a:r>
            <a:r>
              <a:rPr lang="zh-CN" altLang="en-US" sz="2000" b="1" dirty="0">
                <a:solidFill>
                  <a:schemeClr val="bg1"/>
                </a:solidFill>
                <a:latin typeface="微软雅黑" panose="020B0503020204020204" pitchFamily="34" charset="-122"/>
                <a:ea typeface="微软雅黑" panose="020B0503020204020204" pitchFamily="34" charset="-122"/>
              </a:rPr>
              <a:t>帧格式</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Tm="2000"/>
    </mc:Choice>
    <mc:Fallback>
      <p:transition spd="slow" advTm="2000"/>
    </mc:Fallback>
  </mc:AlternateContent>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圆角矩形 40"/>
          <p:cNvSpPr/>
          <p:nvPr/>
        </p:nvSpPr>
        <p:spPr>
          <a:xfrm>
            <a:off x="502920" y="1009164"/>
            <a:ext cx="8129015" cy="3282696"/>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anose="020B0503020204020204" pitchFamily="34" charset="-122"/>
              <a:ea typeface="微软雅黑" panose="020B0503020204020204" pitchFamily="34" charset="-122"/>
            </a:endParaRPr>
          </a:p>
        </p:txBody>
      </p:sp>
      <p:grpSp>
        <p:nvGrpSpPr>
          <p:cNvPr id="6" name="组合 5"/>
          <p:cNvGrpSpPr/>
          <p:nvPr/>
        </p:nvGrpSpPr>
        <p:grpSpPr>
          <a:xfrm>
            <a:off x="1025874" y="1756079"/>
            <a:ext cx="6597590" cy="2222487"/>
            <a:chOff x="1025874" y="1600352"/>
            <a:chExt cx="6597590" cy="2222487"/>
          </a:xfrm>
        </p:grpSpPr>
        <p:sp>
          <p:nvSpPr>
            <p:cNvPr id="44" name="Line 3"/>
            <p:cNvSpPr>
              <a:spLocks noChangeShapeType="1"/>
            </p:cNvSpPr>
            <p:nvPr/>
          </p:nvSpPr>
          <p:spPr bwMode="auto">
            <a:xfrm>
              <a:off x="1025874" y="3332145"/>
              <a:ext cx="6597590" cy="0"/>
            </a:xfrm>
            <a:prstGeom prst="line">
              <a:avLst/>
            </a:prstGeom>
            <a:noFill/>
            <a:ln w="25400" cmpd="sng">
              <a:solidFill>
                <a:srgbClr val="0000CC"/>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45" name="Rectangle 4"/>
            <p:cNvSpPr>
              <a:spLocks noChangeArrowheads="1"/>
            </p:cNvSpPr>
            <p:nvPr/>
          </p:nvSpPr>
          <p:spPr bwMode="auto">
            <a:xfrm>
              <a:off x="2063209" y="3484501"/>
              <a:ext cx="4746129" cy="338338"/>
            </a:xfrm>
            <a:prstGeom prst="rect">
              <a:avLst/>
            </a:prstGeom>
            <a:solidFill>
              <a:srgbClr val="FF00FF"/>
            </a:solidFill>
            <a:ln w="1905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46" name="Rectangle 6"/>
            <p:cNvSpPr>
              <a:spLocks noChangeArrowheads="1"/>
            </p:cNvSpPr>
            <p:nvPr/>
          </p:nvSpPr>
          <p:spPr bwMode="auto">
            <a:xfrm>
              <a:off x="3849543" y="3530798"/>
              <a:ext cx="1267079"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anose="020B0503020204020204" pitchFamily="34" charset="-122"/>
                  <a:ea typeface="微软雅黑" panose="020B0503020204020204" pitchFamily="34" charset="-122"/>
                </a:rPr>
                <a:t>以太网 </a:t>
              </a:r>
              <a:r>
                <a:rPr kumimoji="1" lang="en-US" altLang="zh-CN" sz="1200" b="1" dirty="0">
                  <a:latin typeface="微软雅黑" panose="020B0503020204020204" pitchFamily="34" charset="-122"/>
                  <a:ea typeface="微软雅黑" panose="020B0503020204020204" pitchFamily="34" charset="-122"/>
                </a:rPr>
                <a:t>MAC </a:t>
              </a:r>
              <a:r>
                <a:rPr kumimoji="1" lang="zh-CN" altLang="en-US" sz="1200" b="1" dirty="0">
                  <a:latin typeface="微软雅黑" panose="020B0503020204020204" pitchFamily="34" charset="-122"/>
                  <a:ea typeface="微软雅黑" panose="020B0503020204020204" pitchFamily="34" charset="-122"/>
                </a:rPr>
                <a:t>帧</a:t>
              </a:r>
              <a:endParaRPr kumimoji="1" lang="zh-CN" altLang="en-US" sz="1200" b="1" dirty="0">
                <a:latin typeface="微软雅黑" panose="020B0503020204020204" pitchFamily="34" charset="-122"/>
                <a:ea typeface="微软雅黑" panose="020B0503020204020204" pitchFamily="34" charset="-122"/>
              </a:endParaRPr>
            </a:p>
          </p:txBody>
        </p:sp>
        <p:sp>
          <p:nvSpPr>
            <p:cNvPr id="47" name="Rectangle 13"/>
            <p:cNvSpPr>
              <a:spLocks noChangeArrowheads="1"/>
            </p:cNvSpPr>
            <p:nvPr/>
          </p:nvSpPr>
          <p:spPr bwMode="auto">
            <a:xfrm>
              <a:off x="6889224" y="3537948"/>
              <a:ext cx="644408"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solidFill>
                    <a:srgbClr val="000099"/>
                  </a:solidFill>
                  <a:latin typeface="微软雅黑" panose="020B0503020204020204" pitchFamily="34" charset="-122"/>
                  <a:ea typeface="微软雅黑" panose="020B0503020204020204" pitchFamily="34" charset="-122"/>
                </a:rPr>
                <a:t>物理层</a:t>
              </a:r>
              <a:endParaRPr kumimoji="1" lang="zh-CN" altLang="en-US" sz="1200" b="1" dirty="0">
                <a:solidFill>
                  <a:srgbClr val="000099"/>
                </a:solidFill>
                <a:latin typeface="微软雅黑" panose="020B0503020204020204" pitchFamily="34" charset="-122"/>
                <a:ea typeface="微软雅黑" panose="020B0503020204020204" pitchFamily="34" charset="-122"/>
              </a:endParaRPr>
            </a:p>
          </p:txBody>
        </p:sp>
        <p:sp>
          <p:nvSpPr>
            <p:cNvPr id="48" name="Rectangle 26"/>
            <p:cNvSpPr>
              <a:spLocks noChangeArrowheads="1"/>
            </p:cNvSpPr>
            <p:nvPr/>
          </p:nvSpPr>
          <p:spPr bwMode="auto">
            <a:xfrm>
              <a:off x="6859854" y="2898379"/>
              <a:ext cx="758927" cy="27443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dirty="0" smtClean="0">
                  <a:solidFill>
                    <a:srgbClr val="000099"/>
                  </a:solidFill>
                  <a:latin typeface="微软雅黑" panose="020B0503020204020204" pitchFamily="34" charset="-122"/>
                  <a:ea typeface="微软雅黑" panose="020B0503020204020204" pitchFamily="34" charset="-122"/>
                </a:rPr>
                <a:t>MAC </a:t>
              </a:r>
              <a:r>
                <a:rPr kumimoji="1" lang="zh-CN" altLang="en-US" sz="1200" b="1" dirty="0" smtClean="0">
                  <a:solidFill>
                    <a:srgbClr val="000099"/>
                  </a:solidFill>
                  <a:latin typeface="微软雅黑" panose="020B0503020204020204" pitchFamily="34" charset="-122"/>
                  <a:ea typeface="微软雅黑" panose="020B0503020204020204" pitchFamily="34" charset="-122"/>
                </a:rPr>
                <a:t>层</a:t>
              </a:r>
              <a:endParaRPr kumimoji="1" lang="zh-CN" altLang="en-US" sz="1200" b="1" dirty="0">
                <a:solidFill>
                  <a:srgbClr val="000099"/>
                </a:solidFill>
                <a:latin typeface="微软雅黑" panose="020B0503020204020204" pitchFamily="34" charset="-122"/>
                <a:ea typeface="微软雅黑" panose="020B0503020204020204" pitchFamily="34" charset="-122"/>
              </a:endParaRPr>
            </a:p>
          </p:txBody>
        </p:sp>
        <p:sp>
          <p:nvSpPr>
            <p:cNvPr id="49" name="Line 27"/>
            <p:cNvSpPr>
              <a:spLocks noChangeShapeType="1"/>
            </p:cNvSpPr>
            <p:nvPr/>
          </p:nvSpPr>
          <p:spPr bwMode="auto">
            <a:xfrm flipH="1">
              <a:off x="2057335" y="3144542"/>
              <a:ext cx="1175" cy="351351"/>
            </a:xfrm>
            <a:prstGeom prst="line">
              <a:avLst/>
            </a:prstGeom>
            <a:noFill/>
            <a:ln w="19050">
              <a:solidFill>
                <a:srgbClr val="0000FF"/>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50" name="Line 28"/>
            <p:cNvSpPr>
              <a:spLocks noChangeShapeType="1"/>
            </p:cNvSpPr>
            <p:nvPr/>
          </p:nvSpPr>
          <p:spPr bwMode="auto">
            <a:xfrm>
              <a:off x="6801115" y="3193340"/>
              <a:ext cx="8224" cy="294961"/>
            </a:xfrm>
            <a:prstGeom prst="line">
              <a:avLst/>
            </a:prstGeom>
            <a:noFill/>
            <a:ln w="12700">
              <a:solidFill>
                <a:srgbClr val="0000FF"/>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53" name="Rectangle 47"/>
            <p:cNvSpPr>
              <a:spLocks noChangeArrowheads="1"/>
            </p:cNvSpPr>
            <p:nvPr/>
          </p:nvSpPr>
          <p:spPr bwMode="auto">
            <a:xfrm>
              <a:off x="6966760" y="2291106"/>
              <a:ext cx="535404"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dirty="0" smtClean="0">
                  <a:solidFill>
                    <a:srgbClr val="000099"/>
                  </a:solidFill>
                  <a:latin typeface="微软雅黑" panose="020B0503020204020204" pitchFamily="34" charset="-122"/>
                  <a:ea typeface="微软雅黑" panose="020B0503020204020204" pitchFamily="34" charset="-122"/>
                </a:rPr>
                <a:t>IP </a:t>
              </a:r>
              <a:r>
                <a:rPr kumimoji="1" lang="zh-CN" altLang="en-US" sz="1200" b="1" dirty="0" smtClean="0">
                  <a:solidFill>
                    <a:srgbClr val="000099"/>
                  </a:solidFill>
                  <a:latin typeface="微软雅黑" panose="020B0503020204020204" pitchFamily="34" charset="-122"/>
                  <a:ea typeface="微软雅黑" panose="020B0503020204020204" pitchFamily="34" charset="-122"/>
                </a:rPr>
                <a:t>层</a:t>
              </a:r>
              <a:endParaRPr kumimoji="1" lang="zh-CN" altLang="en-US" sz="1200" b="1" dirty="0">
                <a:solidFill>
                  <a:srgbClr val="000099"/>
                </a:solidFill>
                <a:latin typeface="微软雅黑" panose="020B0503020204020204" pitchFamily="34" charset="-122"/>
                <a:ea typeface="微软雅黑" panose="020B0503020204020204" pitchFamily="34" charset="-122"/>
              </a:endParaRPr>
            </a:p>
          </p:txBody>
        </p:sp>
        <p:sp>
          <p:nvSpPr>
            <p:cNvPr id="54" name="Line 48"/>
            <p:cNvSpPr>
              <a:spLocks noChangeShapeType="1"/>
            </p:cNvSpPr>
            <p:nvPr/>
          </p:nvSpPr>
          <p:spPr bwMode="auto">
            <a:xfrm flipV="1">
              <a:off x="6853980" y="2655469"/>
              <a:ext cx="648644" cy="0"/>
            </a:xfrm>
            <a:prstGeom prst="line">
              <a:avLst/>
            </a:prstGeom>
            <a:noFill/>
            <a:ln w="25400" cmpd="sng">
              <a:solidFill>
                <a:srgbClr val="0000FF"/>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55" name="AutoShape 64"/>
            <p:cNvSpPr>
              <a:spLocks noChangeArrowheads="1"/>
            </p:cNvSpPr>
            <p:nvPr/>
          </p:nvSpPr>
          <p:spPr bwMode="auto">
            <a:xfrm rot="16200000" flipH="1">
              <a:off x="4254498" y="3277080"/>
              <a:ext cx="416416" cy="170343"/>
            </a:xfrm>
            <a:prstGeom prst="rightArrow">
              <a:avLst>
                <a:gd name="adj1" fmla="val 50000"/>
                <a:gd name="adj2" fmla="val 132426"/>
              </a:avLst>
            </a:prstGeom>
            <a:solidFill>
              <a:srgbClr val="00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56" name="Rectangle 66"/>
            <p:cNvSpPr>
              <a:spLocks noChangeArrowheads="1"/>
            </p:cNvSpPr>
            <p:nvPr/>
          </p:nvSpPr>
          <p:spPr bwMode="auto">
            <a:xfrm>
              <a:off x="2057335" y="2849580"/>
              <a:ext cx="4752004" cy="312312"/>
            </a:xfrm>
            <a:prstGeom prst="rect">
              <a:avLst/>
            </a:prstGeom>
            <a:solidFill>
              <a:srgbClr val="00FFFF"/>
            </a:solidFill>
            <a:ln w="19050" algn="ctr">
              <a:solidFill>
                <a:schemeClr val="tx1"/>
              </a:solidFill>
              <a:miter lim="800000"/>
            </a:ln>
            <a:effec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57" name="Line 67"/>
            <p:cNvSpPr>
              <a:spLocks noChangeShapeType="1"/>
            </p:cNvSpPr>
            <p:nvPr/>
          </p:nvSpPr>
          <p:spPr bwMode="auto">
            <a:xfrm>
              <a:off x="2749283" y="2849580"/>
              <a:ext cx="0" cy="312312"/>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58" name="Line 68"/>
            <p:cNvSpPr>
              <a:spLocks noChangeShapeType="1"/>
            </p:cNvSpPr>
            <p:nvPr/>
          </p:nvSpPr>
          <p:spPr bwMode="auto">
            <a:xfrm>
              <a:off x="3425959" y="2849580"/>
              <a:ext cx="0" cy="312312"/>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59" name="Line 69"/>
            <p:cNvSpPr>
              <a:spLocks noChangeShapeType="1"/>
            </p:cNvSpPr>
            <p:nvPr/>
          </p:nvSpPr>
          <p:spPr bwMode="auto">
            <a:xfrm>
              <a:off x="4102635" y="2849580"/>
              <a:ext cx="0" cy="312312"/>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60" name="Line 70"/>
            <p:cNvSpPr>
              <a:spLocks noChangeShapeType="1"/>
            </p:cNvSpPr>
            <p:nvPr/>
          </p:nvSpPr>
          <p:spPr bwMode="auto">
            <a:xfrm>
              <a:off x="6414611" y="2849580"/>
              <a:ext cx="0" cy="312312"/>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61" name="Rectangle 71"/>
            <p:cNvSpPr>
              <a:spLocks noChangeArrowheads="1"/>
            </p:cNvSpPr>
            <p:nvPr/>
          </p:nvSpPr>
          <p:spPr bwMode="auto">
            <a:xfrm>
              <a:off x="2005645" y="2881028"/>
              <a:ext cx="798296"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anose="020B0503020204020204" pitchFamily="34" charset="-122"/>
                  <a:ea typeface="微软雅黑" panose="020B0503020204020204" pitchFamily="34" charset="-122"/>
                </a:rPr>
                <a:t>目的地址</a:t>
              </a:r>
              <a:endParaRPr kumimoji="1" lang="zh-CN" altLang="en-US" sz="1200" b="1" dirty="0">
                <a:latin typeface="微软雅黑" panose="020B0503020204020204" pitchFamily="34" charset="-122"/>
                <a:ea typeface="微软雅黑" panose="020B0503020204020204" pitchFamily="34" charset="-122"/>
              </a:endParaRPr>
            </a:p>
          </p:txBody>
        </p:sp>
        <p:sp>
          <p:nvSpPr>
            <p:cNvPr id="62" name="Rectangle 72"/>
            <p:cNvSpPr>
              <a:spLocks noChangeArrowheads="1"/>
            </p:cNvSpPr>
            <p:nvPr/>
          </p:nvSpPr>
          <p:spPr bwMode="auto">
            <a:xfrm>
              <a:off x="2788208" y="2881028"/>
              <a:ext cx="644408"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anose="020B0503020204020204" pitchFamily="34" charset="-122"/>
                  <a:ea typeface="微软雅黑" panose="020B0503020204020204" pitchFamily="34" charset="-122"/>
                </a:rPr>
                <a:t>源地址</a:t>
              </a:r>
              <a:endParaRPr kumimoji="1" lang="zh-CN" altLang="en-US" sz="1200" b="1" dirty="0">
                <a:latin typeface="微软雅黑" panose="020B0503020204020204" pitchFamily="34" charset="-122"/>
                <a:ea typeface="微软雅黑" panose="020B0503020204020204" pitchFamily="34" charset="-122"/>
              </a:endParaRPr>
            </a:p>
          </p:txBody>
        </p:sp>
        <p:sp>
          <p:nvSpPr>
            <p:cNvPr id="63" name="Rectangle 73"/>
            <p:cNvSpPr>
              <a:spLocks noChangeArrowheads="1"/>
            </p:cNvSpPr>
            <p:nvPr/>
          </p:nvSpPr>
          <p:spPr bwMode="auto">
            <a:xfrm>
              <a:off x="3527499" y="2881028"/>
              <a:ext cx="490520"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anose="020B0503020204020204" pitchFamily="34" charset="-122"/>
                  <a:ea typeface="微软雅黑" panose="020B0503020204020204" pitchFamily="34" charset="-122"/>
                </a:rPr>
                <a:t>类型</a:t>
              </a:r>
              <a:endParaRPr kumimoji="1" lang="zh-CN" altLang="en-US" sz="1200" b="1" dirty="0">
                <a:latin typeface="微软雅黑" panose="020B0503020204020204" pitchFamily="34" charset="-122"/>
                <a:ea typeface="微软雅黑" panose="020B0503020204020204" pitchFamily="34" charset="-122"/>
              </a:endParaRPr>
            </a:p>
          </p:txBody>
        </p:sp>
        <p:sp>
          <p:nvSpPr>
            <p:cNvPr id="64" name="Rectangle 74"/>
            <p:cNvSpPr>
              <a:spLocks noChangeArrowheads="1"/>
            </p:cNvSpPr>
            <p:nvPr/>
          </p:nvSpPr>
          <p:spPr bwMode="auto">
            <a:xfrm>
              <a:off x="4841260" y="2881028"/>
              <a:ext cx="862417"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anose="020B0503020204020204" pitchFamily="34" charset="-122"/>
                  <a:ea typeface="微软雅黑" panose="020B0503020204020204" pitchFamily="34" charset="-122"/>
                </a:rPr>
                <a:t>数        据</a:t>
              </a:r>
              <a:endParaRPr kumimoji="1" lang="zh-CN" altLang="en-US" sz="1200" b="1" dirty="0">
                <a:latin typeface="微软雅黑" panose="020B0503020204020204" pitchFamily="34" charset="-122"/>
                <a:ea typeface="微软雅黑" panose="020B0503020204020204" pitchFamily="34" charset="-122"/>
              </a:endParaRPr>
            </a:p>
          </p:txBody>
        </p:sp>
        <p:sp>
          <p:nvSpPr>
            <p:cNvPr id="65" name="Rectangle 75"/>
            <p:cNvSpPr>
              <a:spLocks noChangeArrowheads="1"/>
            </p:cNvSpPr>
            <p:nvPr/>
          </p:nvSpPr>
          <p:spPr bwMode="auto">
            <a:xfrm>
              <a:off x="6374669" y="2881028"/>
              <a:ext cx="466475"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a:latin typeface="微软雅黑" panose="020B0503020204020204" pitchFamily="34" charset="-122"/>
                  <a:ea typeface="微软雅黑" panose="020B0503020204020204" pitchFamily="34" charset="-122"/>
                </a:rPr>
                <a:t>FCS</a:t>
              </a:r>
              <a:endParaRPr kumimoji="1" lang="en-US" altLang="zh-CN" sz="1200" b="1">
                <a:latin typeface="微软雅黑" panose="020B0503020204020204" pitchFamily="34" charset="-122"/>
                <a:ea typeface="微软雅黑" panose="020B0503020204020204" pitchFamily="34" charset="-122"/>
              </a:endParaRPr>
            </a:p>
          </p:txBody>
        </p:sp>
        <p:sp>
          <p:nvSpPr>
            <p:cNvPr id="66" name="Rectangle 76"/>
            <p:cNvSpPr>
              <a:spLocks noChangeArrowheads="1"/>
            </p:cNvSpPr>
            <p:nvPr/>
          </p:nvSpPr>
          <p:spPr bwMode="auto">
            <a:xfrm>
              <a:off x="2287182" y="2626141"/>
              <a:ext cx="277321"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dirty="0">
                  <a:solidFill>
                    <a:srgbClr val="000099"/>
                  </a:solidFill>
                  <a:latin typeface="微软雅黑" panose="020B0503020204020204" pitchFamily="34" charset="-122"/>
                  <a:ea typeface="微软雅黑" panose="020B0503020204020204" pitchFamily="34" charset="-122"/>
                </a:rPr>
                <a:t>6</a:t>
              </a:r>
              <a:endParaRPr kumimoji="1" lang="en-US" altLang="zh-CN" sz="1200" b="1" dirty="0">
                <a:solidFill>
                  <a:srgbClr val="000099"/>
                </a:solidFill>
                <a:latin typeface="微软雅黑" panose="020B0503020204020204" pitchFamily="34" charset="-122"/>
                <a:ea typeface="微软雅黑" panose="020B0503020204020204" pitchFamily="34" charset="-122"/>
              </a:endParaRPr>
            </a:p>
          </p:txBody>
        </p:sp>
        <p:sp>
          <p:nvSpPr>
            <p:cNvPr id="67" name="Rectangle 77"/>
            <p:cNvSpPr>
              <a:spLocks noChangeArrowheads="1"/>
            </p:cNvSpPr>
            <p:nvPr/>
          </p:nvSpPr>
          <p:spPr bwMode="auto">
            <a:xfrm>
              <a:off x="2984591" y="2626141"/>
              <a:ext cx="277321"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dirty="0">
                  <a:solidFill>
                    <a:srgbClr val="000099"/>
                  </a:solidFill>
                  <a:latin typeface="微软雅黑" panose="020B0503020204020204" pitchFamily="34" charset="-122"/>
                  <a:ea typeface="微软雅黑" panose="020B0503020204020204" pitchFamily="34" charset="-122"/>
                </a:rPr>
                <a:t>6</a:t>
              </a:r>
              <a:endParaRPr kumimoji="1" lang="en-US" altLang="zh-CN" sz="1200" b="1" dirty="0">
                <a:solidFill>
                  <a:srgbClr val="000099"/>
                </a:solidFill>
                <a:latin typeface="微软雅黑" panose="020B0503020204020204" pitchFamily="34" charset="-122"/>
                <a:ea typeface="微软雅黑" panose="020B0503020204020204" pitchFamily="34" charset="-122"/>
              </a:endParaRPr>
            </a:p>
          </p:txBody>
        </p:sp>
        <p:sp>
          <p:nvSpPr>
            <p:cNvPr id="68" name="Rectangle 78"/>
            <p:cNvSpPr>
              <a:spLocks noChangeArrowheads="1"/>
            </p:cNvSpPr>
            <p:nvPr/>
          </p:nvSpPr>
          <p:spPr bwMode="auto">
            <a:xfrm>
              <a:off x="3707907" y="2626141"/>
              <a:ext cx="277321"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dirty="0">
                  <a:solidFill>
                    <a:srgbClr val="000099"/>
                  </a:solidFill>
                  <a:latin typeface="微软雅黑" panose="020B0503020204020204" pitchFamily="34" charset="-122"/>
                  <a:ea typeface="微软雅黑" panose="020B0503020204020204" pitchFamily="34" charset="-122"/>
                </a:rPr>
                <a:t>2</a:t>
              </a:r>
              <a:endParaRPr kumimoji="1" lang="en-US" altLang="zh-CN" sz="1200" b="1" dirty="0">
                <a:solidFill>
                  <a:srgbClr val="000099"/>
                </a:solidFill>
                <a:latin typeface="微软雅黑" panose="020B0503020204020204" pitchFamily="34" charset="-122"/>
                <a:ea typeface="微软雅黑" panose="020B0503020204020204" pitchFamily="34" charset="-122"/>
              </a:endParaRPr>
            </a:p>
          </p:txBody>
        </p:sp>
        <p:sp>
          <p:nvSpPr>
            <p:cNvPr id="69" name="Rectangle 79"/>
            <p:cNvSpPr>
              <a:spLocks noChangeArrowheads="1"/>
            </p:cNvSpPr>
            <p:nvPr/>
          </p:nvSpPr>
          <p:spPr bwMode="auto">
            <a:xfrm>
              <a:off x="6468707" y="2626141"/>
              <a:ext cx="277321"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dirty="0">
                  <a:solidFill>
                    <a:srgbClr val="000099"/>
                  </a:solidFill>
                  <a:latin typeface="微软雅黑" panose="020B0503020204020204" pitchFamily="34" charset="-122"/>
                  <a:ea typeface="微软雅黑" panose="020B0503020204020204" pitchFamily="34" charset="-122"/>
                </a:rPr>
                <a:t>4</a:t>
              </a:r>
              <a:endParaRPr kumimoji="1" lang="en-US" altLang="zh-CN" sz="1200" b="1" dirty="0">
                <a:solidFill>
                  <a:srgbClr val="000099"/>
                </a:solidFill>
                <a:latin typeface="微软雅黑" panose="020B0503020204020204" pitchFamily="34" charset="-122"/>
                <a:ea typeface="微软雅黑" panose="020B0503020204020204" pitchFamily="34" charset="-122"/>
              </a:endParaRPr>
            </a:p>
          </p:txBody>
        </p:sp>
        <p:sp>
          <p:nvSpPr>
            <p:cNvPr id="70" name="Rectangle 80"/>
            <p:cNvSpPr>
              <a:spLocks noChangeArrowheads="1"/>
            </p:cNvSpPr>
            <p:nvPr/>
          </p:nvSpPr>
          <p:spPr bwMode="auto">
            <a:xfrm>
              <a:off x="1623271" y="2614121"/>
              <a:ext cx="490520"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solidFill>
                    <a:srgbClr val="000099"/>
                  </a:solidFill>
                  <a:latin typeface="微软雅黑" panose="020B0503020204020204" pitchFamily="34" charset="-122"/>
                  <a:ea typeface="微软雅黑" panose="020B0503020204020204" pitchFamily="34" charset="-122"/>
                </a:rPr>
                <a:t>字节</a:t>
              </a:r>
              <a:endParaRPr kumimoji="1" lang="zh-CN" altLang="en-US" sz="1200" b="1" dirty="0">
                <a:solidFill>
                  <a:srgbClr val="000099"/>
                </a:solidFill>
                <a:latin typeface="微软雅黑" panose="020B0503020204020204" pitchFamily="34" charset="-122"/>
                <a:ea typeface="微软雅黑" panose="020B0503020204020204" pitchFamily="34" charset="-122"/>
              </a:endParaRPr>
            </a:p>
          </p:txBody>
        </p:sp>
        <p:sp>
          <p:nvSpPr>
            <p:cNvPr id="71" name="Text Box 81"/>
            <p:cNvSpPr txBox="1">
              <a:spLocks noChangeArrowheads="1"/>
            </p:cNvSpPr>
            <p:nvPr/>
          </p:nvSpPr>
          <p:spPr bwMode="auto">
            <a:xfrm>
              <a:off x="5350256" y="2603367"/>
              <a:ext cx="962123"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en-US" altLang="zh-CN" sz="1200" b="1" dirty="0">
                  <a:solidFill>
                    <a:srgbClr val="000099"/>
                  </a:solidFill>
                  <a:latin typeface="微软雅黑" panose="020B0503020204020204" pitchFamily="34" charset="-122"/>
                  <a:ea typeface="微软雅黑" panose="020B0503020204020204" pitchFamily="34" charset="-122"/>
                </a:rPr>
                <a:t>46 ~ 1500</a:t>
              </a:r>
              <a:endParaRPr kumimoji="1" lang="en-US" altLang="zh-CN" sz="1200" b="1" dirty="0">
                <a:solidFill>
                  <a:srgbClr val="000099"/>
                </a:solidFill>
                <a:latin typeface="微软雅黑" panose="020B0503020204020204" pitchFamily="34" charset="-122"/>
                <a:ea typeface="微软雅黑" panose="020B0503020204020204" pitchFamily="34" charset="-122"/>
              </a:endParaRPr>
            </a:p>
          </p:txBody>
        </p:sp>
        <p:grpSp>
          <p:nvGrpSpPr>
            <p:cNvPr id="74" name="Group 109"/>
            <p:cNvGrpSpPr/>
            <p:nvPr/>
          </p:nvGrpSpPr>
          <p:grpSpPr bwMode="auto">
            <a:xfrm>
              <a:off x="4102635" y="2291106"/>
              <a:ext cx="2311976" cy="676676"/>
              <a:chOff x="2715" y="1872"/>
              <a:chExt cx="1968" cy="624"/>
            </a:xfrm>
          </p:grpSpPr>
          <p:sp>
            <p:nvSpPr>
              <p:cNvPr id="75" name="AutoShape 110"/>
              <p:cNvSpPr>
                <a:spLocks noChangeArrowheads="1"/>
              </p:cNvSpPr>
              <p:nvPr/>
            </p:nvSpPr>
            <p:spPr bwMode="auto">
              <a:xfrm rot="16200000" flipH="1">
                <a:off x="3508" y="2231"/>
                <a:ext cx="384" cy="145"/>
              </a:xfrm>
              <a:prstGeom prst="rightArrow">
                <a:avLst>
                  <a:gd name="adj1" fmla="val 50000"/>
                  <a:gd name="adj2" fmla="val 132426"/>
                </a:avLst>
              </a:prstGeom>
              <a:solidFill>
                <a:srgbClr val="00FF99"/>
              </a:solidFill>
              <a:ln w="9525">
                <a:solidFill>
                  <a:schemeClr val="tx1"/>
                </a:solidFill>
                <a:miter lim="800000"/>
              </a:ln>
              <a:effec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76" name="Rectangle 111"/>
              <p:cNvSpPr>
                <a:spLocks noChangeArrowheads="1"/>
              </p:cNvSpPr>
              <p:nvPr/>
            </p:nvSpPr>
            <p:spPr bwMode="auto">
              <a:xfrm>
                <a:off x="2715" y="1872"/>
                <a:ext cx="1968" cy="240"/>
              </a:xfrm>
              <a:prstGeom prst="rect">
                <a:avLst/>
              </a:prstGeom>
              <a:solidFill>
                <a:srgbClr val="0000CC"/>
              </a:solidFill>
              <a:ln w="9525">
                <a:solidFill>
                  <a:schemeClr val="tx1"/>
                </a:solidFill>
                <a:miter lim="800000"/>
              </a:ln>
              <a:effectLst/>
            </p:spPr>
            <p:txBody>
              <a:bodyPr wrap="none" anchor="ctr"/>
              <a:lstStyle/>
              <a:p>
                <a:pPr algn="ctr" defTabSz="762000" eaLnBrk="0" hangingPunct="0"/>
                <a:r>
                  <a:rPr kumimoji="1" lang="en-US" altLang="zh-CN" sz="1200" b="1" dirty="0">
                    <a:solidFill>
                      <a:schemeClr val="bg1"/>
                    </a:solidFill>
                    <a:latin typeface="微软雅黑" panose="020B0503020204020204" pitchFamily="34" charset="-122"/>
                    <a:ea typeface="微软雅黑" panose="020B0503020204020204" pitchFamily="34" charset="-122"/>
                  </a:rPr>
                  <a:t>IP </a:t>
                </a:r>
                <a:r>
                  <a:rPr kumimoji="1" lang="zh-CN" altLang="en-US" sz="1200" b="1" dirty="0">
                    <a:solidFill>
                      <a:schemeClr val="bg1"/>
                    </a:solidFill>
                    <a:latin typeface="微软雅黑" panose="020B0503020204020204" pitchFamily="34" charset="-122"/>
                    <a:ea typeface="微软雅黑" panose="020B0503020204020204" pitchFamily="34" charset="-122"/>
                  </a:rPr>
                  <a:t>数据报</a:t>
                </a:r>
                <a:endParaRPr kumimoji="1" lang="zh-CN" altLang="en-US" sz="1200" b="1" dirty="0">
                  <a:solidFill>
                    <a:schemeClr val="bg1"/>
                  </a:solidFill>
                  <a:latin typeface="微软雅黑" panose="020B0503020204020204" pitchFamily="34" charset="-122"/>
                  <a:ea typeface="微软雅黑" panose="020B0503020204020204" pitchFamily="34" charset="-122"/>
                </a:endParaRPr>
              </a:p>
            </p:txBody>
          </p:sp>
        </p:grpSp>
        <p:sp>
          <p:nvSpPr>
            <p:cNvPr id="77" name="AutoShape 38"/>
            <p:cNvSpPr>
              <a:spLocks noChangeArrowheads="1"/>
            </p:cNvSpPr>
            <p:nvPr/>
          </p:nvSpPr>
          <p:spPr bwMode="auto">
            <a:xfrm>
              <a:off x="2948954" y="1600352"/>
              <a:ext cx="1795225" cy="375516"/>
            </a:xfrm>
            <a:prstGeom prst="wedgeRoundRectCallout">
              <a:avLst>
                <a:gd name="adj1" fmla="val -8750"/>
                <a:gd name="adj2" fmla="val 292307"/>
                <a:gd name="adj3" fmla="val 16667"/>
              </a:avLst>
            </a:prstGeom>
            <a:solidFill>
              <a:srgbClr val="00FF99"/>
            </a:solidFill>
            <a:ln w="9525">
              <a:solidFill>
                <a:schemeClr val="tx1"/>
              </a:solidFill>
              <a:miter lim="800000"/>
            </a:ln>
            <a:effectLst/>
          </p:spPr>
          <p:txBody>
            <a:bodyPr/>
            <a:lstStyle/>
            <a:p>
              <a:pPr algn="ctr"/>
              <a:r>
                <a:rPr lang="zh-CN" altLang="en-US" sz="1600" b="1" dirty="0">
                  <a:latin typeface="微软雅黑" panose="020B0503020204020204" pitchFamily="34" charset="-122"/>
                  <a:ea typeface="微软雅黑" panose="020B0503020204020204" pitchFamily="34" charset="-122"/>
                </a:rPr>
                <a:t>类型字段 </a:t>
              </a:r>
              <a:r>
                <a:rPr lang="en-US" altLang="zh-CN" sz="1600" b="1" dirty="0">
                  <a:latin typeface="微软雅黑" panose="020B0503020204020204" pitchFamily="34" charset="-122"/>
                  <a:ea typeface="微软雅黑" panose="020B0503020204020204" pitchFamily="34" charset="-122"/>
                </a:rPr>
                <a:t>2 </a:t>
              </a:r>
              <a:r>
                <a:rPr lang="zh-CN" altLang="en-US" sz="1600" b="1" dirty="0">
                  <a:latin typeface="微软雅黑" panose="020B0503020204020204" pitchFamily="34" charset="-122"/>
                  <a:ea typeface="微软雅黑" panose="020B0503020204020204" pitchFamily="34" charset="-122"/>
                </a:rPr>
                <a:t>字节</a:t>
              </a:r>
              <a:endParaRPr lang="zh-CN" altLang="en-US" sz="1600" b="1" dirty="0">
                <a:latin typeface="微软雅黑" panose="020B0503020204020204" pitchFamily="34" charset="-122"/>
                <a:ea typeface="微软雅黑" panose="020B0503020204020204" pitchFamily="34" charset="-122"/>
              </a:endParaRPr>
            </a:p>
          </p:txBody>
        </p:sp>
      </p:grpSp>
      <p:sp>
        <p:nvSpPr>
          <p:cNvPr id="5" name="矩形 4"/>
          <p:cNvSpPr/>
          <p:nvPr/>
        </p:nvSpPr>
        <p:spPr>
          <a:xfrm>
            <a:off x="1760081" y="1087425"/>
            <a:ext cx="5565473" cy="584775"/>
          </a:xfrm>
          <a:prstGeom prst="rect">
            <a:avLst/>
          </a:prstGeom>
          <a:solidFill>
            <a:srgbClr val="0000CC"/>
          </a:solidFill>
        </p:spPr>
        <p:txBody>
          <a:bodyPr wrap="square">
            <a:spAutoFit/>
          </a:bodyPr>
          <a:lstStyle/>
          <a:p>
            <a:pPr algn="ctr"/>
            <a:r>
              <a:rPr lang="zh-CN" altLang="en-US" sz="1600" b="1" dirty="0">
                <a:solidFill>
                  <a:schemeClr val="bg1"/>
                </a:solidFill>
                <a:latin typeface="微软雅黑" panose="020B0503020204020204" pitchFamily="34" charset="-122"/>
                <a:ea typeface="微软雅黑" panose="020B0503020204020204" pitchFamily="34" charset="-122"/>
              </a:rPr>
              <a:t>类型字段用来标志</a:t>
            </a:r>
            <a:r>
              <a:rPr lang="zh-CN" altLang="en-US" sz="1600" b="1" dirty="0">
                <a:solidFill>
                  <a:srgbClr val="FFFF00"/>
                </a:solidFill>
                <a:latin typeface="微软雅黑" panose="020B0503020204020204" pitchFamily="34" charset="-122"/>
                <a:ea typeface="微软雅黑" panose="020B0503020204020204" pitchFamily="34" charset="-122"/>
              </a:rPr>
              <a:t>上一层</a:t>
            </a:r>
            <a:r>
              <a:rPr lang="zh-CN" altLang="en-US" sz="1600" b="1" dirty="0">
                <a:solidFill>
                  <a:schemeClr val="bg1"/>
                </a:solidFill>
                <a:latin typeface="微软雅黑" panose="020B0503020204020204" pitchFamily="34" charset="-122"/>
                <a:ea typeface="微软雅黑" panose="020B0503020204020204" pitchFamily="34" charset="-122"/>
              </a:rPr>
              <a:t>使用的是什么协议，</a:t>
            </a:r>
            <a:endParaRPr lang="zh-CN" altLang="en-US" sz="1600" b="1" dirty="0">
              <a:solidFill>
                <a:schemeClr val="bg1"/>
              </a:solidFill>
              <a:latin typeface="微软雅黑" panose="020B0503020204020204" pitchFamily="34" charset="-122"/>
              <a:ea typeface="微软雅黑" panose="020B0503020204020204" pitchFamily="34" charset="-122"/>
            </a:endParaRPr>
          </a:p>
          <a:p>
            <a:pPr algn="ctr"/>
            <a:r>
              <a:rPr lang="zh-CN" altLang="en-US" sz="1600" b="1" dirty="0">
                <a:solidFill>
                  <a:schemeClr val="bg1"/>
                </a:solidFill>
                <a:latin typeface="微软雅黑" panose="020B0503020204020204" pitchFamily="34" charset="-122"/>
                <a:ea typeface="微软雅黑" panose="020B0503020204020204" pitchFamily="34" charset="-122"/>
              </a:rPr>
              <a:t>以便把收到的 </a:t>
            </a:r>
            <a:r>
              <a:rPr lang="en-US" altLang="zh-CN" sz="1600" b="1" dirty="0">
                <a:solidFill>
                  <a:schemeClr val="bg1"/>
                </a:solidFill>
                <a:latin typeface="微软雅黑" panose="020B0503020204020204" pitchFamily="34" charset="-122"/>
                <a:ea typeface="微软雅黑" panose="020B0503020204020204" pitchFamily="34" charset="-122"/>
              </a:rPr>
              <a:t>MAC </a:t>
            </a:r>
            <a:r>
              <a:rPr lang="zh-CN" altLang="en-US" sz="1600" b="1" dirty="0">
                <a:solidFill>
                  <a:schemeClr val="bg1"/>
                </a:solidFill>
                <a:latin typeface="微软雅黑" panose="020B0503020204020204" pitchFamily="34" charset="-122"/>
                <a:ea typeface="微软雅黑" panose="020B0503020204020204" pitchFamily="34" charset="-122"/>
              </a:rPr>
              <a:t>帧的数据上交给上一层的这个协议。 </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37" name="AutoShape 5"/>
          <p:cNvSpPr>
            <a:spLocks noChangeArrowheads="1"/>
          </p:cNvSpPr>
          <p:nvPr/>
        </p:nvSpPr>
        <p:spPr bwMode="auto">
          <a:xfrm>
            <a:off x="502921" y="609030"/>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 name="Rectangle 6"/>
          <p:cNvSpPr>
            <a:spLocks noChangeArrowheads="1"/>
          </p:cNvSpPr>
          <p:nvPr/>
        </p:nvSpPr>
        <p:spPr bwMode="auto">
          <a:xfrm>
            <a:off x="2939512" y="585940"/>
            <a:ext cx="325512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anose="020B0503020204020204" pitchFamily="34" charset="-122"/>
                <a:ea typeface="微软雅黑" panose="020B0503020204020204" pitchFamily="34" charset="-122"/>
              </a:rPr>
              <a:t>以太网 </a:t>
            </a:r>
            <a:r>
              <a:rPr lang="en-US" altLang="zh-CN" sz="2000" b="1" dirty="0">
                <a:solidFill>
                  <a:schemeClr val="bg1"/>
                </a:solidFill>
                <a:latin typeface="微软雅黑" panose="020B0503020204020204" pitchFamily="34" charset="-122"/>
                <a:ea typeface="微软雅黑" panose="020B0503020204020204" pitchFamily="34" charset="-122"/>
              </a:rPr>
              <a:t>V2 </a:t>
            </a:r>
            <a:r>
              <a:rPr lang="zh-CN" altLang="en-US" sz="2000" b="1" dirty="0">
                <a:solidFill>
                  <a:schemeClr val="bg1"/>
                </a:solidFill>
                <a:latin typeface="微软雅黑" panose="020B0503020204020204" pitchFamily="34" charset="-122"/>
                <a:ea typeface="微软雅黑" panose="020B0503020204020204" pitchFamily="34" charset="-122"/>
              </a:rPr>
              <a:t>的 </a:t>
            </a:r>
            <a:r>
              <a:rPr lang="en-US" altLang="zh-CN" sz="2000" b="1" dirty="0">
                <a:solidFill>
                  <a:schemeClr val="bg1"/>
                </a:solidFill>
                <a:latin typeface="微软雅黑" panose="020B0503020204020204" pitchFamily="34" charset="-122"/>
                <a:ea typeface="微软雅黑" panose="020B0503020204020204" pitchFamily="34" charset="-122"/>
              </a:rPr>
              <a:t>MAC </a:t>
            </a:r>
            <a:r>
              <a:rPr lang="zh-CN" altLang="en-US" sz="2000" b="1" dirty="0">
                <a:solidFill>
                  <a:schemeClr val="bg1"/>
                </a:solidFill>
                <a:latin typeface="微软雅黑" panose="020B0503020204020204" pitchFamily="34" charset="-122"/>
                <a:ea typeface="微软雅黑" panose="020B0503020204020204" pitchFamily="34" charset="-122"/>
              </a:rPr>
              <a:t>帧格式</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Tm="2000"/>
    </mc:Choice>
    <mc:Fallback>
      <p:transition spd="slow" advTm="2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圆角矩形 37"/>
          <p:cNvSpPr/>
          <p:nvPr/>
        </p:nvSpPr>
        <p:spPr>
          <a:xfrm>
            <a:off x="502920" y="1009164"/>
            <a:ext cx="8129015" cy="3282696"/>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anose="020B0503020204020204" pitchFamily="34" charset="-122"/>
              <a:ea typeface="微软雅黑" panose="020B0503020204020204" pitchFamily="34" charset="-122"/>
            </a:endParaRPr>
          </a:p>
        </p:txBody>
      </p:sp>
      <p:sp>
        <p:nvSpPr>
          <p:cNvPr id="39" name="AutoShape 5"/>
          <p:cNvSpPr>
            <a:spLocks noChangeArrowheads="1"/>
          </p:cNvSpPr>
          <p:nvPr/>
        </p:nvSpPr>
        <p:spPr bwMode="auto">
          <a:xfrm>
            <a:off x="502920" y="603092"/>
            <a:ext cx="8129015" cy="308939"/>
          </a:xfrm>
          <a:prstGeom prst="roundRect">
            <a:avLst>
              <a:gd name="adj" fmla="val 16667"/>
            </a:avLst>
          </a:prstGeom>
          <a:solidFill>
            <a:srgbClr val="ABEBD7"/>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5" name="矩形 44"/>
          <p:cNvSpPr/>
          <p:nvPr/>
        </p:nvSpPr>
        <p:spPr>
          <a:xfrm>
            <a:off x="616085" y="560852"/>
            <a:ext cx="3255122" cy="400110"/>
          </a:xfrm>
          <a:prstGeom prst="rect">
            <a:avLst/>
          </a:prstGeom>
        </p:spPr>
        <p:txBody>
          <a:bodyPr wrap="none">
            <a:spAutoFit/>
          </a:bodyPr>
          <a:lstStyle/>
          <a:p>
            <a:r>
              <a:rPr lang="zh-CN" altLang="en-US" sz="2000" b="1" dirty="0" smtClean="0">
                <a:latin typeface="微软雅黑" panose="020B0503020204020204" pitchFamily="34" charset="-122"/>
                <a:ea typeface="微软雅黑" panose="020B0503020204020204" pitchFamily="34" charset="-122"/>
              </a:rPr>
              <a:t>以太网 </a:t>
            </a:r>
            <a:r>
              <a:rPr lang="en-US" altLang="zh-CN" sz="2000" b="1" dirty="0" smtClean="0">
                <a:latin typeface="微软雅黑" panose="020B0503020204020204" pitchFamily="34" charset="-122"/>
                <a:ea typeface="微软雅黑" panose="020B0503020204020204" pitchFamily="34" charset="-122"/>
              </a:rPr>
              <a:t>V2 </a:t>
            </a:r>
            <a:r>
              <a:rPr lang="zh-CN" altLang="en-US" sz="2000" b="1" dirty="0" smtClean="0">
                <a:latin typeface="微软雅黑" panose="020B0503020204020204" pitchFamily="34" charset="-122"/>
                <a:ea typeface="微软雅黑" panose="020B0503020204020204" pitchFamily="34" charset="-122"/>
              </a:rPr>
              <a:t>的 </a:t>
            </a:r>
            <a:r>
              <a:rPr lang="en-US" altLang="zh-CN" sz="2000" b="1" dirty="0">
                <a:latin typeface="微软雅黑" panose="020B0503020204020204" pitchFamily="34" charset="-122"/>
                <a:ea typeface="微软雅黑" panose="020B0503020204020204" pitchFamily="34" charset="-122"/>
              </a:rPr>
              <a:t>MAC </a:t>
            </a:r>
            <a:r>
              <a:rPr lang="zh-CN" altLang="en-US" sz="2000" b="1" dirty="0">
                <a:latin typeface="微软雅黑" panose="020B0503020204020204" pitchFamily="34" charset="-122"/>
                <a:ea typeface="微软雅黑" panose="020B0503020204020204" pitchFamily="34" charset="-122"/>
              </a:rPr>
              <a:t>帧格式</a:t>
            </a:r>
            <a:endParaRPr lang="zh-CN" altLang="en-US" sz="2000" b="1" dirty="0">
              <a:latin typeface="微软雅黑" panose="020B0503020204020204" pitchFamily="34" charset="-122"/>
              <a:ea typeface="微软雅黑" panose="020B0503020204020204" pitchFamily="34" charset="-122"/>
            </a:endParaRPr>
          </a:p>
        </p:txBody>
      </p:sp>
      <p:grpSp>
        <p:nvGrpSpPr>
          <p:cNvPr id="44" name="组合 43"/>
          <p:cNvGrpSpPr/>
          <p:nvPr/>
        </p:nvGrpSpPr>
        <p:grpSpPr>
          <a:xfrm>
            <a:off x="1025874" y="1756079"/>
            <a:ext cx="6597590" cy="2222487"/>
            <a:chOff x="1025874" y="1600352"/>
            <a:chExt cx="6597590" cy="2222487"/>
          </a:xfrm>
        </p:grpSpPr>
        <p:sp>
          <p:nvSpPr>
            <p:cNvPr id="10" name="Line 3"/>
            <p:cNvSpPr>
              <a:spLocks noChangeShapeType="1"/>
            </p:cNvSpPr>
            <p:nvPr/>
          </p:nvSpPr>
          <p:spPr bwMode="auto">
            <a:xfrm>
              <a:off x="1025874" y="3332145"/>
              <a:ext cx="6597590" cy="0"/>
            </a:xfrm>
            <a:prstGeom prst="line">
              <a:avLst/>
            </a:prstGeom>
            <a:noFill/>
            <a:ln w="25400" cmpd="sng">
              <a:solidFill>
                <a:srgbClr val="0000CC"/>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1" name="Rectangle 4"/>
            <p:cNvSpPr>
              <a:spLocks noChangeArrowheads="1"/>
            </p:cNvSpPr>
            <p:nvPr/>
          </p:nvSpPr>
          <p:spPr bwMode="auto">
            <a:xfrm>
              <a:off x="2063209" y="3484501"/>
              <a:ext cx="4746129" cy="338338"/>
            </a:xfrm>
            <a:prstGeom prst="rect">
              <a:avLst/>
            </a:prstGeom>
            <a:solidFill>
              <a:srgbClr val="FF00FF"/>
            </a:solidFill>
            <a:ln w="1905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2" name="Rectangle 6"/>
            <p:cNvSpPr>
              <a:spLocks noChangeArrowheads="1"/>
            </p:cNvSpPr>
            <p:nvPr/>
          </p:nvSpPr>
          <p:spPr bwMode="auto">
            <a:xfrm>
              <a:off x="3847707" y="3530798"/>
              <a:ext cx="1267079"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anose="020B0503020204020204" pitchFamily="34" charset="-122"/>
                  <a:ea typeface="微软雅黑" panose="020B0503020204020204" pitchFamily="34" charset="-122"/>
                </a:rPr>
                <a:t>以太网 </a:t>
              </a:r>
              <a:r>
                <a:rPr kumimoji="1" lang="en-US" altLang="zh-CN" sz="1200" b="1" dirty="0">
                  <a:latin typeface="微软雅黑" panose="020B0503020204020204" pitchFamily="34" charset="-122"/>
                  <a:ea typeface="微软雅黑" panose="020B0503020204020204" pitchFamily="34" charset="-122"/>
                </a:rPr>
                <a:t>MAC </a:t>
              </a:r>
              <a:r>
                <a:rPr kumimoji="1" lang="zh-CN" altLang="en-US" sz="1200" b="1" dirty="0">
                  <a:latin typeface="微软雅黑" panose="020B0503020204020204" pitchFamily="34" charset="-122"/>
                  <a:ea typeface="微软雅黑" panose="020B0503020204020204" pitchFamily="34" charset="-122"/>
                </a:rPr>
                <a:t>帧</a:t>
              </a:r>
              <a:endParaRPr kumimoji="1" lang="zh-CN" altLang="en-US" sz="1200" b="1" dirty="0">
                <a:latin typeface="微软雅黑" panose="020B0503020204020204" pitchFamily="34" charset="-122"/>
                <a:ea typeface="微软雅黑" panose="020B0503020204020204" pitchFamily="34" charset="-122"/>
              </a:endParaRPr>
            </a:p>
          </p:txBody>
        </p:sp>
        <p:sp>
          <p:nvSpPr>
            <p:cNvPr id="13" name="Rectangle 13"/>
            <p:cNvSpPr>
              <a:spLocks noChangeArrowheads="1"/>
            </p:cNvSpPr>
            <p:nvPr/>
          </p:nvSpPr>
          <p:spPr bwMode="auto">
            <a:xfrm>
              <a:off x="6889224" y="3537948"/>
              <a:ext cx="644408"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solidFill>
                    <a:srgbClr val="000099"/>
                  </a:solidFill>
                  <a:latin typeface="微软雅黑" panose="020B0503020204020204" pitchFamily="34" charset="-122"/>
                  <a:ea typeface="微软雅黑" panose="020B0503020204020204" pitchFamily="34" charset="-122"/>
                </a:rPr>
                <a:t>物理层</a:t>
              </a:r>
              <a:endParaRPr kumimoji="1" lang="zh-CN" altLang="en-US" sz="1200" b="1" dirty="0">
                <a:solidFill>
                  <a:srgbClr val="000099"/>
                </a:solidFill>
                <a:latin typeface="微软雅黑" panose="020B0503020204020204" pitchFamily="34" charset="-122"/>
                <a:ea typeface="微软雅黑" panose="020B0503020204020204" pitchFamily="34" charset="-122"/>
              </a:endParaRPr>
            </a:p>
          </p:txBody>
        </p:sp>
        <p:sp>
          <p:nvSpPr>
            <p:cNvPr id="14" name="Rectangle 26"/>
            <p:cNvSpPr>
              <a:spLocks noChangeArrowheads="1"/>
            </p:cNvSpPr>
            <p:nvPr/>
          </p:nvSpPr>
          <p:spPr bwMode="auto">
            <a:xfrm>
              <a:off x="6859854" y="2898379"/>
              <a:ext cx="758927" cy="27443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dirty="0" smtClean="0">
                  <a:solidFill>
                    <a:srgbClr val="000099"/>
                  </a:solidFill>
                  <a:latin typeface="微软雅黑" panose="020B0503020204020204" pitchFamily="34" charset="-122"/>
                  <a:ea typeface="微软雅黑" panose="020B0503020204020204" pitchFamily="34" charset="-122"/>
                </a:rPr>
                <a:t>MAC </a:t>
              </a:r>
              <a:r>
                <a:rPr kumimoji="1" lang="zh-CN" altLang="en-US" sz="1200" b="1" dirty="0" smtClean="0">
                  <a:solidFill>
                    <a:srgbClr val="000099"/>
                  </a:solidFill>
                  <a:latin typeface="微软雅黑" panose="020B0503020204020204" pitchFamily="34" charset="-122"/>
                  <a:ea typeface="微软雅黑" panose="020B0503020204020204" pitchFamily="34" charset="-122"/>
                </a:rPr>
                <a:t>层</a:t>
              </a:r>
              <a:endParaRPr kumimoji="1" lang="zh-CN" altLang="en-US" sz="1200" b="1" dirty="0">
                <a:solidFill>
                  <a:srgbClr val="000099"/>
                </a:solidFill>
                <a:latin typeface="微软雅黑" panose="020B0503020204020204" pitchFamily="34" charset="-122"/>
                <a:ea typeface="微软雅黑" panose="020B0503020204020204" pitchFamily="34" charset="-122"/>
              </a:endParaRPr>
            </a:p>
          </p:txBody>
        </p:sp>
        <p:sp>
          <p:nvSpPr>
            <p:cNvPr id="15" name="Line 27"/>
            <p:cNvSpPr>
              <a:spLocks noChangeShapeType="1"/>
            </p:cNvSpPr>
            <p:nvPr/>
          </p:nvSpPr>
          <p:spPr bwMode="auto">
            <a:xfrm flipH="1">
              <a:off x="2057335" y="3144542"/>
              <a:ext cx="1175" cy="351351"/>
            </a:xfrm>
            <a:prstGeom prst="line">
              <a:avLst/>
            </a:prstGeom>
            <a:noFill/>
            <a:ln w="19050">
              <a:solidFill>
                <a:srgbClr val="0000FF"/>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6" name="Line 28"/>
            <p:cNvSpPr>
              <a:spLocks noChangeShapeType="1"/>
            </p:cNvSpPr>
            <p:nvPr/>
          </p:nvSpPr>
          <p:spPr bwMode="auto">
            <a:xfrm>
              <a:off x="6801115" y="3193340"/>
              <a:ext cx="8224" cy="294961"/>
            </a:xfrm>
            <a:prstGeom prst="line">
              <a:avLst/>
            </a:prstGeom>
            <a:noFill/>
            <a:ln w="12700">
              <a:solidFill>
                <a:srgbClr val="0000FF"/>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9" name="Rectangle 47"/>
            <p:cNvSpPr>
              <a:spLocks noChangeArrowheads="1"/>
            </p:cNvSpPr>
            <p:nvPr/>
          </p:nvSpPr>
          <p:spPr bwMode="auto">
            <a:xfrm>
              <a:off x="6966760" y="2291106"/>
              <a:ext cx="535404"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dirty="0" smtClean="0">
                  <a:solidFill>
                    <a:srgbClr val="000099"/>
                  </a:solidFill>
                  <a:latin typeface="微软雅黑" panose="020B0503020204020204" pitchFamily="34" charset="-122"/>
                  <a:ea typeface="微软雅黑" panose="020B0503020204020204" pitchFamily="34" charset="-122"/>
                </a:rPr>
                <a:t>IP </a:t>
              </a:r>
              <a:r>
                <a:rPr kumimoji="1" lang="zh-CN" altLang="en-US" sz="1200" b="1" dirty="0" smtClean="0">
                  <a:solidFill>
                    <a:srgbClr val="000099"/>
                  </a:solidFill>
                  <a:latin typeface="微软雅黑" panose="020B0503020204020204" pitchFamily="34" charset="-122"/>
                  <a:ea typeface="微软雅黑" panose="020B0503020204020204" pitchFamily="34" charset="-122"/>
                </a:rPr>
                <a:t>层</a:t>
              </a:r>
              <a:endParaRPr kumimoji="1" lang="zh-CN" altLang="en-US" sz="1200" b="1" dirty="0">
                <a:solidFill>
                  <a:srgbClr val="000099"/>
                </a:solidFill>
                <a:latin typeface="微软雅黑" panose="020B0503020204020204" pitchFamily="34" charset="-122"/>
                <a:ea typeface="微软雅黑" panose="020B0503020204020204" pitchFamily="34" charset="-122"/>
              </a:endParaRPr>
            </a:p>
          </p:txBody>
        </p:sp>
        <p:sp>
          <p:nvSpPr>
            <p:cNvPr id="20" name="Line 48"/>
            <p:cNvSpPr>
              <a:spLocks noChangeShapeType="1"/>
            </p:cNvSpPr>
            <p:nvPr/>
          </p:nvSpPr>
          <p:spPr bwMode="auto">
            <a:xfrm flipV="1">
              <a:off x="6853980" y="2655469"/>
              <a:ext cx="648644" cy="0"/>
            </a:xfrm>
            <a:prstGeom prst="line">
              <a:avLst/>
            </a:prstGeom>
            <a:noFill/>
            <a:ln w="25400" cmpd="sng">
              <a:solidFill>
                <a:srgbClr val="0000FF"/>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21" name="AutoShape 64"/>
            <p:cNvSpPr>
              <a:spLocks noChangeArrowheads="1"/>
            </p:cNvSpPr>
            <p:nvPr/>
          </p:nvSpPr>
          <p:spPr bwMode="auto">
            <a:xfrm rot="16200000" flipH="1">
              <a:off x="4254498" y="3277080"/>
              <a:ext cx="416416" cy="170343"/>
            </a:xfrm>
            <a:prstGeom prst="rightArrow">
              <a:avLst>
                <a:gd name="adj1" fmla="val 50000"/>
                <a:gd name="adj2" fmla="val 132426"/>
              </a:avLst>
            </a:prstGeom>
            <a:solidFill>
              <a:srgbClr val="00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22" name="Rectangle 66"/>
            <p:cNvSpPr>
              <a:spLocks noChangeArrowheads="1"/>
            </p:cNvSpPr>
            <p:nvPr/>
          </p:nvSpPr>
          <p:spPr bwMode="auto">
            <a:xfrm>
              <a:off x="2057335" y="2849580"/>
              <a:ext cx="4752004" cy="312312"/>
            </a:xfrm>
            <a:prstGeom prst="rect">
              <a:avLst/>
            </a:prstGeom>
            <a:solidFill>
              <a:srgbClr val="00FFFF"/>
            </a:solidFill>
            <a:ln w="19050" algn="ctr">
              <a:solidFill>
                <a:schemeClr val="tx1"/>
              </a:solidFill>
              <a:miter lim="800000"/>
            </a:ln>
            <a:effec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23" name="Line 67"/>
            <p:cNvSpPr>
              <a:spLocks noChangeShapeType="1"/>
            </p:cNvSpPr>
            <p:nvPr/>
          </p:nvSpPr>
          <p:spPr bwMode="auto">
            <a:xfrm>
              <a:off x="2749283" y="2849580"/>
              <a:ext cx="0" cy="312312"/>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24" name="Line 68"/>
            <p:cNvSpPr>
              <a:spLocks noChangeShapeType="1"/>
            </p:cNvSpPr>
            <p:nvPr/>
          </p:nvSpPr>
          <p:spPr bwMode="auto">
            <a:xfrm>
              <a:off x="3425959" y="2849580"/>
              <a:ext cx="0" cy="312312"/>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25" name="Line 69"/>
            <p:cNvSpPr>
              <a:spLocks noChangeShapeType="1"/>
            </p:cNvSpPr>
            <p:nvPr/>
          </p:nvSpPr>
          <p:spPr bwMode="auto">
            <a:xfrm>
              <a:off x="4102635" y="2849580"/>
              <a:ext cx="0" cy="312312"/>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26" name="Line 70"/>
            <p:cNvSpPr>
              <a:spLocks noChangeShapeType="1"/>
            </p:cNvSpPr>
            <p:nvPr/>
          </p:nvSpPr>
          <p:spPr bwMode="auto">
            <a:xfrm>
              <a:off x="6414611" y="2849580"/>
              <a:ext cx="0" cy="312312"/>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27" name="Rectangle 71"/>
            <p:cNvSpPr>
              <a:spLocks noChangeArrowheads="1"/>
            </p:cNvSpPr>
            <p:nvPr/>
          </p:nvSpPr>
          <p:spPr bwMode="auto">
            <a:xfrm>
              <a:off x="2005645" y="2881028"/>
              <a:ext cx="798296"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anose="020B0503020204020204" pitchFamily="34" charset="-122"/>
                  <a:ea typeface="微软雅黑" panose="020B0503020204020204" pitchFamily="34" charset="-122"/>
                </a:rPr>
                <a:t>目的地址</a:t>
              </a:r>
              <a:endParaRPr kumimoji="1" lang="zh-CN" altLang="en-US" sz="1200" b="1" dirty="0">
                <a:latin typeface="微软雅黑" panose="020B0503020204020204" pitchFamily="34" charset="-122"/>
                <a:ea typeface="微软雅黑" panose="020B0503020204020204" pitchFamily="34" charset="-122"/>
              </a:endParaRPr>
            </a:p>
          </p:txBody>
        </p:sp>
        <p:sp>
          <p:nvSpPr>
            <p:cNvPr id="28" name="Rectangle 72"/>
            <p:cNvSpPr>
              <a:spLocks noChangeArrowheads="1"/>
            </p:cNvSpPr>
            <p:nvPr/>
          </p:nvSpPr>
          <p:spPr bwMode="auto">
            <a:xfrm>
              <a:off x="2788208" y="2881028"/>
              <a:ext cx="644408"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anose="020B0503020204020204" pitchFamily="34" charset="-122"/>
                  <a:ea typeface="微软雅黑" panose="020B0503020204020204" pitchFamily="34" charset="-122"/>
                </a:rPr>
                <a:t>源地址</a:t>
              </a:r>
              <a:endParaRPr kumimoji="1" lang="zh-CN" altLang="en-US" sz="1200" b="1" dirty="0">
                <a:latin typeface="微软雅黑" panose="020B0503020204020204" pitchFamily="34" charset="-122"/>
                <a:ea typeface="微软雅黑" panose="020B0503020204020204" pitchFamily="34" charset="-122"/>
              </a:endParaRPr>
            </a:p>
          </p:txBody>
        </p:sp>
        <p:sp>
          <p:nvSpPr>
            <p:cNvPr id="29" name="Rectangle 73"/>
            <p:cNvSpPr>
              <a:spLocks noChangeArrowheads="1"/>
            </p:cNvSpPr>
            <p:nvPr/>
          </p:nvSpPr>
          <p:spPr bwMode="auto">
            <a:xfrm>
              <a:off x="3527499" y="2881028"/>
              <a:ext cx="490520"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anose="020B0503020204020204" pitchFamily="34" charset="-122"/>
                  <a:ea typeface="微软雅黑" panose="020B0503020204020204" pitchFamily="34" charset="-122"/>
                </a:rPr>
                <a:t>类型</a:t>
              </a:r>
              <a:endParaRPr kumimoji="1" lang="zh-CN" altLang="en-US" sz="1200" b="1" dirty="0">
                <a:latin typeface="微软雅黑" panose="020B0503020204020204" pitchFamily="34" charset="-122"/>
                <a:ea typeface="微软雅黑" panose="020B0503020204020204" pitchFamily="34" charset="-122"/>
              </a:endParaRPr>
            </a:p>
          </p:txBody>
        </p:sp>
        <p:sp>
          <p:nvSpPr>
            <p:cNvPr id="30" name="Rectangle 74"/>
            <p:cNvSpPr>
              <a:spLocks noChangeArrowheads="1"/>
            </p:cNvSpPr>
            <p:nvPr/>
          </p:nvSpPr>
          <p:spPr bwMode="auto">
            <a:xfrm>
              <a:off x="4841260" y="2881028"/>
              <a:ext cx="862417"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anose="020B0503020204020204" pitchFamily="34" charset="-122"/>
                  <a:ea typeface="微软雅黑" panose="020B0503020204020204" pitchFamily="34" charset="-122"/>
                </a:rPr>
                <a:t>数        据</a:t>
              </a:r>
              <a:endParaRPr kumimoji="1" lang="zh-CN" altLang="en-US" sz="1200" b="1" dirty="0">
                <a:latin typeface="微软雅黑" panose="020B0503020204020204" pitchFamily="34" charset="-122"/>
                <a:ea typeface="微软雅黑" panose="020B0503020204020204" pitchFamily="34" charset="-122"/>
              </a:endParaRPr>
            </a:p>
          </p:txBody>
        </p:sp>
        <p:sp>
          <p:nvSpPr>
            <p:cNvPr id="31" name="Rectangle 75"/>
            <p:cNvSpPr>
              <a:spLocks noChangeArrowheads="1"/>
            </p:cNvSpPr>
            <p:nvPr/>
          </p:nvSpPr>
          <p:spPr bwMode="auto">
            <a:xfrm>
              <a:off x="6374669" y="2881028"/>
              <a:ext cx="466475"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a:latin typeface="微软雅黑" panose="020B0503020204020204" pitchFamily="34" charset="-122"/>
                  <a:ea typeface="微软雅黑" panose="020B0503020204020204" pitchFamily="34" charset="-122"/>
                </a:rPr>
                <a:t>FCS</a:t>
              </a:r>
              <a:endParaRPr kumimoji="1" lang="en-US" altLang="zh-CN" sz="1200" b="1">
                <a:latin typeface="微软雅黑" panose="020B0503020204020204" pitchFamily="34" charset="-122"/>
                <a:ea typeface="微软雅黑" panose="020B0503020204020204" pitchFamily="34" charset="-122"/>
              </a:endParaRPr>
            </a:p>
          </p:txBody>
        </p:sp>
        <p:sp>
          <p:nvSpPr>
            <p:cNvPr id="32" name="Rectangle 76"/>
            <p:cNvSpPr>
              <a:spLocks noChangeArrowheads="1"/>
            </p:cNvSpPr>
            <p:nvPr/>
          </p:nvSpPr>
          <p:spPr bwMode="auto">
            <a:xfrm>
              <a:off x="2287182" y="2626141"/>
              <a:ext cx="277321"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dirty="0">
                  <a:solidFill>
                    <a:srgbClr val="000099"/>
                  </a:solidFill>
                  <a:latin typeface="微软雅黑" panose="020B0503020204020204" pitchFamily="34" charset="-122"/>
                  <a:ea typeface="微软雅黑" panose="020B0503020204020204" pitchFamily="34" charset="-122"/>
                </a:rPr>
                <a:t>6</a:t>
              </a:r>
              <a:endParaRPr kumimoji="1" lang="en-US" altLang="zh-CN" sz="1200" b="1" dirty="0">
                <a:solidFill>
                  <a:srgbClr val="000099"/>
                </a:solidFill>
                <a:latin typeface="微软雅黑" panose="020B0503020204020204" pitchFamily="34" charset="-122"/>
                <a:ea typeface="微软雅黑" panose="020B0503020204020204" pitchFamily="34" charset="-122"/>
              </a:endParaRPr>
            </a:p>
          </p:txBody>
        </p:sp>
        <p:sp>
          <p:nvSpPr>
            <p:cNvPr id="33" name="Rectangle 77"/>
            <p:cNvSpPr>
              <a:spLocks noChangeArrowheads="1"/>
            </p:cNvSpPr>
            <p:nvPr/>
          </p:nvSpPr>
          <p:spPr bwMode="auto">
            <a:xfrm>
              <a:off x="2984591" y="2626141"/>
              <a:ext cx="277321"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dirty="0">
                  <a:solidFill>
                    <a:srgbClr val="000099"/>
                  </a:solidFill>
                  <a:latin typeface="微软雅黑" panose="020B0503020204020204" pitchFamily="34" charset="-122"/>
                  <a:ea typeface="微软雅黑" panose="020B0503020204020204" pitchFamily="34" charset="-122"/>
                </a:rPr>
                <a:t>6</a:t>
              </a:r>
              <a:endParaRPr kumimoji="1" lang="en-US" altLang="zh-CN" sz="1200" b="1" dirty="0">
                <a:solidFill>
                  <a:srgbClr val="000099"/>
                </a:solidFill>
                <a:latin typeface="微软雅黑" panose="020B0503020204020204" pitchFamily="34" charset="-122"/>
                <a:ea typeface="微软雅黑" panose="020B0503020204020204" pitchFamily="34" charset="-122"/>
              </a:endParaRPr>
            </a:p>
          </p:txBody>
        </p:sp>
        <p:sp>
          <p:nvSpPr>
            <p:cNvPr id="34" name="Rectangle 78"/>
            <p:cNvSpPr>
              <a:spLocks noChangeArrowheads="1"/>
            </p:cNvSpPr>
            <p:nvPr/>
          </p:nvSpPr>
          <p:spPr bwMode="auto">
            <a:xfrm>
              <a:off x="3707907" y="2626141"/>
              <a:ext cx="277321"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dirty="0">
                  <a:solidFill>
                    <a:srgbClr val="000099"/>
                  </a:solidFill>
                  <a:latin typeface="微软雅黑" panose="020B0503020204020204" pitchFamily="34" charset="-122"/>
                  <a:ea typeface="微软雅黑" panose="020B0503020204020204" pitchFamily="34" charset="-122"/>
                </a:rPr>
                <a:t>2</a:t>
              </a:r>
              <a:endParaRPr kumimoji="1" lang="en-US" altLang="zh-CN" sz="1200" b="1" dirty="0">
                <a:solidFill>
                  <a:srgbClr val="000099"/>
                </a:solidFill>
                <a:latin typeface="微软雅黑" panose="020B0503020204020204" pitchFamily="34" charset="-122"/>
                <a:ea typeface="微软雅黑" panose="020B0503020204020204" pitchFamily="34" charset="-122"/>
              </a:endParaRPr>
            </a:p>
          </p:txBody>
        </p:sp>
        <p:sp>
          <p:nvSpPr>
            <p:cNvPr id="35" name="Rectangle 79"/>
            <p:cNvSpPr>
              <a:spLocks noChangeArrowheads="1"/>
            </p:cNvSpPr>
            <p:nvPr/>
          </p:nvSpPr>
          <p:spPr bwMode="auto">
            <a:xfrm>
              <a:off x="6468707" y="2626141"/>
              <a:ext cx="277321"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dirty="0">
                  <a:solidFill>
                    <a:srgbClr val="000099"/>
                  </a:solidFill>
                  <a:latin typeface="微软雅黑" panose="020B0503020204020204" pitchFamily="34" charset="-122"/>
                  <a:ea typeface="微软雅黑" panose="020B0503020204020204" pitchFamily="34" charset="-122"/>
                </a:rPr>
                <a:t>4</a:t>
              </a:r>
              <a:endParaRPr kumimoji="1" lang="en-US" altLang="zh-CN" sz="1200" b="1" dirty="0">
                <a:solidFill>
                  <a:srgbClr val="000099"/>
                </a:solidFill>
                <a:latin typeface="微软雅黑" panose="020B0503020204020204" pitchFamily="34" charset="-122"/>
                <a:ea typeface="微软雅黑" panose="020B0503020204020204" pitchFamily="34" charset="-122"/>
              </a:endParaRPr>
            </a:p>
          </p:txBody>
        </p:sp>
        <p:sp>
          <p:nvSpPr>
            <p:cNvPr id="36" name="Rectangle 80"/>
            <p:cNvSpPr>
              <a:spLocks noChangeArrowheads="1"/>
            </p:cNvSpPr>
            <p:nvPr/>
          </p:nvSpPr>
          <p:spPr bwMode="auto">
            <a:xfrm>
              <a:off x="1623271" y="2614121"/>
              <a:ext cx="490520"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solidFill>
                    <a:srgbClr val="000099"/>
                  </a:solidFill>
                  <a:latin typeface="微软雅黑" panose="020B0503020204020204" pitchFamily="34" charset="-122"/>
                  <a:ea typeface="微软雅黑" panose="020B0503020204020204" pitchFamily="34" charset="-122"/>
                </a:rPr>
                <a:t>字节</a:t>
              </a:r>
              <a:endParaRPr kumimoji="1" lang="zh-CN" altLang="en-US" sz="1200" b="1" dirty="0">
                <a:solidFill>
                  <a:srgbClr val="000099"/>
                </a:solidFill>
                <a:latin typeface="微软雅黑" panose="020B0503020204020204" pitchFamily="34" charset="-122"/>
                <a:ea typeface="微软雅黑" panose="020B0503020204020204" pitchFamily="34" charset="-122"/>
              </a:endParaRPr>
            </a:p>
          </p:txBody>
        </p:sp>
        <p:sp>
          <p:nvSpPr>
            <p:cNvPr id="37" name="Text Box 81"/>
            <p:cNvSpPr txBox="1">
              <a:spLocks noChangeArrowheads="1"/>
            </p:cNvSpPr>
            <p:nvPr/>
          </p:nvSpPr>
          <p:spPr bwMode="auto">
            <a:xfrm>
              <a:off x="5350256" y="2603367"/>
              <a:ext cx="962123"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en-US" altLang="zh-CN" sz="1200" b="1" dirty="0">
                  <a:solidFill>
                    <a:srgbClr val="000099"/>
                  </a:solidFill>
                  <a:latin typeface="微软雅黑" panose="020B0503020204020204" pitchFamily="34" charset="-122"/>
                  <a:ea typeface="微软雅黑" panose="020B0503020204020204" pitchFamily="34" charset="-122"/>
                </a:rPr>
                <a:t>46 ~ 1500</a:t>
              </a:r>
              <a:endParaRPr kumimoji="1" lang="en-US" altLang="zh-CN" sz="1200" b="1" dirty="0">
                <a:solidFill>
                  <a:srgbClr val="000099"/>
                </a:solidFill>
                <a:latin typeface="微软雅黑" panose="020B0503020204020204" pitchFamily="34" charset="-122"/>
                <a:ea typeface="微软雅黑" panose="020B0503020204020204" pitchFamily="34" charset="-122"/>
              </a:endParaRPr>
            </a:p>
          </p:txBody>
        </p:sp>
        <p:grpSp>
          <p:nvGrpSpPr>
            <p:cNvPr id="40" name="Group 109"/>
            <p:cNvGrpSpPr/>
            <p:nvPr/>
          </p:nvGrpSpPr>
          <p:grpSpPr bwMode="auto">
            <a:xfrm>
              <a:off x="4102635" y="2291106"/>
              <a:ext cx="2311976" cy="676676"/>
              <a:chOff x="2715" y="1872"/>
              <a:chExt cx="1968" cy="624"/>
            </a:xfrm>
          </p:grpSpPr>
          <p:sp>
            <p:nvSpPr>
              <p:cNvPr id="41" name="AutoShape 110"/>
              <p:cNvSpPr>
                <a:spLocks noChangeArrowheads="1"/>
              </p:cNvSpPr>
              <p:nvPr/>
            </p:nvSpPr>
            <p:spPr bwMode="auto">
              <a:xfrm rot="16200000" flipH="1">
                <a:off x="3508" y="2231"/>
                <a:ext cx="384" cy="145"/>
              </a:xfrm>
              <a:prstGeom prst="rightArrow">
                <a:avLst>
                  <a:gd name="adj1" fmla="val 50000"/>
                  <a:gd name="adj2" fmla="val 132426"/>
                </a:avLst>
              </a:prstGeom>
              <a:solidFill>
                <a:srgbClr val="00FF99"/>
              </a:solidFill>
              <a:ln w="9525">
                <a:solidFill>
                  <a:schemeClr val="tx1"/>
                </a:solidFill>
                <a:miter lim="800000"/>
              </a:ln>
              <a:effec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42" name="Rectangle 111"/>
              <p:cNvSpPr>
                <a:spLocks noChangeArrowheads="1"/>
              </p:cNvSpPr>
              <p:nvPr/>
            </p:nvSpPr>
            <p:spPr bwMode="auto">
              <a:xfrm>
                <a:off x="2715" y="1872"/>
                <a:ext cx="1968" cy="240"/>
              </a:xfrm>
              <a:prstGeom prst="rect">
                <a:avLst/>
              </a:prstGeom>
              <a:solidFill>
                <a:srgbClr val="0000CC"/>
              </a:solidFill>
              <a:ln w="9525">
                <a:solidFill>
                  <a:schemeClr val="tx1"/>
                </a:solidFill>
                <a:miter lim="800000"/>
              </a:ln>
              <a:effectLst/>
            </p:spPr>
            <p:txBody>
              <a:bodyPr wrap="none" anchor="ctr"/>
              <a:lstStyle/>
              <a:p>
                <a:pPr algn="ctr" defTabSz="762000" eaLnBrk="0" hangingPunct="0"/>
                <a:r>
                  <a:rPr kumimoji="1" lang="en-US" altLang="zh-CN" sz="1200" b="1" dirty="0">
                    <a:solidFill>
                      <a:schemeClr val="bg1"/>
                    </a:solidFill>
                    <a:latin typeface="微软雅黑" panose="020B0503020204020204" pitchFamily="34" charset="-122"/>
                    <a:ea typeface="微软雅黑" panose="020B0503020204020204" pitchFamily="34" charset="-122"/>
                  </a:rPr>
                  <a:t>IP </a:t>
                </a:r>
                <a:r>
                  <a:rPr kumimoji="1" lang="zh-CN" altLang="en-US" sz="1200" b="1" dirty="0">
                    <a:solidFill>
                      <a:schemeClr val="bg1"/>
                    </a:solidFill>
                    <a:latin typeface="微软雅黑" panose="020B0503020204020204" pitchFamily="34" charset="-122"/>
                    <a:ea typeface="微软雅黑" panose="020B0503020204020204" pitchFamily="34" charset="-122"/>
                  </a:rPr>
                  <a:t>数据报</a:t>
                </a:r>
                <a:endParaRPr kumimoji="1" lang="zh-CN" altLang="en-US" sz="1200" b="1" dirty="0">
                  <a:solidFill>
                    <a:schemeClr val="bg1"/>
                  </a:solidFill>
                  <a:latin typeface="微软雅黑" panose="020B0503020204020204" pitchFamily="34" charset="-122"/>
                  <a:ea typeface="微软雅黑" panose="020B0503020204020204" pitchFamily="34" charset="-122"/>
                </a:endParaRPr>
              </a:p>
            </p:txBody>
          </p:sp>
        </p:grpSp>
        <p:sp>
          <p:nvSpPr>
            <p:cNvPr id="43" name="AutoShape 38"/>
            <p:cNvSpPr>
              <a:spLocks noChangeArrowheads="1"/>
            </p:cNvSpPr>
            <p:nvPr/>
          </p:nvSpPr>
          <p:spPr bwMode="auto">
            <a:xfrm>
              <a:off x="3608839" y="1600352"/>
              <a:ext cx="2674606" cy="375516"/>
            </a:xfrm>
            <a:prstGeom prst="wedgeRoundRectCallout">
              <a:avLst>
                <a:gd name="adj1" fmla="val -7724"/>
                <a:gd name="adj2" fmla="val 314223"/>
                <a:gd name="adj3" fmla="val 16667"/>
              </a:avLst>
            </a:prstGeom>
            <a:solidFill>
              <a:srgbClr val="00FF99"/>
            </a:solidFill>
            <a:ln w="9525">
              <a:solidFill>
                <a:schemeClr val="tx1"/>
              </a:solidFill>
              <a:miter lim="800000"/>
            </a:ln>
            <a:effectLst/>
          </p:spPr>
          <p:txBody>
            <a:bodyPr/>
            <a:lstStyle/>
            <a:p>
              <a:pPr algn="ctr"/>
              <a:r>
                <a:rPr lang="zh-CN" altLang="en-US" sz="1600" b="1" dirty="0">
                  <a:latin typeface="微软雅黑" panose="020B0503020204020204" pitchFamily="34" charset="-122"/>
                  <a:ea typeface="微软雅黑" panose="020B0503020204020204" pitchFamily="34" charset="-122"/>
                </a:rPr>
                <a:t>数据字段 </a:t>
              </a:r>
              <a:r>
                <a:rPr lang="en-US" altLang="zh-CN" sz="1600" b="1" dirty="0">
                  <a:latin typeface="微软雅黑" panose="020B0503020204020204" pitchFamily="34" charset="-122"/>
                  <a:ea typeface="微软雅黑" panose="020B0503020204020204" pitchFamily="34" charset="-122"/>
                </a:rPr>
                <a:t>46 ~ 1500 </a:t>
              </a:r>
              <a:r>
                <a:rPr lang="zh-CN" altLang="en-US" sz="1600" b="1" dirty="0">
                  <a:latin typeface="微软雅黑" panose="020B0503020204020204" pitchFamily="34" charset="-122"/>
                  <a:ea typeface="微软雅黑" panose="020B0503020204020204" pitchFamily="34" charset="-122"/>
                </a:rPr>
                <a:t>字节</a:t>
              </a:r>
              <a:endParaRPr lang="zh-CN" altLang="en-US" sz="1600" b="1" dirty="0">
                <a:latin typeface="微软雅黑" panose="020B0503020204020204" pitchFamily="34" charset="-122"/>
                <a:ea typeface="微软雅黑" panose="020B0503020204020204" pitchFamily="34" charset="-122"/>
              </a:endParaRPr>
            </a:p>
          </p:txBody>
        </p:sp>
      </p:grpSp>
      <p:sp>
        <p:nvSpPr>
          <p:cNvPr id="80" name="矩形 79"/>
          <p:cNvSpPr/>
          <p:nvPr/>
        </p:nvSpPr>
        <p:spPr>
          <a:xfrm>
            <a:off x="1025874" y="1078279"/>
            <a:ext cx="7127526" cy="584775"/>
          </a:xfrm>
          <a:prstGeom prst="rect">
            <a:avLst/>
          </a:prstGeom>
          <a:solidFill>
            <a:srgbClr val="0000CC"/>
          </a:solidFill>
        </p:spPr>
        <p:txBody>
          <a:bodyPr wrap="square">
            <a:spAutoFit/>
          </a:bodyPr>
          <a:lstStyle/>
          <a:p>
            <a:pPr algn="ctr"/>
            <a:r>
              <a:rPr lang="zh-CN" altLang="en-US" sz="1600" b="1" dirty="0">
                <a:solidFill>
                  <a:schemeClr val="bg1"/>
                </a:solidFill>
                <a:latin typeface="微软雅黑" panose="020B0503020204020204" pitchFamily="34" charset="-122"/>
                <a:ea typeface="微软雅黑" panose="020B0503020204020204" pitchFamily="34" charset="-122"/>
              </a:rPr>
              <a:t>数据字段的正式名称是 </a:t>
            </a:r>
            <a:r>
              <a:rPr lang="en-US" altLang="zh-CN" sz="1600" b="1" dirty="0">
                <a:solidFill>
                  <a:srgbClr val="FFFF00"/>
                </a:solidFill>
                <a:latin typeface="微软雅黑" panose="020B0503020204020204" pitchFamily="34" charset="-122"/>
                <a:ea typeface="微软雅黑" panose="020B0503020204020204" pitchFamily="34" charset="-122"/>
              </a:rPr>
              <a:t>MAC </a:t>
            </a:r>
            <a:r>
              <a:rPr lang="zh-CN" altLang="en-US" sz="1600" b="1" dirty="0">
                <a:solidFill>
                  <a:srgbClr val="FFFF00"/>
                </a:solidFill>
                <a:latin typeface="微软雅黑" panose="020B0503020204020204" pitchFamily="34" charset="-122"/>
                <a:ea typeface="微软雅黑" panose="020B0503020204020204" pitchFamily="34" charset="-122"/>
              </a:rPr>
              <a:t>客户数据字段。</a:t>
            </a:r>
            <a:endParaRPr lang="zh-CN" altLang="en-US" sz="1600" b="1" dirty="0">
              <a:solidFill>
                <a:srgbClr val="FFFF00"/>
              </a:solidFill>
              <a:latin typeface="微软雅黑" panose="020B0503020204020204" pitchFamily="34" charset="-122"/>
              <a:ea typeface="微软雅黑" panose="020B0503020204020204" pitchFamily="34" charset="-122"/>
            </a:endParaRPr>
          </a:p>
          <a:p>
            <a:pPr algn="ctr"/>
            <a:r>
              <a:rPr lang="zh-CN" altLang="en-US" sz="1600" b="1" dirty="0">
                <a:solidFill>
                  <a:schemeClr val="bg1"/>
                </a:solidFill>
                <a:latin typeface="微软雅黑" panose="020B0503020204020204" pitchFamily="34" charset="-122"/>
                <a:ea typeface="微软雅黑" panose="020B0503020204020204" pitchFamily="34" charset="-122"/>
              </a:rPr>
              <a:t>最小长度 </a:t>
            </a:r>
            <a:r>
              <a:rPr lang="en-US" altLang="zh-CN" sz="1600" b="1" dirty="0">
                <a:solidFill>
                  <a:schemeClr val="bg1"/>
                </a:solidFill>
                <a:latin typeface="微软雅黑" panose="020B0503020204020204" pitchFamily="34" charset="-122"/>
                <a:ea typeface="微软雅黑" panose="020B0503020204020204" pitchFamily="34" charset="-122"/>
              </a:rPr>
              <a:t>64 </a:t>
            </a:r>
            <a:r>
              <a:rPr lang="zh-CN" altLang="en-US" sz="1600" b="1" dirty="0" smtClean="0">
                <a:solidFill>
                  <a:schemeClr val="bg1"/>
                </a:solidFill>
                <a:latin typeface="微软雅黑" panose="020B0503020204020204" pitchFamily="34" charset="-122"/>
                <a:ea typeface="微软雅黑" panose="020B0503020204020204" pitchFamily="34" charset="-122"/>
              </a:rPr>
              <a:t>字节 </a:t>
            </a:r>
            <a:r>
              <a:rPr lang="en-US" altLang="zh-CN" sz="1600" b="1" dirty="0" smtClean="0">
                <a:solidFill>
                  <a:schemeClr val="bg1"/>
                </a:solidFill>
                <a:latin typeface="微软雅黑" panose="020B0503020204020204" pitchFamily="34" charset="-122"/>
                <a:ea typeface="微软雅黑" panose="020B0503020204020204" pitchFamily="34" charset="-122"/>
              </a:rPr>
              <a:t>- 18 </a:t>
            </a:r>
            <a:r>
              <a:rPr lang="zh-CN" altLang="en-US" sz="1600" b="1" dirty="0">
                <a:solidFill>
                  <a:schemeClr val="bg1"/>
                </a:solidFill>
                <a:latin typeface="微软雅黑" panose="020B0503020204020204" pitchFamily="34" charset="-122"/>
                <a:ea typeface="微软雅黑" panose="020B0503020204020204" pitchFamily="34" charset="-122"/>
              </a:rPr>
              <a:t>字节的首部和</a:t>
            </a:r>
            <a:r>
              <a:rPr lang="zh-CN" altLang="en-US" sz="1600" b="1" dirty="0" smtClean="0">
                <a:solidFill>
                  <a:schemeClr val="bg1"/>
                </a:solidFill>
                <a:latin typeface="微软雅黑" panose="020B0503020204020204" pitchFamily="34" charset="-122"/>
                <a:ea typeface="微软雅黑" panose="020B0503020204020204" pitchFamily="34" charset="-122"/>
              </a:rPr>
              <a:t>尾部 </a:t>
            </a:r>
            <a:r>
              <a:rPr lang="en-US" altLang="zh-CN" sz="1600" b="1" dirty="0" smtClean="0">
                <a:solidFill>
                  <a:schemeClr val="bg1"/>
                </a:solidFill>
                <a:latin typeface="微软雅黑" panose="020B0503020204020204" pitchFamily="34" charset="-122"/>
                <a:ea typeface="微软雅黑" panose="020B0503020204020204" pitchFamily="34" charset="-122"/>
              </a:rPr>
              <a:t>= </a:t>
            </a:r>
            <a:r>
              <a:rPr lang="zh-CN" altLang="en-US" sz="1600" b="1" dirty="0" smtClean="0">
                <a:solidFill>
                  <a:schemeClr val="bg1"/>
                </a:solidFill>
                <a:latin typeface="微软雅黑" panose="020B0503020204020204" pitchFamily="34" charset="-122"/>
                <a:ea typeface="微软雅黑" panose="020B0503020204020204" pitchFamily="34" charset="-122"/>
              </a:rPr>
              <a:t>数据</a:t>
            </a:r>
            <a:r>
              <a:rPr lang="zh-CN" altLang="en-US" sz="1600" b="1" dirty="0">
                <a:solidFill>
                  <a:schemeClr val="bg1"/>
                </a:solidFill>
                <a:latin typeface="微软雅黑" panose="020B0503020204020204" pitchFamily="34" charset="-122"/>
                <a:ea typeface="微软雅黑" panose="020B0503020204020204" pitchFamily="34" charset="-122"/>
              </a:rPr>
              <a:t>字段的最小长度（</a:t>
            </a:r>
            <a:r>
              <a:rPr lang="en-US" altLang="zh-CN" sz="1600" b="1" dirty="0">
                <a:solidFill>
                  <a:schemeClr val="bg1"/>
                </a:solidFill>
                <a:latin typeface="微软雅黑" panose="020B0503020204020204" pitchFamily="34" charset="-122"/>
                <a:ea typeface="微软雅黑" panose="020B0503020204020204" pitchFamily="34" charset="-122"/>
              </a:rPr>
              <a:t>46</a:t>
            </a:r>
            <a:r>
              <a:rPr lang="zh-CN" altLang="en-US" sz="1600" b="1" dirty="0">
                <a:solidFill>
                  <a:schemeClr val="bg1"/>
                </a:solidFill>
                <a:latin typeface="微软雅黑" panose="020B0503020204020204" pitchFamily="34" charset="-122"/>
                <a:ea typeface="微软雅黑" panose="020B0503020204020204" pitchFamily="34" charset="-122"/>
              </a:rPr>
              <a:t>字节） </a:t>
            </a:r>
            <a:endParaRPr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46" name="AutoShape 5"/>
          <p:cNvSpPr>
            <a:spLocks noChangeArrowheads="1"/>
          </p:cNvSpPr>
          <p:nvPr/>
        </p:nvSpPr>
        <p:spPr bwMode="auto">
          <a:xfrm>
            <a:off x="502921" y="609030"/>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 name="Rectangle 6"/>
          <p:cNvSpPr>
            <a:spLocks noChangeArrowheads="1"/>
          </p:cNvSpPr>
          <p:nvPr/>
        </p:nvSpPr>
        <p:spPr bwMode="auto">
          <a:xfrm>
            <a:off x="2939512" y="585940"/>
            <a:ext cx="325512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anose="020B0503020204020204" pitchFamily="34" charset="-122"/>
                <a:ea typeface="微软雅黑" panose="020B0503020204020204" pitchFamily="34" charset="-122"/>
              </a:rPr>
              <a:t>以太网 </a:t>
            </a:r>
            <a:r>
              <a:rPr lang="en-US" altLang="zh-CN" sz="2000" b="1" dirty="0">
                <a:solidFill>
                  <a:schemeClr val="bg1"/>
                </a:solidFill>
                <a:latin typeface="微软雅黑" panose="020B0503020204020204" pitchFamily="34" charset="-122"/>
                <a:ea typeface="微软雅黑" panose="020B0503020204020204" pitchFamily="34" charset="-122"/>
              </a:rPr>
              <a:t>V2 </a:t>
            </a:r>
            <a:r>
              <a:rPr lang="zh-CN" altLang="en-US" sz="2000" b="1" dirty="0">
                <a:solidFill>
                  <a:schemeClr val="bg1"/>
                </a:solidFill>
                <a:latin typeface="微软雅黑" panose="020B0503020204020204" pitchFamily="34" charset="-122"/>
                <a:ea typeface="微软雅黑" panose="020B0503020204020204" pitchFamily="34" charset="-122"/>
              </a:rPr>
              <a:t>的 </a:t>
            </a:r>
            <a:r>
              <a:rPr lang="en-US" altLang="zh-CN" sz="2000" b="1" dirty="0">
                <a:solidFill>
                  <a:schemeClr val="bg1"/>
                </a:solidFill>
                <a:latin typeface="微软雅黑" panose="020B0503020204020204" pitchFamily="34" charset="-122"/>
                <a:ea typeface="微软雅黑" panose="020B0503020204020204" pitchFamily="34" charset="-122"/>
              </a:rPr>
              <a:t>MAC </a:t>
            </a:r>
            <a:r>
              <a:rPr lang="zh-CN" altLang="en-US" sz="2000" b="1" dirty="0">
                <a:solidFill>
                  <a:schemeClr val="bg1"/>
                </a:solidFill>
                <a:latin typeface="微软雅黑" panose="020B0503020204020204" pitchFamily="34" charset="-122"/>
                <a:ea typeface="微软雅黑" panose="020B0503020204020204" pitchFamily="34" charset="-122"/>
              </a:rPr>
              <a:t>帧格式</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Tm="2000"/>
    </mc:Choice>
    <mc:Fallback>
      <p:transition spd="slow" advTm="2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animBg="1"/>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圆角矩形 46"/>
          <p:cNvSpPr/>
          <p:nvPr/>
        </p:nvSpPr>
        <p:spPr>
          <a:xfrm>
            <a:off x="502920" y="1009164"/>
            <a:ext cx="8129015" cy="3282696"/>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anose="020B0503020204020204" pitchFamily="34" charset="-122"/>
              <a:ea typeface="微软雅黑" panose="020B0503020204020204" pitchFamily="34" charset="-122"/>
            </a:endParaRPr>
          </a:p>
        </p:txBody>
      </p:sp>
      <p:grpSp>
        <p:nvGrpSpPr>
          <p:cNvPr id="18" name="组合 17"/>
          <p:cNvGrpSpPr/>
          <p:nvPr/>
        </p:nvGrpSpPr>
        <p:grpSpPr>
          <a:xfrm>
            <a:off x="1025874" y="1529717"/>
            <a:ext cx="6597590" cy="2057895"/>
            <a:chOff x="1025874" y="1764944"/>
            <a:chExt cx="6597590" cy="2057895"/>
          </a:xfrm>
        </p:grpSpPr>
        <p:sp>
          <p:nvSpPr>
            <p:cNvPr id="19" name="Line 3"/>
            <p:cNvSpPr>
              <a:spLocks noChangeShapeType="1"/>
            </p:cNvSpPr>
            <p:nvPr/>
          </p:nvSpPr>
          <p:spPr bwMode="auto">
            <a:xfrm>
              <a:off x="1025874" y="3332145"/>
              <a:ext cx="6597590" cy="0"/>
            </a:xfrm>
            <a:prstGeom prst="line">
              <a:avLst/>
            </a:prstGeom>
            <a:noFill/>
            <a:ln w="25400" cmpd="sng">
              <a:solidFill>
                <a:srgbClr val="0000CC"/>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20" name="Rectangle 4"/>
            <p:cNvSpPr>
              <a:spLocks noChangeArrowheads="1"/>
            </p:cNvSpPr>
            <p:nvPr/>
          </p:nvSpPr>
          <p:spPr bwMode="auto">
            <a:xfrm>
              <a:off x="2063209" y="3484501"/>
              <a:ext cx="4746129" cy="338338"/>
            </a:xfrm>
            <a:prstGeom prst="rect">
              <a:avLst/>
            </a:prstGeom>
            <a:solidFill>
              <a:srgbClr val="FF00FF"/>
            </a:solidFill>
            <a:ln w="1905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21" name="Rectangle 6"/>
            <p:cNvSpPr>
              <a:spLocks noChangeArrowheads="1"/>
            </p:cNvSpPr>
            <p:nvPr/>
          </p:nvSpPr>
          <p:spPr bwMode="auto">
            <a:xfrm>
              <a:off x="3839033" y="3530798"/>
              <a:ext cx="1267079"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anose="020B0503020204020204" pitchFamily="34" charset="-122"/>
                  <a:ea typeface="微软雅黑" panose="020B0503020204020204" pitchFamily="34" charset="-122"/>
                </a:rPr>
                <a:t>以太网 </a:t>
              </a:r>
              <a:r>
                <a:rPr kumimoji="1" lang="en-US" altLang="zh-CN" sz="1200" b="1" dirty="0">
                  <a:latin typeface="微软雅黑" panose="020B0503020204020204" pitchFamily="34" charset="-122"/>
                  <a:ea typeface="微软雅黑" panose="020B0503020204020204" pitchFamily="34" charset="-122"/>
                </a:rPr>
                <a:t>MAC </a:t>
              </a:r>
              <a:r>
                <a:rPr kumimoji="1" lang="zh-CN" altLang="en-US" sz="1200" b="1" dirty="0">
                  <a:latin typeface="微软雅黑" panose="020B0503020204020204" pitchFamily="34" charset="-122"/>
                  <a:ea typeface="微软雅黑" panose="020B0503020204020204" pitchFamily="34" charset="-122"/>
                </a:rPr>
                <a:t>帧</a:t>
              </a:r>
              <a:endParaRPr kumimoji="1" lang="zh-CN" altLang="en-US" sz="1200" b="1" dirty="0">
                <a:latin typeface="微软雅黑" panose="020B0503020204020204" pitchFamily="34" charset="-122"/>
                <a:ea typeface="微软雅黑" panose="020B0503020204020204" pitchFamily="34" charset="-122"/>
              </a:endParaRPr>
            </a:p>
          </p:txBody>
        </p:sp>
        <p:sp>
          <p:nvSpPr>
            <p:cNvPr id="22" name="Rectangle 13"/>
            <p:cNvSpPr>
              <a:spLocks noChangeArrowheads="1"/>
            </p:cNvSpPr>
            <p:nvPr/>
          </p:nvSpPr>
          <p:spPr bwMode="auto">
            <a:xfrm>
              <a:off x="6889224" y="3537948"/>
              <a:ext cx="644408"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solidFill>
                    <a:srgbClr val="000099"/>
                  </a:solidFill>
                  <a:latin typeface="微软雅黑" panose="020B0503020204020204" pitchFamily="34" charset="-122"/>
                  <a:ea typeface="微软雅黑" panose="020B0503020204020204" pitchFamily="34" charset="-122"/>
                </a:rPr>
                <a:t>物理层</a:t>
              </a:r>
              <a:endParaRPr kumimoji="1" lang="zh-CN" altLang="en-US" sz="1200" b="1" dirty="0">
                <a:solidFill>
                  <a:srgbClr val="000099"/>
                </a:solidFill>
                <a:latin typeface="微软雅黑" panose="020B0503020204020204" pitchFamily="34" charset="-122"/>
                <a:ea typeface="微软雅黑" panose="020B0503020204020204" pitchFamily="34" charset="-122"/>
              </a:endParaRPr>
            </a:p>
          </p:txBody>
        </p:sp>
        <p:sp>
          <p:nvSpPr>
            <p:cNvPr id="23" name="Rectangle 26"/>
            <p:cNvSpPr>
              <a:spLocks noChangeArrowheads="1"/>
            </p:cNvSpPr>
            <p:nvPr/>
          </p:nvSpPr>
          <p:spPr bwMode="auto">
            <a:xfrm>
              <a:off x="6859854" y="2898379"/>
              <a:ext cx="758927" cy="27443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dirty="0" smtClean="0">
                  <a:solidFill>
                    <a:srgbClr val="000099"/>
                  </a:solidFill>
                  <a:latin typeface="微软雅黑" panose="020B0503020204020204" pitchFamily="34" charset="-122"/>
                  <a:ea typeface="微软雅黑" panose="020B0503020204020204" pitchFamily="34" charset="-122"/>
                </a:rPr>
                <a:t>MAC </a:t>
              </a:r>
              <a:r>
                <a:rPr kumimoji="1" lang="zh-CN" altLang="en-US" sz="1200" b="1" dirty="0" smtClean="0">
                  <a:solidFill>
                    <a:srgbClr val="000099"/>
                  </a:solidFill>
                  <a:latin typeface="微软雅黑" panose="020B0503020204020204" pitchFamily="34" charset="-122"/>
                  <a:ea typeface="微软雅黑" panose="020B0503020204020204" pitchFamily="34" charset="-122"/>
                </a:rPr>
                <a:t>层</a:t>
              </a:r>
              <a:endParaRPr kumimoji="1" lang="zh-CN" altLang="en-US" sz="1200" b="1" dirty="0">
                <a:solidFill>
                  <a:srgbClr val="000099"/>
                </a:solidFill>
                <a:latin typeface="微软雅黑" panose="020B0503020204020204" pitchFamily="34" charset="-122"/>
                <a:ea typeface="微软雅黑" panose="020B0503020204020204" pitchFamily="34" charset="-122"/>
              </a:endParaRPr>
            </a:p>
          </p:txBody>
        </p:sp>
        <p:sp>
          <p:nvSpPr>
            <p:cNvPr id="24" name="Line 27"/>
            <p:cNvSpPr>
              <a:spLocks noChangeShapeType="1"/>
            </p:cNvSpPr>
            <p:nvPr/>
          </p:nvSpPr>
          <p:spPr bwMode="auto">
            <a:xfrm flipH="1">
              <a:off x="2057335" y="3144542"/>
              <a:ext cx="1175" cy="351351"/>
            </a:xfrm>
            <a:prstGeom prst="line">
              <a:avLst/>
            </a:prstGeom>
            <a:noFill/>
            <a:ln w="19050">
              <a:solidFill>
                <a:srgbClr val="0000FF"/>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25" name="Line 28"/>
            <p:cNvSpPr>
              <a:spLocks noChangeShapeType="1"/>
            </p:cNvSpPr>
            <p:nvPr/>
          </p:nvSpPr>
          <p:spPr bwMode="auto">
            <a:xfrm>
              <a:off x="6801115" y="3193340"/>
              <a:ext cx="8224" cy="294961"/>
            </a:xfrm>
            <a:prstGeom prst="line">
              <a:avLst/>
            </a:prstGeom>
            <a:noFill/>
            <a:ln w="12700">
              <a:solidFill>
                <a:srgbClr val="0000FF"/>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28" name="Rectangle 47"/>
            <p:cNvSpPr>
              <a:spLocks noChangeArrowheads="1"/>
            </p:cNvSpPr>
            <p:nvPr/>
          </p:nvSpPr>
          <p:spPr bwMode="auto">
            <a:xfrm>
              <a:off x="6966760" y="2291106"/>
              <a:ext cx="535404"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dirty="0" smtClean="0">
                  <a:solidFill>
                    <a:srgbClr val="000099"/>
                  </a:solidFill>
                  <a:latin typeface="微软雅黑" panose="020B0503020204020204" pitchFamily="34" charset="-122"/>
                  <a:ea typeface="微软雅黑" panose="020B0503020204020204" pitchFamily="34" charset="-122"/>
                </a:rPr>
                <a:t>IP </a:t>
              </a:r>
              <a:r>
                <a:rPr kumimoji="1" lang="zh-CN" altLang="en-US" sz="1200" b="1" dirty="0" smtClean="0">
                  <a:solidFill>
                    <a:srgbClr val="000099"/>
                  </a:solidFill>
                  <a:latin typeface="微软雅黑" panose="020B0503020204020204" pitchFamily="34" charset="-122"/>
                  <a:ea typeface="微软雅黑" panose="020B0503020204020204" pitchFamily="34" charset="-122"/>
                </a:rPr>
                <a:t>层</a:t>
              </a:r>
              <a:endParaRPr kumimoji="1" lang="zh-CN" altLang="en-US" sz="1200" b="1" dirty="0">
                <a:solidFill>
                  <a:srgbClr val="000099"/>
                </a:solidFill>
                <a:latin typeface="微软雅黑" panose="020B0503020204020204" pitchFamily="34" charset="-122"/>
                <a:ea typeface="微软雅黑" panose="020B0503020204020204" pitchFamily="34" charset="-122"/>
              </a:endParaRPr>
            </a:p>
          </p:txBody>
        </p:sp>
        <p:sp>
          <p:nvSpPr>
            <p:cNvPr id="29" name="Line 48"/>
            <p:cNvSpPr>
              <a:spLocks noChangeShapeType="1"/>
            </p:cNvSpPr>
            <p:nvPr/>
          </p:nvSpPr>
          <p:spPr bwMode="auto">
            <a:xfrm flipV="1">
              <a:off x="6853980" y="2655469"/>
              <a:ext cx="648644" cy="0"/>
            </a:xfrm>
            <a:prstGeom prst="line">
              <a:avLst/>
            </a:prstGeom>
            <a:noFill/>
            <a:ln w="25400" cmpd="sng">
              <a:solidFill>
                <a:srgbClr val="0000FF"/>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30" name="AutoShape 64"/>
            <p:cNvSpPr>
              <a:spLocks noChangeArrowheads="1"/>
            </p:cNvSpPr>
            <p:nvPr/>
          </p:nvSpPr>
          <p:spPr bwMode="auto">
            <a:xfrm rot="16200000" flipH="1">
              <a:off x="4254498" y="3277080"/>
              <a:ext cx="416416" cy="170343"/>
            </a:xfrm>
            <a:prstGeom prst="rightArrow">
              <a:avLst>
                <a:gd name="adj1" fmla="val 50000"/>
                <a:gd name="adj2" fmla="val 132426"/>
              </a:avLst>
            </a:prstGeom>
            <a:solidFill>
              <a:srgbClr val="00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31" name="Rectangle 66"/>
            <p:cNvSpPr>
              <a:spLocks noChangeArrowheads="1"/>
            </p:cNvSpPr>
            <p:nvPr/>
          </p:nvSpPr>
          <p:spPr bwMode="auto">
            <a:xfrm>
              <a:off x="2057335" y="2849580"/>
              <a:ext cx="4752004" cy="312312"/>
            </a:xfrm>
            <a:prstGeom prst="rect">
              <a:avLst/>
            </a:prstGeom>
            <a:solidFill>
              <a:srgbClr val="00FFFF"/>
            </a:solidFill>
            <a:ln w="19050" algn="ctr">
              <a:solidFill>
                <a:schemeClr val="tx1"/>
              </a:solidFill>
              <a:miter lim="800000"/>
            </a:ln>
            <a:effec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32" name="Line 67"/>
            <p:cNvSpPr>
              <a:spLocks noChangeShapeType="1"/>
            </p:cNvSpPr>
            <p:nvPr/>
          </p:nvSpPr>
          <p:spPr bwMode="auto">
            <a:xfrm>
              <a:off x="2749283" y="2849580"/>
              <a:ext cx="0" cy="312312"/>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33" name="Line 68"/>
            <p:cNvSpPr>
              <a:spLocks noChangeShapeType="1"/>
            </p:cNvSpPr>
            <p:nvPr/>
          </p:nvSpPr>
          <p:spPr bwMode="auto">
            <a:xfrm>
              <a:off x="3425959" y="2849580"/>
              <a:ext cx="0" cy="312312"/>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34" name="Line 69"/>
            <p:cNvSpPr>
              <a:spLocks noChangeShapeType="1"/>
            </p:cNvSpPr>
            <p:nvPr/>
          </p:nvSpPr>
          <p:spPr bwMode="auto">
            <a:xfrm>
              <a:off x="4102635" y="2849580"/>
              <a:ext cx="0" cy="312312"/>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35" name="Line 70"/>
            <p:cNvSpPr>
              <a:spLocks noChangeShapeType="1"/>
            </p:cNvSpPr>
            <p:nvPr/>
          </p:nvSpPr>
          <p:spPr bwMode="auto">
            <a:xfrm>
              <a:off x="6414611" y="2849580"/>
              <a:ext cx="0" cy="312312"/>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36" name="Rectangle 71"/>
            <p:cNvSpPr>
              <a:spLocks noChangeArrowheads="1"/>
            </p:cNvSpPr>
            <p:nvPr/>
          </p:nvSpPr>
          <p:spPr bwMode="auto">
            <a:xfrm>
              <a:off x="2005645" y="2881028"/>
              <a:ext cx="798296"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anose="020B0503020204020204" pitchFamily="34" charset="-122"/>
                  <a:ea typeface="微软雅黑" panose="020B0503020204020204" pitchFamily="34" charset="-122"/>
                </a:rPr>
                <a:t>目的地址</a:t>
              </a:r>
              <a:endParaRPr kumimoji="1" lang="zh-CN" altLang="en-US" sz="1200" b="1" dirty="0">
                <a:latin typeface="微软雅黑" panose="020B0503020204020204" pitchFamily="34" charset="-122"/>
                <a:ea typeface="微软雅黑" panose="020B0503020204020204" pitchFamily="34" charset="-122"/>
              </a:endParaRPr>
            </a:p>
          </p:txBody>
        </p:sp>
        <p:sp>
          <p:nvSpPr>
            <p:cNvPr id="37" name="Rectangle 72"/>
            <p:cNvSpPr>
              <a:spLocks noChangeArrowheads="1"/>
            </p:cNvSpPr>
            <p:nvPr/>
          </p:nvSpPr>
          <p:spPr bwMode="auto">
            <a:xfrm>
              <a:off x="2788208" y="2881028"/>
              <a:ext cx="644408"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anose="020B0503020204020204" pitchFamily="34" charset="-122"/>
                  <a:ea typeface="微软雅黑" panose="020B0503020204020204" pitchFamily="34" charset="-122"/>
                </a:rPr>
                <a:t>源地址</a:t>
              </a:r>
              <a:endParaRPr kumimoji="1" lang="zh-CN" altLang="en-US" sz="1200" b="1" dirty="0">
                <a:latin typeface="微软雅黑" panose="020B0503020204020204" pitchFamily="34" charset="-122"/>
                <a:ea typeface="微软雅黑" panose="020B0503020204020204" pitchFamily="34" charset="-122"/>
              </a:endParaRPr>
            </a:p>
          </p:txBody>
        </p:sp>
        <p:sp>
          <p:nvSpPr>
            <p:cNvPr id="38" name="Rectangle 73"/>
            <p:cNvSpPr>
              <a:spLocks noChangeArrowheads="1"/>
            </p:cNvSpPr>
            <p:nvPr/>
          </p:nvSpPr>
          <p:spPr bwMode="auto">
            <a:xfrm>
              <a:off x="3527499" y="2881028"/>
              <a:ext cx="490520"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anose="020B0503020204020204" pitchFamily="34" charset="-122"/>
                  <a:ea typeface="微软雅黑" panose="020B0503020204020204" pitchFamily="34" charset="-122"/>
                </a:rPr>
                <a:t>类型</a:t>
              </a:r>
              <a:endParaRPr kumimoji="1" lang="zh-CN" altLang="en-US" sz="1200" b="1" dirty="0">
                <a:latin typeface="微软雅黑" panose="020B0503020204020204" pitchFamily="34" charset="-122"/>
                <a:ea typeface="微软雅黑" panose="020B0503020204020204" pitchFamily="34" charset="-122"/>
              </a:endParaRPr>
            </a:p>
          </p:txBody>
        </p:sp>
        <p:sp>
          <p:nvSpPr>
            <p:cNvPr id="39" name="Rectangle 74"/>
            <p:cNvSpPr>
              <a:spLocks noChangeArrowheads="1"/>
            </p:cNvSpPr>
            <p:nvPr/>
          </p:nvSpPr>
          <p:spPr bwMode="auto">
            <a:xfrm>
              <a:off x="4841260" y="2881028"/>
              <a:ext cx="862417"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anose="020B0503020204020204" pitchFamily="34" charset="-122"/>
                  <a:ea typeface="微软雅黑" panose="020B0503020204020204" pitchFamily="34" charset="-122"/>
                </a:rPr>
                <a:t>数        据</a:t>
              </a:r>
              <a:endParaRPr kumimoji="1" lang="zh-CN" altLang="en-US" sz="1200" b="1" dirty="0">
                <a:latin typeface="微软雅黑" panose="020B0503020204020204" pitchFamily="34" charset="-122"/>
                <a:ea typeface="微软雅黑" panose="020B0503020204020204" pitchFamily="34" charset="-122"/>
              </a:endParaRPr>
            </a:p>
          </p:txBody>
        </p:sp>
        <p:sp>
          <p:nvSpPr>
            <p:cNvPr id="40" name="Rectangle 75"/>
            <p:cNvSpPr>
              <a:spLocks noChangeArrowheads="1"/>
            </p:cNvSpPr>
            <p:nvPr/>
          </p:nvSpPr>
          <p:spPr bwMode="auto">
            <a:xfrm>
              <a:off x="6374669" y="2881028"/>
              <a:ext cx="466475"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a:latin typeface="微软雅黑" panose="020B0503020204020204" pitchFamily="34" charset="-122"/>
                  <a:ea typeface="微软雅黑" panose="020B0503020204020204" pitchFamily="34" charset="-122"/>
                </a:rPr>
                <a:t>FCS</a:t>
              </a:r>
              <a:endParaRPr kumimoji="1" lang="en-US" altLang="zh-CN" sz="1200" b="1">
                <a:latin typeface="微软雅黑" panose="020B0503020204020204" pitchFamily="34" charset="-122"/>
                <a:ea typeface="微软雅黑" panose="020B0503020204020204" pitchFamily="34" charset="-122"/>
              </a:endParaRPr>
            </a:p>
          </p:txBody>
        </p:sp>
        <p:sp>
          <p:nvSpPr>
            <p:cNvPr id="41" name="Rectangle 76"/>
            <p:cNvSpPr>
              <a:spLocks noChangeArrowheads="1"/>
            </p:cNvSpPr>
            <p:nvPr/>
          </p:nvSpPr>
          <p:spPr bwMode="auto">
            <a:xfrm>
              <a:off x="2287182" y="2626141"/>
              <a:ext cx="277321"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dirty="0">
                  <a:solidFill>
                    <a:srgbClr val="000099"/>
                  </a:solidFill>
                  <a:latin typeface="微软雅黑" panose="020B0503020204020204" pitchFamily="34" charset="-122"/>
                  <a:ea typeface="微软雅黑" panose="020B0503020204020204" pitchFamily="34" charset="-122"/>
                </a:rPr>
                <a:t>6</a:t>
              </a:r>
              <a:endParaRPr kumimoji="1" lang="en-US" altLang="zh-CN" sz="1200" b="1" dirty="0">
                <a:solidFill>
                  <a:srgbClr val="000099"/>
                </a:solidFill>
                <a:latin typeface="微软雅黑" panose="020B0503020204020204" pitchFamily="34" charset="-122"/>
                <a:ea typeface="微软雅黑" panose="020B0503020204020204" pitchFamily="34" charset="-122"/>
              </a:endParaRPr>
            </a:p>
          </p:txBody>
        </p:sp>
        <p:sp>
          <p:nvSpPr>
            <p:cNvPr id="42" name="Rectangle 77"/>
            <p:cNvSpPr>
              <a:spLocks noChangeArrowheads="1"/>
            </p:cNvSpPr>
            <p:nvPr/>
          </p:nvSpPr>
          <p:spPr bwMode="auto">
            <a:xfrm>
              <a:off x="2984591" y="2626141"/>
              <a:ext cx="277321"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dirty="0">
                  <a:solidFill>
                    <a:srgbClr val="000099"/>
                  </a:solidFill>
                  <a:latin typeface="微软雅黑" panose="020B0503020204020204" pitchFamily="34" charset="-122"/>
                  <a:ea typeface="微软雅黑" panose="020B0503020204020204" pitchFamily="34" charset="-122"/>
                </a:rPr>
                <a:t>6</a:t>
              </a:r>
              <a:endParaRPr kumimoji="1" lang="en-US" altLang="zh-CN" sz="1200" b="1" dirty="0">
                <a:solidFill>
                  <a:srgbClr val="000099"/>
                </a:solidFill>
                <a:latin typeface="微软雅黑" panose="020B0503020204020204" pitchFamily="34" charset="-122"/>
                <a:ea typeface="微软雅黑" panose="020B0503020204020204" pitchFamily="34" charset="-122"/>
              </a:endParaRPr>
            </a:p>
          </p:txBody>
        </p:sp>
        <p:sp>
          <p:nvSpPr>
            <p:cNvPr id="43" name="Rectangle 78"/>
            <p:cNvSpPr>
              <a:spLocks noChangeArrowheads="1"/>
            </p:cNvSpPr>
            <p:nvPr/>
          </p:nvSpPr>
          <p:spPr bwMode="auto">
            <a:xfrm>
              <a:off x="3707907" y="2626141"/>
              <a:ext cx="277321"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dirty="0">
                  <a:solidFill>
                    <a:srgbClr val="000099"/>
                  </a:solidFill>
                  <a:latin typeface="微软雅黑" panose="020B0503020204020204" pitchFamily="34" charset="-122"/>
                  <a:ea typeface="微软雅黑" panose="020B0503020204020204" pitchFamily="34" charset="-122"/>
                </a:rPr>
                <a:t>2</a:t>
              </a:r>
              <a:endParaRPr kumimoji="1" lang="en-US" altLang="zh-CN" sz="1200" b="1" dirty="0">
                <a:solidFill>
                  <a:srgbClr val="000099"/>
                </a:solidFill>
                <a:latin typeface="微软雅黑" panose="020B0503020204020204" pitchFamily="34" charset="-122"/>
                <a:ea typeface="微软雅黑" panose="020B0503020204020204" pitchFamily="34" charset="-122"/>
              </a:endParaRPr>
            </a:p>
          </p:txBody>
        </p:sp>
        <p:sp>
          <p:nvSpPr>
            <p:cNvPr id="44" name="Rectangle 79"/>
            <p:cNvSpPr>
              <a:spLocks noChangeArrowheads="1"/>
            </p:cNvSpPr>
            <p:nvPr/>
          </p:nvSpPr>
          <p:spPr bwMode="auto">
            <a:xfrm>
              <a:off x="6468707" y="2626141"/>
              <a:ext cx="277321"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dirty="0">
                  <a:solidFill>
                    <a:srgbClr val="000099"/>
                  </a:solidFill>
                  <a:latin typeface="微软雅黑" panose="020B0503020204020204" pitchFamily="34" charset="-122"/>
                  <a:ea typeface="微软雅黑" panose="020B0503020204020204" pitchFamily="34" charset="-122"/>
                </a:rPr>
                <a:t>4</a:t>
              </a:r>
              <a:endParaRPr kumimoji="1" lang="en-US" altLang="zh-CN" sz="1200" b="1" dirty="0">
                <a:solidFill>
                  <a:srgbClr val="000099"/>
                </a:solidFill>
                <a:latin typeface="微软雅黑" panose="020B0503020204020204" pitchFamily="34" charset="-122"/>
                <a:ea typeface="微软雅黑" panose="020B0503020204020204" pitchFamily="34" charset="-122"/>
              </a:endParaRPr>
            </a:p>
          </p:txBody>
        </p:sp>
        <p:sp>
          <p:nvSpPr>
            <p:cNvPr id="45" name="Rectangle 80"/>
            <p:cNvSpPr>
              <a:spLocks noChangeArrowheads="1"/>
            </p:cNvSpPr>
            <p:nvPr/>
          </p:nvSpPr>
          <p:spPr bwMode="auto">
            <a:xfrm>
              <a:off x="1623271" y="2614121"/>
              <a:ext cx="490520"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solidFill>
                    <a:srgbClr val="000099"/>
                  </a:solidFill>
                  <a:latin typeface="微软雅黑" panose="020B0503020204020204" pitchFamily="34" charset="-122"/>
                  <a:ea typeface="微软雅黑" panose="020B0503020204020204" pitchFamily="34" charset="-122"/>
                </a:rPr>
                <a:t>字节</a:t>
              </a:r>
              <a:endParaRPr kumimoji="1" lang="zh-CN" altLang="en-US" sz="1200" b="1" dirty="0">
                <a:solidFill>
                  <a:srgbClr val="000099"/>
                </a:solidFill>
                <a:latin typeface="微软雅黑" panose="020B0503020204020204" pitchFamily="34" charset="-122"/>
                <a:ea typeface="微软雅黑" panose="020B0503020204020204" pitchFamily="34" charset="-122"/>
              </a:endParaRPr>
            </a:p>
          </p:txBody>
        </p:sp>
        <p:sp>
          <p:nvSpPr>
            <p:cNvPr id="46" name="Text Box 81"/>
            <p:cNvSpPr txBox="1">
              <a:spLocks noChangeArrowheads="1"/>
            </p:cNvSpPr>
            <p:nvPr/>
          </p:nvSpPr>
          <p:spPr bwMode="auto">
            <a:xfrm>
              <a:off x="5350256" y="2603367"/>
              <a:ext cx="962123"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en-US" altLang="zh-CN" sz="1200" b="1" dirty="0">
                  <a:solidFill>
                    <a:srgbClr val="000099"/>
                  </a:solidFill>
                  <a:latin typeface="微软雅黑" panose="020B0503020204020204" pitchFamily="34" charset="-122"/>
                  <a:ea typeface="微软雅黑" panose="020B0503020204020204" pitchFamily="34" charset="-122"/>
                </a:rPr>
                <a:t>46 ~ 1500</a:t>
              </a:r>
              <a:endParaRPr kumimoji="1" lang="en-US" altLang="zh-CN" sz="1200" b="1" dirty="0">
                <a:solidFill>
                  <a:srgbClr val="000099"/>
                </a:solidFill>
                <a:latin typeface="微软雅黑" panose="020B0503020204020204" pitchFamily="34" charset="-122"/>
                <a:ea typeface="微软雅黑" panose="020B0503020204020204" pitchFamily="34" charset="-122"/>
              </a:endParaRPr>
            </a:p>
          </p:txBody>
        </p:sp>
        <p:grpSp>
          <p:nvGrpSpPr>
            <p:cNvPr id="49" name="Group 109"/>
            <p:cNvGrpSpPr/>
            <p:nvPr/>
          </p:nvGrpSpPr>
          <p:grpSpPr bwMode="auto">
            <a:xfrm>
              <a:off x="4102635" y="2291106"/>
              <a:ext cx="2311976" cy="676676"/>
              <a:chOff x="2715" y="1872"/>
              <a:chExt cx="1968" cy="624"/>
            </a:xfrm>
          </p:grpSpPr>
          <p:sp>
            <p:nvSpPr>
              <p:cNvPr id="51" name="AutoShape 110"/>
              <p:cNvSpPr>
                <a:spLocks noChangeArrowheads="1"/>
              </p:cNvSpPr>
              <p:nvPr/>
            </p:nvSpPr>
            <p:spPr bwMode="auto">
              <a:xfrm rot="16200000" flipH="1">
                <a:off x="3508" y="2231"/>
                <a:ext cx="384" cy="145"/>
              </a:xfrm>
              <a:prstGeom prst="rightArrow">
                <a:avLst>
                  <a:gd name="adj1" fmla="val 50000"/>
                  <a:gd name="adj2" fmla="val 132426"/>
                </a:avLst>
              </a:prstGeom>
              <a:solidFill>
                <a:srgbClr val="00FF99"/>
              </a:solidFill>
              <a:ln w="9525">
                <a:solidFill>
                  <a:schemeClr val="tx1"/>
                </a:solidFill>
                <a:miter lim="800000"/>
              </a:ln>
              <a:effec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52" name="Rectangle 111"/>
              <p:cNvSpPr>
                <a:spLocks noChangeArrowheads="1"/>
              </p:cNvSpPr>
              <p:nvPr/>
            </p:nvSpPr>
            <p:spPr bwMode="auto">
              <a:xfrm>
                <a:off x="2715" y="1872"/>
                <a:ext cx="1968" cy="240"/>
              </a:xfrm>
              <a:prstGeom prst="rect">
                <a:avLst/>
              </a:prstGeom>
              <a:solidFill>
                <a:srgbClr val="0000CC"/>
              </a:solidFill>
              <a:ln w="9525">
                <a:solidFill>
                  <a:schemeClr val="tx1"/>
                </a:solidFill>
                <a:miter lim="800000"/>
              </a:ln>
              <a:effectLst/>
            </p:spPr>
            <p:txBody>
              <a:bodyPr wrap="none" anchor="ctr"/>
              <a:lstStyle/>
              <a:p>
                <a:pPr algn="ctr" defTabSz="762000" eaLnBrk="0" hangingPunct="0"/>
                <a:r>
                  <a:rPr kumimoji="1" lang="en-US" altLang="zh-CN" sz="1200" b="1" dirty="0">
                    <a:solidFill>
                      <a:schemeClr val="bg1"/>
                    </a:solidFill>
                    <a:latin typeface="微软雅黑" panose="020B0503020204020204" pitchFamily="34" charset="-122"/>
                    <a:ea typeface="微软雅黑" panose="020B0503020204020204" pitchFamily="34" charset="-122"/>
                  </a:rPr>
                  <a:t>IP </a:t>
                </a:r>
                <a:r>
                  <a:rPr kumimoji="1" lang="zh-CN" altLang="en-US" sz="1200" b="1" dirty="0">
                    <a:solidFill>
                      <a:schemeClr val="bg1"/>
                    </a:solidFill>
                    <a:latin typeface="微软雅黑" panose="020B0503020204020204" pitchFamily="34" charset="-122"/>
                    <a:ea typeface="微软雅黑" panose="020B0503020204020204" pitchFamily="34" charset="-122"/>
                  </a:rPr>
                  <a:t>数据报</a:t>
                </a:r>
                <a:endParaRPr kumimoji="1" lang="zh-CN" altLang="en-US" sz="1200" b="1" dirty="0">
                  <a:solidFill>
                    <a:schemeClr val="bg1"/>
                  </a:solidFill>
                  <a:latin typeface="微软雅黑" panose="020B0503020204020204" pitchFamily="34" charset="-122"/>
                  <a:ea typeface="微软雅黑" panose="020B0503020204020204" pitchFamily="34" charset="-122"/>
                </a:endParaRPr>
              </a:p>
            </p:txBody>
          </p:sp>
        </p:grpSp>
        <p:sp>
          <p:nvSpPr>
            <p:cNvPr id="50" name="AutoShape 38"/>
            <p:cNvSpPr>
              <a:spLocks noChangeArrowheads="1"/>
            </p:cNvSpPr>
            <p:nvPr/>
          </p:nvSpPr>
          <p:spPr bwMode="auto">
            <a:xfrm>
              <a:off x="4499282" y="1764944"/>
              <a:ext cx="1820738" cy="375516"/>
            </a:xfrm>
            <a:prstGeom prst="wedgeRoundRectCallout">
              <a:avLst>
                <a:gd name="adj1" fmla="val 64595"/>
                <a:gd name="adj2" fmla="val 253347"/>
                <a:gd name="adj3" fmla="val 16667"/>
              </a:avLst>
            </a:prstGeom>
            <a:solidFill>
              <a:srgbClr val="00FF99"/>
            </a:solidFill>
            <a:ln w="9525">
              <a:solidFill>
                <a:schemeClr val="tx1"/>
              </a:solidFill>
              <a:miter lim="800000"/>
            </a:ln>
            <a:effectLst/>
          </p:spPr>
          <p:txBody>
            <a:bodyPr/>
            <a:lstStyle/>
            <a:p>
              <a:pPr algn="ctr"/>
              <a:r>
                <a:rPr lang="en-US" altLang="zh-CN" sz="1600" b="1" dirty="0">
                  <a:latin typeface="微软雅黑" panose="020B0503020204020204" pitchFamily="34" charset="-122"/>
                  <a:ea typeface="微软雅黑" panose="020B0503020204020204" pitchFamily="34" charset="-122"/>
                </a:rPr>
                <a:t>FCS </a:t>
              </a:r>
              <a:r>
                <a:rPr lang="zh-CN" altLang="en-US" sz="1600" b="1" dirty="0">
                  <a:latin typeface="微软雅黑" panose="020B0503020204020204" pitchFamily="34" charset="-122"/>
                  <a:ea typeface="微软雅黑" panose="020B0503020204020204" pitchFamily="34" charset="-122"/>
                </a:rPr>
                <a:t>字段 </a:t>
              </a:r>
              <a:r>
                <a:rPr lang="en-US" altLang="zh-CN" sz="1600" b="1" dirty="0">
                  <a:latin typeface="微软雅黑" panose="020B0503020204020204" pitchFamily="34" charset="-122"/>
                  <a:ea typeface="微软雅黑" panose="020B0503020204020204" pitchFamily="34" charset="-122"/>
                </a:rPr>
                <a:t>4 </a:t>
              </a:r>
              <a:r>
                <a:rPr lang="zh-CN" altLang="en-US" sz="1600" b="1" dirty="0">
                  <a:latin typeface="微软雅黑" panose="020B0503020204020204" pitchFamily="34" charset="-122"/>
                  <a:ea typeface="微软雅黑" panose="020B0503020204020204" pitchFamily="34" charset="-122"/>
                </a:rPr>
                <a:t>字节</a:t>
              </a:r>
              <a:endParaRPr lang="zh-CN" altLang="en-US" sz="1600" b="1" dirty="0">
                <a:latin typeface="微软雅黑" panose="020B0503020204020204" pitchFamily="34" charset="-122"/>
                <a:ea typeface="微软雅黑" panose="020B0503020204020204" pitchFamily="34" charset="-122"/>
              </a:endParaRPr>
            </a:p>
          </p:txBody>
        </p:sp>
      </p:grpSp>
      <p:sp>
        <p:nvSpPr>
          <p:cNvPr id="54" name="矩形 53"/>
          <p:cNvSpPr/>
          <p:nvPr/>
        </p:nvSpPr>
        <p:spPr>
          <a:xfrm>
            <a:off x="985801" y="3705170"/>
            <a:ext cx="7114032" cy="523220"/>
          </a:xfrm>
          <a:prstGeom prst="rect">
            <a:avLst/>
          </a:prstGeom>
          <a:solidFill>
            <a:srgbClr val="0070C0"/>
          </a:solidFill>
        </p:spPr>
        <p:txBody>
          <a:bodyPr wrap="square">
            <a:spAutoFit/>
          </a:bodyPr>
          <a:lstStyle/>
          <a:p>
            <a:pPr algn="ctr"/>
            <a:r>
              <a:rPr lang="zh-CN" altLang="en-US" sz="1400" b="1" dirty="0">
                <a:solidFill>
                  <a:schemeClr val="bg1"/>
                </a:solidFill>
                <a:latin typeface="微软雅黑" panose="020B0503020204020204" pitchFamily="34" charset="-122"/>
                <a:ea typeface="微软雅黑" panose="020B0503020204020204" pitchFamily="34" charset="-122"/>
              </a:rPr>
              <a:t>当数据字段的长度小于 </a:t>
            </a:r>
            <a:r>
              <a:rPr lang="en-US" altLang="zh-CN" sz="1400" b="1" dirty="0">
                <a:solidFill>
                  <a:schemeClr val="bg1"/>
                </a:solidFill>
                <a:latin typeface="微软雅黑" panose="020B0503020204020204" pitchFamily="34" charset="-122"/>
                <a:ea typeface="微软雅黑" panose="020B0503020204020204" pitchFamily="34" charset="-122"/>
              </a:rPr>
              <a:t>46 </a:t>
            </a:r>
            <a:r>
              <a:rPr lang="zh-CN" altLang="en-US" sz="1400" b="1" dirty="0">
                <a:solidFill>
                  <a:schemeClr val="bg1"/>
                </a:solidFill>
                <a:latin typeface="微软雅黑" panose="020B0503020204020204" pitchFamily="34" charset="-122"/>
                <a:ea typeface="微软雅黑" panose="020B0503020204020204" pitchFamily="34" charset="-122"/>
              </a:rPr>
              <a:t>字节时</a:t>
            </a:r>
            <a:r>
              <a:rPr lang="zh-CN" altLang="en-US" sz="1400" b="1" dirty="0" smtClean="0">
                <a:solidFill>
                  <a:schemeClr val="bg1"/>
                </a:solidFill>
                <a:latin typeface="微软雅黑" panose="020B0503020204020204" pitchFamily="34" charset="-122"/>
                <a:ea typeface="微软雅黑" panose="020B0503020204020204" pitchFamily="34" charset="-122"/>
              </a:rPr>
              <a:t>，应</a:t>
            </a:r>
            <a:r>
              <a:rPr lang="zh-CN" altLang="en-US" sz="1400" b="1" dirty="0">
                <a:solidFill>
                  <a:schemeClr val="bg1"/>
                </a:solidFill>
                <a:latin typeface="微软雅黑" panose="020B0503020204020204" pitchFamily="34" charset="-122"/>
                <a:ea typeface="微软雅黑" panose="020B0503020204020204" pitchFamily="34" charset="-122"/>
              </a:rPr>
              <a:t>在数据字段的后面加入整数字节的</a:t>
            </a:r>
            <a:r>
              <a:rPr lang="zh-CN" altLang="en-US" sz="1400" b="1" dirty="0">
                <a:solidFill>
                  <a:srgbClr val="FFFF00"/>
                </a:solidFill>
                <a:latin typeface="微软雅黑" panose="020B0503020204020204" pitchFamily="34" charset="-122"/>
                <a:ea typeface="微软雅黑" panose="020B0503020204020204" pitchFamily="34" charset="-122"/>
              </a:rPr>
              <a:t>填充字段</a:t>
            </a:r>
            <a:r>
              <a:rPr lang="zh-CN" altLang="en-US" sz="1400" b="1" dirty="0" smtClean="0">
                <a:solidFill>
                  <a:schemeClr val="bg1"/>
                </a:solidFill>
                <a:latin typeface="微软雅黑" panose="020B0503020204020204" pitchFamily="34" charset="-122"/>
                <a:ea typeface="微软雅黑" panose="020B0503020204020204" pitchFamily="34" charset="-122"/>
              </a:rPr>
              <a:t>，以</a:t>
            </a:r>
            <a:r>
              <a:rPr lang="zh-CN" altLang="en-US" sz="1400" b="1" dirty="0">
                <a:solidFill>
                  <a:schemeClr val="bg1"/>
                </a:solidFill>
                <a:latin typeface="微软雅黑" panose="020B0503020204020204" pitchFamily="34" charset="-122"/>
                <a:ea typeface="微软雅黑" panose="020B0503020204020204" pitchFamily="34" charset="-122"/>
              </a:rPr>
              <a:t>保证以太网的 </a:t>
            </a:r>
            <a:r>
              <a:rPr lang="en-US" altLang="zh-CN" sz="1400" b="1" dirty="0">
                <a:solidFill>
                  <a:schemeClr val="bg1"/>
                </a:solidFill>
                <a:latin typeface="微软雅黑" panose="020B0503020204020204" pitchFamily="34" charset="-122"/>
                <a:ea typeface="微软雅黑" panose="020B0503020204020204" pitchFamily="34" charset="-122"/>
              </a:rPr>
              <a:t>MAC </a:t>
            </a:r>
            <a:r>
              <a:rPr lang="zh-CN" altLang="en-US" sz="1400" b="1" dirty="0">
                <a:solidFill>
                  <a:schemeClr val="bg1"/>
                </a:solidFill>
                <a:latin typeface="微软雅黑" panose="020B0503020204020204" pitchFamily="34" charset="-122"/>
                <a:ea typeface="微软雅黑" panose="020B0503020204020204" pitchFamily="34" charset="-122"/>
              </a:rPr>
              <a:t>帧长不小于 </a:t>
            </a:r>
            <a:r>
              <a:rPr lang="en-US" altLang="zh-CN" sz="1400" b="1" dirty="0">
                <a:solidFill>
                  <a:schemeClr val="bg1"/>
                </a:solidFill>
                <a:latin typeface="微软雅黑" panose="020B0503020204020204" pitchFamily="34" charset="-122"/>
                <a:ea typeface="微软雅黑" panose="020B0503020204020204" pitchFamily="34" charset="-122"/>
              </a:rPr>
              <a:t>64 </a:t>
            </a:r>
            <a:r>
              <a:rPr lang="zh-CN" altLang="en-US" sz="1400" b="1" dirty="0">
                <a:solidFill>
                  <a:schemeClr val="bg1"/>
                </a:solidFill>
                <a:latin typeface="微软雅黑" panose="020B0503020204020204" pitchFamily="34" charset="-122"/>
                <a:ea typeface="微软雅黑" panose="020B0503020204020204" pitchFamily="34" charset="-122"/>
              </a:rPr>
              <a:t>字节。 </a:t>
            </a:r>
            <a:endParaRPr lang="zh-CN" altLang="en-US" sz="1400" b="1" dirty="0">
              <a:solidFill>
                <a:schemeClr val="bg1"/>
              </a:solidFill>
              <a:latin typeface="微软雅黑" panose="020B0503020204020204" pitchFamily="34" charset="-122"/>
              <a:ea typeface="微软雅黑" panose="020B0503020204020204" pitchFamily="34" charset="-122"/>
            </a:endParaRPr>
          </a:p>
        </p:txBody>
      </p:sp>
      <p:sp>
        <p:nvSpPr>
          <p:cNvPr id="56" name="AutoShape 5"/>
          <p:cNvSpPr>
            <a:spLocks noChangeArrowheads="1"/>
          </p:cNvSpPr>
          <p:nvPr/>
        </p:nvSpPr>
        <p:spPr bwMode="auto">
          <a:xfrm>
            <a:off x="502921" y="609030"/>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 name="Rectangle 6"/>
          <p:cNvSpPr>
            <a:spLocks noChangeArrowheads="1"/>
          </p:cNvSpPr>
          <p:nvPr/>
        </p:nvSpPr>
        <p:spPr bwMode="auto">
          <a:xfrm>
            <a:off x="2939512" y="585940"/>
            <a:ext cx="325512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anose="020B0503020204020204" pitchFamily="34" charset="-122"/>
                <a:ea typeface="微软雅黑" panose="020B0503020204020204" pitchFamily="34" charset="-122"/>
              </a:rPr>
              <a:t>以太网 </a:t>
            </a:r>
            <a:r>
              <a:rPr lang="en-US" altLang="zh-CN" sz="2000" b="1" dirty="0">
                <a:solidFill>
                  <a:schemeClr val="bg1"/>
                </a:solidFill>
                <a:latin typeface="微软雅黑" panose="020B0503020204020204" pitchFamily="34" charset="-122"/>
                <a:ea typeface="微软雅黑" panose="020B0503020204020204" pitchFamily="34" charset="-122"/>
              </a:rPr>
              <a:t>V2 </a:t>
            </a:r>
            <a:r>
              <a:rPr lang="zh-CN" altLang="en-US" sz="2000" b="1" dirty="0">
                <a:solidFill>
                  <a:schemeClr val="bg1"/>
                </a:solidFill>
                <a:latin typeface="微软雅黑" panose="020B0503020204020204" pitchFamily="34" charset="-122"/>
                <a:ea typeface="微软雅黑" panose="020B0503020204020204" pitchFamily="34" charset="-122"/>
              </a:rPr>
              <a:t>的 </a:t>
            </a:r>
            <a:r>
              <a:rPr lang="en-US" altLang="zh-CN" sz="2000" b="1" dirty="0">
                <a:solidFill>
                  <a:schemeClr val="bg1"/>
                </a:solidFill>
                <a:latin typeface="微软雅黑" panose="020B0503020204020204" pitchFamily="34" charset="-122"/>
                <a:ea typeface="微软雅黑" panose="020B0503020204020204" pitchFamily="34" charset="-122"/>
              </a:rPr>
              <a:t>MAC </a:t>
            </a:r>
            <a:r>
              <a:rPr lang="zh-CN" altLang="en-US" sz="2000" b="1" dirty="0">
                <a:solidFill>
                  <a:schemeClr val="bg1"/>
                </a:solidFill>
                <a:latin typeface="微软雅黑" panose="020B0503020204020204" pitchFamily="34" charset="-122"/>
                <a:ea typeface="微软雅黑" panose="020B0503020204020204" pitchFamily="34" charset="-122"/>
              </a:rPr>
              <a:t>帧格式</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Tm="2000"/>
    </mc:Choice>
    <mc:Fallback>
      <p:transition spd="slow" advTm="2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9"/>
          <p:cNvSpPr>
            <a:spLocks noChangeArrowheads="1"/>
          </p:cNvSpPr>
          <p:nvPr/>
        </p:nvSpPr>
        <p:spPr bwMode="auto">
          <a:xfrm>
            <a:off x="2629135" y="1363059"/>
            <a:ext cx="5775326" cy="330200"/>
          </a:xfrm>
          <a:prstGeom prst="rect">
            <a:avLst/>
          </a:prstGeom>
          <a:solidFill>
            <a:srgbClr val="0098F6"/>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solidFill>
                  <a:srgbClr val="000000"/>
                </a:solidFill>
                <a:miter lim="1000000"/>
                <a:headEnd/>
                <a:tailEnd/>
              </a14:hiddenLine>
            </a:ext>
          </a:extLst>
        </p:spPr>
        <p:txBody>
          <a:bodyPr anchor="ctr"/>
          <a:lstStyle/>
          <a:p>
            <a:pPr algn="ctr" eaLnBrk="0" hangingPunct="0"/>
            <a:endParaRPr lang="fr-FR">
              <a:solidFill>
                <a:srgbClr val="FFFFFF"/>
              </a:solidFill>
              <a:latin typeface="宋体" panose="02010600030101010101" pitchFamily="2" charset="-122"/>
            </a:endParaRPr>
          </a:p>
        </p:txBody>
      </p:sp>
      <p:sp>
        <p:nvSpPr>
          <p:cNvPr id="3" name="Rectangle 10"/>
          <p:cNvSpPr>
            <a:spLocks noChangeArrowheads="1"/>
          </p:cNvSpPr>
          <p:nvPr/>
        </p:nvSpPr>
        <p:spPr bwMode="auto">
          <a:xfrm>
            <a:off x="2629135" y="1969484"/>
            <a:ext cx="5775326" cy="330200"/>
          </a:xfrm>
          <a:prstGeom prst="rect">
            <a:avLst/>
          </a:prstGeom>
          <a:solidFill>
            <a:srgbClr val="1956B9"/>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solidFill>
                  <a:srgbClr val="000000"/>
                </a:solidFill>
                <a:miter lim="1000000"/>
                <a:headEnd/>
                <a:tailEnd/>
              </a14:hiddenLine>
            </a:ext>
          </a:extLst>
        </p:spPr>
        <p:txBody>
          <a:bodyPr anchor="ctr"/>
          <a:lstStyle/>
          <a:p>
            <a:pPr algn="ctr" eaLnBrk="0" hangingPunct="0"/>
            <a:endParaRPr lang="fr-FR">
              <a:solidFill>
                <a:srgbClr val="FFFFFF"/>
              </a:solidFill>
              <a:latin typeface="宋体" panose="02010600030101010101" pitchFamily="2" charset="-122"/>
            </a:endParaRPr>
          </a:p>
        </p:txBody>
      </p:sp>
      <p:sp>
        <p:nvSpPr>
          <p:cNvPr id="5" name="Line 16"/>
          <p:cNvSpPr>
            <a:spLocks noChangeShapeType="1"/>
          </p:cNvSpPr>
          <p:nvPr/>
        </p:nvSpPr>
        <p:spPr bwMode="auto">
          <a:xfrm>
            <a:off x="3637198" y="1291621"/>
            <a:ext cx="0" cy="1800225"/>
          </a:xfrm>
          <a:prstGeom prst="line">
            <a:avLst/>
          </a:prstGeom>
          <a:noFill/>
          <a:ln w="28575" algn="ctr">
            <a:solidFill>
              <a:srgbClr val="FFFFFF"/>
            </a:solidFill>
            <a:round/>
          </a:ln>
          <a:extLst>
            <a:ext uri="{909E8E84-426E-40DD-AFC4-6F175D3DCCD1}">
              <a14:hiddenFill xmlns:a14="http://schemas.microsoft.com/office/drawing/2010/main">
                <a:noFill/>
              </a14:hiddenFill>
            </a:ext>
          </a:extLst>
        </p:spPr>
        <p:txBody>
          <a:bodyPr/>
          <a:lstStyle/>
          <a:p>
            <a:endParaRPr lang="zh-CN" altLang="en-US"/>
          </a:p>
        </p:txBody>
      </p:sp>
      <p:sp>
        <p:nvSpPr>
          <p:cNvPr id="6" name="Rectangle 8"/>
          <p:cNvSpPr>
            <a:spLocks noChangeArrowheads="1"/>
          </p:cNvSpPr>
          <p:nvPr/>
        </p:nvSpPr>
        <p:spPr bwMode="auto">
          <a:xfrm>
            <a:off x="2700573" y="1109059"/>
            <a:ext cx="5630627"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lnSpc>
                <a:spcPct val="200000"/>
              </a:lnSpc>
            </a:pPr>
            <a:r>
              <a:rPr lang="en-US" altLang="zh-CN" sz="2000" b="1" dirty="0">
                <a:solidFill>
                  <a:schemeClr val="bg1"/>
                </a:solidFill>
                <a:latin typeface="微软雅黑" panose="020B0503020204020204" pitchFamily="34" charset="-122"/>
                <a:ea typeface="微软雅黑" panose="020B0503020204020204" pitchFamily="34" charset="-122"/>
              </a:rPr>
              <a:t>3.1.1  </a:t>
            </a:r>
            <a:r>
              <a:rPr lang="en-US" altLang="zh-CN" sz="2000" b="1" dirty="0" smtClean="0">
                <a:solidFill>
                  <a:schemeClr val="bg1"/>
                </a:solidFill>
                <a:latin typeface="微软雅黑" panose="020B0503020204020204" pitchFamily="34" charset="-122"/>
                <a:ea typeface="微软雅黑" panose="020B0503020204020204" pitchFamily="34" charset="-122"/>
              </a:rPr>
              <a:t>                                         </a:t>
            </a:r>
            <a:r>
              <a:rPr lang="zh-CN" altLang="en-US" sz="2000" b="1" dirty="0" smtClean="0">
                <a:solidFill>
                  <a:schemeClr val="bg1"/>
                </a:solidFill>
                <a:latin typeface="微软雅黑" panose="020B0503020204020204" pitchFamily="34" charset="-122"/>
                <a:ea typeface="微软雅黑" panose="020B0503020204020204" pitchFamily="34" charset="-122"/>
              </a:rPr>
              <a:t>数据链路</a:t>
            </a:r>
            <a:r>
              <a:rPr lang="zh-CN" altLang="en-US" sz="2000" b="1" dirty="0">
                <a:solidFill>
                  <a:schemeClr val="bg1"/>
                </a:solidFill>
                <a:latin typeface="微软雅黑" panose="020B0503020204020204" pitchFamily="34" charset="-122"/>
                <a:ea typeface="微软雅黑" panose="020B0503020204020204" pitchFamily="34" charset="-122"/>
              </a:rPr>
              <a:t>和帧</a:t>
            </a:r>
            <a:endParaRPr lang="zh-CN" altLang="en-US" sz="2000" b="1" dirty="0">
              <a:solidFill>
                <a:schemeClr val="bg1"/>
              </a:solidFill>
              <a:latin typeface="微软雅黑" panose="020B0503020204020204" pitchFamily="34" charset="-122"/>
              <a:ea typeface="微软雅黑" panose="020B0503020204020204" pitchFamily="34" charset="-122"/>
            </a:endParaRPr>
          </a:p>
          <a:p>
            <a:pPr eaLnBrk="0" hangingPunct="0">
              <a:lnSpc>
                <a:spcPct val="200000"/>
              </a:lnSpc>
            </a:pPr>
            <a:r>
              <a:rPr lang="en-US" altLang="zh-CN" sz="2000" b="1" dirty="0">
                <a:solidFill>
                  <a:schemeClr val="bg1"/>
                </a:solidFill>
                <a:latin typeface="微软雅黑" panose="020B0503020204020204" pitchFamily="34" charset="-122"/>
                <a:ea typeface="微软雅黑" panose="020B0503020204020204" pitchFamily="34" charset="-122"/>
              </a:rPr>
              <a:t>3.1.2  </a:t>
            </a:r>
            <a:r>
              <a:rPr lang="en-US" altLang="zh-CN" sz="2000" b="1" dirty="0" smtClean="0">
                <a:solidFill>
                  <a:schemeClr val="bg1"/>
                </a:solidFill>
                <a:latin typeface="微软雅黑" panose="020B0503020204020204" pitchFamily="34" charset="-122"/>
                <a:ea typeface="微软雅黑" panose="020B0503020204020204" pitchFamily="34" charset="-122"/>
              </a:rPr>
              <a:t>                                         </a:t>
            </a:r>
            <a:r>
              <a:rPr lang="zh-CN" altLang="en-US" sz="2000" b="1" dirty="0" smtClean="0">
                <a:solidFill>
                  <a:schemeClr val="bg1"/>
                </a:solidFill>
                <a:latin typeface="微软雅黑" panose="020B0503020204020204" pitchFamily="34" charset="-122"/>
                <a:ea typeface="微软雅黑" panose="020B0503020204020204" pitchFamily="34" charset="-122"/>
              </a:rPr>
              <a:t>三</a:t>
            </a:r>
            <a:r>
              <a:rPr lang="zh-CN" altLang="en-US" sz="2000" b="1" dirty="0">
                <a:solidFill>
                  <a:schemeClr val="bg1"/>
                </a:solidFill>
                <a:latin typeface="微软雅黑" panose="020B0503020204020204" pitchFamily="34" charset="-122"/>
                <a:ea typeface="微软雅黑" panose="020B0503020204020204" pitchFamily="34" charset="-122"/>
              </a:rPr>
              <a:t>个基本问题</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7" name="Rectangle 27"/>
          <p:cNvSpPr>
            <a:spLocks noChangeArrowheads="1"/>
          </p:cNvSpPr>
          <p:nvPr/>
        </p:nvSpPr>
        <p:spPr bwMode="auto">
          <a:xfrm>
            <a:off x="639730" y="1363059"/>
            <a:ext cx="1636540" cy="1555639"/>
          </a:xfrm>
          <a:prstGeom prst="rect">
            <a:avLst/>
          </a:prstGeom>
          <a:solidFill>
            <a:srgbClr val="0070C0"/>
          </a:solidFill>
          <a:ln>
            <a:noFill/>
          </a:ln>
          <a:effectLst/>
          <a:scene3d>
            <a:camera prst="orthographicFront">
              <a:rot lat="0" lon="0" rev="0"/>
            </a:camera>
            <a:lightRig rig="glow" dir="t">
              <a:rot lat="0" lon="0" rev="14100000"/>
            </a:lightRig>
          </a:scene3d>
          <a:sp3d prstMaterial="softEdge">
            <a:bevelT w="127000" prst="artDeco"/>
          </a:sp3d>
          <a:extLs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fr-FR">
              <a:latin typeface="宋体" panose="02010600030101010101" pitchFamily="2" charset="-122"/>
            </a:endParaRPr>
          </a:p>
        </p:txBody>
      </p:sp>
      <p:sp>
        <p:nvSpPr>
          <p:cNvPr id="8" name="Rectangle 29"/>
          <p:cNvSpPr>
            <a:spLocks noChangeArrowheads="1"/>
          </p:cNvSpPr>
          <p:nvPr/>
        </p:nvSpPr>
        <p:spPr bwMode="auto">
          <a:xfrm>
            <a:off x="648619" y="1457991"/>
            <a:ext cx="1627651" cy="13234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r>
              <a:rPr lang="fr-FR" altLang="zh-CN" sz="2000" b="1" dirty="0" smtClean="0">
                <a:solidFill>
                  <a:srgbClr val="FFFF00"/>
                </a:solidFill>
                <a:latin typeface="微软雅黑" panose="020B0503020204020204" pitchFamily="34" charset="-122"/>
                <a:ea typeface="微软雅黑" panose="020B0503020204020204" pitchFamily="34" charset="-122"/>
              </a:rPr>
              <a:t>3.1</a:t>
            </a:r>
            <a:endParaRPr lang="fr-FR" altLang="zh-CN" sz="2000" b="1" dirty="0" smtClean="0">
              <a:solidFill>
                <a:srgbClr val="FFFF00"/>
              </a:solidFill>
              <a:latin typeface="微软雅黑" panose="020B0503020204020204" pitchFamily="34" charset="-122"/>
              <a:ea typeface="微软雅黑" panose="020B0503020204020204" pitchFamily="34" charset="-122"/>
            </a:endParaRPr>
          </a:p>
          <a:p>
            <a:pPr eaLnBrk="0" hangingPunct="0"/>
            <a:r>
              <a:rPr lang="zh-CN" altLang="en-US" sz="2000" b="1" dirty="0">
                <a:solidFill>
                  <a:schemeClr val="bg1"/>
                </a:solidFill>
                <a:latin typeface="微软雅黑" panose="020B0503020204020204" pitchFamily="34" charset="-122"/>
                <a:ea typeface="微软雅黑" panose="020B0503020204020204" pitchFamily="34" charset="-122"/>
              </a:rPr>
              <a:t>使用点对点信道的数据链路层</a:t>
            </a:r>
            <a:endParaRPr lang="zh-CN" altLang="fr-FR" sz="20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Tm="2000"/>
    </mc:Choice>
    <mc:Fallback>
      <p:transition spd="slow" advTm="2000"/>
    </mc:Fallback>
  </mc:AlternateContent>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圆角矩形 59"/>
          <p:cNvSpPr/>
          <p:nvPr/>
        </p:nvSpPr>
        <p:spPr>
          <a:xfrm>
            <a:off x="502920" y="1009164"/>
            <a:ext cx="8129015" cy="3282696"/>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anose="020B0503020204020204" pitchFamily="34" charset="-122"/>
              <a:ea typeface="微软雅黑" panose="020B0503020204020204" pitchFamily="34" charset="-122"/>
            </a:endParaRPr>
          </a:p>
        </p:txBody>
      </p:sp>
      <p:sp>
        <p:nvSpPr>
          <p:cNvPr id="61" name="AutoShape 5"/>
          <p:cNvSpPr>
            <a:spLocks noChangeArrowheads="1"/>
          </p:cNvSpPr>
          <p:nvPr/>
        </p:nvSpPr>
        <p:spPr bwMode="auto">
          <a:xfrm>
            <a:off x="502920" y="603092"/>
            <a:ext cx="8129015" cy="308939"/>
          </a:xfrm>
          <a:prstGeom prst="roundRect">
            <a:avLst>
              <a:gd name="adj" fmla="val 16667"/>
            </a:avLst>
          </a:prstGeom>
          <a:solidFill>
            <a:srgbClr val="ABEBD7"/>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2" name="矩形 61"/>
          <p:cNvSpPr/>
          <p:nvPr/>
        </p:nvSpPr>
        <p:spPr>
          <a:xfrm>
            <a:off x="616085" y="560852"/>
            <a:ext cx="3255122" cy="400110"/>
          </a:xfrm>
          <a:prstGeom prst="rect">
            <a:avLst/>
          </a:prstGeom>
        </p:spPr>
        <p:txBody>
          <a:bodyPr wrap="none">
            <a:spAutoFit/>
          </a:bodyPr>
          <a:lstStyle/>
          <a:p>
            <a:r>
              <a:rPr lang="zh-CN" altLang="en-US" sz="2000" b="1" dirty="0" smtClean="0">
                <a:latin typeface="微软雅黑" panose="020B0503020204020204" pitchFamily="34" charset="-122"/>
                <a:ea typeface="微软雅黑" panose="020B0503020204020204" pitchFamily="34" charset="-122"/>
              </a:rPr>
              <a:t>以太网 </a:t>
            </a:r>
            <a:r>
              <a:rPr lang="en-US" altLang="zh-CN" sz="2000" b="1" dirty="0" smtClean="0">
                <a:latin typeface="微软雅黑" panose="020B0503020204020204" pitchFamily="34" charset="-122"/>
                <a:ea typeface="微软雅黑" panose="020B0503020204020204" pitchFamily="34" charset="-122"/>
              </a:rPr>
              <a:t>V2 </a:t>
            </a:r>
            <a:r>
              <a:rPr lang="zh-CN" altLang="en-US" sz="2000" b="1" dirty="0" smtClean="0">
                <a:latin typeface="微软雅黑" panose="020B0503020204020204" pitchFamily="34" charset="-122"/>
                <a:ea typeface="微软雅黑" panose="020B0503020204020204" pitchFamily="34" charset="-122"/>
              </a:rPr>
              <a:t>的 </a:t>
            </a:r>
            <a:r>
              <a:rPr lang="en-US" altLang="zh-CN" sz="2000" b="1" dirty="0">
                <a:latin typeface="微软雅黑" panose="020B0503020204020204" pitchFamily="34" charset="-122"/>
                <a:ea typeface="微软雅黑" panose="020B0503020204020204" pitchFamily="34" charset="-122"/>
              </a:rPr>
              <a:t>MAC </a:t>
            </a:r>
            <a:r>
              <a:rPr lang="zh-CN" altLang="en-US" sz="2000" b="1" dirty="0">
                <a:latin typeface="微软雅黑" panose="020B0503020204020204" pitchFamily="34" charset="-122"/>
                <a:ea typeface="微软雅黑" panose="020B0503020204020204" pitchFamily="34" charset="-122"/>
              </a:rPr>
              <a:t>帧格式</a:t>
            </a:r>
            <a:endParaRPr lang="zh-CN" altLang="en-US" sz="2000" b="1" dirty="0">
              <a:latin typeface="微软雅黑" panose="020B0503020204020204" pitchFamily="34" charset="-122"/>
              <a:ea typeface="微软雅黑" panose="020B0503020204020204" pitchFamily="34" charset="-122"/>
            </a:endParaRPr>
          </a:p>
        </p:txBody>
      </p:sp>
      <p:sp>
        <p:nvSpPr>
          <p:cNvPr id="9" name="Line 3"/>
          <p:cNvSpPr>
            <a:spLocks noChangeShapeType="1"/>
          </p:cNvSpPr>
          <p:nvPr/>
        </p:nvSpPr>
        <p:spPr bwMode="auto">
          <a:xfrm>
            <a:off x="1141760" y="2785733"/>
            <a:ext cx="6597590" cy="0"/>
          </a:xfrm>
          <a:prstGeom prst="line">
            <a:avLst/>
          </a:prstGeom>
          <a:noFill/>
          <a:ln w="25400" cmpd="sng">
            <a:solidFill>
              <a:srgbClr val="0000CC"/>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0" name="Rectangle 4"/>
          <p:cNvSpPr>
            <a:spLocks noChangeArrowheads="1"/>
          </p:cNvSpPr>
          <p:nvPr/>
        </p:nvSpPr>
        <p:spPr bwMode="auto">
          <a:xfrm>
            <a:off x="2179095" y="2938089"/>
            <a:ext cx="4746129" cy="338338"/>
          </a:xfrm>
          <a:prstGeom prst="rect">
            <a:avLst/>
          </a:prstGeom>
          <a:solidFill>
            <a:srgbClr val="FF00FF"/>
          </a:solidFill>
          <a:ln w="1905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1" name="Rectangle 6"/>
          <p:cNvSpPr>
            <a:spLocks noChangeArrowheads="1"/>
          </p:cNvSpPr>
          <p:nvPr/>
        </p:nvSpPr>
        <p:spPr bwMode="auto">
          <a:xfrm>
            <a:off x="3975939" y="2984386"/>
            <a:ext cx="1267079"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anose="020B0503020204020204" pitchFamily="34" charset="-122"/>
                <a:ea typeface="微软雅黑" panose="020B0503020204020204" pitchFamily="34" charset="-122"/>
              </a:rPr>
              <a:t>以太网 </a:t>
            </a:r>
            <a:r>
              <a:rPr kumimoji="1" lang="en-US" altLang="zh-CN" sz="1200" b="1" dirty="0">
                <a:latin typeface="微软雅黑" panose="020B0503020204020204" pitchFamily="34" charset="-122"/>
                <a:ea typeface="微软雅黑" panose="020B0503020204020204" pitchFamily="34" charset="-122"/>
              </a:rPr>
              <a:t>MAC </a:t>
            </a:r>
            <a:r>
              <a:rPr kumimoji="1" lang="zh-CN" altLang="en-US" sz="1200" b="1" dirty="0">
                <a:latin typeface="微软雅黑" panose="020B0503020204020204" pitchFamily="34" charset="-122"/>
                <a:ea typeface="微软雅黑" panose="020B0503020204020204" pitchFamily="34" charset="-122"/>
              </a:rPr>
              <a:t>帧</a:t>
            </a:r>
            <a:endParaRPr kumimoji="1" lang="zh-CN" altLang="en-US" sz="1200" b="1" dirty="0">
              <a:latin typeface="微软雅黑" panose="020B0503020204020204" pitchFamily="34" charset="-122"/>
              <a:ea typeface="微软雅黑" panose="020B0503020204020204" pitchFamily="34" charset="-122"/>
            </a:endParaRPr>
          </a:p>
        </p:txBody>
      </p:sp>
      <p:sp>
        <p:nvSpPr>
          <p:cNvPr id="12" name="Rectangle 13"/>
          <p:cNvSpPr>
            <a:spLocks noChangeArrowheads="1"/>
          </p:cNvSpPr>
          <p:nvPr/>
        </p:nvSpPr>
        <p:spPr bwMode="auto">
          <a:xfrm>
            <a:off x="7005110" y="2991536"/>
            <a:ext cx="644408"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solidFill>
                  <a:srgbClr val="000099"/>
                </a:solidFill>
                <a:latin typeface="微软雅黑" panose="020B0503020204020204" pitchFamily="34" charset="-122"/>
                <a:ea typeface="微软雅黑" panose="020B0503020204020204" pitchFamily="34" charset="-122"/>
              </a:rPr>
              <a:t>物理层</a:t>
            </a:r>
            <a:endParaRPr kumimoji="1" lang="zh-CN" altLang="en-US" sz="1200" b="1" dirty="0">
              <a:solidFill>
                <a:srgbClr val="000099"/>
              </a:solidFill>
              <a:latin typeface="微软雅黑" panose="020B0503020204020204" pitchFamily="34" charset="-122"/>
              <a:ea typeface="微软雅黑" panose="020B0503020204020204" pitchFamily="34" charset="-122"/>
            </a:endParaRPr>
          </a:p>
        </p:txBody>
      </p:sp>
      <p:sp>
        <p:nvSpPr>
          <p:cNvPr id="13" name="Rectangle 26"/>
          <p:cNvSpPr>
            <a:spLocks noChangeArrowheads="1"/>
          </p:cNvSpPr>
          <p:nvPr/>
        </p:nvSpPr>
        <p:spPr bwMode="auto">
          <a:xfrm>
            <a:off x="6975740" y="2351967"/>
            <a:ext cx="758927" cy="27443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dirty="0" smtClean="0">
                <a:solidFill>
                  <a:srgbClr val="000099"/>
                </a:solidFill>
                <a:latin typeface="微软雅黑" panose="020B0503020204020204" pitchFamily="34" charset="-122"/>
                <a:ea typeface="微软雅黑" panose="020B0503020204020204" pitchFamily="34" charset="-122"/>
              </a:rPr>
              <a:t>MAC </a:t>
            </a:r>
            <a:r>
              <a:rPr kumimoji="1" lang="zh-CN" altLang="en-US" sz="1200" b="1" dirty="0" smtClean="0">
                <a:solidFill>
                  <a:srgbClr val="000099"/>
                </a:solidFill>
                <a:latin typeface="微软雅黑" panose="020B0503020204020204" pitchFamily="34" charset="-122"/>
                <a:ea typeface="微软雅黑" panose="020B0503020204020204" pitchFamily="34" charset="-122"/>
              </a:rPr>
              <a:t>层</a:t>
            </a:r>
            <a:endParaRPr kumimoji="1" lang="zh-CN" altLang="en-US" sz="1200" b="1" dirty="0">
              <a:solidFill>
                <a:srgbClr val="000099"/>
              </a:solidFill>
              <a:latin typeface="微软雅黑" panose="020B0503020204020204" pitchFamily="34" charset="-122"/>
              <a:ea typeface="微软雅黑" panose="020B0503020204020204" pitchFamily="34" charset="-122"/>
            </a:endParaRPr>
          </a:p>
        </p:txBody>
      </p:sp>
      <p:sp>
        <p:nvSpPr>
          <p:cNvPr id="14" name="Line 27"/>
          <p:cNvSpPr>
            <a:spLocks noChangeShapeType="1"/>
          </p:cNvSpPr>
          <p:nvPr/>
        </p:nvSpPr>
        <p:spPr bwMode="auto">
          <a:xfrm flipH="1">
            <a:off x="2173221" y="2598130"/>
            <a:ext cx="1175" cy="351351"/>
          </a:xfrm>
          <a:prstGeom prst="line">
            <a:avLst/>
          </a:prstGeom>
          <a:noFill/>
          <a:ln w="19050">
            <a:solidFill>
              <a:srgbClr val="0000FF"/>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5" name="Line 28"/>
          <p:cNvSpPr>
            <a:spLocks noChangeShapeType="1"/>
          </p:cNvSpPr>
          <p:nvPr/>
        </p:nvSpPr>
        <p:spPr bwMode="auto">
          <a:xfrm>
            <a:off x="6917001" y="2646928"/>
            <a:ext cx="8224" cy="294961"/>
          </a:xfrm>
          <a:prstGeom prst="line">
            <a:avLst/>
          </a:prstGeom>
          <a:noFill/>
          <a:ln w="12700">
            <a:solidFill>
              <a:srgbClr val="0000FF"/>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grpSp>
        <p:nvGrpSpPr>
          <p:cNvPr id="59" name="组合 58"/>
          <p:cNvGrpSpPr/>
          <p:nvPr/>
        </p:nvGrpSpPr>
        <p:grpSpPr>
          <a:xfrm>
            <a:off x="1119814" y="2588363"/>
            <a:ext cx="3415610" cy="1621286"/>
            <a:chOff x="1119814" y="2621615"/>
            <a:chExt cx="3415610" cy="1621286"/>
          </a:xfrm>
        </p:grpSpPr>
        <p:grpSp>
          <p:nvGrpSpPr>
            <p:cNvPr id="58" name="组合 57"/>
            <p:cNvGrpSpPr/>
            <p:nvPr/>
          </p:nvGrpSpPr>
          <p:grpSpPr>
            <a:xfrm>
              <a:off x="1119814" y="2654183"/>
              <a:ext cx="3415610" cy="1588718"/>
              <a:chOff x="1119814" y="2654183"/>
              <a:chExt cx="3415610" cy="1588718"/>
            </a:xfrm>
          </p:grpSpPr>
          <p:sp>
            <p:nvSpPr>
              <p:cNvPr id="20" name="Rectangle 33"/>
              <p:cNvSpPr>
                <a:spLocks noChangeArrowheads="1"/>
              </p:cNvSpPr>
              <p:nvPr/>
            </p:nvSpPr>
            <p:spPr bwMode="auto">
              <a:xfrm>
                <a:off x="3402390" y="3948948"/>
                <a:ext cx="1133034" cy="27443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488" tIns="44450" rIns="90488" bIns="44450">
                <a:spAutoFit/>
              </a:bodyPr>
              <a:lstStyle/>
              <a:p>
                <a:pPr defTabSz="762000" eaLnBrk="0" hangingPunct="0"/>
                <a:r>
                  <a:rPr kumimoji="1" lang="zh-CN" altLang="en-US" sz="1200" b="1" dirty="0">
                    <a:solidFill>
                      <a:srgbClr val="000099"/>
                    </a:solidFill>
                    <a:latin typeface="微软雅黑" panose="020B0503020204020204" pitchFamily="34" charset="-122"/>
                    <a:ea typeface="微软雅黑" panose="020B0503020204020204" pitchFamily="34" charset="-122"/>
                  </a:rPr>
                  <a:t>帧</a:t>
                </a:r>
                <a:r>
                  <a:rPr kumimoji="1" lang="zh-CN" altLang="en-US" sz="1200" b="1" dirty="0" smtClean="0">
                    <a:solidFill>
                      <a:srgbClr val="000099"/>
                    </a:solidFill>
                    <a:latin typeface="微软雅黑" panose="020B0503020204020204" pitchFamily="34" charset="-122"/>
                    <a:ea typeface="微软雅黑" panose="020B0503020204020204" pitchFamily="34" charset="-122"/>
                  </a:rPr>
                  <a:t>开始定界符</a:t>
                </a:r>
                <a:endParaRPr kumimoji="1" lang="zh-CN" altLang="en-US" sz="1200" b="1" dirty="0">
                  <a:solidFill>
                    <a:srgbClr val="000099"/>
                  </a:solidFill>
                  <a:latin typeface="微软雅黑" panose="020B0503020204020204" pitchFamily="34" charset="-122"/>
                  <a:ea typeface="微软雅黑" panose="020B0503020204020204" pitchFamily="34" charset="-122"/>
                </a:endParaRPr>
              </a:p>
            </p:txBody>
          </p:sp>
          <p:grpSp>
            <p:nvGrpSpPr>
              <p:cNvPr id="57" name="组合 56"/>
              <p:cNvGrpSpPr/>
              <p:nvPr/>
            </p:nvGrpSpPr>
            <p:grpSpPr>
              <a:xfrm>
                <a:off x="1119814" y="2654183"/>
                <a:ext cx="3357315" cy="1588718"/>
                <a:chOff x="1119814" y="2654183"/>
                <a:chExt cx="3357315" cy="1588718"/>
              </a:xfrm>
            </p:grpSpPr>
            <p:sp>
              <p:nvSpPr>
                <p:cNvPr id="16" name="Rectangle 29"/>
                <p:cNvSpPr>
                  <a:spLocks noChangeArrowheads="1"/>
                </p:cNvSpPr>
                <p:nvPr/>
              </p:nvSpPr>
              <p:spPr bwMode="auto">
                <a:xfrm>
                  <a:off x="1173479" y="3658324"/>
                  <a:ext cx="3122679" cy="284117"/>
                </a:xfrm>
                <a:prstGeom prst="rect">
                  <a:avLst/>
                </a:prstGeom>
                <a:solidFill>
                  <a:srgbClr val="FF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7" name="Rectangle 30"/>
                <p:cNvSpPr>
                  <a:spLocks noChangeArrowheads="1"/>
                </p:cNvSpPr>
                <p:nvPr/>
              </p:nvSpPr>
              <p:spPr bwMode="auto">
                <a:xfrm>
                  <a:off x="1177160" y="3687604"/>
                  <a:ext cx="3299969" cy="243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488" tIns="44450" rIns="90488" bIns="44450">
                  <a:spAutoFit/>
                </a:bodyPr>
                <a:lstStyle/>
                <a:p>
                  <a:pPr defTabSz="762000" eaLnBrk="0" hangingPunct="0"/>
                  <a:r>
                    <a:rPr kumimoji="1" lang="en-US" altLang="zh-CN" sz="970" b="1" dirty="0" smtClean="0">
                      <a:latin typeface="微软雅黑" panose="020B0503020204020204" pitchFamily="34" charset="-122"/>
                      <a:ea typeface="微软雅黑" panose="020B0503020204020204" pitchFamily="34" charset="-122"/>
                    </a:rPr>
                    <a:t>10101010101010           101010101010 10101011</a:t>
                  </a:r>
                  <a:endParaRPr kumimoji="1" lang="en-US" altLang="zh-CN" sz="970" b="1" dirty="0">
                    <a:latin typeface="微软雅黑" panose="020B0503020204020204" pitchFamily="34" charset="-122"/>
                    <a:ea typeface="微软雅黑" panose="020B0503020204020204" pitchFamily="34" charset="-122"/>
                  </a:endParaRPr>
                </a:p>
              </p:txBody>
            </p:sp>
            <p:sp>
              <p:nvSpPr>
                <p:cNvPr id="18" name="Line 31"/>
                <p:cNvSpPr>
                  <a:spLocks noChangeShapeType="1"/>
                </p:cNvSpPr>
                <p:nvPr/>
              </p:nvSpPr>
              <p:spPr bwMode="auto">
                <a:xfrm>
                  <a:off x="3656709" y="3656155"/>
                  <a:ext cx="0" cy="294961"/>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9" name="Rectangle 32"/>
                <p:cNvSpPr>
                  <a:spLocks noChangeArrowheads="1"/>
                </p:cNvSpPr>
                <p:nvPr/>
              </p:nvSpPr>
              <p:spPr bwMode="auto">
                <a:xfrm>
                  <a:off x="2155959" y="3968467"/>
                  <a:ext cx="798296"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solidFill>
                        <a:srgbClr val="000099"/>
                      </a:solidFill>
                      <a:latin typeface="微软雅黑" panose="020B0503020204020204" pitchFamily="34" charset="-122"/>
                      <a:ea typeface="微软雅黑" panose="020B0503020204020204" pitchFamily="34" charset="-122"/>
                    </a:rPr>
                    <a:t>前同步码</a:t>
                  </a:r>
                  <a:endParaRPr kumimoji="1" lang="zh-CN" altLang="en-US" sz="1200" b="1" dirty="0">
                    <a:solidFill>
                      <a:srgbClr val="000099"/>
                    </a:solidFill>
                    <a:latin typeface="微软雅黑" panose="020B0503020204020204" pitchFamily="34" charset="-122"/>
                    <a:ea typeface="微软雅黑" panose="020B0503020204020204" pitchFamily="34" charset="-122"/>
                  </a:endParaRPr>
                </a:p>
              </p:txBody>
            </p:sp>
            <p:sp>
              <p:nvSpPr>
                <p:cNvPr id="21" name="Rectangle 34"/>
                <p:cNvSpPr>
                  <a:spLocks noChangeArrowheads="1"/>
                </p:cNvSpPr>
                <p:nvPr/>
              </p:nvSpPr>
              <p:spPr bwMode="auto">
                <a:xfrm>
                  <a:off x="2199160" y="3428428"/>
                  <a:ext cx="631584"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dirty="0">
                      <a:solidFill>
                        <a:srgbClr val="000099"/>
                      </a:solidFill>
                      <a:latin typeface="微软雅黑" panose="020B0503020204020204" pitchFamily="34" charset="-122"/>
                      <a:ea typeface="微软雅黑" panose="020B0503020204020204" pitchFamily="34" charset="-122"/>
                    </a:rPr>
                    <a:t>7 </a:t>
                  </a:r>
                  <a:r>
                    <a:rPr kumimoji="1" lang="zh-CN" altLang="en-US" sz="1200" b="1" dirty="0">
                      <a:solidFill>
                        <a:srgbClr val="000099"/>
                      </a:solidFill>
                      <a:latin typeface="微软雅黑" panose="020B0503020204020204" pitchFamily="34" charset="-122"/>
                      <a:ea typeface="微软雅黑" panose="020B0503020204020204" pitchFamily="34" charset="-122"/>
                    </a:rPr>
                    <a:t>字节</a:t>
                  </a:r>
                  <a:endParaRPr kumimoji="1" lang="zh-CN" altLang="en-US" sz="1200" b="1" dirty="0">
                    <a:solidFill>
                      <a:srgbClr val="000099"/>
                    </a:solidFill>
                    <a:latin typeface="微软雅黑" panose="020B0503020204020204" pitchFamily="34" charset="-122"/>
                    <a:ea typeface="微软雅黑" panose="020B0503020204020204" pitchFamily="34" charset="-122"/>
                  </a:endParaRPr>
                </a:p>
              </p:txBody>
            </p:sp>
            <p:sp>
              <p:nvSpPr>
                <p:cNvPr id="22" name="Rectangle 35"/>
                <p:cNvSpPr>
                  <a:spLocks noChangeArrowheads="1"/>
                </p:cNvSpPr>
                <p:nvPr/>
              </p:nvSpPr>
              <p:spPr bwMode="auto">
                <a:xfrm>
                  <a:off x="3722461" y="3353011"/>
                  <a:ext cx="631584"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dirty="0">
                      <a:solidFill>
                        <a:srgbClr val="000099"/>
                      </a:solidFill>
                      <a:latin typeface="微软雅黑" panose="020B0503020204020204" pitchFamily="34" charset="-122"/>
                      <a:ea typeface="微软雅黑" panose="020B0503020204020204" pitchFamily="34" charset="-122"/>
                    </a:rPr>
                    <a:t>1 </a:t>
                  </a:r>
                  <a:r>
                    <a:rPr kumimoji="1" lang="zh-CN" altLang="en-US" sz="1200" b="1" dirty="0">
                      <a:solidFill>
                        <a:srgbClr val="000099"/>
                      </a:solidFill>
                      <a:latin typeface="微软雅黑" panose="020B0503020204020204" pitchFamily="34" charset="-122"/>
                      <a:ea typeface="微软雅黑" panose="020B0503020204020204" pitchFamily="34" charset="-122"/>
                    </a:rPr>
                    <a:t>字节</a:t>
                  </a:r>
                  <a:endParaRPr kumimoji="1" lang="zh-CN" altLang="en-US" sz="1200" b="1" dirty="0">
                    <a:solidFill>
                      <a:srgbClr val="000099"/>
                    </a:solidFill>
                    <a:latin typeface="微软雅黑" panose="020B0503020204020204" pitchFamily="34" charset="-122"/>
                    <a:ea typeface="微软雅黑" panose="020B0503020204020204" pitchFamily="34" charset="-122"/>
                  </a:endParaRPr>
                </a:p>
              </p:txBody>
            </p:sp>
            <p:sp>
              <p:nvSpPr>
                <p:cNvPr id="23" name="Line 36"/>
                <p:cNvSpPr>
                  <a:spLocks noChangeShapeType="1"/>
                </p:cNvSpPr>
                <p:nvPr/>
              </p:nvSpPr>
              <p:spPr bwMode="auto">
                <a:xfrm flipV="1">
                  <a:off x="1182878" y="3319986"/>
                  <a:ext cx="216161" cy="336169"/>
                </a:xfrm>
                <a:prstGeom prst="line">
                  <a:avLst/>
                </a:prstGeom>
                <a:noFill/>
                <a:ln w="19050">
                  <a:solidFill>
                    <a:srgbClr val="0000FF"/>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24" name="Line 37"/>
                <p:cNvSpPr>
                  <a:spLocks noChangeShapeType="1"/>
                </p:cNvSpPr>
                <p:nvPr/>
              </p:nvSpPr>
              <p:spPr bwMode="auto">
                <a:xfrm>
                  <a:off x="2167347" y="3328662"/>
                  <a:ext cx="2128810" cy="327493"/>
                </a:xfrm>
                <a:prstGeom prst="line">
                  <a:avLst/>
                </a:prstGeom>
                <a:noFill/>
                <a:ln w="19050">
                  <a:solidFill>
                    <a:srgbClr val="0000FF"/>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25" name="Text Box 38"/>
                <p:cNvSpPr txBox="1">
                  <a:spLocks noChangeArrowheads="1"/>
                </p:cNvSpPr>
                <p:nvPr/>
              </p:nvSpPr>
              <p:spPr bwMode="auto">
                <a:xfrm>
                  <a:off x="2426998" y="3663747"/>
                  <a:ext cx="35779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en-US" altLang="zh-CN" sz="1400" b="1" dirty="0">
                      <a:solidFill>
                        <a:srgbClr val="000099"/>
                      </a:solidFill>
                      <a:latin typeface="微软雅黑" panose="020B0503020204020204" pitchFamily="34" charset="-122"/>
                      <a:ea typeface="微软雅黑" panose="020B0503020204020204" pitchFamily="34" charset="-122"/>
                    </a:rPr>
                    <a:t>…</a:t>
                  </a:r>
                  <a:endParaRPr kumimoji="1" lang="en-US" altLang="zh-CN" sz="1400" b="1" dirty="0">
                    <a:solidFill>
                      <a:srgbClr val="000099"/>
                    </a:solidFill>
                    <a:latin typeface="微软雅黑" panose="020B0503020204020204" pitchFamily="34" charset="-122"/>
                    <a:ea typeface="微软雅黑" panose="020B0503020204020204" pitchFamily="34" charset="-122"/>
                  </a:endParaRPr>
                </a:p>
              </p:txBody>
            </p:sp>
            <p:sp>
              <p:nvSpPr>
                <p:cNvPr id="26" name="Rectangle 41"/>
                <p:cNvSpPr>
                  <a:spLocks noChangeArrowheads="1"/>
                </p:cNvSpPr>
                <p:nvPr/>
              </p:nvSpPr>
              <p:spPr bwMode="auto">
                <a:xfrm>
                  <a:off x="1420185" y="2975599"/>
                  <a:ext cx="754212" cy="334000"/>
                </a:xfrm>
                <a:prstGeom prst="rect">
                  <a:avLst/>
                </a:prstGeom>
                <a:solidFill>
                  <a:srgbClr val="FFFF99"/>
                </a:solidFill>
                <a:ln w="19050">
                  <a:solidFill>
                    <a:srgbClr val="0000CC"/>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27" name="Rectangle 42"/>
                <p:cNvSpPr>
                  <a:spLocks noChangeArrowheads="1"/>
                </p:cNvSpPr>
                <p:nvPr/>
              </p:nvSpPr>
              <p:spPr bwMode="auto">
                <a:xfrm>
                  <a:off x="1484272" y="3010330"/>
                  <a:ext cx="631584"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dirty="0">
                      <a:latin typeface="微软雅黑" panose="020B0503020204020204" pitchFamily="34" charset="-122"/>
                      <a:ea typeface="微软雅黑" panose="020B0503020204020204" pitchFamily="34" charset="-122"/>
                    </a:rPr>
                    <a:t>8 </a:t>
                  </a:r>
                  <a:r>
                    <a:rPr kumimoji="1" lang="zh-CN" altLang="en-US" sz="1200" b="1" dirty="0">
                      <a:latin typeface="微软雅黑" panose="020B0503020204020204" pitchFamily="34" charset="-122"/>
                      <a:ea typeface="微软雅黑" panose="020B0503020204020204" pitchFamily="34" charset="-122"/>
                    </a:rPr>
                    <a:t>字节</a:t>
                  </a:r>
                  <a:endParaRPr kumimoji="1" lang="zh-CN" altLang="en-US" sz="1200" b="1" dirty="0">
                    <a:latin typeface="微软雅黑" panose="020B0503020204020204" pitchFamily="34" charset="-122"/>
                    <a:ea typeface="微软雅黑" panose="020B0503020204020204" pitchFamily="34" charset="-122"/>
                  </a:endParaRPr>
                </a:p>
              </p:txBody>
            </p:sp>
            <p:sp>
              <p:nvSpPr>
                <p:cNvPr id="28" name="AutoShape 43"/>
                <p:cNvSpPr>
                  <a:spLocks noChangeArrowheads="1"/>
                </p:cNvSpPr>
                <p:nvPr/>
              </p:nvSpPr>
              <p:spPr bwMode="auto">
                <a:xfrm>
                  <a:off x="1119814" y="2654183"/>
                  <a:ext cx="558023" cy="216341"/>
                </a:xfrm>
                <a:prstGeom prst="wedgeRoundRectCallout">
                  <a:avLst>
                    <a:gd name="adj1" fmla="val 48000"/>
                    <a:gd name="adj2" fmla="val 139880"/>
                    <a:gd name="adj3" fmla="val 16667"/>
                  </a:avLst>
                </a:prstGeom>
                <a:solidFill>
                  <a:schemeClr val="bg1"/>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762000" eaLnBrk="0" hangingPunct="0"/>
                  <a:endParaRPr kumimoji="1" lang="zh-CN" altLang="zh-CN" sz="1400" b="1">
                    <a:solidFill>
                      <a:srgbClr val="000099"/>
                    </a:solidFill>
                    <a:latin typeface="微软雅黑" panose="020B0503020204020204" pitchFamily="34" charset="-122"/>
                    <a:ea typeface="微软雅黑" panose="020B0503020204020204" pitchFamily="34" charset="-122"/>
                  </a:endParaRPr>
                </a:p>
              </p:txBody>
            </p:sp>
          </p:grpSp>
        </p:grpSp>
        <p:sp>
          <p:nvSpPr>
            <p:cNvPr id="29" name="Rectangle 44"/>
            <p:cNvSpPr>
              <a:spLocks noChangeArrowheads="1"/>
            </p:cNvSpPr>
            <p:nvPr/>
          </p:nvSpPr>
          <p:spPr bwMode="auto">
            <a:xfrm>
              <a:off x="1134821" y="2621615"/>
              <a:ext cx="548625" cy="27443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488" tIns="44450" rIns="90488" bIns="44450">
              <a:spAutoFit/>
            </a:bodyPr>
            <a:lstStyle/>
            <a:p>
              <a:pPr algn="ctr" defTabSz="762000" eaLnBrk="0" hangingPunct="0"/>
              <a:r>
                <a:rPr kumimoji="1" lang="zh-CN" altLang="en-US" sz="1200" b="1" dirty="0">
                  <a:latin typeface="微软雅黑" panose="020B0503020204020204" pitchFamily="34" charset="-122"/>
                  <a:ea typeface="微软雅黑" panose="020B0503020204020204" pitchFamily="34" charset="-122"/>
                </a:rPr>
                <a:t>插入</a:t>
              </a:r>
              <a:endParaRPr kumimoji="1" lang="zh-CN" altLang="en-US" sz="1200" b="1" dirty="0">
                <a:latin typeface="微软雅黑" panose="020B0503020204020204" pitchFamily="34" charset="-122"/>
                <a:ea typeface="微软雅黑" panose="020B0503020204020204" pitchFamily="34" charset="-122"/>
              </a:endParaRPr>
            </a:p>
          </p:txBody>
        </p:sp>
      </p:grpSp>
      <p:sp>
        <p:nvSpPr>
          <p:cNvPr id="30" name="Rectangle 47"/>
          <p:cNvSpPr>
            <a:spLocks noChangeArrowheads="1"/>
          </p:cNvSpPr>
          <p:nvPr/>
        </p:nvSpPr>
        <p:spPr bwMode="auto">
          <a:xfrm>
            <a:off x="7082646" y="1744694"/>
            <a:ext cx="535404"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dirty="0" smtClean="0">
                <a:solidFill>
                  <a:srgbClr val="000099"/>
                </a:solidFill>
                <a:latin typeface="微软雅黑" panose="020B0503020204020204" pitchFamily="34" charset="-122"/>
                <a:ea typeface="微软雅黑" panose="020B0503020204020204" pitchFamily="34" charset="-122"/>
              </a:rPr>
              <a:t>IP </a:t>
            </a:r>
            <a:r>
              <a:rPr kumimoji="1" lang="zh-CN" altLang="en-US" sz="1200" b="1" dirty="0" smtClean="0">
                <a:solidFill>
                  <a:srgbClr val="000099"/>
                </a:solidFill>
                <a:latin typeface="微软雅黑" panose="020B0503020204020204" pitchFamily="34" charset="-122"/>
                <a:ea typeface="微软雅黑" panose="020B0503020204020204" pitchFamily="34" charset="-122"/>
              </a:rPr>
              <a:t>层</a:t>
            </a:r>
            <a:endParaRPr kumimoji="1" lang="zh-CN" altLang="en-US" sz="1200" b="1" dirty="0">
              <a:solidFill>
                <a:srgbClr val="000099"/>
              </a:solidFill>
              <a:latin typeface="微软雅黑" panose="020B0503020204020204" pitchFamily="34" charset="-122"/>
              <a:ea typeface="微软雅黑" panose="020B0503020204020204" pitchFamily="34" charset="-122"/>
            </a:endParaRPr>
          </a:p>
        </p:txBody>
      </p:sp>
      <p:sp>
        <p:nvSpPr>
          <p:cNvPr id="31" name="Line 48"/>
          <p:cNvSpPr>
            <a:spLocks noChangeShapeType="1"/>
          </p:cNvSpPr>
          <p:nvPr/>
        </p:nvSpPr>
        <p:spPr bwMode="auto">
          <a:xfrm flipV="1">
            <a:off x="6969866" y="2109057"/>
            <a:ext cx="648644" cy="0"/>
          </a:xfrm>
          <a:prstGeom prst="line">
            <a:avLst/>
          </a:prstGeom>
          <a:noFill/>
          <a:ln w="25400" cmpd="sng">
            <a:solidFill>
              <a:srgbClr val="0000FF"/>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32" name="AutoShape 64"/>
          <p:cNvSpPr>
            <a:spLocks noChangeArrowheads="1"/>
          </p:cNvSpPr>
          <p:nvPr/>
        </p:nvSpPr>
        <p:spPr bwMode="auto">
          <a:xfrm rot="16200000" flipH="1">
            <a:off x="4370384" y="2730668"/>
            <a:ext cx="416416" cy="170343"/>
          </a:xfrm>
          <a:prstGeom prst="rightArrow">
            <a:avLst>
              <a:gd name="adj1" fmla="val 50000"/>
              <a:gd name="adj2" fmla="val 132426"/>
            </a:avLst>
          </a:prstGeom>
          <a:solidFill>
            <a:srgbClr val="00FF99"/>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33" name="Rectangle 66"/>
          <p:cNvSpPr>
            <a:spLocks noChangeArrowheads="1"/>
          </p:cNvSpPr>
          <p:nvPr/>
        </p:nvSpPr>
        <p:spPr bwMode="auto">
          <a:xfrm>
            <a:off x="2173221" y="2303168"/>
            <a:ext cx="4752004" cy="312312"/>
          </a:xfrm>
          <a:prstGeom prst="rect">
            <a:avLst/>
          </a:prstGeom>
          <a:solidFill>
            <a:srgbClr val="00FFFF"/>
          </a:solidFill>
          <a:ln w="19050" algn="ctr">
            <a:solidFill>
              <a:schemeClr val="tx1"/>
            </a:solidFill>
            <a:miter lim="800000"/>
          </a:ln>
          <a:effec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34" name="Line 67"/>
          <p:cNvSpPr>
            <a:spLocks noChangeShapeType="1"/>
          </p:cNvSpPr>
          <p:nvPr/>
        </p:nvSpPr>
        <p:spPr bwMode="auto">
          <a:xfrm>
            <a:off x="2865169" y="2303168"/>
            <a:ext cx="0" cy="312312"/>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35" name="Line 68"/>
          <p:cNvSpPr>
            <a:spLocks noChangeShapeType="1"/>
          </p:cNvSpPr>
          <p:nvPr/>
        </p:nvSpPr>
        <p:spPr bwMode="auto">
          <a:xfrm>
            <a:off x="3541845" y="2303168"/>
            <a:ext cx="0" cy="312312"/>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36" name="Line 69"/>
          <p:cNvSpPr>
            <a:spLocks noChangeShapeType="1"/>
          </p:cNvSpPr>
          <p:nvPr/>
        </p:nvSpPr>
        <p:spPr bwMode="auto">
          <a:xfrm>
            <a:off x="4218521" y="2303168"/>
            <a:ext cx="0" cy="312312"/>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37" name="Line 70"/>
          <p:cNvSpPr>
            <a:spLocks noChangeShapeType="1"/>
          </p:cNvSpPr>
          <p:nvPr/>
        </p:nvSpPr>
        <p:spPr bwMode="auto">
          <a:xfrm>
            <a:off x="6530497" y="2303168"/>
            <a:ext cx="0" cy="312312"/>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38" name="Rectangle 71"/>
          <p:cNvSpPr>
            <a:spLocks noChangeArrowheads="1"/>
          </p:cNvSpPr>
          <p:nvPr/>
        </p:nvSpPr>
        <p:spPr bwMode="auto">
          <a:xfrm>
            <a:off x="2121531" y="2334616"/>
            <a:ext cx="798296"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anose="020B0503020204020204" pitchFamily="34" charset="-122"/>
                <a:ea typeface="微软雅黑" panose="020B0503020204020204" pitchFamily="34" charset="-122"/>
              </a:rPr>
              <a:t>目的地址</a:t>
            </a:r>
            <a:endParaRPr kumimoji="1" lang="zh-CN" altLang="en-US" sz="1200" b="1" dirty="0">
              <a:latin typeface="微软雅黑" panose="020B0503020204020204" pitchFamily="34" charset="-122"/>
              <a:ea typeface="微软雅黑" panose="020B0503020204020204" pitchFamily="34" charset="-122"/>
            </a:endParaRPr>
          </a:p>
        </p:txBody>
      </p:sp>
      <p:sp>
        <p:nvSpPr>
          <p:cNvPr id="39" name="Rectangle 72"/>
          <p:cNvSpPr>
            <a:spLocks noChangeArrowheads="1"/>
          </p:cNvSpPr>
          <p:nvPr/>
        </p:nvSpPr>
        <p:spPr bwMode="auto">
          <a:xfrm>
            <a:off x="2904094" y="2334616"/>
            <a:ext cx="644408"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anose="020B0503020204020204" pitchFamily="34" charset="-122"/>
                <a:ea typeface="微软雅黑" panose="020B0503020204020204" pitchFamily="34" charset="-122"/>
              </a:rPr>
              <a:t>源地址</a:t>
            </a:r>
            <a:endParaRPr kumimoji="1" lang="zh-CN" altLang="en-US" sz="1200" b="1" dirty="0">
              <a:latin typeface="微软雅黑" panose="020B0503020204020204" pitchFamily="34" charset="-122"/>
              <a:ea typeface="微软雅黑" panose="020B0503020204020204" pitchFamily="34" charset="-122"/>
            </a:endParaRPr>
          </a:p>
        </p:txBody>
      </p:sp>
      <p:sp>
        <p:nvSpPr>
          <p:cNvPr id="40" name="Rectangle 73"/>
          <p:cNvSpPr>
            <a:spLocks noChangeArrowheads="1"/>
          </p:cNvSpPr>
          <p:nvPr/>
        </p:nvSpPr>
        <p:spPr bwMode="auto">
          <a:xfrm>
            <a:off x="3643385" y="2334616"/>
            <a:ext cx="490520"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anose="020B0503020204020204" pitchFamily="34" charset="-122"/>
                <a:ea typeface="微软雅黑" panose="020B0503020204020204" pitchFamily="34" charset="-122"/>
              </a:rPr>
              <a:t>类型</a:t>
            </a:r>
            <a:endParaRPr kumimoji="1" lang="zh-CN" altLang="en-US" sz="1200" b="1" dirty="0">
              <a:latin typeface="微软雅黑" panose="020B0503020204020204" pitchFamily="34" charset="-122"/>
              <a:ea typeface="微软雅黑" panose="020B0503020204020204" pitchFamily="34" charset="-122"/>
            </a:endParaRPr>
          </a:p>
        </p:txBody>
      </p:sp>
      <p:sp>
        <p:nvSpPr>
          <p:cNvPr id="41" name="Rectangle 74"/>
          <p:cNvSpPr>
            <a:spLocks noChangeArrowheads="1"/>
          </p:cNvSpPr>
          <p:nvPr/>
        </p:nvSpPr>
        <p:spPr bwMode="auto">
          <a:xfrm>
            <a:off x="4957146" y="2334616"/>
            <a:ext cx="862417"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anose="020B0503020204020204" pitchFamily="34" charset="-122"/>
                <a:ea typeface="微软雅黑" panose="020B0503020204020204" pitchFamily="34" charset="-122"/>
              </a:rPr>
              <a:t>数        据</a:t>
            </a:r>
            <a:endParaRPr kumimoji="1" lang="zh-CN" altLang="en-US" sz="1200" b="1" dirty="0">
              <a:latin typeface="微软雅黑" panose="020B0503020204020204" pitchFamily="34" charset="-122"/>
              <a:ea typeface="微软雅黑" panose="020B0503020204020204" pitchFamily="34" charset="-122"/>
            </a:endParaRPr>
          </a:p>
        </p:txBody>
      </p:sp>
      <p:sp>
        <p:nvSpPr>
          <p:cNvPr id="42" name="Rectangle 75"/>
          <p:cNvSpPr>
            <a:spLocks noChangeArrowheads="1"/>
          </p:cNvSpPr>
          <p:nvPr/>
        </p:nvSpPr>
        <p:spPr bwMode="auto">
          <a:xfrm>
            <a:off x="6490555" y="2334616"/>
            <a:ext cx="466475"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a:latin typeface="微软雅黑" panose="020B0503020204020204" pitchFamily="34" charset="-122"/>
                <a:ea typeface="微软雅黑" panose="020B0503020204020204" pitchFamily="34" charset="-122"/>
              </a:rPr>
              <a:t>FCS</a:t>
            </a:r>
            <a:endParaRPr kumimoji="1" lang="en-US" altLang="zh-CN" sz="1200" b="1">
              <a:latin typeface="微软雅黑" panose="020B0503020204020204" pitchFamily="34" charset="-122"/>
              <a:ea typeface="微软雅黑" panose="020B0503020204020204" pitchFamily="34" charset="-122"/>
            </a:endParaRPr>
          </a:p>
        </p:txBody>
      </p:sp>
      <p:sp>
        <p:nvSpPr>
          <p:cNvPr id="43" name="Rectangle 76"/>
          <p:cNvSpPr>
            <a:spLocks noChangeArrowheads="1"/>
          </p:cNvSpPr>
          <p:nvPr/>
        </p:nvSpPr>
        <p:spPr bwMode="auto">
          <a:xfrm>
            <a:off x="2403068" y="2079729"/>
            <a:ext cx="277321"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dirty="0">
                <a:solidFill>
                  <a:srgbClr val="000099"/>
                </a:solidFill>
                <a:latin typeface="微软雅黑" panose="020B0503020204020204" pitchFamily="34" charset="-122"/>
                <a:ea typeface="微软雅黑" panose="020B0503020204020204" pitchFamily="34" charset="-122"/>
              </a:rPr>
              <a:t>6</a:t>
            </a:r>
            <a:endParaRPr kumimoji="1" lang="en-US" altLang="zh-CN" sz="1200" b="1" dirty="0">
              <a:solidFill>
                <a:srgbClr val="000099"/>
              </a:solidFill>
              <a:latin typeface="微软雅黑" panose="020B0503020204020204" pitchFamily="34" charset="-122"/>
              <a:ea typeface="微软雅黑" panose="020B0503020204020204" pitchFamily="34" charset="-122"/>
            </a:endParaRPr>
          </a:p>
        </p:txBody>
      </p:sp>
      <p:sp>
        <p:nvSpPr>
          <p:cNvPr id="44" name="Rectangle 77"/>
          <p:cNvSpPr>
            <a:spLocks noChangeArrowheads="1"/>
          </p:cNvSpPr>
          <p:nvPr/>
        </p:nvSpPr>
        <p:spPr bwMode="auto">
          <a:xfrm>
            <a:off x="3100477" y="2079729"/>
            <a:ext cx="277321"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dirty="0">
                <a:solidFill>
                  <a:srgbClr val="000099"/>
                </a:solidFill>
                <a:latin typeface="微软雅黑" panose="020B0503020204020204" pitchFamily="34" charset="-122"/>
                <a:ea typeface="微软雅黑" panose="020B0503020204020204" pitchFamily="34" charset="-122"/>
              </a:rPr>
              <a:t>6</a:t>
            </a:r>
            <a:endParaRPr kumimoji="1" lang="en-US" altLang="zh-CN" sz="1200" b="1" dirty="0">
              <a:solidFill>
                <a:srgbClr val="000099"/>
              </a:solidFill>
              <a:latin typeface="微软雅黑" panose="020B0503020204020204" pitchFamily="34" charset="-122"/>
              <a:ea typeface="微软雅黑" panose="020B0503020204020204" pitchFamily="34" charset="-122"/>
            </a:endParaRPr>
          </a:p>
        </p:txBody>
      </p:sp>
      <p:sp>
        <p:nvSpPr>
          <p:cNvPr id="45" name="Rectangle 78"/>
          <p:cNvSpPr>
            <a:spLocks noChangeArrowheads="1"/>
          </p:cNvSpPr>
          <p:nvPr/>
        </p:nvSpPr>
        <p:spPr bwMode="auto">
          <a:xfrm>
            <a:off x="3823793" y="2079729"/>
            <a:ext cx="277321"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dirty="0">
                <a:solidFill>
                  <a:srgbClr val="000099"/>
                </a:solidFill>
                <a:latin typeface="微软雅黑" panose="020B0503020204020204" pitchFamily="34" charset="-122"/>
                <a:ea typeface="微软雅黑" panose="020B0503020204020204" pitchFamily="34" charset="-122"/>
              </a:rPr>
              <a:t>2</a:t>
            </a:r>
            <a:endParaRPr kumimoji="1" lang="en-US" altLang="zh-CN" sz="1200" b="1" dirty="0">
              <a:solidFill>
                <a:srgbClr val="000099"/>
              </a:solidFill>
              <a:latin typeface="微软雅黑" panose="020B0503020204020204" pitchFamily="34" charset="-122"/>
              <a:ea typeface="微软雅黑" panose="020B0503020204020204" pitchFamily="34" charset="-122"/>
            </a:endParaRPr>
          </a:p>
        </p:txBody>
      </p:sp>
      <p:sp>
        <p:nvSpPr>
          <p:cNvPr id="46" name="Rectangle 79"/>
          <p:cNvSpPr>
            <a:spLocks noChangeArrowheads="1"/>
          </p:cNvSpPr>
          <p:nvPr/>
        </p:nvSpPr>
        <p:spPr bwMode="auto">
          <a:xfrm>
            <a:off x="6584593" y="2079729"/>
            <a:ext cx="277321"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dirty="0">
                <a:solidFill>
                  <a:srgbClr val="000099"/>
                </a:solidFill>
                <a:latin typeface="微软雅黑" panose="020B0503020204020204" pitchFamily="34" charset="-122"/>
                <a:ea typeface="微软雅黑" panose="020B0503020204020204" pitchFamily="34" charset="-122"/>
              </a:rPr>
              <a:t>4</a:t>
            </a:r>
            <a:endParaRPr kumimoji="1" lang="en-US" altLang="zh-CN" sz="1200" b="1" dirty="0">
              <a:solidFill>
                <a:srgbClr val="000099"/>
              </a:solidFill>
              <a:latin typeface="微软雅黑" panose="020B0503020204020204" pitchFamily="34" charset="-122"/>
              <a:ea typeface="微软雅黑" panose="020B0503020204020204" pitchFamily="34" charset="-122"/>
            </a:endParaRPr>
          </a:p>
        </p:txBody>
      </p:sp>
      <p:sp>
        <p:nvSpPr>
          <p:cNvPr id="47" name="Rectangle 80"/>
          <p:cNvSpPr>
            <a:spLocks noChangeArrowheads="1"/>
          </p:cNvSpPr>
          <p:nvPr/>
        </p:nvSpPr>
        <p:spPr bwMode="auto">
          <a:xfrm>
            <a:off x="1739157" y="2067709"/>
            <a:ext cx="490520"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solidFill>
                  <a:srgbClr val="000099"/>
                </a:solidFill>
                <a:latin typeface="微软雅黑" panose="020B0503020204020204" pitchFamily="34" charset="-122"/>
                <a:ea typeface="微软雅黑" panose="020B0503020204020204" pitchFamily="34" charset="-122"/>
              </a:rPr>
              <a:t>字节</a:t>
            </a:r>
            <a:endParaRPr kumimoji="1" lang="zh-CN" altLang="en-US" sz="1200" b="1" dirty="0">
              <a:solidFill>
                <a:srgbClr val="000099"/>
              </a:solidFill>
              <a:latin typeface="微软雅黑" panose="020B0503020204020204" pitchFamily="34" charset="-122"/>
              <a:ea typeface="微软雅黑" panose="020B0503020204020204" pitchFamily="34" charset="-122"/>
            </a:endParaRPr>
          </a:p>
        </p:txBody>
      </p:sp>
      <p:sp>
        <p:nvSpPr>
          <p:cNvPr id="48" name="Text Box 81"/>
          <p:cNvSpPr txBox="1">
            <a:spLocks noChangeArrowheads="1"/>
          </p:cNvSpPr>
          <p:nvPr/>
        </p:nvSpPr>
        <p:spPr bwMode="auto">
          <a:xfrm>
            <a:off x="5466142" y="2056955"/>
            <a:ext cx="962123"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en-US" altLang="zh-CN" sz="1200" b="1" dirty="0">
                <a:solidFill>
                  <a:srgbClr val="000099"/>
                </a:solidFill>
                <a:latin typeface="微软雅黑" panose="020B0503020204020204" pitchFamily="34" charset="-122"/>
                <a:ea typeface="微软雅黑" panose="020B0503020204020204" pitchFamily="34" charset="-122"/>
              </a:rPr>
              <a:t>46 ~ 1500</a:t>
            </a:r>
            <a:endParaRPr kumimoji="1" lang="en-US" altLang="zh-CN" sz="1200" b="1" dirty="0">
              <a:solidFill>
                <a:srgbClr val="000099"/>
              </a:solidFill>
              <a:latin typeface="微软雅黑" panose="020B0503020204020204" pitchFamily="34" charset="-122"/>
              <a:ea typeface="微软雅黑" panose="020B0503020204020204" pitchFamily="34" charset="-122"/>
            </a:endParaRPr>
          </a:p>
        </p:txBody>
      </p:sp>
      <p:grpSp>
        <p:nvGrpSpPr>
          <p:cNvPr id="51" name="Group 109"/>
          <p:cNvGrpSpPr/>
          <p:nvPr/>
        </p:nvGrpSpPr>
        <p:grpSpPr bwMode="auto">
          <a:xfrm>
            <a:off x="4218521" y="1744694"/>
            <a:ext cx="2311976" cy="676676"/>
            <a:chOff x="2715" y="1872"/>
            <a:chExt cx="1968" cy="624"/>
          </a:xfrm>
        </p:grpSpPr>
        <p:sp>
          <p:nvSpPr>
            <p:cNvPr id="53" name="AutoShape 110"/>
            <p:cNvSpPr>
              <a:spLocks noChangeArrowheads="1"/>
            </p:cNvSpPr>
            <p:nvPr/>
          </p:nvSpPr>
          <p:spPr bwMode="auto">
            <a:xfrm rot="16200000" flipH="1">
              <a:off x="3508" y="2231"/>
              <a:ext cx="384" cy="145"/>
            </a:xfrm>
            <a:prstGeom prst="rightArrow">
              <a:avLst>
                <a:gd name="adj1" fmla="val 50000"/>
                <a:gd name="adj2" fmla="val 132426"/>
              </a:avLst>
            </a:prstGeom>
            <a:solidFill>
              <a:srgbClr val="00FF99"/>
            </a:solidFill>
            <a:ln w="9525">
              <a:solidFill>
                <a:schemeClr val="tx1"/>
              </a:solidFill>
              <a:miter lim="800000"/>
            </a:ln>
            <a:effec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54" name="Rectangle 111"/>
            <p:cNvSpPr>
              <a:spLocks noChangeArrowheads="1"/>
            </p:cNvSpPr>
            <p:nvPr/>
          </p:nvSpPr>
          <p:spPr bwMode="auto">
            <a:xfrm>
              <a:off x="2715" y="1872"/>
              <a:ext cx="1968" cy="240"/>
            </a:xfrm>
            <a:prstGeom prst="rect">
              <a:avLst/>
            </a:prstGeom>
            <a:solidFill>
              <a:srgbClr val="0000CC"/>
            </a:solidFill>
            <a:ln w="9525">
              <a:solidFill>
                <a:schemeClr val="tx1"/>
              </a:solidFill>
              <a:miter lim="800000"/>
            </a:ln>
            <a:effectLst/>
          </p:spPr>
          <p:txBody>
            <a:bodyPr wrap="none" anchor="ctr"/>
            <a:lstStyle/>
            <a:p>
              <a:pPr algn="ctr" defTabSz="762000" eaLnBrk="0" hangingPunct="0"/>
              <a:r>
                <a:rPr kumimoji="1" lang="en-US" altLang="zh-CN" sz="1200" b="1" dirty="0">
                  <a:solidFill>
                    <a:schemeClr val="bg1"/>
                  </a:solidFill>
                  <a:latin typeface="微软雅黑" panose="020B0503020204020204" pitchFamily="34" charset="-122"/>
                  <a:ea typeface="微软雅黑" panose="020B0503020204020204" pitchFamily="34" charset="-122"/>
                </a:rPr>
                <a:t>IP </a:t>
              </a:r>
              <a:r>
                <a:rPr kumimoji="1" lang="zh-CN" altLang="en-US" sz="1200" b="1" dirty="0">
                  <a:solidFill>
                    <a:schemeClr val="bg1"/>
                  </a:solidFill>
                  <a:latin typeface="微软雅黑" panose="020B0503020204020204" pitchFamily="34" charset="-122"/>
                  <a:ea typeface="微软雅黑" panose="020B0503020204020204" pitchFamily="34" charset="-122"/>
                </a:rPr>
                <a:t>数据报</a:t>
              </a:r>
              <a:endParaRPr kumimoji="1" lang="zh-CN" altLang="en-US" sz="1200" b="1" dirty="0">
                <a:solidFill>
                  <a:schemeClr val="bg1"/>
                </a:solidFill>
                <a:latin typeface="微软雅黑" panose="020B0503020204020204" pitchFamily="34" charset="-122"/>
                <a:ea typeface="微软雅黑" panose="020B0503020204020204" pitchFamily="34" charset="-122"/>
              </a:endParaRPr>
            </a:p>
          </p:txBody>
        </p:sp>
      </p:grpSp>
      <p:sp>
        <p:nvSpPr>
          <p:cNvPr id="55" name="矩形 54"/>
          <p:cNvSpPr/>
          <p:nvPr/>
        </p:nvSpPr>
        <p:spPr>
          <a:xfrm>
            <a:off x="985801" y="1123999"/>
            <a:ext cx="7114032" cy="492443"/>
          </a:xfrm>
          <a:prstGeom prst="rect">
            <a:avLst/>
          </a:prstGeom>
          <a:solidFill>
            <a:srgbClr val="0000CC"/>
          </a:solidFill>
        </p:spPr>
        <p:txBody>
          <a:bodyPr wrap="square">
            <a:spAutoFit/>
          </a:bodyPr>
          <a:lstStyle/>
          <a:p>
            <a:r>
              <a:rPr lang="zh-CN" altLang="en-US" sz="1300" b="1" dirty="0" smtClean="0">
                <a:solidFill>
                  <a:schemeClr val="bg1"/>
                </a:solidFill>
                <a:latin typeface="微软雅黑" panose="020B0503020204020204" pitchFamily="34" charset="-122"/>
                <a:ea typeface="微软雅黑" panose="020B0503020204020204" pitchFamily="34" charset="-122"/>
              </a:rPr>
              <a:t>由硬件在</a:t>
            </a:r>
            <a:r>
              <a:rPr lang="zh-CN" altLang="en-US" sz="1300" b="1" dirty="0">
                <a:solidFill>
                  <a:schemeClr val="bg1"/>
                </a:solidFill>
                <a:latin typeface="微软雅黑" panose="020B0503020204020204" pitchFamily="34" charset="-122"/>
                <a:ea typeface="微软雅黑" panose="020B0503020204020204" pitchFamily="34" charset="-122"/>
              </a:rPr>
              <a:t>帧的前面</a:t>
            </a:r>
            <a:r>
              <a:rPr lang="zh-CN" altLang="en-US" sz="1300" b="1" dirty="0" smtClean="0">
                <a:solidFill>
                  <a:schemeClr val="bg1"/>
                </a:solidFill>
                <a:latin typeface="微软雅黑" panose="020B0503020204020204" pitchFamily="34" charset="-122"/>
                <a:ea typeface="微软雅黑" panose="020B0503020204020204" pitchFamily="34" charset="-122"/>
              </a:rPr>
              <a:t>插入 </a:t>
            </a:r>
            <a:r>
              <a:rPr lang="en-US" altLang="zh-CN" sz="1300" b="1" dirty="0">
                <a:solidFill>
                  <a:schemeClr val="bg1"/>
                </a:solidFill>
                <a:latin typeface="微软雅黑" panose="020B0503020204020204" pitchFamily="34" charset="-122"/>
                <a:ea typeface="微软雅黑" panose="020B0503020204020204" pitchFamily="34" charset="-122"/>
              </a:rPr>
              <a:t>8 </a:t>
            </a:r>
            <a:r>
              <a:rPr lang="zh-CN" altLang="en-US" sz="1300" b="1" dirty="0" smtClean="0">
                <a:solidFill>
                  <a:schemeClr val="bg1"/>
                </a:solidFill>
                <a:latin typeface="微软雅黑" panose="020B0503020204020204" pitchFamily="34" charset="-122"/>
                <a:ea typeface="微软雅黑" panose="020B0503020204020204" pitchFamily="34" charset="-122"/>
              </a:rPr>
              <a:t>字节。第一</a:t>
            </a:r>
            <a:r>
              <a:rPr lang="zh-CN" altLang="en-US" sz="1300" b="1" dirty="0">
                <a:solidFill>
                  <a:schemeClr val="bg1"/>
                </a:solidFill>
                <a:latin typeface="微软雅黑" panose="020B0503020204020204" pitchFamily="34" charset="-122"/>
                <a:ea typeface="微软雅黑" panose="020B0503020204020204" pitchFamily="34" charset="-122"/>
              </a:rPr>
              <a:t>个字段共 </a:t>
            </a:r>
            <a:r>
              <a:rPr lang="en-US" altLang="zh-CN" sz="1300" b="1" dirty="0">
                <a:solidFill>
                  <a:schemeClr val="bg1"/>
                </a:solidFill>
                <a:latin typeface="微软雅黑" panose="020B0503020204020204" pitchFamily="34" charset="-122"/>
                <a:ea typeface="微软雅黑" panose="020B0503020204020204" pitchFamily="34" charset="-122"/>
              </a:rPr>
              <a:t>7 </a:t>
            </a:r>
            <a:r>
              <a:rPr lang="zh-CN" altLang="en-US" sz="1300" b="1" dirty="0">
                <a:solidFill>
                  <a:schemeClr val="bg1"/>
                </a:solidFill>
                <a:latin typeface="微软雅黑" panose="020B0503020204020204" pitchFamily="34" charset="-122"/>
                <a:ea typeface="微软雅黑" panose="020B0503020204020204" pitchFamily="34" charset="-122"/>
              </a:rPr>
              <a:t>个字节，是前同步码，用来迅速实现 </a:t>
            </a:r>
            <a:r>
              <a:rPr lang="en-US" altLang="zh-CN" sz="1300" b="1" dirty="0">
                <a:solidFill>
                  <a:schemeClr val="bg1"/>
                </a:solidFill>
                <a:latin typeface="微软雅黑" panose="020B0503020204020204" pitchFamily="34" charset="-122"/>
                <a:ea typeface="微软雅黑" panose="020B0503020204020204" pitchFamily="34" charset="-122"/>
              </a:rPr>
              <a:t>MAC </a:t>
            </a:r>
            <a:r>
              <a:rPr lang="zh-CN" altLang="en-US" sz="1300" b="1" dirty="0">
                <a:solidFill>
                  <a:schemeClr val="bg1"/>
                </a:solidFill>
                <a:latin typeface="微软雅黑" panose="020B0503020204020204" pitchFamily="34" charset="-122"/>
                <a:ea typeface="微软雅黑" panose="020B0503020204020204" pitchFamily="34" charset="-122"/>
              </a:rPr>
              <a:t>帧的比特同步。第二个字段 </a:t>
            </a:r>
            <a:r>
              <a:rPr lang="en-US" altLang="zh-CN" sz="1300" b="1" dirty="0">
                <a:solidFill>
                  <a:schemeClr val="bg1"/>
                </a:solidFill>
                <a:latin typeface="微软雅黑" panose="020B0503020204020204" pitchFamily="34" charset="-122"/>
                <a:ea typeface="微软雅黑" panose="020B0503020204020204" pitchFamily="34" charset="-122"/>
              </a:rPr>
              <a:t>1 </a:t>
            </a:r>
            <a:r>
              <a:rPr lang="zh-CN" altLang="en-US" sz="1300" b="1" dirty="0">
                <a:solidFill>
                  <a:schemeClr val="bg1"/>
                </a:solidFill>
                <a:latin typeface="微软雅黑" panose="020B0503020204020204" pitchFamily="34" charset="-122"/>
                <a:ea typeface="微软雅黑" panose="020B0503020204020204" pitchFamily="34" charset="-122"/>
              </a:rPr>
              <a:t>个字节是帧开始定界符，表示后面的信息就是 </a:t>
            </a:r>
            <a:r>
              <a:rPr lang="en-US" altLang="zh-CN" sz="1300" b="1" dirty="0">
                <a:solidFill>
                  <a:schemeClr val="bg1"/>
                </a:solidFill>
                <a:latin typeface="微软雅黑" panose="020B0503020204020204" pitchFamily="34" charset="-122"/>
                <a:ea typeface="微软雅黑" panose="020B0503020204020204" pitchFamily="34" charset="-122"/>
              </a:rPr>
              <a:t>MAC </a:t>
            </a:r>
            <a:r>
              <a:rPr lang="zh-CN" altLang="en-US" sz="1300" b="1" dirty="0">
                <a:solidFill>
                  <a:schemeClr val="bg1"/>
                </a:solidFill>
                <a:latin typeface="微软雅黑" panose="020B0503020204020204" pitchFamily="34" charset="-122"/>
                <a:ea typeface="微软雅黑" panose="020B0503020204020204" pitchFamily="34" charset="-122"/>
              </a:rPr>
              <a:t>帧。 </a:t>
            </a:r>
            <a:endParaRPr lang="zh-CN" altLang="en-US" sz="1300" b="1" dirty="0">
              <a:solidFill>
                <a:schemeClr val="bg1"/>
              </a:solidFill>
              <a:latin typeface="微软雅黑" panose="020B0503020204020204" pitchFamily="34" charset="-122"/>
              <a:ea typeface="微软雅黑" panose="020B0503020204020204" pitchFamily="34" charset="-122"/>
            </a:endParaRPr>
          </a:p>
        </p:txBody>
      </p:sp>
      <p:sp>
        <p:nvSpPr>
          <p:cNvPr id="56" name="矩形 55"/>
          <p:cNvSpPr/>
          <p:nvPr/>
        </p:nvSpPr>
        <p:spPr>
          <a:xfrm>
            <a:off x="5029200" y="3389288"/>
            <a:ext cx="2744010" cy="738664"/>
          </a:xfrm>
          <a:prstGeom prst="rect">
            <a:avLst/>
          </a:prstGeom>
          <a:solidFill>
            <a:srgbClr val="0070C0"/>
          </a:solidFill>
        </p:spPr>
        <p:txBody>
          <a:bodyPr wrap="square">
            <a:spAutoFit/>
          </a:bodyPr>
          <a:lstStyle/>
          <a:p>
            <a:r>
              <a:rPr lang="zh-CN" altLang="en-US" sz="1400" b="1" dirty="0">
                <a:solidFill>
                  <a:schemeClr val="bg1"/>
                </a:solidFill>
                <a:latin typeface="微软雅黑" panose="020B0503020204020204" pitchFamily="34" charset="-122"/>
                <a:ea typeface="微软雅黑" panose="020B0503020204020204" pitchFamily="34" charset="-122"/>
              </a:rPr>
              <a:t>为了达到比特同步</a:t>
            </a:r>
            <a:r>
              <a:rPr lang="zh-CN" altLang="en-US" sz="1400" b="1" dirty="0" smtClean="0">
                <a:solidFill>
                  <a:schemeClr val="bg1"/>
                </a:solidFill>
                <a:latin typeface="微软雅黑" panose="020B0503020204020204" pitchFamily="34" charset="-122"/>
                <a:ea typeface="微软雅黑" panose="020B0503020204020204" pitchFamily="34" charset="-122"/>
              </a:rPr>
              <a:t>，在</a:t>
            </a:r>
            <a:r>
              <a:rPr lang="zh-CN" altLang="en-US" sz="1400" b="1" dirty="0">
                <a:solidFill>
                  <a:schemeClr val="bg1"/>
                </a:solidFill>
                <a:latin typeface="微软雅黑" panose="020B0503020204020204" pitchFamily="34" charset="-122"/>
                <a:ea typeface="微软雅黑" panose="020B0503020204020204" pitchFamily="34" charset="-122"/>
              </a:rPr>
              <a:t>传输媒体上实际传送</a:t>
            </a:r>
            <a:r>
              <a:rPr lang="zh-CN" altLang="en-US" sz="1400" b="1" dirty="0" smtClean="0">
                <a:solidFill>
                  <a:schemeClr val="bg1"/>
                </a:solidFill>
                <a:latin typeface="微软雅黑" panose="020B0503020204020204" pitchFamily="34" charset="-122"/>
                <a:ea typeface="微软雅黑" panose="020B0503020204020204" pitchFamily="34" charset="-122"/>
              </a:rPr>
              <a:t>的要</a:t>
            </a:r>
            <a:r>
              <a:rPr lang="zh-CN" altLang="en-US" sz="1400" b="1" dirty="0">
                <a:solidFill>
                  <a:schemeClr val="bg1"/>
                </a:solidFill>
                <a:latin typeface="微软雅黑" panose="020B0503020204020204" pitchFamily="34" charset="-122"/>
                <a:ea typeface="微软雅黑" panose="020B0503020204020204" pitchFamily="34" charset="-122"/>
              </a:rPr>
              <a:t>比 </a:t>
            </a:r>
            <a:r>
              <a:rPr lang="en-US" altLang="zh-CN" sz="1400" b="1" dirty="0">
                <a:solidFill>
                  <a:schemeClr val="bg1"/>
                </a:solidFill>
                <a:latin typeface="微软雅黑" panose="020B0503020204020204" pitchFamily="34" charset="-122"/>
                <a:ea typeface="微软雅黑" panose="020B0503020204020204" pitchFamily="34" charset="-122"/>
              </a:rPr>
              <a:t>MAC </a:t>
            </a:r>
            <a:r>
              <a:rPr lang="zh-CN" altLang="en-US" sz="1400" b="1" dirty="0">
                <a:solidFill>
                  <a:schemeClr val="bg1"/>
                </a:solidFill>
                <a:latin typeface="微软雅黑" panose="020B0503020204020204" pitchFamily="34" charset="-122"/>
                <a:ea typeface="微软雅黑" panose="020B0503020204020204" pitchFamily="34" charset="-122"/>
              </a:rPr>
              <a:t>帧还多 </a:t>
            </a:r>
            <a:r>
              <a:rPr lang="en-US" altLang="zh-CN" sz="1400" b="1" dirty="0">
                <a:solidFill>
                  <a:schemeClr val="bg1"/>
                </a:solidFill>
                <a:latin typeface="微软雅黑" panose="020B0503020204020204" pitchFamily="34" charset="-122"/>
                <a:ea typeface="微软雅黑" panose="020B0503020204020204" pitchFamily="34" charset="-122"/>
              </a:rPr>
              <a:t>8 </a:t>
            </a:r>
            <a:r>
              <a:rPr lang="zh-CN" altLang="en-US" sz="1400" b="1" dirty="0">
                <a:solidFill>
                  <a:schemeClr val="bg1"/>
                </a:solidFill>
                <a:latin typeface="微软雅黑" panose="020B0503020204020204" pitchFamily="34" charset="-122"/>
                <a:ea typeface="微软雅黑" panose="020B0503020204020204" pitchFamily="34" charset="-122"/>
              </a:rPr>
              <a:t>个字节</a:t>
            </a:r>
            <a:endParaRPr lang="zh-CN" altLang="en-US" sz="1400" b="1" dirty="0">
              <a:solidFill>
                <a:schemeClr val="bg1"/>
              </a:solidFill>
              <a:latin typeface="微软雅黑" panose="020B0503020204020204" pitchFamily="34" charset="-122"/>
              <a:ea typeface="微软雅黑" panose="020B0503020204020204" pitchFamily="34" charset="-122"/>
            </a:endParaRPr>
          </a:p>
        </p:txBody>
      </p:sp>
      <p:sp>
        <p:nvSpPr>
          <p:cNvPr id="63" name="AutoShape 5"/>
          <p:cNvSpPr>
            <a:spLocks noChangeArrowheads="1"/>
          </p:cNvSpPr>
          <p:nvPr/>
        </p:nvSpPr>
        <p:spPr bwMode="auto">
          <a:xfrm>
            <a:off x="502921" y="609030"/>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4" name="Rectangle 6"/>
          <p:cNvSpPr>
            <a:spLocks noChangeArrowheads="1"/>
          </p:cNvSpPr>
          <p:nvPr/>
        </p:nvSpPr>
        <p:spPr bwMode="auto">
          <a:xfrm>
            <a:off x="2939512" y="585940"/>
            <a:ext cx="325512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anose="020B0503020204020204" pitchFamily="34" charset="-122"/>
                <a:ea typeface="微软雅黑" panose="020B0503020204020204" pitchFamily="34" charset="-122"/>
              </a:rPr>
              <a:t>以太网 </a:t>
            </a:r>
            <a:r>
              <a:rPr lang="en-US" altLang="zh-CN" sz="2000" b="1" dirty="0">
                <a:solidFill>
                  <a:schemeClr val="bg1"/>
                </a:solidFill>
                <a:latin typeface="微软雅黑" panose="020B0503020204020204" pitchFamily="34" charset="-122"/>
                <a:ea typeface="微软雅黑" panose="020B0503020204020204" pitchFamily="34" charset="-122"/>
              </a:rPr>
              <a:t>V2 </a:t>
            </a:r>
            <a:r>
              <a:rPr lang="zh-CN" altLang="en-US" sz="2000" b="1" dirty="0">
                <a:solidFill>
                  <a:schemeClr val="bg1"/>
                </a:solidFill>
                <a:latin typeface="微软雅黑" panose="020B0503020204020204" pitchFamily="34" charset="-122"/>
                <a:ea typeface="微软雅黑" panose="020B0503020204020204" pitchFamily="34" charset="-122"/>
              </a:rPr>
              <a:t>的 </a:t>
            </a:r>
            <a:r>
              <a:rPr lang="en-US" altLang="zh-CN" sz="2000" b="1" dirty="0">
                <a:solidFill>
                  <a:schemeClr val="bg1"/>
                </a:solidFill>
                <a:latin typeface="微软雅黑" panose="020B0503020204020204" pitchFamily="34" charset="-122"/>
                <a:ea typeface="微软雅黑" panose="020B0503020204020204" pitchFamily="34" charset="-122"/>
              </a:rPr>
              <a:t>MAC </a:t>
            </a:r>
            <a:r>
              <a:rPr lang="zh-CN" altLang="en-US" sz="2000" b="1" dirty="0">
                <a:solidFill>
                  <a:schemeClr val="bg1"/>
                </a:solidFill>
                <a:latin typeface="微软雅黑" panose="020B0503020204020204" pitchFamily="34" charset="-122"/>
                <a:ea typeface="微软雅黑" panose="020B0503020204020204" pitchFamily="34" charset="-122"/>
              </a:rPr>
              <a:t>帧格式</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Tm="2000"/>
    </mc:Choice>
    <mc:Fallback>
      <p:transition spd="slow"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59"/>
                                        </p:tgtEl>
                                        <p:attrNameLst>
                                          <p:attrName>style.visibility</p:attrName>
                                        </p:attrNameLst>
                                      </p:cBhvr>
                                      <p:to>
                                        <p:strVal val="visible"/>
                                      </p:to>
                                    </p:set>
                                  </p:childTnLst>
                                </p:cTn>
                              </p:par>
                            </p:childTnLst>
                          </p:cTn>
                        </p:par>
                        <p:par>
                          <p:cTn id="7" fill="hold">
                            <p:stCondLst>
                              <p:cond delay="0"/>
                            </p:stCondLst>
                            <p:childTnLst>
                              <p:par>
                                <p:cTn id="8" presetID="35" presetClass="emph" presetSubtype="0" repeatCount="3000" fill="hold" nodeType="afterEffect">
                                  <p:stCondLst>
                                    <p:cond delay="0"/>
                                  </p:stCondLst>
                                  <p:childTnLst>
                                    <p:anim calcmode="discrete" valueType="str">
                                      <p:cBhvr>
                                        <p:cTn id="9" dur="1000" fill="hold"/>
                                        <p:tgtEl>
                                          <p:spTgt spid="59"/>
                                        </p:tgtEl>
                                        <p:attrNameLst>
                                          <p:attrName>style.visibility</p:attrName>
                                        </p:attrNameLst>
                                      </p:cBhvr>
                                      <p:tavLst>
                                        <p:tav tm="0">
                                          <p:val>
                                            <p:strVal val="hidden"/>
                                          </p:val>
                                        </p:tav>
                                        <p:tav tm="50000">
                                          <p:val>
                                            <p:strVal val="visible"/>
                                          </p:val>
                                        </p:tav>
                                      </p:tavLst>
                                    </p:anim>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46"/>
          <p:cNvSpPr>
            <a:spLocks noChangeArrowheads="1"/>
          </p:cNvSpPr>
          <p:nvPr/>
        </p:nvSpPr>
        <p:spPr bwMode="auto">
          <a:xfrm>
            <a:off x="502921" y="971346"/>
            <a:ext cx="7690103" cy="3476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eaLnBrk="0" hangingPunct="0">
              <a:lnSpc>
                <a:spcPts val="3300"/>
              </a:lnSpc>
              <a:buClr>
                <a:srgbClr val="0070C0"/>
              </a:buClr>
              <a:buFont typeface="Wingdings" panose="05000000000000000000" pitchFamily="2" charset="2"/>
              <a:buChar char="l"/>
            </a:pPr>
            <a:r>
              <a:rPr lang="zh-CN" altLang="en-US" sz="2000" b="1" dirty="0">
                <a:solidFill>
                  <a:schemeClr val="tx1"/>
                </a:solidFill>
                <a:latin typeface="微软雅黑" panose="020B0503020204020204" pitchFamily="34" charset="-122"/>
                <a:ea typeface="微软雅黑" panose="020B0503020204020204" pitchFamily="34" charset="-122"/>
              </a:rPr>
              <a:t>一个站在开始接收</a:t>
            </a:r>
            <a:r>
              <a:rPr lang="en-US" altLang="zh-CN" sz="2000" b="1" dirty="0">
                <a:solidFill>
                  <a:schemeClr val="tx1"/>
                </a:solidFill>
                <a:latin typeface="微软雅黑" panose="020B0503020204020204" pitchFamily="34" charset="-122"/>
                <a:ea typeface="微软雅黑" panose="020B0503020204020204" pitchFamily="34" charset="-122"/>
              </a:rPr>
              <a:t>MAC</a:t>
            </a:r>
            <a:r>
              <a:rPr lang="zh-CN" altLang="en-US" sz="2000" b="1" dirty="0">
                <a:solidFill>
                  <a:schemeClr val="tx1"/>
                </a:solidFill>
                <a:latin typeface="微软雅黑" panose="020B0503020204020204" pitchFamily="34" charset="-122"/>
                <a:ea typeface="微软雅黑" panose="020B0503020204020204" pitchFamily="34" charset="-122"/>
              </a:rPr>
              <a:t>帧时，由于适配器的时钟尚未与到达的比特流达成同步，因此</a:t>
            </a:r>
            <a:r>
              <a:rPr lang="en-US" altLang="zh-CN" sz="2000" b="1" dirty="0">
                <a:solidFill>
                  <a:schemeClr val="tx1"/>
                </a:solidFill>
                <a:latin typeface="微软雅黑" panose="020B0503020204020204" pitchFamily="34" charset="-122"/>
                <a:ea typeface="微软雅黑" panose="020B0503020204020204" pitchFamily="34" charset="-122"/>
              </a:rPr>
              <a:t>MAC</a:t>
            </a:r>
            <a:r>
              <a:rPr lang="zh-CN" altLang="en-US" sz="2000" b="1" dirty="0">
                <a:solidFill>
                  <a:schemeClr val="tx1"/>
                </a:solidFill>
                <a:latin typeface="微软雅黑" panose="020B0503020204020204" pitchFamily="34" charset="-122"/>
                <a:ea typeface="微软雅黑" panose="020B0503020204020204" pitchFamily="34" charset="-122"/>
              </a:rPr>
              <a:t>帧的最前面的若干位就无法接收，会使整个</a:t>
            </a:r>
            <a:r>
              <a:rPr lang="en-US" altLang="zh-CN" sz="2000" b="1" dirty="0">
                <a:solidFill>
                  <a:schemeClr val="tx1"/>
                </a:solidFill>
                <a:latin typeface="微软雅黑" panose="020B0503020204020204" pitchFamily="34" charset="-122"/>
                <a:ea typeface="微软雅黑" panose="020B0503020204020204" pitchFamily="34" charset="-122"/>
              </a:rPr>
              <a:t>MAC</a:t>
            </a:r>
            <a:r>
              <a:rPr lang="zh-CN" altLang="en-US" sz="2000" b="1" dirty="0">
                <a:solidFill>
                  <a:schemeClr val="tx1"/>
                </a:solidFill>
                <a:latin typeface="微软雅黑" panose="020B0503020204020204" pitchFamily="34" charset="-122"/>
                <a:ea typeface="微软雅黑" panose="020B0503020204020204" pitchFamily="34" charset="-122"/>
              </a:rPr>
              <a:t>成为无用帧。</a:t>
            </a:r>
            <a:endParaRPr lang="zh-CN" altLang="en-US" sz="2000" b="1" dirty="0">
              <a:solidFill>
                <a:schemeClr val="tx1"/>
              </a:solidFill>
              <a:latin typeface="微软雅黑" panose="020B0503020204020204" pitchFamily="34" charset="-122"/>
              <a:ea typeface="微软雅黑" panose="020B0503020204020204" pitchFamily="34" charset="-122"/>
            </a:endParaRPr>
          </a:p>
          <a:p>
            <a:pPr marL="342900" indent="-342900" eaLnBrk="0" hangingPunct="0">
              <a:lnSpc>
                <a:spcPts val="3300"/>
              </a:lnSpc>
              <a:buClr>
                <a:srgbClr val="0070C0"/>
              </a:buClr>
              <a:buFont typeface="Wingdings" panose="05000000000000000000" pitchFamily="2" charset="2"/>
              <a:buChar char="l"/>
            </a:pPr>
            <a:r>
              <a:rPr lang="zh-CN" altLang="en-US" sz="2000" b="1" dirty="0">
                <a:solidFill>
                  <a:schemeClr val="tx1"/>
                </a:solidFill>
                <a:latin typeface="微软雅黑" panose="020B0503020204020204" pitchFamily="34" charset="-122"/>
                <a:ea typeface="微软雅黑" panose="020B0503020204020204" pitchFamily="34" charset="-122"/>
              </a:rPr>
              <a:t>为了使接收端实现位同步，从</a:t>
            </a:r>
            <a:r>
              <a:rPr lang="en-US" altLang="zh-CN" sz="2000" b="1" dirty="0">
                <a:solidFill>
                  <a:schemeClr val="tx1"/>
                </a:solidFill>
                <a:latin typeface="微软雅黑" panose="020B0503020204020204" pitchFamily="34" charset="-122"/>
                <a:ea typeface="微软雅黑" panose="020B0503020204020204" pitchFamily="34" charset="-122"/>
              </a:rPr>
              <a:t>MAC</a:t>
            </a:r>
            <a:r>
              <a:rPr lang="zh-CN" altLang="en-US" sz="2000" b="1" dirty="0">
                <a:solidFill>
                  <a:schemeClr val="tx1"/>
                </a:solidFill>
                <a:latin typeface="微软雅黑" panose="020B0503020204020204" pitchFamily="34" charset="-122"/>
                <a:ea typeface="微软雅黑" panose="020B0503020204020204" pitchFamily="34" charset="-122"/>
              </a:rPr>
              <a:t>子层向下传到物理层时需要在帧前面插入</a:t>
            </a:r>
            <a:r>
              <a:rPr lang="en-US" altLang="zh-CN" sz="2000" b="1" dirty="0">
                <a:solidFill>
                  <a:schemeClr val="tx1"/>
                </a:solidFill>
                <a:latin typeface="微软雅黑" panose="020B0503020204020204" pitchFamily="34" charset="-122"/>
                <a:ea typeface="微软雅黑" panose="020B0503020204020204" pitchFamily="34" charset="-122"/>
              </a:rPr>
              <a:t>8</a:t>
            </a:r>
            <a:r>
              <a:rPr lang="zh-CN" altLang="en-US" sz="2000" b="1" dirty="0">
                <a:solidFill>
                  <a:schemeClr val="tx1"/>
                </a:solidFill>
                <a:latin typeface="微软雅黑" panose="020B0503020204020204" pitchFamily="34" charset="-122"/>
                <a:ea typeface="微软雅黑" panose="020B0503020204020204" pitchFamily="34" charset="-122"/>
              </a:rPr>
              <a:t>个字节。前</a:t>
            </a:r>
            <a:r>
              <a:rPr lang="en-US" altLang="zh-CN" sz="2000" b="1" dirty="0">
                <a:solidFill>
                  <a:schemeClr val="tx1"/>
                </a:solidFill>
                <a:latin typeface="微软雅黑" panose="020B0503020204020204" pitchFamily="34" charset="-122"/>
                <a:ea typeface="微软雅黑" panose="020B0503020204020204" pitchFamily="34" charset="-122"/>
              </a:rPr>
              <a:t>7</a:t>
            </a:r>
            <a:r>
              <a:rPr lang="zh-CN" altLang="en-US" sz="2000" b="1" dirty="0">
                <a:solidFill>
                  <a:schemeClr val="tx1"/>
                </a:solidFill>
                <a:latin typeface="微软雅黑" panose="020B0503020204020204" pitchFamily="34" charset="-122"/>
                <a:ea typeface="微软雅黑" panose="020B0503020204020204" pitchFamily="34" charset="-122"/>
              </a:rPr>
              <a:t>个字节是前同步码，作用是使接收端的适配器在接收</a:t>
            </a:r>
            <a:r>
              <a:rPr lang="en-US" altLang="zh-CN" sz="2000" b="1" dirty="0">
                <a:solidFill>
                  <a:schemeClr val="tx1"/>
                </a:solidFill>
                <a:latin typeface="微软雅黑" panose="020B0503020204020204" pitchFamily="34" charset="-122"/>
                <a:ea typeface="微软雅黑" panose="020B0503020204020204" pitchFamily="34" charset="-122"/>
              </a:rPr>
              <a:t>MAC</a:t>
            </a:r>
            <a:r>
              <a:rPr lang="zh-CN" altLang="en-US" sz="2000" b="1" dirty="0">
                <a:solidFill>
                  <a:schemeClr val="tx1"/>
                </a:solidFill>
                <a:latin typeface="微软雅黑" panose="020B0503020204020204" pitchFamily="34" charset="-122"/>
                <a:ea typeface="微软雅黑" panose="020B0503020204020204" pitchFamily="34" charset="-122"/>
              </a:rPr>
              <a:t>帧时能够迅速调整其时钟频率，使其与发送端时钟同步（位同步），最后</a:t>
            </a:r>
            <a:r>
              <a:rPr lang="en-US" altLang="zh-CN" sz="2000" b="1" dirty="0">
                <a:solidFill>
                  <a:schemeClr val="tx1"/>
                </a:solidFill>
                <a:latin typeface="微软雅黑" panose="020B0503020204020204" pitchFamily="34" charset="-122"/>
                <a:ea typeface="微软雅黑" panose="020B0503020204020204" pitchFamily="34" charset="-122"/>
              </a:rPr>
              <a:t>1</a:t>
            </a:r>
            <a:r>
              <a:rPr lang="zh-CN" altLang="en-US" sz="2000" b="1" dirty="0">
                <a:solidFill>
                  <a:schemeClr val="tx1"/>
                </a:solidFill>
                <a:latin typeface="微软雅黑" panose="020B0503020204020204" pitchFamily="34" charset="-122"/>
                <a:ea typeface="微软雅黑" panose="020B0503020204020204" pitchFamily="34" charset="-122"/>
              </a:rPr>
              <a:t>个字节前六位作用与前同步码一样，最后两位</a:t>
            </a:r>
            <a:r>
              <a:rPr lang="en-US" altLang="zh-CN" sz="2000" b="1" dirty="0">
                <a:solidFill>
                  <a:schemeClr val="tx1"/>
                </a:solidFill>
                <a:latin typeface="微软雅黑" panose="020B0503020204020204" pitchFamily="34" charset="-122"/>
                <a:ea typeface="微软雅黑" panose="020B0503020204020204" pitchFamily="34" charset="-122"/>
              </a:rPr>
              <a:t>11</a:t>
            </a:r>
            <a:r>
              <a:rPr lang="zh-CN" altLang="en-US" sz="2000" b="1" dirty="0">
                <a:solidFill>
                  <a:schemeClr val="tx1"/>
                </a:solidFill>
                <a:latin typeface="微软雅黑" panose="020B0503020204020204" pitchFamily="34" charset="-122"/>
                <a:ea typeface="微软雅黑" panose="020B0503020204020204" pitchFamily="34" charset="-122"/>
              </a:rPr>
              <a:t>是提醒适配器注意接收帧。</a:t>
            </a:r>
            <a:endParaRPr lang="zh-CN" altLang="en-US" sz="2000" b="1" dirty="0">
              <a:solidFill>
                <a:schemeClr val="tx1"/>
              </a:solidFill>
              <a:latin typeface="微软雅黑" panose="020B0503020204020204" pitchFamily="34" charset="-122"/>
              <a:ea typeface="微软雅黑" panose="020B0503020204020204" pitchFamily="34" charset="-122"/>
            </a:endParaRPr>
          </a:p>
        </p:txBody>
      </p:sp>
      <p:sp>
        <p:nvSpPr>
          <p:cNvPr id="13" name="AutoShape 5"/>
          <p:cNvSpPr>
            <a:spLocks noChangeArrowheads="1"/>
          </p:cNvSpPr>
          <p:nvPr/>
        </p:nvSpPr>
        <p:spPr bwMode="auto">
          <a:xfrm>
            <a:off x="502921" y="609030"/>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Rectangle 6"/>
          <p:cNvSpPr>
            <a:spLocks noChangeArrowheads="1"/>
          </p:cNvSpPr>
          <p:nvPr/>
        </p:nvSpPr>
        <p:spPr bwMode="auto">
          <a:xfrm>
            <a:off x="3967633" y="585940"/>
            <a:ext cx="1198880" cy="3987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fr-FR" sz="2000" b="1" dirty="0">
                <a:solidFill>
                  <a:schemeClr val="bg1"/>
                </a:solidFill>
                <a:latin typeface="微软雅黑" panose="020B0503020204020204" pitchFamily="34" charset="-122"/>
                <a:ea typeface="微软雅黑" panose="020B0503020204020204" pitchFamily="34" charset="-122"/>
              </a:rPr>
              <a:t>前同步码</a:t>
            </a:r>
            <a:endParaRPr lang="zh-CN" altLang="fr-FR" sz="20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Tm="2000"/>
    </mc:Choice>
    <mc:Fallback>
      <p:transition spd="slow" advTm="2000"/>
    </mc:Fallback>
  </mc:AlternateContent>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0" y="527685"/>
            <a:ext cx="3394075" cy="1858010"/>
          </a:xfrm>
          <a:prstGeom prst="rect">
            <a:avLst/>
          </a:prstGeom>
        </p:spPr>
      </p:pic>
      <p:pic>
        <p:nvPicPr>
          <p:cNvPr id="3" name="图片 2"/>
          <p:cNvPicPr>
            <a:picLocks noChangeAspect="1"/>
          </p:cNvPicPr>
          <p:nvPr/>
        </p:nvPicPr>
        <p:blipFill>
          <a:blip r:embed="rId2"/>
          <a:stretch>
            <a:fillRect/>
          </a:stretch>
        </p:blipFill>
        <p:spPr>
          <a:xfrm>
            <a:off x="4808220" y="668020"/>
            <a:ext cx="3307080" cy="1577340"/>
          </a:xfrm>
          <a:prstGeom prst="rect">
            <a:avLst/>
          </a:prstGeom>
        </p:spPr>
      </p:pic>
      <p:pic>
        <p:nvPicPr>
          <p:cNvPr id="4" name="图片 3"/>
          <p:cNvPicPr>
            <a:picLocks noChangeAspect="1"/>
          </p:cNvPicPr>
          <p:nvPr/>
        </p:nvPicPr>
        <p:blipFill>
          <a:blip r:embed="rId3"/>
          <a:stretch>
            <a:fillRect/>
          </a:stretch>
        </p:blipFill>
        <p:spPr>
          <a:xfrm>
            <a:off x="4739005" y="2309495"/>
            <a:ext cx="3314700" cy="1463040"/>
          </a:xfrm>
          <a:prstGeom prst="rect">
            <a:avLst/>
          </a:prstGeom>
        </p:spPr>
      </p:pic>
      <p:pic>
        <p:nvPicPr>
          <p:cNvPr id="5" name="图片 4"/>
          <p:cNvPicPr>
            <a:picLocks noChangeAspect="1"/>
          </p:cNvPicPr>
          <p:nvPr/>
        </p:nvPicPr>
        <p:blipFill>
          <a:blip r:embed="rId4"/>
          <a:stretch>
            <a:fillRect/>
          </a:stretch>
        </p:blipFill>
        <p:spPr>
          <a:xfrm>
            <a:off x="290830" y="2525395"/>
            <a:ext cx="4122420" cy="154686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000"/>
    </mc:Choice>
    <mc:Fallback>
      <p:transition spd="slow" advTm="2000"/>
    </mc:Fallback>
  </mc:AlternateContent>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图片 2"/>
          <p:cNvPicPr>
            <a:picLocks noChangeAspect="1"/>
          </p:cNvPicPr>
          <p:nvPr/>
        </p:nvPicPr>
        <p:blipFill>
          <a:blip r:embed="rId1"/>
          <a:stretch>
            <a:fillRect/>
          </a:stretch>
        </p:blipFill>
        <p:spPr>
          <a:xfrm>
            <a:off x="530860" y="535305"/>
            <a:ext cx="7708900" cy="411035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000"/>
    </mc:Choice>
    <mc:Fallback>
      <p:transition spd="slow" advTm="2000"/>
    </mc:Fallback>
  </mc:AlternateContent>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616084" y="975393"/>
            <a:ext cx="7960988" cy="2208297"/>
          </a:xfrm>
          <a:prstGeom prst="rect">
            <a:avLst/>
          </a:prstGeom>
        </p:spPr>
        <p:txBody>
          <a:bodyPr wrap="square">
            <a:spAutoFit/>
          </a:bodyPr>
          <a:lstStyle/>
          <a:p>
            <a:pPr marL="285750" indent="-28575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数据字段的长度与长度字段的值不一致；</a:t>
            </a:r>
            <a:endParaRPr lang="zh-CN" altLang="en-US" sz="2000" b="1" dirty="0">
              <a:latin typeface="微软雅黑" panose="020B0503020204020204" pitchFamily="34" charset="-122"/>
              <a:ea typeface="微软雅黑" panose="020B0503020204020204" pitchFamily="34" charset="-122"/>
            </a:endParaRPr>
          </a:p>
          <a:p>
            <a:pPr marL="285750" indent="-28575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帧的长度不是整数个字节；</a:t>
            </a:r>
            <a:endParaRPr lang="zh-CN" altLang="en-US" sz="2000" b="1" dirty="0">
              <a:latin typeface="微软雅黑" panose="020B0503020204020204" pitchFamily="34" charset="-122"/>
              <a:ea typeface="微软雅黑" panose="020B0503020204020204" pitchFamily="34" charset="-122"/>
            </a:endParaRPr>
          </a:p>
          <a:p>
            <a:pPr marL="285750" indent="-28575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用收到的帧检验序列 </a:t>
            </a:r>
            <a:r>
              <a:rPr lang="en-US" altLang="zh-CN" sz="2000" b="1" dirty="0">
                <a:latin typeface="微软雅黑" panose="020B0503020204020204" pitchFamily="34" charset="-122"/>
                <a:ea typeface="微软雅黑" panose="020B0503020204020204" pitchFamily="34" charset="-122"/>
              </a:rPr>
              <a:t>FCS </a:t>
            </a:r>
            <a:r>
              <a:rPr lang="zh-CN" altLang="en-US" sz="2000" b="1" dirty="0">
                <a:latin typeface="微软雅黑" panose="020B0503020204020204" pitchFamily="34" charset="-122"/>
                <a:ea typeface="微软雅黑" panose="020B0503020204020204" pitchFamily="34" charset="-122"/>
              </a:rPr>
              <a:t>查出有差错；</a:t>
            </a:r>
            <a:endParaRPr lang="zh-CN" altLang="en-US" sz="2000" b="1" dirty="0">
              <a:latin typeface="微软雅黑" panose="020B0503020204020204" pitchFamily="34" charset="-122"/>
              <a:ea typeface="微软雅黑" panose="020B0503020204020204" pitchFamily="34" charset="-122"/>
            </a:endParaRPr>
          </a:p>
          <a:p>
            <a:pPr marL="285750" indent="-28575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数据字段的长度不在 </a:t>
            </a:r>
            <a:r>
              <a:rPr lang="en-US" altLang="zh-CN" sz="2000" b="1" dirty="0">
                <a:latin typeface="微软雅黑" panose="020B0503020204020204" pitchFamily="34" charset="-122"/>
                <a:ea typeface="微软雅黑" panose="020B0503020204020204" pitchFamily="34" charset="-122"/>
              </a:rPr>
              <a:t>46 ~ 1500 </a:t>
            </a:r>
            <a:r>
              <a:rPr lang="zh-CN" altLang="en-US" sz="2000" b="1" dirty="0">
                <a:latin typeface="微软雅黑" panose="020B0503020204020204" pitchFamily="34" charset="-122"/>
                <a:ea typeface="微软雅黑" panose="020B0503020204020204" pitchFamily="34" charset="-122"/>
              </a:rPr>
              <a:t>字节之间。</a:t>
            </a:r>
            <a:endParaRPr lang="zh-CN" altLang="en-US" sz="2000" b="1" dirty="0">
              <a:latin typeface="微软雅黑" panose="020B0503020204020204" pitchFamily="34" charset="-122"/>
              <a:ea typeface="微软雅黑" panose="020B0503020204020204" pitchFamily="34" charset="-122"/>
            </a:endParaRPr>
          </a:p>
          <a:p>
            <a:pPr marL="285750" indent="-28575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有效的 </a:t>
            </a:r>
            <a:r>
              <a:rPr lang="en-US" altLang="zh-CN" sz="2000" b="1" dirty="0">
                <a:latin typeface="微软雅黑" panose="020B0503020204020204" pitchFamily="34" charset="-122"/>
                <a:ea typeface="微软雅黑" panose="020B0503020204020204" pitchFamily="34" charset="-122"/>
              </a:rPr>
              <a:t>MAC </a:t>
            </a:r>
            <a:r>
              <a:rPr lang="zh-CN" altLang="en-US" sz="2000" b="1" dirty="0">
                <a:latin typeface="微软雅黑" panose="020B0503020204020204" pitchFamily="34" charset="-122"/>
                <a:ea typeface="微软雅黑" panose="020B0503020204020204" pitchFamily="34" charset="-122"/>
              </a:rPr>
              <a:t>帧长度为 </a:t>
            </a:r>
            <a:r>
              <a:rPr lang="en-US" altLang="zh-CN" sz="2000" b="1" dirty="0">
                <a:latin typeface="微软雅黑" panose="020B0503020204020204" pitchFamily="34" charset="-122"/>
                <a:ea typeface="微软雅黑" panose="020B0503020204020204" pitchFamily="34" charset="-122"/>
              </a:rPr>
              <a:t>64 ~ 1518 </a:t>
            </a:r>
            <a:r>
              <a:rPr lang="zh-CN" altLang="en-US" sz="2000" b="1" dirty="0">
                <a:latin typeface="微软雅黑" panose="020B0503020204020204" pitchFamily="34" charset="-122"/>
                <a:ea typeface="微软雅黑" panose="020B0503020204020204" pitchFamily="34" charset="-122"/>
              </a:rPr>
              <a:t>字节之间。</a:t>
            </a:r>
            <a:endParaRPr lang="zh-CN" altLang="en-US" sz="2000" b="1" dirty="0">
              <a:latin typeface="微软雅黑" panose="020B0503020204020204" pitchFamily="34" charset="-122"/>
              <a:ea typeface="微软雅黑" panose="020B0503020204020204" pitchFamily="34" charset="-122"/>
            </a:endParaRPr>
          </a:p>
        </p:txBody>
      </p:sp>
      <p:sp>
        <p:nvSpPr>
          <p:cNvPr id="8" name="对角圆角矩形 7"/>
          <p:cNvSpPr/>
          <p:nvPr/>
        </p:nvSpPr>
        <p:spPr>
          <a:xfrm>
            <a:off x="985059" y="3183690"/>
            <a:ext cx="6027189" cy="1150185"/>
          </a:xfrm>
          <a:prstGeom prst="round2DiagRect">
            <a:avLst/>
          </a:prstGeom>
          <a:solidFill>
            <a:srgbClr val="0098F6"/>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238339" y="3324765"/>
            <a:ext cx="5523346" cy="826637"/>
          </a:xfrm>
          <a:prstGeom prst="rect">
            <a:avLst/>
          </a:prstGeom>
        </p:spPr>
        <p:txBody>
          <a:bodyPr wrap="square">
            <a:spAutoFit/>
          </a:bodyPr>
          <a:lstStyle/>
          <a:p>
            <a:pPr marL="285750" indent="-285750">
              <a:lnSpc>
                <a:spcPts val="3000"/>
              </a:lnSpc>
              <a:buFont typeface="Wingdings" panose="05000000000000000000" pitchFamily="2" charset="2"/>
              <a:buChar char="l"/>
            </a:pPr>
            <a:r>
              <a:rPr lang="zh-CN" altLang="en-US" sz="2000" b="1" dirty="0">
                <a:solidFill>
                  <a:schemeClr val="bg1"/>
                </a:solidFill>
                <a:latin typeface="微软雅黑" panose="020B0503020204020204" pitchFamily="34" charset="-122"/>
                <a:ea typeface="微软雅黑" panose="020B0503020204020204" pitchFamily="34" charset="-122"/>
              </a:rPr>
              <a:t>对于检查出的无效 </a:t>
            </a:r>
            <a:r>
              <a:rPr lang="en-US" altLang="zh-CN" sz="2000" b="1" dirty="0">
                <a:solidFill>
                  <a:schemeClr val="bg1"/>
                </a:solidFill>
                <a:latin typeface="微软雅黑" panose="020B0503020204020204" pitchFamily="34" charset="-122"/>
                <a:ea typeface="微软雅黑" panose="020B0503020204020204" pitchFamily="34" charset="-122"/>
              </a:rPr>
              <a:t>MAC </a:t>
            </a:r>
            <a:r>
              <a:rPr lang="zh-CN" altLang="en-US" sz="2000" b="1" dirty="0">
                <a:solidFill>
                  <a:schemeClr val="bg1"/>
                </a:solidFill>
                <a:latin typeface="微软雅黑" panose="020B0503020204020204" pitchFamily="34" charset="-122"/>
                <a:ea typeface="微软雅黑" panose="020B0503020204020204" pitchFamily="34" charset="-122"/>
              </a:rPr>
              <a:t>帧就简单地</a:t>
            </a:r>
            <a:r>
              <a:rPr lang="zh-CN" altLang="en-US" sz="2000" b="1" dirty="0">
                <a:solidFill>
                  <a:srgbClr val="FFFF00"/>
                </a:solidFill>
                <a:latin typeface="微软雅黑" panose="020B0503020204020204" pitchFamily="34" charset="-122"/>
                <a:ea typeface="微软雅黑" panose="020B0503020204020204" pitchFamily="34" charset="-122"/>
              </a:rPr>
              <a:t>丢弃</a:t>
            </a:r>
            <a:r>
              <a:rPr lang="zh-CN" altLang="en-US" sz="2000" b="1" dirty="0" smtClean="0">
                <a:solidFill>
                  <a:srgbClr val="FFFF00"/>
                </a:solidFill>
                <a:latin typeface="微软雅黑" panose="020B0503020204020204" pitchFamily="34" charset="-122"/>
                <a:ea typeface="微软雅黑" panose="020B0503020204020204" pitchFamily="34" charset="-122"/>
              </a:rPr>
              <a:t>。</a:t>
            </a:r>
            <a:endParaRPr lang="en-US" altLang="zh-CN" sz="2000" b="1" dirty="0" smtClean="0">
              <a:solidFill>
                <a:srgbClr val="FFFF00"/>
              </a:solidFill>
              <a:latin typeface="微软雅黑" panose="020B0503020204020204" pitchFamily="34" charset="-122"/>
              <a:ea typeface="微软雅黑" panose="020B0503020204020204" pitchFamily="34" charset="-122"/>
            </a:endParaRPr>
          </a:p>
          <a:p>
            <a:pPr marL="285750" indent="-285750">
              <a:lnSpc>
                <a:spcPts val="3000"/>
              </a:lnSpc>
              <a:buFont typeface="Wingdings" panose="05000000000000000000" pitchFamily="2" charset="2"/>
              <a:buChar char="l"/>
            </a:pPr>
            <a:r>
              <a:rPr lang="zh-CN" altLang="en-US" sz="2000" b="1" dirty="0" smtClean="0">
                <a:solidFill>
                  <a:schemeClr val="bg1"/>
                </a:solidFill>
                <a:latin typeface="微软雅黑" panose="020B0503020204020204" pitchFamily="34" charset="-122"/>
                <a:ea typeface="微软雅黑" panose="020B0503020204020204" pitchFamily="34" charset="-122"/>
              </a:rPr>
              <a:t>以太网</a:t>
            </a:r>
            <a:r>
              <a:rPr lang="zh-CN" altLang="en-US" sz="2000" b="1" dirty="0">
                <a:solidFill>
                  <a:srgbClr val="FFFF00"/>
                </a:solidFill>
                <a:latin typeface="微软雅黑" panose="020B0503020204020204" pitchFamily="34" charset="-122"/>
                <a:ea typeface="微软雅黑" panose="020B0503020204020204" pitchFamily="34" charset="-122"/>
              </a:rPr>
              <a:t>不负责重传</a:t>
            </a:r>
            <a:r>
              <a:rPr lang="zh-CN" altLang="en-US" sz="2000" b="1" dirty="0">
                <a:solidFill>
                  <a:schemeClr val="bg1"/>
                </a:solidFill>
                <a:latin typeface="微软雅黑" panose="020B0503020204020204" pitchFamily="34" charset="-122"/>
                <a:ea typeface="微软雅黑" panose="020B0503020204020204" pitchFamily="34" charset="-122"/>
              </a:rPr>
              <a:t>丢弃的帧。 </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10" name="AutoShape 5"/>
          <p:cNvSpPr>
            <a:spLocks noChangeArrowheads="1"/>
          </p:cNvSpPr>
          <p:nvPr/>
        </p:nvSpPr>
        <p:spPr bwMode="auto">
          <a:xfrm>
            <a:off x="502921" y="609030"/>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 name="Rectangle 6"/>
          <p:cNvSpPr>
            <a:spLocks noChangeArrowheads="1"/>
          </p:cNvSpPr>
          <p:nvPr/>
        </p:nvSpPr>
        <p:spPr bwMode="auto">
          <a:xfrm>
            <a:off x="3533425" y="585940"/>
            <a:ext cx="206729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rgbClr val="FFFF00"/>
                </a:solidFill>
                <a:latin typeface="微软雅黑" panose="020B0503020204020204" pitchFamily="34" charset="-122"/>
                <a:ea typeface="微软雅黑" panose="020B0503020204020204" pitchFamily="34" charset="-122"/>
              </a:rPr>
              <a:t>无效的 </a:t>
            </a:r>
            <a:r>
              <a:rPr lang="en-US" altLang="zh-CN" sz="2000" b="1" dirty="0">
                <a:solidFill>
                  <a:srgbClr val="FFFF00"/>
                </a:solidFill>
                <a:latin typeface="微软雅黑" panose="020B0503020204020204" pitchFamily="34" charset="-122"/>
                <a:ea typeface="微软雅黑" panose="020B0503020204020204" pitchFamily="34" charset="-122"/>
              </a:rPr>
              <a:t>MAC </a:t>
            </a:r>
            <a:r>
              <a:rPr lang="zh-CN" altLang="en-US" sz="2000" b="1" dirty="0">
                <a:solidFill>
                  <a:srgbClr val="FFFF00"/>
                </a:solidFill>
                <a:latin typeface="微软雅黑" panose="020B0503020204020204" pitchFamily="34" charset="-122"/>
                <a:ea typeface="微软雅黑" panose="020B0503020204020204" pitchFamily="34" charset="-122"/>
              </a:rPr>
              <a:t>帧 </a:t>
            </a:r>
            <a:endParaRPr lang="zh-CN" altLang="en-US" sz="2000" b="1" dirty="0">
              <a:solidFill>
                <a:srgbClr val="FFFF00"/>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Tm="2000"/>
    </mc:Choice>
    <mc:Fallback>
      <p:transition spd="slow" advTm="2000"/>
    </mc:Fallback>
  </mc:AlternateContent>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AutoShape 5"/>
          <p:cNvSpPr>
            <a:spLocks noChangeArrowheads="1"/>
          </p:cNvSpPr>
          <p:nvPr/>
        </p:nvSpPr>
        <p:spPr bwMode="auto">
          <a:xfrm>
            <a:off x="502921" y="625656"/>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 name="Rectangle 6"/>
          <p:cNvSpPr>
            <a:spLocks noChangeArrowheads="1"/>
          </p:cNvSpPr>
          <p:nvPr/>
        </p:nvSpPr>
        <p:spPr bwMode="auto">
          <a:xfrm>
            <a:off x="1517295" y="602566"/>
            <a:ext cx="609955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anose="020B0503020204020204" pitchFamily="34" charset="-122"/>
                <a:ea typeface="微软雅黑" panose="020B0503020204020204" pitchFamily="34" charset="-122"/>
              </a:rPr>
              <a:t>IEEE 802.3 MAC </a:t>
            </a:r>
            <a:r>
              <a:rPr lang="zh-CN" altLang="en-US" sz="2000" b="1" dirty="0" smtClean="0">
                <a:solidFill>
                  <a:schemeClr val="bg1"/>
                </a:solidFill>
                <a:latin typeface="微软雅黑" panose="020B0503020204020204" pitchFamily="34" charset="-122"/>
                <a:ea typeface="微软雅黑" panose="020B0503020204020204" pitchFamily="34" charset="-122"/>
              </a:rPr>
              <a:t>与</a:t>
            </a:r>
            <a:r>
              <a:rPr lang="zh-CN" altLang="en-US" sz="2000" b="1" dirty="0">
                <a:solidFill>
                  <a:schemeClr val="bg1"/>
                </a:solidFill>
                <a:latin typeface="微软雅黑" panose="020B0503020204020204" pitchFamily="34" charset="-122"/>
                <a:ea typeface="微软雅黑" panose="020B0503020204020204" pitchFamily="34" charset="-122"/>
              </a:rPr>
              <a:t>以太网 </a:t>
            </a:r>
            <a:r>
              <a:rPr lang="en-US" altLang="zh-CN" sz="2000" b="1" dirty="0">
                <a:solidFill>
                  <a:schemeClr val="bg1"/>
                </a:solidFill>
                <a:latin typeface="微软雅黑" panose="020B0503020204020204" pitchFamily="34" charset="-122"/>
                <a:ea typeface="微软雅黑" panose="020B0503020204020204" pitchFamily="34" charset="-122"/>
              </a:rPr>
              <a:t>V2 MAC </a:t>
            </a:r>
            <a:r>
              <a:rPr lang="zh-CN" altLang="en-US" sz="2000" b="1" dirty="0" smtClean="0">
                <a:solidFill>
                  <a:schemeClr val="bg1"/>
                </a:solidFill>
                <a:latin typeface="微软雅黑" panose="020B0503020204020204" pitchFamily="34" charset="-122"/>
                <a:ea typeface="微软雅黑" panose="020B0503020204020204" pitchFamily="34" charset="-122"/>
              </a:rPr>
              <a:t>帧格式</a:t>
            </a:r>
            <a:r>
              <a:rPr lang="zh-CN" altLang="en-US" sz="2000" b="1" dirty="0">
                <a:solidFill>
                  <a:schemeClr val="bg1"/>
                </a:solidFill>
                <a:latin typeface="微软雅黑" panose="020B0503020204020204" pitchFamily="34" charset="-122"/>
                <a:ea typeface="微软雅黑" panose="020B0503020204020204" pitchFamily="34" charset="-122"/>
              </a:rPr>
              <a:t>的</a:t>
            </a:r>
            <a:r>
              <a:rPr lang="zh-CN" altLang="en-US" sz="2000" b="1" dirty="0" smtClean="0">
                <a:solidFill>
                  <a:schemeClr val="bg1"/>
                </a:solidFill>
                <a:latin typeface="微软雅黑" panose="020B0503020204020204" pitchFamily="34" charset="-122"/>
                <a:ea typeface="微软雅黑" panose="020B0503020204020204" pitchFamily="34" charset="-122"/>
              </a:rPr>
              <a:t>区别</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12" name="对角圆角矩形 11"/>
          <p:cNvSpPr/>
          <p:nvPr/>
        </p:nvSpPr>
        <p:spPr>
          <a:xfrm>
            <a:off x="1037844" y="3660602"/>
            <a:ext cx="7160935" cy="890731"/>
          </a:xfrm>
          <a:prstGeom prst="round2DiagRect">
            <a:avLst/>
          </a:prstGeom>
          <a:solidFill>
            <a:srgbClr val="0098F6"/>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1476756" y="3754664"/>
            <a:ext cx="6561854" cy="707886"/>
          </a:xfrm>
          <a:prstGeom prst="rect">
            <a:avLst/>
          </a:prstGeom>
        </p:spPr>
        <p:txBody>
          <a:bodyPr wrap="square">
            <a:spAutoFit/>
          </a:bodyPr>
          <a:lstStyle/>
          <a:p>
            <a:pPr>
              <a:lnSpc>
                <a:spcPts val="2400"/>
              </a:lnSpc>
            </a:pPr>
            <a:r>
              <a:rPr lang="zh-CN" altLang="en-US" b="1" dirty="0">
                <a:solidFill>
                  <a:schemeClr val="bg1"/>
                </a:solidFill>
                <a:latin typeface="微软雅黑" panose="020B0503020204020204" pitchFamily="34" charset="-122"/>
                <a:ea typeface="微软雅黑" panose="020B0503020204020204" pitchFamily="34" charset="-122"/>
              </a:rPr>
              <a:t>现在市场上流行的都是</a:t>
            </a:r>
            <a:r>
              <a:rPr lang="zh-CN" altLang="en-US" b="1" dirty="0" smtClean="0">
                <a:solidFill>
                  <a:schemeClr val="bg1"/>
                </a:solidFill>
                <a:latin typeface="微软雅黑" panose="020B0503020204020204" pitchFamily="34" charset="-122"/>
                <a:ea typeface="微软雅黑" panose="020B0503020204020204" pitchFamily="34" charset="-122"/>
              </a:rPr>
              <a:t>以太网 </a:t>
            </a:r>
            <a:r>
              <a:rPr lang="en-US" altLang="zh-CN" b="1" dirty="0" smtClean="0">
                <a:solidFill>
                  <a:schemeClr val="bg1"/>
                </a:solidFill>
                <a:latin typeface="微软雅黑" panose="020B0503020204020204" pitchFamily="34" charset="-122"/>
                <a:ea typeface="微软雅黑" panose="020B0503020204020204" pitchFamily="34" charset="-122"/>
              </a:rPr>
              <a:t>V2 </a:t>
            </a:r>
            <a:r>
              <a:rPr lang="zh-CN" altLang="en-US" b="1" dirty="0">
                <a:solidFill>
                  <a:schemeClr val="bg1"/>
                </a:solidFill>
                <a:latin typeface="微软雅黑" panose="020B0503020204020204" pitchFamily="34" charset="-122"/>
                <a:ea typeface="微软雅黑" panose="020B0503020204020204" pitchFamily="34" charset="-122"/>
              </a:rPr>
              <a:t>的 </a:t>
            </a:r>
            <a:r>
              <a:rPr lang="en-US" altLang="zh-CN" b="1" dirty="0">
                <a:solidFill>
                  <a:schemeClr val="bg1"/>
                </a:solidFill>
                <a:latin typeface="微软雅黑" panose="020B0503020204020204" pitchFamily="34" charset="-122"/>
                <a:ea typeface="微软雅黑" panose="020B0503020204020204" pitchFamily="34" charset="-122"/>
              </a:rPr>
              <a:t>MAC </a:t>
            </a:r>
            <a:r>
              <a:rPr lang="zh-CN" altLang="en-US" b="1" dirty="0">
                <a:solidFill>
                  <a:schemeClr val="bg1"/>
                </a:solidFill>
                <a:latin typeface="微软雅黑" panose="020B0503020204020204" pitchFamily="34" charset="-122"/>
                <a:ea typeface="微软雅黑" panose="020B0503020204020204" pitchFamily="34" charset="-122"/>
              </a:rPr>
              <a:t>帧，但大家也常常把它称为 </a:t>
            </a:r>
            <a:r>
              <a:rPr lang="en-US" altLang="zh-CN" b="1" dirty="0">
                <a:solidFill>
                  <a:schemeClr val="bg1"/>
                </a:solidFill>
                <a:latin typeface="微软雅黑" panose="020B0503020204020204" pitchFamily="34" charset="-122"/>
                <a:ea typeface="微软雅黑" panose="020B0503020204020204" pitchFamily="34" charset="-122"/>
              </a:rPr>
              <a:t>IEEE 802.3 </a:t>
            </a:r>
            <a:r>
              <a:rPr lang="zh-CN" altLang="en-US" b="1" dirty="0">
                <a:solidFill>
                  <a:schemeClr val="bg1"/>
                </a:solidFill>
                <a:latin typeface="微软雅黑" panose="020B0503020204020204" pitchFamily="34" charset="-122"/>
                <a:ea typeface="微软雅黑" panose="020B0503020204020204" pitchFamily="34" charset="-122"/>
              </a:rPr>
              <a:t>标准的 </a:t>
            </a:r>
            <a:r>
              <a:rPr lang="en-US" altLang="zh-CN" b="1" dirty="0">
                <a:solidFill>
                  <a:schemeClr val="bg1"/>
                </a:solidFill>
                <a:latin typeface="微软雅黑" panose="020B0503020204020204" pitchFamily="34" charset="-122"/>
                <a:ea typeface="微软雅黑" panose="020B0503020204020204" pitchFamily="34" charset="-122"/>
              </a:rPr>
              <a:t>MAC </a:t>
            </a:r>
            <a:r>
              <a:rPr lang="zh-CN" altLang="en-US" b="1" dirty="0">
                <a:solidFill>
                  <a:schemeClr val="bg1"/>
                </a:solidFill>
                <a:latin typeface="微软雅黑" panose="020B0503020204020204" pitchFamily="34" charset="-122"/>
                <a:ea typeface="微软雅黑" panose="020B0503020204020204" pitchFamily="34" charset="-122"/>
              </a:rPr>
              <a:t>帧。</a:t>
            </a:r>
            <a:endParaRPr lang="zh-CN" altLang="en-US" b="1" dirty="0">
              <a:solidFill>
                <a:schemeClr val="bg1"/>
              </a:solidFill>
              <a:latin typeface="微软雅黑" panose="020B0503020204020204" pitchFamily="34" charset="-122"/>
              <a:ea typeface="微软雅黑" panose="020B0503020204020204" pitchFamily="34" charset="-122"/>
            </a:endParaRPr>
          </a:p>
        </p:txBody>
      </p:sp>
      <p:sp>
        <p:nvSpPr>
          <p:cNvPr id="8" name="Rectangle 66"/>
          <p:cNvSpPr>
            <a:spLocks noChangeArrowheads="1"/>
          </p:cNvSpPr>
          <p:nvPr/>
        </p:nvSpPr>
        <p:spPr bwMode="auto">
          <a:xfrm>
            <a:off x="2847472" y="1370326"/>
            <a:ext cx="4752004" cy="312312"/>
          </a:xfrm>
          <a:prstGeom prst="rect">
            <a:avLst/>
          </a:prstGeom>
          <a:solidFill>
            <a:srgbClr val="00FFFF"/>
          </a:solidFill>
          <a:ln w="19050" algn="ctr">
            <a:solidFill>
              <a:schemeClr val="tx1"/>
            </a:solidFill>
            <a:miter lim="800000"/>
          </a:ln>
          <a:effec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9" name="Line 67"/>
          <p:cNvSpPr>
            <a:spLocks noChangeShapeType="1"/>
          </p:cNvSpPr>
          <p:nvPr/>
        </p:nvSpPr>
        <p:spPr bwMode="auto">
          <a:xfrm>
            <a:off x="3539420" y="1370326"/>
            <a:ext cx="0" cy="312312"/>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6" name="Line 70"/>
          <p:cNvSpPr>
            <a:spLocks noChangeShapeType="1"/>
          </p:cNvSpPr>
          <p:nvPr/>
        </p:nvSpPr>
        <p:spPr bwMode="auto">
          <a:xfrm>
            <a:off x="7204748" y="1370326"/>
            <a:ext cx="0" cy="312312"/>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7" name="Rectangle 71"/>
          <p:cNvSpPr>
            <a:spLocks noChangeArrowheads="1"/>
          </p:cNvSpPr>
          <p:nvPr/>
        </p:nvSpPr>
        <p:spPr bwMode="auto">
          <a:xfrm>
            <a:off x="2795782" y="1401774"/>
            <a:ext cx="798296"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anose="020B0503020204020204" pitchFamily="34" charset="-122"/>
                <a:ea typeface="微软雅黑" panose="020B0503020204020204" pitchFamily="34" charset="-122"/>
              </a:rPr>
              <a:t>目的地址</a:t>
            </a:r>
            <a:endParaRPr kumimoji="1" lang="zh-CN" altLang="en-US" sz="1200" b="1" dirty="0">
              <a:latin typeface="微软雅黑" panose="020B0503020204020204" pitchFamily="34" charset="-122"/>
              <a:ea typeface="微软雅黑" panose="020B0503020204020204" pitchFamily="34" charset="-122"/>
            </a:endParaRPr>
          </a:p>
        </p:txBody>
      </p:sp>
      <p:sp>
        <p:nvSpPr>
          <p:cNvPr id="18" name="Rectangle 72"/>
          <p:cNvSpPr>
            <a:spLocks noChangeArrowheads="1"/>
          </p:cNvSpPr>
          <p:nvPr/>
        </p:nvSpPr>
        <p:spPr bwMode="auto">
          <a:xfrm>
            <a:off x="3578345" y="1401774"/>
            <a:ext cx="644408"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anose="020B0503020204020204" pitchFamily="34" charset="-122"/>
                <a:ea typeface="微软雅黑" panose="020B0503020204020204" pitchFamily="34" charset="-122"/>
              </a:rPr>
              <a:t>源地址</a:t>
            </a:r>
            <a:endParaRPr kumimoji="1" lang="zh-CN" altLang="en-US" sz="1200" b="1" dirty="0">
              <a:latin typeface="微软雅黑" panose="020B0503020204020204" pitchFamily="34" charset="-122"/>
              <a:ea typeface="微软雅黑" panose="020B0503020204020204" pitchFamily="34" charset="-122"/>
            </a:endParaRPr>
          </a:p>
        </p:txBody>
      </p:sp>
      <p:sp>
        <p:nvSpPr>
          <p:cNvPr id="20" name="Rectangle 74"/>
          <p:cNvSpPr>
            <a:spLocks noChangeArrowheads="1"/>
          </p:cNvSpPr>
          <p:nvPr/>
        </p:nvSpPr>
        <p:spPr bwMode="auto">
          <a:xfrm>
            <a:off x="5631397" y="1401774"/>
            <a:ext cx="862417"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anose="020B0503020204020204" pitchFamily="34" charset="-122"/>
                <a:ea typeface="微软雅黑" panose="020B0503020204020204" pitchFamily="34" charset="-122"/>
              </a:rPr>
              <a:t>数        据</a:t>
            </a:r>
            <a:endParaRPr kumimoji="1" lang="zh-CN" altLang="en-US" sz="1200" b="1" dirty="0">
              <a:latin typeface="微软雅黑" panose="020B0503020204020204" pitchFamily="34" charset="-122"/>
              <a:ea typeface="微软雅黑" panose="020B0503020204020204" pitchFamily="34" charset="-122"/>
            </a:endParaRPr>
          </a:p>
        </p:txBody>
      </p:sp>
      <p:sp>
        <p:nvSpPr>
          <p:cNvPr id="21" name="Rectangle 75"/>
          <p:cNvSpPr>
            <a:spLocks noChangeArrowheads="1"/>
          </p:cNvSpPr>
          <p:nvPr/>
        </p:nvSpPr>
        <p:spPr bwMode="auto">
          <a:xfrm>
            <a:off x="7164806" y="1401774"/>
            <a:ext cx="466475"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a:latin typeface="微软雅黑" panose="020B0503020204020204" pitchFamily="34" charset="-122"/>
                <a:ea typeface="微软雅黑" panose="020B0503020204020204" pitchFamily="34" charset="-122"/>
              </a:rPr>
              <a:t>FCS</a:t>
            </a:r>
            <a:endParaRPr kumimoji="1" lang="en-US" altLang="zh-CN" sz="1200" b="1">
              <a:latin typeface="微软雅黑" panose="020B0503020204020204" pitchFamily="34" charset="-122"/>
              <a:ea typeface="微软雅黑" panose="020B0503020204020204" pitchFamily="34" charset="-122"/>
            </a:endParaRPr>
          </a:p>
        </p:txBody>
      </p:sp>
      <p:sp>
        <p:nvSpPr>
          <p:cNvPr id="22" name="Rectangle 76"/>
          <p:cNvSpPr>
            <a:spLocks noChangeArrowheads="1"/>
          </p:cNvSpPr>
          <p:nvPr/>
        </p:nvSpPr>
        <p:spPr bwMode="auto">
          <a:xfrm>
            <a:off x="3077319" y="1146887"/>
            <a:ext cx="277321"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dirty="0">
                <a:solidFill>
                  <a:srgbClr val="000099"/>
                </a:solidFill>
                <a:latin typeface="微软雅黑" panose="020B0503020204020204" pitchFamily="34" charset="-122"/>
                <a:ea typeface="微软雅黑" panose="020B0503020204020204" pitchFamily="34" charset="-122"/>
              </a:rPr>
              <a:t>6</a:t>
            </a:r>
            <a:endParaRPr kumimoji="1" lang="en-US" altLang="zh-CN" sz="1200" b="1" dirty="0">
              <a:solidFill>
                <a:srgbClr val="000099"/>
              </a:solidFill>
              <a:latin typeface="微软雅黑" panose="020B0503020204020204" pitchFamily="34" charset="-122"/>
              <a:ea typeface="微软雅黑" panose="020B0503020204020204" pitchFamily="34" charset="-122"/>
            </a:endParaRPr>
          </a:p>
        </p:txBody>
      </p:sp>
      <p:sp>
        <p:nvSpPr>
          <p:cNvPr id="23" name="Rectangle 77"/>
          <p:cNvSpPr>
            <a:spLocks noChangeArrowheads="1"/>
          </p:cNvSpPr>
          <p:nvPr/>
        </p:nvSpPr>
        <p:spPr bwMode="auto">
          <a:xfrm>
            <a:off x="3774728" y="1146887"/>
            <a:ext cx="277321"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dirty="0">
                <a:solidFill>
                  <a:srgbClr val="000099"/>
                </a:solidFill>
                <a:latin typeface="微软雅黑" panose="020B0503020204020204" pitchFamily="34" charset="-122"/>
                <a:ea typeface="微软雅黑" panose="020B0503020204020204" pitchFamily="34" charset="-122"/>
              </a:rPr>
              <a:t>6</a:t>
            </a:r>
            <a:endParaRPr kumimoji="1" lang="en-US" altLang="zh-CN" sz="1200" b="1" dirty="0">
              <a:solidFill>
                <a:srgbClr val="000099"/>
              </a:solidFill>
              <a:latin typeface="微软雅黑" panose="020B0503020204020204" pitchFamily="34" charset="-122"/>
              <a:ea typeface="微软雅黑" panose="020B0503020204020204" pitchFamily="34" charset="-122"/>
            </a:endParaRPr>
          </a:p>
        </p:txBody>
      </p:sp>
      <p:sp>
        <p:nvSpPr>
          <p:cNvPr id="24" name="Rectangle 78"/>
          <p:cNvSpPr>
            <a:spLocks noChangeArrowheads="1"/>
          </p:cNvSpPr>
          <p:nvPr/>
        </p:nvSpPr>
        <p:spPr bwMode="auto">
          <a:xfrm>
            <a:off x="4498044" y="1146887"/>
            <a:ext cx="277321"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dirty="0">
                <a:solidFill>
                  <a:srgbClr val="000099"/>
                </a:solidFill>
                <a:latin typeface="微软雅黑" panose="020B0503020204020204" pitchFamily="34" charset="-122"/>
                <a:ea typeface="微软雅黑" panose="020B0503020204020204" pitchFamily="34" charset="-122"/>
              </a:rPr>
              <a:t>2</a:t>
            </a:r>
            <a:endParaRPr kumimoji="1" lang="en-US" altLang="zh-CN" sz="1200" b="1" dirty="0">
              <a:solidFill>
                <a:srgbClr val="000099"/>
              </a:solidFill>
              <a:latin typeface="微软雅黑" panose="020B0503020204020204" pitchFamily="34" charset="-122"/>
              <a:ea typeface="微软雅黑" panose="020B0503020204020204" pitchFamily="34" charset="-122"/>
            </a:endParaRPr>
          </a:p>
        </p:txBody>
      </p:sp>
      <p:sp>
        <p:nvSpPr>
          <p:cNvPr id="25" name="Rectangle 79"/>
          <p:cNvSpPr>
            <a:spLocks noChangeArrowheads="1"/>
          </p:cNvSpPr>
          <p:nvPr/>
        </p:nvSpPr>
        <p:spPr bwMode="auto">
          <a:xfrm>
            <a:off x="7258844" y="1146887"/>
            <a:ext cx="277321"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dirty="0">
                <a:solidFill>
                  <a:srgbClr val="000099"/>
                </a:solidFill>
                <a:latin typeface="微软雅黑" panose="020B0503020204020204" pitchFamily="34" charset="-122"/>
                <a:ea typeface="微软雅黑" panose="020B0503020204020204" pitchFamily="34" charset="-122"/>
              </a:rPr>
              <a:t>4</a:t>
            </a:r>
            <a:endParaRPr kumimoji="1" lang="en-US" altLang="zh-CN" sz="1200" b="1" dirty="0">
              <a:solidFill>
                <a:srgbClr val="000099"/>
              </a:solidFill>
              <a:latin typeface="微软雅黑" panose="020B0503020204020204" pitchFamily="34" charset="-122"/>
              <a:ea typeface="微软雅黑" panose="020B0503020204020204" pitchFamily="34" charset="-122"/>
            </a:endParaRPr>
          </a:p>
        </p:txBody>
      </p:sp>
      <p:sp>
        <p:nvSpPr>
          <p:cNvPr id="27" name="Text Box 81"/>
          <p:cNvSpPr txBox="1">
            <a:spLocks noChangeArrowheads="1"/>
          </p:cNvSpPr>
          <p:nvPr/>
        </p:nvSpPr>
        <p:spPr bwMode="auto">
          <a:xfrm>
            <a:off x="6140393" y="1124113"/>
            <a:ext cx="962123"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en-US" altLang="zh-CN" sz="1200" b="1" dirty="0">
                <a:solidFill>
                  <a:srgbClr val="000099"/>
                </a:solidFill>
                <a:latin typeface="微软雅黑" panose="020B0503020204020204" pitchFamily="34" charset="-122"/>
                <a:ea typeface="微软雅黑" panose="020B0503020204020204" pitchFamily="34" charset="-122"/>
              </a:rPr>
              <a:t>46 ~ 1500</a:t>
            </a:r>
            <a:endParaRPr kumimoji="1" lang="en-US" altLang="zh-CN" sz="1200" b="1" dirty="0">
              <a:solidFill>
                <a:srgbClr val="000099"/>
              </a:solidFill>
              <a:latin typeface="微软雅黑" panose="020B0503020204020204" pitchFamily="34" charset="-122"/>
              <a:ea typeface="微软雅黑" panose="020B0503020204020204" pitchFamily="34" charset="-122"/>
            </a:endParaRPr>
          </a:p>
        </p:txBody>
      </p:sp>
      <p:sp>
        <p:nvSpPr>
          <p:cNvPr id="28" name="Rectangle 66"/>
          <p:cNvSpPr>
            <a:spLocks noChangeArrowheads="1"/>
          </p:cNvSpPr>
          <p:nvPr/>
        </p:nvSpPr>
        <p:spPr bwMode="auto">
          <a:xfrm>
            <a:off x="2847472" y="1856261"/>
            <a:ext cx="4752004" cy="312312"/>
          </a:xfrm>
          <a:prstGeom prst="rect">
            <a:avLst/>
          </a:prstGeom>
          <a:solidFill>
            <a:srgbClr val="00FFFF"/>
          </a:solidFill>
          <a:ln w="19050" algn="ctr">
            <a:solidFill>
              <a:schemeClr val="tx1"/>
            </a:solidFill>
            <a:miter lim="800000"/>
          </a:ln>
          <a:effec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29" name="Line 67"/>
          <p:cNvSpPr>
            <a:spLocks noChangeShapeType="1"/>
          </p:cNvSpPr>
          <p:nvPr/>
        </p:nvSpPr>
        <p:spPr bwMode="auto">
          <a:xfrm>
            <a:off x="3539420" y="1856261"/>
            <a:ext cx="0" cy="312312"/>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32" name="Line 70"/>
          <p:cNvSpPr>
            <a:spLocks noChangeShapeType="1"/>
          </p:cNvSpPr>
          <p:nvPr/>
        </p:nvSpPr>
        <p:spPr bwMode="auto">
          <a:xfrm>
            <a:off x="7204748" y="1856261"/>
            <a:ext cx="0" cy="312312"/>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33" name="Rectangle 71"/>
          <p:cNvSpPr>
            <a:spLocks noChangeArrowheads="1"/>
          </p:cNvSpPr>
          <p:nvPr/>
        </p:nvSpPr>
        <p:spPr bwMode="auto">
          <a:xfrm>
            <a:off x="2795782" y="1887709"/>
            <a:ext cx="798296"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anose="020B0503020204020204" pitchFamily="34" charset="-122"/>
                <a:ea typeface="微软雅黑" panose="020B0503020204020204" pitchFamily="34" charset="-122"/>
              </a:rPr>
              <a:t>目的地址</a:t>
            </a:r>
            <a:endParaRPr kumimoji="1" lang="zh-CN" altLang="en-US" sz="1200" b="1" dirty="0">
              <a:latin typeface="微软雅黑" panose="020B0503020204020204" pitchFamily="34" charset="-122"/>
              <a:ea typeface="微软雅黑" panose="020B0503020204020204" pitchFamily="34" charset="-122"/>
            </a:endParaRPr>
          </a:p>
        </p:txBody>
      </p:sp>
      <p:sp>
        <p:nvSpPr>
          <p:cNvPr id="34" name="Rectangle 72"/>
          <p:cNvSpPr>
            <a:spLocks noChangeArrowheads="1"/>
          </p:cNvSpPr>
          <p:nvPr/>
        </p:nvSpPr>
        <p:spPr bwMode="auto">
          <a:xfrm>
            <a:off x="3578345" y="1887709"/>
            <a:ext cx="644408"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anose="020B0503020204020204" pitchFamily="34" charset="-122"/>
                <a:ea typeface="微软雅黑" panose="020B0503020204020204" pitchFamily="34" charset="-122"/>
              </a:rPr>
              <a:t>源地址</a:t>
            </a:r>
            <a:endParaRPr kumimoji="1" lang="zh-CN" altLang="en-US" sz="1200" b="1" dirty="0">
              <a:latin typeface="微软雅黑" panose="020B0503020204020204" pitchFamily="34" charset="-122"/>
              <a:ea typeface="微软雅黑" panose="020B0503020204020204" pitchFamily="34" charset="-122"/>
            </a:endParaRPr>
          </a:p>
        </p:txBody>
      </p:sp>
      <p:sp>
        <p:nvSpPr>
          <p:cNvPr id="36" name="Rectangle 74"/>
          <p:cNvSpPr>
            <a:spLocks noChangeArrowheads="1"/>
          </p:cNvSpPr>
          <p:nvPr/>
        </p:nvSpPr>
        <p:spPr bwMode="auto">
          <a:xfrm>
            <a:off x="5631397" y="1887709"/>
            <a:ext cx="862417"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anose="020B0503020204020204" pitchFamily="34" charset="-122"/>
                <a:ea typeface="微软雅黑" panose="020B0503020204020204" pitchFamily="34" charset="-122"/>
              </a:rPr>
              <a:t>数        据</a:t>
            </a:r>
            <a:endParaRPr kumimoji="1" lang="zh-CN" altLang="en-US" sz="1200" b="1" dirty="0">
              <a:latin typeface="微软雅黑" panose="020B0503020204020204" pitchFamily="34" charset="-122"/>
              <a:ea typeface="微软雅黑" panose="020B0503020204020204" pitchFamily="34" charset="-122"/>
            </a:endParaRPr>
          </a:p>
        </p:txBody>
      </p:sp>
      <p:sp>
        <p:nvSpPr>
          <p:cNvPr id="37" name="Rectangle 75"/>
          <p:cNvSpPr>
            <a:spLocks noChangeArrowheads="1"/>
          </p:cNvSpPr>
          <p:nvPr/>
        </p:nvSpPr>
        <p:spPr bwMode="auto">
          <a:xfrm>
            <a:off x="7164806" y="1887709"/>
            <a:ext cx="466475"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a:latin typeface="微软雅黑" panose="020B0503020204020204" pitchFamily="34" charset="-122"/>
                <a:ea typeface="微软雅黑" panose="020B0503020204020204" pitchFamily="34" charset="-122"/>
              </a:rPr>
              <a:t>FCS</a:t>
            </a:r>
            <a:endParaRPr kumimoji="1" lang="en-US" altLang="zh-CN" sz="1200" b="1">
              <a:latin typeface="微软雅黑" panose="020B0503020204020204" pitchFamily="34" charset="-122"/>
              <a:ea typeface="微软雅黑" panose="020B0503020204020204" pitchFamily="34" charset="-122"/>
            </a:endParaRPr>
          </a:p>
        </p:txBody>
      </p:sp>
      <p:sp>
        <p:nvSpPr>
          <p:cNvPr id="2" name="矩形 1"/>
          <p:cNvSpPr/>
          <p:nvPr/>
        </p:nvSpPr>
        <p:spPr>
          <a:xfrm>
            <a:off x="4206676" y="1862691"/>
            <a:ext cx="760087" cy="299452"/>
          </a:xfrm>
          <a:prstGeom prst="rect">
            <a:avLst/>
          </a:prstGeom>
          <a:solidFill>
            <a:srgbClr val="FFC0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Rectangle 73"/>
          <p:cNvSpPr>
            <a:spLocks noChangeArrowheads="1"/>
          </p:cNvSpPr>
          <p:nvPr/>
        </p:nvSpPr>
        <p:spPr bwMode="auto">
          <a:xfrm>
            <a:off x="4155598" y="1881582"/>
            <a:ext cx="910140"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488" tIns="44450" rIns="90488" bIns="44450">
            <a:spAutoFit/>
          </a:bodyPr>
          <a:lstStyle/>
          <a:p>
            <a:pPr defTabSz="762000" eaLnBrk="0" hangingPunct="0"/>
            <a:r>
              <a:rPr kumimoji="1" lang="zh-CN" altLang="en-US" sz="1200" b="1" dirty="0" smtClean="0">
                <a:latin typeface="微软雅黑" panose="020B0503020204020204" pitchFamily="34" charset="-122"/>
                <a:ea typeface="微软雅黑" panose="020B0503020204020204" pitchFamily="34" charset="-122"/>
              </a:rPr>
              <a:t>长度</a:t>
            </a:r>
            <a:r>
              <a:rPr kumimoji="1" lang="en-US" altLang="zh-CN" sz="1200" b="1" dirty="0" smtClean="0">
                <a:latin typeface="微软雅黑" panose="020B0503020204020204" pitchFamily="34" charset="-122"/>
                <a:ea typeface="微软雅黑" panose="020B0503020204020204" pitchFamily="34" charset="-122"/>
              </a:rPr>
              <a:t>/</a:t>
            </a:r>
            <a:r>
              <a:rPr kumimoji="1" lang="zh-CN" altLang="en-US" sz="1200" b="1" dirty="0" smtClean="0">
                <a:latin typeface="微软雅黑" panose="020B0503020204020204" pitchFamily="34" charset="-122"/>
                <a:ea typeface="微软雅黑" panose="020B0503020204020204" pitchFamily="34" charset="-122"/>
              </a:rPr>
              <a:t>类型</a:t>
            </a:r>
            <a:endParaRPr kumimoji="1" lang="zh-CN" altLang="en-US" sz="1200" b="1" dirty="0">
              <a:latin typeface="微软雅黑" panose="020B0503020204020204" pitchFamily="34" charset="-122"/>
              <a:ea typeface="微软雅黑" panose="020B0503020204020204" pitchFamily="34" charset="-122"/>
            </a:endParaRPr>
          </a:p>
        </p:txBody>
      </p:sp>
      <p:sp>
        <p:nvSpPr>
          <p:cNvPr id="4" name="矩形 3"/>
          <p:cNvSpPr/>
          <p:nvPr/>
        </p:nvSpPr>
        <p:spPr>
          <a:xfrm>
            <a:off x="537470" y="1843369"/>
            <a:ext cx="2223173" cy="369332"/>
          </a:xfrm>
          <a:prstGeom prst="rect">
            <a:avLst/>
          </a:prstGeom>
        </p:spPr>
        <p:txBody>
          <a:bodyPr wrap="none">
            <a:spAutoFit/>
          </a:bodyPr>
          <a:lstStyle/>
          <a:p>
            <a:pPr algn="r"/>
            <a:r>
              <a:rPr lang="en-US" altLang="zh-CN" b="1" dirty="0">
                <a:solidFill>
                  <a:srgbClr val="0000FF"/>
                </a:solidFill>
                <a:latin typeface="微软雅黑" panose="020B0503020204020204" pitchFamily="34" charset="-122"/>
                <a:ea typeface="微软雅黑" panose="020B0503020204020204" pitchFamily="34" charset="-122"/>
              </a:rPr>
              <a:t>IEEE 802.3 </a:t>
            </a:r>
            <a:r>
              <a:rPr lang="en-US" altLang="zh-CN" b="1" dirty="0" smtClean="0">
                <a:solidFill>
                  <a:srgbClr val="0000FF"/>
                </a:solidFill>
                <a:latin typeface="微软雅黑" panose="020B0503020204020204" pitchFamily="34" charset="-122"/>
                <a:ea typeface="微软雅黑" panose="020B0503020204020204" pitchFamily="34" charset="-122"/>
              </a:rPr>
              <a:t>MAC</a:t>
            </a:r>
            <a:r>
              <a:rPr lang="zh-CN" altLang="en-US" b="1" dirty="0">
                <a:solidFill>
                  <a:srgbClr val="0000FF"/>
                </a:solidFill>
                <a:latin typeface="微软雅黑" panose="020B0503020204020204" pitchFamily="34" charset="-122"/>
                <a:ea typeface="微软雅黑" panose="020B0503020204020204" pitchFamily="34" charset="-122"/>
              </a:rPr>
              <a:t>帧</a:t>
            </a:r>
            <a:endParaRPr lang="zh-CN" altLang="en-US" b="1" dirty="0">
              <a:solidFill>
                <a:srgbClr val="0000FF"/>
              </a:solidFill>
              <a:latin typeface="微软雅黑" panose="020B0503020204020204" pitchFamily="34" charset="-122"/>
              <a:ea typeface="微软雅黑" panose="020B0503020204020204" pitchFamily="34" charset="-122"/>
            </a:endParaRPr>
          </a:p>
        </p:txBody>
      </p:sp>
      <p:sp>
        <p:nvSpPr>
          <p:cNvPr id="5" name="矩形 4"/>
          <p:cNvSpPr/>
          <p:nvPr/>
        </p:nvSpPr>
        <p:spPr>
          <a:xfrm>
            <a:off x="1337368" y="1363561"/>
            <a:ext cx="1423275" cy="369332"/>
          </a:xfrm>
          <a:prstGeom prst="rect">
            <a:avLst/>
          </a:prstGeom>
        </p:spPr>
        <p:txBody>
          <a:bodyPr wrap="none">
            <a:spAutoFit/>
          </a:bodyPr>
          <a:lstStyle/>
          <a:p>
            <a:pPr algn="r"/>
            <a:r>
              <a:rPr lang="en-US" altLang="zh-CN" b="1" dirty="0">
                <a:latin typeface="微软雅黑" panose="020B0503020204020204" pitchFamily="34" charset="-122"/>
                <a:ea typeface="微软雅黑" panose="020B0503020204020204" pitchFamily="34" charset="-122"/>
              </a:rPr>
              <a:t>V2 MAC </a:t>
            </a:r>
            <a:r>
              <a:rPr lang="zh-CN" altLang="en-US" b="1" dirty="0">
                <a:latin typeface="微软雅黑" panose="020B0503020204020204" pitchFamily="34" charset="-122"/>
                <a:ea typeface="微软雅黑" panose="020B0503020204020204" pitchFamily="34" charset="-122"/>
              </a:rPr>
              <a:t>帧</a:t>
            </a:r>
            <a:endParaRPr lang="zh-CN" altLang="en-US" b="1" dirty="0">
              <a:latin typeface="微软雅黑" panose="020B0503020204020204" pitchFamily="34" charset="-122"/>
              <a:ea typeface="微软雅黑" panose="020B0503020204020204" pitchFamily="34" charset="-122"/>
            </a:endParaRPr>
          </a:p>
        </p:txBody>
      </p:sp>
      <p:sp>
        <p:nvSpPr>
          <p:cNvPr id="6" name="矩形 5"/>
          <p:cNvSpPr/>
          <p:nvPr/>
        </p:nvSpPr>
        <p:spPr>
          <a:xfrm>
            <a:off x="830394" y="2426488"/>
            <a:ext cx="7992468" cy="1219835"/>
          </a:xfrm>
          <a:prstGeom prst="rect">
            <a:avLst/>
          </a:prstGeom>
        </p:spPr>
        <p:txBody>
          <a:bodyPr wrap="square">
            <a:spAutoFit/>
          </a:bodyPr>
          <a:lstStyle/>
          <a:p>
            <a:pPr marL="285750" indent="-285750">
              <a:lnSpc>
                <a:spcPts val="2200"/>
              </a:lnSpc>
              <a:buFont typeface="Wingdings" panose="05000000000000000000" pitchFamily="2" charset="2"/>
              <a:buChar char="l"/>
            </a:pPr>
            <a:r>
              <a:rPr lang="zh-CN" altLang="en-US" sz="1400" b="1" dirty="0">
                <a:latin typeface="微软雅黑" panose="020B0503020204020204" pitchFamily="34" charset="-122"/>
                <a:ea typeface="微软雅黑" panose="020B0503020204020204" pitchFamily="34" charset="-122"/>
              </a:rPr>
              <a:t>当“长度</a:t>
            </a:r>
            <a:r>
              <a:rPr lang="en-US" altLang="zh-CN" sz="1400" b="1" dirty="0">
                <a:latin typeface="微软雅黑" panose="020B0503020204020204" pitchFamily="34" charset="-122"/>
                <a:ea typeface="微软雅黑" panose="020B0503020204020204" pitchFamily="34" charset="-122"/>
              </a:rPr>
              <a:t>/</a:t>
            </a:r>
            <a:r>
              <a:rPr lang="zh-CN" altLang="en-US" sz="1400" b="1" dirty="0">
                <a:latin typeface="微软雅黑" panose="020B0503020204020204" pitchFamily="34" charset="-122"/>
                <a:ea typeface="微软雅黑" panose="020B0503020204020204" pitchFamily="34" charset="-122"/>
              </a:rPr>
              <a:t>类型”字段值</a:t>
            </a:r>
            <a:r>
              <a:rPr lang="zh-CN" altLang="en-US" sz="1400" b="1" dirty="0" smtClean="0">
                <a:solidFill>
                  <a:srgbClr val="C00000"/>
                </a:solidFill>
                <a:latin typeface="微软雅黑" panose="020B0503020204020204" pitchFamily="34" charset="-122"/>
                <a:ea typeface="微软雅黑" panose="020B0503020204020204" pitchFamily="34" charset="-122"/>
              </a:rPr>
              <a:t>大于</a:t>
            </a:r>
            <a:r>
              <a:rPr lang="zh-CN" altLang="en-US" sz="1400" b="1" dirty="0" smtClean="0">
                <a:latin typeface="微软雅黑" panose="020B0503020204020204" pitchFamily="34" charset="-122"/>
                <a:ea typeface="微软雅黑" panose="020B0503020204020204" pitchFamily="34" charset="-122"/>
              </a:rPr>
              <a:t> </a:t>
            </a:r>
            <a:r>
              <a:rPr lang="en-US" altLang="zh-CN" sz="1400" b="1" dirty="0" smtClean="0">
                <a:latin typeface="微软雅黑" panose="020B0503020204020204" pitchFamily="34" charset="-122"/>
                <a:ea typeface="微软雅黑" panose="020B0503020204020204" pitchFamily="34" charset="-122"/>
              </a:rPr>
              <a:t>0x0600 </a:t>
            </a:r>
            <a:r>
              <a:rPr lang="zh-CN" altLang="en-US" sz="1400" b="1" dirty="0" smtClean="0">
                <a:latin typeface="微软雅黑" panose="020B0503020204020204" pitchFamily="34" charset="-122"/>
                <a:ea typeface="微软雅黑" panose="020B0503020204020204" pitchFamily="34" charset="-122"/>
              </a:rPr>
              <a:t>时（相当于十进制的</a:t>
            </a:r>
            <a:r>
              <a:rPr lang="en-US" altLang="zh-CN" sz="1400" b="1" dirty="0" smtClean="0">
                <a:latin typeface="微软雅黑" panose="020B0503020204020204" pitchFamily="34" charset="-122"/>
                <a:ea typeface="微软雅黑" panose="020B0503020204020204" pitchFamily="34" charset="-122"/>
              </a:rPr>
              <a:t>1536</a:t>
            </a:r>
            <a:r>
              <a:rPr lang="zh-CN" altLang="en-US" sz="1400" b="1" dirty="0" smtClean="0">
                <a:latin typeface="微软雅黑" panose="020B0503020204020204" pitchFamily="34" charset="-122"/>
                <a:ea typeface="微软雅黑" panose="020B0503020204020204" pitchFamily="34" charset="-122"/>
              </a:rPr>
              <a:t>），表示“类型”；</a:t>
            </a:r>
            <a:r>
              <a:rPr lang="zh-CN" altLang="en-US" sz="1400" b="1" dirty="0" smtClean="0">
                <a:solidFill>
                  <a:srgbClr val="C00000"/>
                </a:solidFill>
                <a:latin typeface="微软雅黑" panose="020B0503020204020204" pitchFamily="34" charset="-122"/>
                <a:ea typeface="微软雅黑" panose="020B0503020204020204" pitchFamily="34" charset="-122"/>
              </a:rPr>
              <a:t>小于</a:t>
            </a:r>
            <a:r>
              <a:rPr lang="zh-CN" altLang="en-US" sz="1400" b="1" dirty="0" smtClean="0">
                <a:latin typeface="微软雅黑" panose="020B0503020204020204" pitchFamily="34" charset="-122"/>
                <a:ea typeface="微软雅黑" panose="020B0503020204020204" pitchFamily="34" charset="-122"/>
              </a:rPr>
              <a:t> </a:t>
            </a:r>
            <a:r>
              <a:rPr lang="en-US" altLang="zh-CN" sz="1400" b="1" dirty="0">
                <a:latin typeface="微软雅黑" panose="020B0503020204020204" pitchFamily="34" charset="-122"/>
                <a:ea typeface="微软雅黑" panose="020B0503020204020204" pitchFamily="34" charset="-122"/>
              </a:rPr>
              <a:t>0x0600 </a:t>
            </a:r>
            <a:r>
              <a:rPr lang="zh-CN" altLang="en-US" sz="1400" b="1" dirty="0" smtClean="0">
                <a:latin typeface="微软雅黑" panose="020B0503020204020204" pitchFamily="34" charset="-122"/>
                <a:ea typeface="微软雅黑" panose="020B0503020204020204" pitchFamily="34" charset="-122"/>
              </a:rPr>
              <a:t>时，</a:t>
            </a:r>
            <a:r>
              <a:rPr lang="zh-CN" altLang="en-US" sz="1400" b="1" dirty="0">
                <a:latin typeface="微软雅黑" panose="020B0503020204020204" pitchFamily="34" charset="-122"/>
                <a:ea typeface="微软雅黑" panose="020B0503020204020204" pitchFamily="34" charset="-122"/>
              </a:rPr>
              <a:t>表示“</a:t>
            </a:r>
            <a:r>
              <a:rPr lang="zh-CN" altLang="en-US" sz="1400" b="1" dirty="0" smtClean="0">
                <a:latin typeface="微软雅黑" panose="020B0503020204020204" pitchFamily="34" charset="-122"/>
                <a:ea typeface="微软雅黑" panose="020B0503020204020204" pitchFamily="34" charset="-122"/>
              </a:rPr>
              <a:t>长度”</a:t>
            </a:r>
            <a:r>
              <a:rPr lang="zh-CN" altLang="en-US" sz="1400" b="1" dirty="0">
                <a:latin typeface="微软雅黑" panose="020B0503020204020204" pitchFamily="34" charset="-122"/>
                <a:ea typeface="微软雅黑" panose="020B0503020204020204" pitchFamily="34" charset="-122"/>
              </a:rPr>
              <a:t>。</a:t>
            </a:r>
            <a:endParaRPr lang="zh-CN" altLang="en-US" sz="1400" b="1" dirty="0">
              <a:latin typeface="微软雅黑" panose="020B0503020204020204" pitchFamily="34" charset="-122"/>
              <a:ea typeface="微软雅黑" panose="020B0503020204020204" pitchFamily="34" charset="-122"/>
            </a:endParaRPr>
          </a:p>
          <a:p>
            <a:pPr marL="285750" indent="-285750">
              <a:lnSpc>
                <a:spcPts val="2200"/>
              </a:lnSpc>
              <a:buFont typeface="Wingdings" panose="05000000000000000000" pitchFamily="2" charset="2"/>
              <a:buChar char="l"/>
            </a:pPr>
            <a:r>
              <a:rPr lang="zh-CN" altLang="en-US" sz="1400" b="1" dirty="0">
                <a:latin typeface="微软雅黑" panose="020B0503020204020204" pitchFamily="34" charset="-122"/>
                <a:ea typeface="微软雅黑" panose="020B0503020204020204" pitchFamily="34" charset="-122"/>
              </a:rPr>
              <a:t>当“长度</a:t>
            </a:r>
            <a:r>
              <a:rPr lang="en-US" altLang="zh-CN" sz="1400" b="1" dirty="0">
                <a:latin typeface="微软雅黑" panose="020B0503020204020204" pitchFamily="34" charset="-122"/>
                <a:ea typeface="微软雅黑" panose="020B0503020204020204" pitchFamily="34" charset="-122"/>
              </a:rPr>
              <a:t>/</a:t>
            </a:r>
            <a:r>
              <a:rPr lang="zh-CN" altLang="en-US" sz="1400" b="1" dirty="0">
                <a:latin typeface="微软雅黑" panose="020B0503020204020204" pitchFamily="34" charset="-122"/>
                <a:ea typeface="微软雅黑" panose="020B0503020204020204" pitchFamily="34" charset="-122"/>
              </a:rPr>
              <a:t>类型”字段值</a:t>
            </a:r>
            <a:r>
              <a:rPr lang="zh-CN" altLang="en-US" sz="1400" b="1" dirty="0">
                <a:solidFill>
                  <a:srgbClr val="C00000"/>
                </a:solidFill>
                <a:latin typeface="微软雅黑" panose="020B0503020204020204" pitchFamily="34" charset="-122"/>
                <a:ea typeface="微软雅黑" panose="020B0503020204020204" pitchFamily="34" charset="-122"/>
              </a:rPr>
              <a:t>小于</a:t>
            </a:r>
            <a:r>
              <a:rPr lang="zh-CN" altLang="en-US" sz="1400" b="1" dirty="0">
                <a:latin typeface="微软雅黑" panose="020B0503020204020204" pitchFamily="34" charset="-122"/>
                <a:ea typeface="微软雅黑" panose="020B0503020204020204" pitchFamily="34" charset="-122"/>
              </a:rPr>
              <a:t> </a:t>
            </a:r>
            <a:r>
              <a:rPr lang="en-US" altLang="zh-CN" sz="1400" b="1" dirty="0">
                <a:latin typeface="微软雅黑" panose="020B0503020204020204" pitchFamily="34" charset="-122"/>
                <a:ea typeface="微软雅黑" panose="020B0503020204020204" pitchFamily="34" charset="-122"/>
              </a:rPr>
              <a:t>0x0600 </a:t>
            </a:r>
            <a:r>
              <a:rPr lang="zh-CN" altLang="en-US" sz="1400" b="1" dirty="0">
                <a:latin typeface="微软雅黑" panose="020B0503020204020204" pitchFamily="34" charset="-122"/>
                <a:ea typeface="微软雅黑" panose="020B0503020204020204" pitchFamily="34" charset="-122"/>
              </a:rPr>
              <a:t>时，数据字段必须</a:t>
            </a:r>
            <a:r>
              <a:rPr lang="zh-CN" altLang="en-US" sz="1400" b="1" dirty="0">
                <a:solidFill>
                  <a:srgbClr val="C00000"/>
                </a:solidFill>
                <a:latin typeface="微软雅黑" panose="020B0503020204020204" pitchFamily="34" charset="-122"/>
                <a:ea typeface="微软雅黑" panose="020B0503020204020204" pitchFamily="34" charset="-122"/>
              </a:rPr>
              <a:t>装入</a:t>
            </a:r>
            <a:r>
              <a:rPr lang="zh-CN" altLang="en-US" sz="1400" b="1" dirty="0">
                <a:latin typeface="微软雅黑" panose="020B0503020204020204" pitchFamily="34" charset="-122"/>
                <a:ea typeface="微软雅黑" panose="020B0503020204020204" pitchFamily="34" charset="-122"/>
              </a:rPr>
              <a:t>逻辑链路控制 </a:t>
            </a:r>
            <a:r>
              <a:rPr lang="en-US" altLang="zh-CN" sz="1400" b="1" dirty="0">
                <a:latin typeface="微软雅黑" panose="020B0503020204020204" pitchFamily="34" charset="-122"/>
                <a:ea typeface="微软雅黑" panose="020B0503020204020204" pitchFamily="34" charset="-122"/>
              </a:rPr>
              <a:t>LLC </a:t>
            </a:r>
            <a:r>
              <a:rPr lang="zh-CN" altLang="en-US" sz="1400" b="1" dirty="0">
                <a:latin typeface="微软雅黑" panose="020B0503020204020204" pitchFamily="34" charset="-122"/>
                <a:ea typeface="微软雅黑" panose="020B0503020204020204" pitchFamily="34" charset="-122"/>
              </a:rPr>
              <a:t>子层的 </a:t>
            </a:r>
            <a:r>
              <a:rPr lang="en-US" altLang="zh-CN" sz="1400" b="1" dirty="0">
                <a:solidFill>
                  <a:srgbClr val="C00000"/>
                </a:solidFill>
                <a:latin typeface="微软雅黑" panose="020B0503020204020204" pitchFamily="34" charset="-122"/>
                <a:ea typeface="微软雅黑" panose="020B0503020204020204" pitchFamily="34" charset="-122"/>
              </a:rPr>
              <a:t>LLC </a:t>
            </a:r>
            <a:r>
              <a:rPr lang="zh-CN" altLang="en-US" sz="1400" b="1" dirty="0">
                <a:solidFill>
                  <a:srgbClr val="C00000"/>
                </a:solidFill>
                <a:latin typeface="微软雅黑" panose="020B0503020204020204" pitchFamily="34" charset="-122"/>
                <a:ea typeface="微软雅黑" panose="020B0503020204020204" pitchFamily="34" charset="-122"/>
              </a:rPr>
              <a:t>帧。</a:t>
            </a:r>
            <a:endParaRPr lang="zh-CN" altLang="en-US" sz="1400" b="1" dirty="0">
              <a:solidFill>
                <a:srgbClr val="C00000"/>
              </a:solidFill>
              <a:latin typeface="微软雅黑" panose="020B0503020204020204" pitchFamily="34" charset="-122"/>
              <a:ea typeface="微软雅黑" panose="020B0503020204020204" pitchFamily="34" charset="-122"/>
            </a:endParaRPr>
          </a:p>
          <a:p>
            <a:pPr marL="285750" indent="-285750">
              <a:lnSpc>
                <a:spcPts val="2200"/>
              </a:lnSpc>
              <a:buFont typeface="Wingdings" panose="05000000000000000000" pitchFamily="2" charset="2"/>
              <a:buChar char="l"/>
            </a:pPr>
            <a:r>
              <a:rPr lang="zh-CN" altLang="en-US" sz="1400" b="1" dirty="0">
                <a:latin typeface="微软雅黑" panose="020B0503020204020204" pitchFamily="34" charset="-122"/>
                <a:ea typeface="微软雅黑" panose="020B0503020204020204" pitchFamily="34" charset="-122"/>
              </a:rPr>
              <a:t>在 </a:t>
            </a:r>
            <a:r>
              <a:rPr lang="en-US" altLang="zh-CN" sz="1400" b="1" dirty="0">
                <a:latin typeface="微软雅黑" panose="020B0503020204020204" pitchFamily="34" charset="-122"/>
                <a:ea typeface="微软雅黑" panose="020B0503020204020204" pitchFamily="34" charset="-122"/>
              </a:rPr>
              <a:t>802.3 </a:t>
            </a:r>
            <a:r>
              <a:rPr lang="zh-CN" altLang="en-US" sz="1400" b="1" dirty="0">
                <a:latin typeface="微软雅黑" panose="020B0503020204020204" pitchFamily="34" charset="-122"/>
                <a:ea typeface="微软雅黑" panose="020B0503020204020204" pitchFamily="34" charset="-122"/>
              </a:rPr>
              <a:t>标准的文档中，</a:t>
            </a:r>
            <a:r>
              <a:rPr lang="en-US" altLang="zh-CN" sz="1400" b="1" dirty="0">
                <a:latin typeface="微软雅黑" panose="020B0503020204020204" pitchFamily="34" charset="-122"/>
                <a:ea typeface="微软雅黑" panose="020B0503020204020204" pitchFamily="34" charset="-122"/>
              </a:rPr>
              <a:t>MAC </a:t>
            </a:r>
            <a:r>
              <a:rPr lang="zh-CN" altLang="en-US" sz="1400" b="1" dirty="0">
                <a:latin typeface="微软雅黑" panose="020B0503020204020204" pitchFamily="34" charset="-122"/>
                <a:ea typeface="微软雅黑" panose="020B0503020204020204" pitchFamily="34" charset="-122"/>
              </a:rPr>
              <a:t>帧格式包括了 </a:t>
            </a:r>
            <a:r>
              <a:rPr lang="en-US" altLang="zh-CN" sz="1400" b="1" dirty="0">
                <a:latin typeface="微软雅黑" panose="020B0503020204020204" pitchFamily="34" charset="-122"/>
                <a:ea typeface="微软雅黑" panose="020B0503020204020204" pitchFamily="34" charset="-122"/>
              </a:rPr>
              <a:t>8 </a:t>
            </a:r>
            <a:r>
              <a:rPr lang="zh-CN" altLang="en-US" sz="1400" b="1" dirty="0">
                <a:latin typeface="微软雅黑" panose="020B0503020204020204" pitchFamily="34" charset="-122"/>
                <a:ea typeface="微软雅黑" panose="020B0503020204020204" pitchFamily="34" charset="-122"/>
              </a:rPr>
              <a:t>字节的前同步码和帧开始定界符。</a:t>
            </a:r>
            <a:endParaRPr lang="zh-CN" altLang="en-US" sz="1400" b="1" dirty="0">
              <a:latin typeface="微软雅黑" panose="020B0503020204020204" pitchFamily="34" charset="-122"/>
              <a:ea typeface="微软雅黑" panose="020B0503020204020204" pitchFamily="34" charset="-122"/>
            </a:endParaRPr>
          </a:p>
        </p:txBody>
      </p:sp>
      <p:sp>
        <p:nvSpPr>
          <p:cNvPr id="38" name="矩形 37"/>
          <p:cNvSpPr/>
          <p:nvPr/>
        </p:nvSpPr>
        <p:spPr>
          <a:xfrm>
            <a:off x="4206676" y="1372453"/>
            <a:ext cx="760087" cy="299452"/>
          </a:xfrm>
          <a:prstGeom prst="rect">
            <a:avLst/>
          </a:prstGeom>
          <a:solidFill>
            <a:srgbClr val="00FF99"/>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Rectangle 73"/>
          <p:cNvSpPr>
            <a:spLocks noChangeArrowheads="1"/>
          </p:cNvSpPr>
          <p:nvPr/>
        </p:nvSpPr>
        <p:spPr bwMode="auto">
          <a:xfrm>
            <a:off x="4336108" y="1400749"/>
            <a:ext cx="490520"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anose="020B0503020204020204" pitchFamily="34" charset="-122"/>
                <a:ea typeface="微软雅黑" panose="020B0503020204020204" pitchFamily="34" charset="-122"/>
              </a:rPr>
              <a:t>类型</a:t>
            </a:r>
            <a:endParaRPr kumimoji="1" lang="zh-CN" altLang="en-US" sz="1200" b="1"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Tm="2000"/>
    </mc:Choice>
    <mc:Fallback>
      <p:transition spd="slow" advTm="2000"/>
    </mc:Fallback>
  </mc:AlternateContent>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AutoShape 5"/>
          <p:cNvSpPr>
            <a:spLocks noChangeArrowheads="1"/>
          </p:cNvSpPr>
          <p:nvPr/>
        </p:nvSpPr>
        <p:spPr bwMode="auto">
          <a:xfrm>
            <a:off x="502920" y="1309404"/>
            <a:ext cx="8129015" cy="308939"/>
          </a:xfrm>
          <a:prstGeom prst="roundRect">
            <a:avLst>
              <a:gd name="adj" fmla="val 16667"/>
            </a:avLst>
          </a:prstGeom>
          <a:solidFill>
            <a:srgbClr val="ABEBD7"/>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 name="矩形 18"/>
          <p:cNvSpPr/>
          <p:nvPr/>
        </p:nvSpPr>
        <p:spPr>
          <a:xfrm>
            <a:off x="616085" y="1248876"/>
            <a:ext cx="1723549" cy="400110"/>
          </a:xfrm>
          <a:prstGeom prst="rect">
            <a:avLst/>
          </a:prstGeom>
        </p:spPr>
        <p:txBody>
          <a:bodyPr wrap="none">
            <a:spAutoFit/>
          </a:bodyPr>
          <a:lstStyle/>
          <a:p>
            <a:r>
              <a:rPr lang="zh-CN" altLang="en-US" sz="2000" b="1" dirty="0">
                <a:latin typeface="微软雅黑" panose="020B0503020204020204" pitchFamily="34" charset="-122"/>
                <a:ea typeface="微软雅黑" panose="020B0503020204020204" pitchFamily="34" charset="-122"/>
              </a:rPr>
              <a:t>帧间最小</a:t>
            </a:r>
            <a:r>
              <a:rPr lang="zh-CN" altLang="en-US" sz="2000" b="1" dirty="0" smtClean="0">
                <a:latin typeface="微软雅黑" panose="020B0503020204020204" pitchFamily="34" charset="-122"/>
                <a:ea typeface="微软雅黑" panose="020B0503020204020204" pitchFamily="34" charset="-122"/>
              </a:rPr>
              <a:t>间隔</a:t>
            </a:r>
            <a:endParaRPr lang="zh-CN" altLang="en-US" sz="2000" b="1" dirty="0">
              <a:latin typeface="微软雅黑" panose="020B0503020204020204" pitchFamily="34" charset="-122"/>
              <a:ea typeface="微软雅黑" panose="020B0503020204020204" pitchFamily="34" charset="-122"/>
            </a:endParaRPr>
          </a:p>
        </p:txBody>
      </p:sp>
      <p:sp>
        <p:nvSpPr>
          <p:cNvPr id="20" name="矩形 19"/>
          <p:cNvSpPr/>
          <p:nvPr/>
        </p:nvSpPr>
        <p:spPr>
          <a:xfrm>
            <a:off x="616084" y="1623517"/>
            <a:ext cx="7960988" cy="2208297"/>
          </a:xfrm>
          <a:prstGeom prst="rect">
            <a:avLst/>
          </a:prstGeom>
        </p:spPr>
        <p:txBody>
          <a:bodyPr wrap="square">
            <a:spAutoFit/>
          </a:bodyPr>
          <a:lstStyle/>
          <a:p>
            <a:pPr marL="285750" indent="-28575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帧间最小间隔为 </a:t>
            </a:r>
            <a:r>
              <a:rPr lang="en-US" altLang="zh-CN" sz="2000" b="1" dirty="0" smtClean="0">
                <a:latin typeface="微软雅黑" panose="020B0503020204020204" pitchFamily="34" charset="-122"/>
                <a:ea typeface="微软雅黑" panose="020B0503020204020204" pitchFamily="34" charset="-122"/>
              </a:rPr>
              <a:t>9.6 </a:t>
            </a:r>
            <a:r>
              <a:rPr lang="en-US" altLang="zh-CN" sz="2000" b="1" dirty="0" smtClean="0">
                <a:latin typeface="微软雅黑" panose="020B0503020204020204" pitchFamily="34" charset="-122"/>
                <a:ea typeface="微软雅黑" panose="020B0503020204020204" pitchFamily="34" charset="-122"/>
                <a:sym typeface="Symbol" panose="05050102010706020507" pitchFamily="18" charset="2"/>
              </a:rPr>
              <a:t></a:t>
            </a:r>
            <a:r>
              <a:rPr lang="en-US" altLang="zh-CN" sz="2000" b="1" dirty="0" smtClean="0">
                <a:latin typeface="微软雅黑" panose="020B0503020204020204" pitchFamily="34" charset="-122"/>
                <a:ea typeface="微软雅黑" panose="020B0503020204020204" pitchFamily="34" charset="-122"/>
              </a:rPr>
              <a:t>s</a:t>
            </a:r>
            <a:r>
              <a:rPr lang="zh-CN" altLang="en-US" sz="2000" b="1" dirty="0">
                <a:latin typeface="微软雅黑" panose="020B0503020204020204" pitchFamily="34" charset="-122"/>
                <a:ea typeface="微软雅黑" panose="020B0503020204020204" pitchFamily="34" charset="-122"/>
              </a:rPr>
              <a:t>，相当于 </a:t>
            </a:r>
            <a:r>
              <a:rPr lang="en-US" altLang="zh-CN" sz="2000" b="1" dirty="0">
                <a:latin typeface="微软雅黑" panose="020B0503020204020204" pitchFamily="34" charset="-122"/>
                <a:ea typeface="微软雅黑" panose="020B0503020204020204" pitchFamily="34" charset="-122"/>
              </a:rPr>
              <a:t>96 bit </a:t>
            </a:r>
            <a:r>
              <a:rPr lang="zh-CN" altLang="en-US" sz="2000" b="1" dirty="0">
                <a:latin typeface="微软雅黑" panose="020B0503020204020204" pitchFamily="34" charset="-122"/>
                <a:ea typeface="微软雅黑" panose="020B0503020204020204" pitchFamily="34" charset="-122"/>
              </a:rPr>
              <a:t>的发送时间。</a:t>
            </a:r>
            <a:endParaRPr lang="zh-CN" altLang="en-US" sz="2000" b="1" dirty="0">
              <a:latin typeface="微软雅黑" panose="020B0503020204020204" pitchFamily="34" charset="-122"/>
              <a:ea typeface="微软雅黑" panose="020B0503020204020204" pitchFamily="34" charset="-122"/>
            </a:endParaRPr>
          </a:p>
          <a:p>
            <a:pPr marL="285750" indent="-28575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一个站在检测到总线开始空闲后，还要等待 </a:t>
            </a:r>
            <a:r>
              <a:rPr lang="en-US" altLang="zh-CN" sz="2000" b="1" dirty="0" smtClean="0">
                <a:latin typeface="微软雅黑" panose="020B0503020204020204" pitchFamily="34" charset="-122"/>
                <a:ea typeface="微软雅黑" panose="020B0503020204020204" pitchFamily="34" charset="-122"/>
              </a:rPr>
              <a:t>9.6 </a:t>
            </a:r>
            <a:r>
              <a:rPr lang="en-US" altLang="zh-CN" sz="2000" b="1" dirty="0" smtClean="0">
                <a:latin typeface="微软雅黑" panose="020B0503020204020204" pitchFamily="34" charset="-122"/>
                <a:ea typeface="微软雅黑" panose="020B0503020204020204" pitchFamily="34" charset="-122"/>
                <a:sym typeface="Symbol" panose="05050102010706020507" pitchFamily="18" charset="2"/>
              </a:rPr>
              <a:t></a:t>
            </a:r>
            <a:r>
              <a:rPr lang="en-US" altLang="zh-CN" sz="2000" b="1" dirty="0" smtClean="0">
                <a:latin typeface="微软雅黑" panose="020B0503020204020204" pitchFamily="34" charset="-122"/>
                <a:ea typeface="微软雅黑" panose="020B0503020204020204" pitchFamily="34" charset="-122"/>
              </a:rPr>
              <a:t>s </a:t>
            </a:r>
            <a:r>
              <a:rPr lang="zh-CN" altLang="en-US" sz="2000" b="1" dirty="0" smtClean="0">
                <a:latin typeface="微软雅黑" panose="020B0503020204020204" pitchFamily="34" charset="-122"/>
                <a:ea typeface="微软雅黑" panose="020B0503020204020204" pitchFamily="34" charset="-122"/>
              </a:rPr>
              <a:t>才能</a:t>
            </a:r>
            <a:r>
              <a:rPr lang="zh-CN" altLang="en-US" sz="2000" b="1" dirty="0">
                <a:latin typeface="微软雅黑" panose="020B0503020204020204" pitchFamily="34" charset="-122"/>
                <a:ea typeface="微软雅黑" panose="020B0503020204020204" pitchFamily="34" charset="-122"/>
              </a:rPr>
              <a:t>再次发送数据。</a:t>
            </a:r>
            <a:endParaRPr lang="zh-CN" altLang="en-US" sz="2000" b="1" dirty="0">
              <a:latin typeface="微软雅黑" panose="020B0503020204020204" pitchFamily="34" charset="-122"/>
              <a:ea typeface="微软雅黑" panose="020B0503020204020204" pitchFamily="34" charset="-122"/>
            </a:endParaRPr>
          </a:p>
          <a:p>
            <a:pPr marL="285750" indent="-28575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这样做是为了使刚刚收到数据帧的站的接收缓存来得及清理，做好接收下一帧的准备。 </a:t>
            </a:r>
            <a:endParaRPr lang="zh-CN" altLang="en-US" sz="2000" b="1"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Tm="2000"/>
    </mc:Choice>
    <mc:Fallback>
      <p:transition spd="slow" advTm="2000"/>
    </mc:Fallback>
  </mc:AlternateContent>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9"/>
          <p:cNvSpPr>
            <a:spLocks noChangeArrowheads="1"/>
          </p:cNvSpPr>
          <p:nvPr/>
        </p:nvSpPr>
        <p:spPr bwMode="auto">
          <a:xfrm>
            <a:off x="2629135" y="2569045"/>
            <a:ext cx="5775326" cy="330200"/>
          </a:xfrm>
          <a:prstGeom prst="rect">
            <a:avLst/>
          </a:prstGeom>
          <a:solidFill>
            <a:srgbClr val="0098F6"/>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solidFill>
                  <a:srgbClr val="000000"/>
                </a:solidFill>
                <a:miter lim="1000000"/>
                <a:headEnd/>
                <a:tailEnd/>
              </a14:hiddenLine>
            </a:ext>
          </a:extLst>
        </p:spPr>
        <p:txBody>
          <a:bodyPr anchor="ctr"/>
          <a:lstStyle/>
          <a:p>
            <a:pPr algn="ctr" eaLnBrk="0" hangingPunct="0"/>
            <a:endParaRPr lang="fr-FR">
              <a:solidFill>
                <a:srgbClr val="FFFFFF"/>
              </a:solidFill>
              <a:latin typeface="宋体" panose="02010600030101010101" pitchFamily="2" charset="-122"/>
            </a:endParaRPr>
          </a:p>
        </p:txBody>
      </p:sp>
      <p:sp>
        <p:nvSpPr>
          <p:cNvPr id="17" name="Rectangle 9"/>
          <p:cNvSpPr>
            <a:spLocks noChangeArrowheads="1"/>
          </p:cNvSpPr>
          <p:nvPr/>
        </p:nvSpPr>
        <p:spPr bwMode="auto">
          <a:xfrm>
            <a:off x="2629135" y="1358741"/>
            <a:ext cx="5775326" cy="330200"/>
          </a:xfrm>
          <a:prstGeom prst="rect">
            <a:avLst/>
          </a:prstGeom>
          <a:solidFill>
            <a:srgbClr val="0098F6"/>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solidFill>
                  <a:srgbClr val="000000"/>
                </a:solidFill>
                <a:miter lim="1000000"/>
                <a:headEnd/>
                <a:tailEnd/>
              </a14:hiddenLine>
            </a:ext>
          </a:extLst>
        </p:spPr>
        <p:txBody>
          <a:bodyPr anchor="ctr"/>
          <a:lstStyle/>
          <a:p>
            <a:pPr algn="ctr" eaLnBrk="0" hangingPunct="0"/>
            <a:endParaRPr lang="fr-FR">
              <a:solidFill>
                <a:srgbClr val="FFFFFF"/>
              </a:solidFill>
              <a:latin typeface="宋体" panose="02010600030101010101" pitchFamily="2" charset="-122"/>
            </a:endParaRPr>
          </a:p>
        </p:txBody>
      </p:sp>
      <p:sp>
        <p:nvSpPr>
          <p:cNvPr id="18" name="Rectangle 10"/>
          <p:cNvSpPr>
            <a:spLocks noChangeArrowheads="1"/>
          </p:cNvSpPr>
          <p:nvPr/>
        </p:nvSpPr>
        <p:spPr bwMode="auto">
          <a:xfrm>
            <a:off x="2629135" y="1965166"/>
            <a:ext cx="5775326" cy="330200"/>
          </a:xfrm>
          <a:prstGeom prst="rect">
            <a:avLst/>
          </a:prstGeom>
          <a:solidFill>
            <a:srgbClr val="1956B9"/>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solidFill>
                  <a:srgbClr val="000000"/>
                </a:solidFill>
                <a:miter lim="1000000"/>
                <a:headEnd/>
                <a:tailEnd/>
              </a14:hiddenLine>
            </a:ext>
          </a:extLst>
        </p:spPr>
        <p:txBody>
          <a:bodyPr anchor="ctr"/>
          <a:lstStyle/>
          <a:p>
            <a:pPr algn="ctr" eaLnBrk="0" hangingPunct="0"/>
            <a:endParaRPr lang="fr-FR">
              <a:solidFill>
                <a:srgbClr val="FFFFFF"/>
              </a:solidFill>
              <a:latin typeface="宋体" panose="02010600030101010101" pitchFamily="2" charset="-122"/>
            </a:endParaRPr>
          </a:p>
        </p:txBody>
      </p:sp>
      <p:sp>
        <p:nvSpPr>
          <p:cNvPr id="19" name="Rectangle 27"/>
          <p:cNvSpPr>
            <a:spLocks noChangeArrowheads="1"/>
          </p:cNvSpPr>
          <p:nvPr/>
        </p:nvSpPr>
        <p:spPr bwMode="auto">
          <a:xfrm>
            <a:off x="639730" y="1358741"/>
            <a:ext cx="1636540" cy="1555639"/>
          </a:xfrm>
          <a:prstGeom prst="rect">
            <a:avLst/>
          </a:prstGeom>
          <a:solidFill>
            <a:srgbClr val="0070C0"/>
          </a:solidFill>
          <a:ln>
            <a:noFill/>
          </a:ln>
          <a:effectLst/>
          <a:scene3d>
            <a:camera prst="orthographicFront">
              <a:rot lat="0" lon="0" rev="0"/>
            </a:camera>
            <a:lightRig rig="glow" dir="t">
              <a:rot lat="0" lon="0" rev="14100000"/>
            </a:lightRig>
          </a:scene3d>
          <a:sp3d prstMaterial="softEdge">
            <a:bevelT w="127000" prst="artDeco"/>
          </a:sp3d>
          <a:extLs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fr-FR">
              <a:latin typeface="宋体" panose="02010600030101010101" pitchFamily="2" charset="-122"/>
            </a:endParaRPr>
          </a:p>
        </p:txBody>
      </p:sp>
      <p:sp>
        <p:nvSpPr>
          <p:cNvPr id="20" name="Rectangle 29"/>
          <p:cNvSpPr>
            <a:spLocks noChangeArrowheads="1"/>
          </p:cNvSpPr>
          <p:nvPr/>
        </p:nvSpPr>
        <p:spPr bwMode="auto">
          <a:xfrm>
            <a:off x="648619" y="1453673"/>
            <a:ext cx="1627651" cy="10156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r>
              <a:rPr lang="fr-FR" altLang="zh-CN" sz="2000" b="1" dirty="0" smtClean="0">
                <a:solidFill>
                  <a:srgbClr val="FFFF00"/>
                </a:solidFill>
                <a:latin typeface="微软雅黑" panose="020B0503020204020204" pitchFamily="34" charset="-122"/>
                <a:ea typeface="微软雅黑" panose="020B0503020204020204" pitchFamily="34" charset="-122"/>
              </a:rPr>
              <a:t>3.4</a:t>
            </a:r>
            <a:endParaRPr lang="fr-FR" altLang="zh-CN" sz="2000" b="1" dirty="0" smtClean="0">
              <a:solidFill>
                <a:srgbClr val="FFFF00"/>
              </a:solidFill>
              <a:latin typeface="微软雅黑" panose="020B0503020204020204" pitchFamily="34" charset="-122"/>
              <a:ea typeface="微软雅黑" panose="020B0503020204020204" pitchFamily="34" charset="-122"/>
            </a:endParaRPr>
          </a:p>
          <a:p>
            <a:pPr eaLnBrk="0" hangingPunct="0"/>
            <a:r>
              <a:rPr lang="zh-CN" altLang="en-US" sz="2000" b="1" dirty="0">
                <a:solidFill>
                  <a:schemeClr val="bg1"/>
                </a:solidFill>
                <a:latin typeface="微软雅黑" panose="020B0503020204020204" pitchFamily="34" charset="-122"/>
                <a:ea typeface="微软雅黑" panose="020B0503020204020204" pitchFamily="34" charset="-122"/>
              </a:rPr>
              <a:t>扩展</a:t>
            </a:r>
            <a:r>
              <a:rPr lang="zh-CN" altLang="en-US" sz="2000" b="1" dirty="0" smtClean="0">
                <a:solidFill>
                  <a:schemeClr val="bg1"/>
                </a:solidFill>
                <a:latin typeface="微软雅黑" panose="020B0503020204020204" pitchFamily="34" charset="-122"/>
                <a:ea typeface="微软雅黑" panose="020B0503020204020204" pitchFamily="34" charset="-122"/>
              </a:rPr>
              <a:t>的</a:t>
            </a:r>
            <a:endParaRPr lang="en-US" altLang="zh-CN" sz="2000" b="1" dirty="0" smtClean="0">
              <a:solidFill>
                <a:schemeClr val="bg1"/>
              </a:solidFill>
              <a:latin typeface="微软雅黑" panose="020B0503020204020204" pitchFamily="34" charset="-122"/>
              <a:ea typeface="微软雅黑" panose="020B0503020204020204" pitchFamily="34" charset="-122"/>
            </a:endParaRPr>
          </a:p>
          <a:p>
            <a:pPr eaLnBrk="0" hangingPunct="0"/>
            <a:r>
              <a:rPr lang="zh-CN" altLang="en-US" sz="2000" b="1" dirty="0" smtClean="0">
                <a:solidFill>
                  <a:schemeClr val="bg1"/>
                </a:solidFill>
                <a:latin typeface="微软雅黑" panose="020B0503020204020204" pitchFamily="34" charset="-122"/>
                <a:ea typeface="微软雅黑" panose="020B0503020204020204" pitchFamily="34" charset="-122"/>
              </a:rPr>
              <a:t>以太网</a:t>
            </a:r>
            <a:endParaRPr lang="zh-CN" altLang="fr-FR" sz="2000" b="1" dirty="0">
              <a:solidFill>
                <a:schemeClr val="bg1"/>
              </a:solidFill>
              <a:latin typeface="微软雅黑" panose="020B0503020204020204" pitchFamily="34" charset="-122"/>
              <a:ea typeface="微软雅黑" panose="020B0503020204020204" pitchFamily="34" charset="-122"/>
            </a:endParaRPr>
          </a:p>
        </p:txBody>
      </p:sp>
      <p:sp>
        <p:nvSpPr>
          <p:cNvPr id="21" name="Line 16"/>
          <p:cNvSpPr>
            <a:spLocks noChangeShapeType="1"/>
          </p:cNvSpPr>
          <p:nvPr/>
        </p:nvSpPr>
        <p:spPr bwMode="auto">
          <a:xfrm>
            <a:off x="3637198" y="1287303"/>
            <a:ext cx="0" cy="1945829"/>
          </a:xfrm>
          <a:prstGeom prst="line">
            <a:avLst/>
          </a:prstGeom>
          <a:noFill/>
          <a:ln w="28575" algn="ctr">
            <a:solidFill>
              <a:srgbClr val="FFFFFF"/>
            </a:solidFill>
            <a:round/>
          </a:ln>
          <a:extLst>
            <a:ext uri="{909E8E84-426E-40DD-AFC4-6F175D3DCCD1}">
              <a14:hiddenFill xmlns:a14="http://schemas.microsoft.com/office/drawing/2010/main">
                <a:noFill/>
              </a14:hiddenFill>
            </a:ext>
          </a:extLst>
        </p:spPr>
        <p:txBody>
          <a:bodyPr/>
          <a:lstStyle/>
          <a:p>
            <a:endParaRPr lang="zh-CN" altLang="en-US"/>
          </a:p>
        </p:txBody>
      </p:sp>
      <p:sp>
        <p:nvSpPr>
          <p:cNvPr id="22" name="Rectangle 8"/>
          <p:cNvSpPr>
            <a:spLocks noChangeArrowheads="1"/>
          </p:cNvSpPr>
          <p:nvPr/>
        </p:nvSpPr>
        <p:spPr bwMode="auto">
          <a:xfrm>
            <a:off x="2700573" y="1104741"/>
            <a:ext cx="5472113"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lnSpc>
                <a:spcPct val="200000"/>
              </a:lnSpc>
            </a:pPr>
            <a:r>
              <a:rPr lang="en-US" altLang="zh-CN" sz="2000" b="1" dirty="0">
                <a:solidFill>
                  <a:schemeClr val="bg1"/>
                </a:solidFill>
                <a:latin typeface="微软雅黑" panose="020B0503020204020204" pitchFamily="34" charset="-122"/>
                <a:ea typeface="微软雅黑" panose="020B0503020204020204" pitchFamily="34" charset="-122"/>
              </a:rPr>
              <a:t>3.4.1  </a:t>
            </a:r>
            <a:r>
              <a:rPr lang="en-US" altLang="zh-CN" sz="2000" b="1" dirty="0" smtClean="0">
                <a:solidFill>
                  <a:schemeClr val="bg1"/>
                </a:solidFill>
                <a:latin typeface="微软雅黑" panose="020B0503020204020204" pitchFamily="34" charset="-122"/>
                <a:ea typeface="微软雅黑" panose="020B0503020204020204" pitchFamily="34" charset="-122"/>
              </a:rPr>
              <a:t>                             </a:t>
            </a:r>
            <a:r>
              <a:rPr lang="zh-CN" altLang="en-US" sz="2000" b="1" dirty="0" smtClean="0">
                <a:solidFill>
                  <a:schemeClr val="bg1"/>
                </a:solidFill>
                <a:latin typeface="微软雅黑" panose="020B0503020204020204" pitchFamily="34" charset="-122"/>
                <a:ea typeface="微软雅黑" panose="020B0503020204020204" pitchFamily="34" charset="-122"/>
              </a:rPr>
              <a:t>在</a:t>
            </a:r>
            <a:r>
              <a:rPr lang="zh-CN" altLang="en-US" sz="2000" b="1" dirty="0">
                <a:solidFill>
                  <a:schemeClr val="bg1"/>
                </a:solidFill>
                <a:latin typeface="微软雅黑" panose="020B0503020204020204" pitchFamily="34" charset="-122"/>
                <a:ea typeface="微软雅黑" panose="020B0503020204020204" pitchFamily="34" charset="-122"/>
              </a:rPr>
              <a:t>物理层扩展以太网</a:t>
            </a:r>
            <a:endParaRPr lang="zh-CN" altLang="en-US" sz="2000" b="1" dirty="0">
              <a:solidFill>
                <a:schemeClr val="bg1"/>
              </a:solidFill>
              <a:latin typeface="微软雅黑" panose="020B0503020204020204" pitchFamily="34" charset="-122"/>
              <a:ea typeface="微软雅黑" panose="020B0503020204020204" pitchFamily="34" charset="-122"/>
            </a:endParaRPr>
          </a:p>
          <a:p>
            <a:pPr eaLnBrk="0" hangingPunct="0">
              <a:lnSpc>
                <a:spcPct val="200000"/>
              </a:lnSpc>
            </a:pPr>
            <a:r>
              <a:rPr lang="en-US" altLang="zh-CN" sz="2000" b="1" dirty="0">
                <a:solidFill>
                  <a:schemeClr val="bg1"/>
                </a:solidFill>
                <a:latin typeface="微软雅黑" panose="020B0503020204020204" pitchFamily="34" charset="-122"/>
                <a:ea typeface="微软雅黑" panose="020B0503020204020204" pitchFamily="34" charset="-122"/>
              </a:rPr>
              <a:t>3.4.2  </a:t>
            </a:r>
            <a:r>
              <a:rPr lang="en-US" altLang="zh-CN" sz="2000" b="1" dirty="0" smtClean="0">
                <a:solidFill>
                  <a:schemeClr val="bg1"/>
                </a:solidFill>
                <a:latin typeface="微软雅黑" panose="020B0503020204020204" pitchFamily="34" charset="-122"/>
                <a:ea typeface="微软雅黑" panose="020B0503020204020204" pitchFamily="34" charset="-122"/>
              </a:rPr>
              <a:t>                      </a:t>
            </a:r>
            <a:r>
              <a:rPr lang="zh-CN" altLang="en-US" sz="2000" b="1" dirty="0" smtClean="0">
                <a:solidFill>
                  <a:schemeClr val="bg1"/>
                </a:solidFill>
                <a:latin typeface="微软雅黑" panose="020B0503020204020204" pitchFamily="34" charset="-122"/>
                <a:ea typeface="微软雅黑" panose="020B0503020204020204" pitchFamily="34" charset="-122"/>
              </a:rPr>
              <a:t>在</a:t>
            </a:r>
            <a:r>
              <a:rPr lang="zh-CN" altLang="en-US" sz="2000" b="1" dirty="0">
                <a:solidFill>
                  <a:schemeClr val="bg1"/>
                </a:solidFill>
                <a:latin typeface="微软雅黑" panose="020B0503020204020204" pitchFamily="34" charset="-122"/>
                <a:ea typeface="微软雅黑" panose="020B0503020204020204" pitchFamily="34" charset="-122"/>
              </a:rPr>
              <a:t>数据链路层扩展以太网</a:t>
            </a:r>
            <a:endParaRPr lang="zh-CN" altLang="en-US" sz="2000" b="1" dirty="0">
              <a:solidFill>
                <a:schemeClr val="bg1"/>
              </a:solidFill>
              <a:latin typeface="微软雅黑" panose="020B0503020204020204" pitchFamily="34" charset="-122"/>
              <a:ea typeface="微软雅黑" panose="020B0503020204020204" pitchFamily="34" charset="-122"/>
            </a:endParaRPr>
          </a:p>
          <a:p>
            <a:pPr eaLnBrk="0" hangingPunct="0">
              <a:lnSpc>
                <a:spcPct val="200000"/>
              </a:lnSpc>
            </a:pPr>
            <a:r>
              <a:rPr lang="en-US" altLang="zh-CN" sz="2000" b="1" dirty="0">
                <a:solidFill>
                  <a:schemeClr val="bg1"/>
                </a:solidFill>
                <a:latin typeface="微软雅黑" panose="020B0503020204020204" pitchFamily="34" charset="-122"/>
                <a:ea typeface="微软雅黑" panose="020B0503020204020204" pitchFamily="34" charset="-122"/>
              </a:rPr>
              <a:t>3.4.3  </a:t>
            </a:r>
            <a:r>
              <a:rPr lang="en-US" altLang="zh-CN" sz="2000" b="1" dirty="0" smtClean="0">
                <a:solidFill>
                  <a:schemeClr val="bg1"/>
                </a:solidFill>
                <a:latin typeface="微软雅黑" panose="020B0503020204020204" pitchFamily="34" charset="-122"/>
                <a:ea typeface="微软雅黑" panose="020B0503020204020204" pitchFamily="34" charset="-122"/>
              </a:rPr>
              <a:t>                                          </a:t>
            </a:r>
            <a:r>
              <a:rPr lang="zh-CN" altLang="en-US" sz="2000" b="1" dirty="0" smtClean="0">
                <a:solidFill>
                  <a:schemeClr val="bg1"/>
                </a:solidFill>
                <a:latin typeface="微软雅黑" panose="020B0503020204020204" pitchFamily="34" charset="-122"/>
                <a:ea typeface="微软雅黑" panose="020B0503020204020204" pitchFamily="34" charset="-122"/>
              </a:rPr>
              <a:t>虚拟</a:t>
            </a:r>
            <a:r>
              <a:rPr lang="zh-CN" altLang="en-US" sz="2000" b="1" dirty="0">
                <a:solidFill>
                  <a:schemeClr val="bg1"/>
                </a:solidFill>
                <a:latin typeface="微软雅黑" panose="020B0503020204020204" pitchFamily="34" charset="-122"/>
                <a:ea typeface="微软雅黑" panose="020B0503020204020204" pitchFamily="34" charset="-122"/>
              </a:rPr>
              <a:t>局域网</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Tm="2000"/>
    </mc:Choice>
    <mc:Fallback>
      <p:transition spd="slow" advTm="2000"/>
    </mc:Fallback>
  </mc:AlternateContent>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圆角矩形 13"/>
          <p:cNvSpPr/>
          <p:nvPr/>
        </p:nvSpPr>
        <p:spPr>
          <a:xfrm>
            <a:off x="502920" y="2230325"/>
            <a:ext cx="8129014" cy="2140506"/>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AutoShape 5"/>
          <p:cNvSpPr>
            <a:spLocks noChangeArrowheads="1"/>
          </p:cNvSpPr>
          <p:nvPr/>
        </p:nvSpPr>
        <p:spPr bwMode="auto">
          <a:xfrm>
            <a:off x="502919" y="705271"/>
            <a:ext cx="8129015" cy="388721"/>
          </a:xfrm>
          <a:prstGeom prst="roundRect">
            <a:avLst>
              <a:gd name="adj" fmla="val 16667"/>
            </a:avLst>
          </a:prstGeom>
          <a:solidFill>
            <a:srgbClr val="0089FA"/>
          </a:solidFill>
          <a:ln>
            <a:noFill/>
          </a:ln>
          <a:effectLst/>
        </p:spPr>
        <p:txBody>
          <a:bodyPr wrap="none" anchor="ctr"/>
          <a:lstStyle/>
          <a:p>
            <a:endParaRPr lang="zh-CN" altLang="en-US"/>
          </a:p>
        </p:txBody>
      </p:sp>
      <p:sp>
        <p:nvSpPr>
          <p:cNvPr id="12" name="Rectangle 6"/>
          <p:cNvSpPr>
            <a:spLocks noChangeArrowheads="1"/>
          </p:cNvSpPr>
          <p:nvPr/>
        </p:nvSpPr>
        <p:spPr bwMode="auto">
          <a:xfrm>
            <a:off x="2622844" y="653856"/>
            <a:ext cx="388119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anose="020B0503020204020204" pitchFamily="34" charset="-122"/>
                <a:ea typeface="微软雅黑" panose="020B0503020204020204" pitchFamily="34" charset="-122"/>
              </a:rPr>
              <a:t>3.4.1  </a:t>
            </a:r>
            <a:r>
              <a:rPr lang="zh-CN" altLang="en-US" sz="2400" b="1" dirty="0">
                <a:solidFill>
                  <a:schemeClr val="bg1"/>
                </a:solidFill>
                <a:latin typeface="微软雅黑" panose="020B0503020204020204" pitchFamily="34" charset="-122"/>
                <a:ea typeface="微软雅黑" panose="020B0503020204020204" pitchFamily="34" charset="-122"/>
              </a:rPr>
              <a:t>在物理层扩展以太网</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13" name="Rectangle 8"/>
          <p:cNvSpPr>
            <a:spLocks noChangeArrowheads="1"/>
          </p:cNvSpPr>
          <p:nvPr/>
        </p:nvSpPr>
        <p:spPr bwMode="auto">
          <a:xfrm>
            <a:off x="502920" y="1099246"/>
            <a:ext cx="8129014" cy="11310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68605" indent="-268605">
              <a:lnSpc>
                <a:spcPts val="2700"/>
              </a:lnSpc>
              <a:buClr>
                <a:srgbClr val="0070C0"/>
              </a:buClr>
              <a:buFont typeface="Wingdings" panose="05000000000000000000" pitchFamily="2" charset="2"/>
              <a:buChar char="l"/>
            </a:pPr>
            <a:r>
              <a:rPr lang="zh-CN" altLang="en-US" b="1" dirty="0">
                <a:solidFill>
                  <a:srgbClr val="0000FF"/>
                </a:solidFill>
                <a:latin typeface="微软雅黑" panose="020B0503020204020204" pitchFamily="34" charset="-122"/>
                <a:ea typeface="微软雅黑" panose="020B0503020204020204" pitchFamily="34" charset="-122"/>
              </a:rPr>
              <a:t>使用光纤扩展</a:t>
            </a:r>
            <a:endParaRPr lang="zh-CN" altLang="en-US" b="1" dirty="0">
              <a:solidFill>
                <a:srgbClr val="0000FF"/>
              </a:solidFill>
              <a:latin typeface="微软雅黑" panose="020B0503020204020204" pitchFamily="34" charset="-122"/>
              <a:ea typeface="微软雅黑" panose="020B0503020204020204" pitchFamily="34" charset="-122"/>
            </a:endParaRPr>
          </a:p>
          <a:p>
            <a:pPr marL="633730" indent="-342900">
              <a:lnSpc>
                <a:spcPts val="2700"/>
              </a:lnSpc>
              <a:buClr>
                <a:srgbClr val="7030A0"/>
              </a:buClr>
              <a:buFont typeface="+mj-lt"/>
              <a:buAutoNum type="arabicPeriod"/>
            </a:pPr>
            <a:r>
              <a:rPr lang="zh-CN" altLang="en-US" b="1" dirty="0">
                <a:latin typeface="微软雅黑" panose="020B0503020204020204" pitchFamily="34" charset="-122"/>
                <a:ea typeface="微软雅黑" panose="020B0503020204020204" pitchFamily="34" charset="-122"/>
              </a:rPr>
              <a:t>主机使用光纤（通常是一对光纤）和一对光纤调制解调器连接到集线器。 </a:t>
            </a:r>
            <a:endParaRPr lang="zh-CN" altLang="en-US" b="1" dirty="0">
              <a:latin typeface="微软雅黑" panose="020B0503020204020204" pitchFamily="34" charset="-122"/>
              <a:ea typeface="微软雅黑" panose="020B0503020204020204" pitchFamily="34" charset="-122"/>
            </a:endParaRPr>
          </a:p>
          <a:p>
            <a:pPr marL="633730" indent="-342900">
              <a:lnSpc>
                <a:spcPts val="2700"/>
              </a:lnSpc>
              <a:buClr>
                <a:srgbClr val="7030A0"/>
              </a:buClr>
              <a:buFont typeface="+mj-lt"/>
              <a:buAutoNum type="arabicPeriod"/>
            </a:pPr>
            <a:r>
              <a:rPr lang="zh-CN" altLang="en-US" b="1" dirty="0">
                <a:latin typeface="微软雅黑" panose="020B0503020204020204" pitchFamily="34" charset="-122"/>
                <a:ea typeface="微软雅黑" panose="020B0503020204020204" pitchFamily="34" charset="-122"/>
              </a:rPr>
              <a:t>很容易使主机和几公里以外的集线器相连接。</a:t>
            </a:r>
            <a:endParaRPr lang="zh-CN" altLang="en-US" b="1" dirty="0">
              <a:latin typeface="微软雅黑" panose="020B0503020204020204" pitchFamily="34" charset="-122"/>
              <a:ea typeface="微软雅黑" panose="020B0503020204020204" pitchFamily="34" charset="-122"/>
            </a:endParaRPr>
          </a:p>
        </p:txBody>
      </p:sp>
      <p:grpSp>
        <p:nvGrpSpPr>
          <p:cNvPr id="15" name="组合 14"/>
          <p:cNvGrpSpPr/>
          <p:nvPr/>
        </p:nvGrpSpPr>
        <p:grpSpPr>
          <a:xfrm>
            <a:off x="1650762" y="2335737"/>
            <a:ext cx="6036069" cy="1575040"/>
            <a:chOff x="1350185" y="3421145"/>
            <a:chExt cx="8192990" cy="2137862"/>
          </a:xfrm>
        </p:grpSpPr>
        <p:sp>
          <p:nvSpPr>
            <p:cNvPr id="17" name="Text Box 7"/>
            <p:cNvSpPr txBox="1">
              <a:spLocks noChangeArrowheads="1"/>
            </p:cNvSpPr>
            <p:nvPr/>
          </p:nvSpPr>
          <p:spPr bwMode="auto">
            <a:xfrm>
              <a:off x="8378632" y="3421145"/>
              <a:ext cx="1092697" cy="7268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90000"/>
                </a:lnSpc>
              </a:pPr>
              <a:r>
                <a:rPr lang="zh-CN" altLang="en-US" sz="1600" b="1" dirty="0">
                  <a:solidFill>
                    <a:srgbClr val="0000FF"/>
                  </a:solidFill>
                  <a:latin typeface="+mn-lt"/>
                  <a:ea typeface="黑体" panose="02010609060101010101" pitchFamily="2" charset="-122"/>
                </a:rPr>
                <a:t>以太网</a:t>
              </a:r>
              <a:endParaRPr lang="zh-CN" altLang="en-US" sz="1600" b="1" dirty="0">
                <a:solidFill>
                  <a:srgbClr val="0000FF"/>
                </a:solidFill>
                <a:latin typeface="+mn-lt"/>
                <a:ea typeface="黑体" panose="02010609060101010101" pitchFamily="2" charset="-122"/>
              </a:endParaRPr>
            </a:p>
            <a:p>
              <a:pPr>
                <a:lnSpc>
                  <a:spcPct val="90000"/>
                </a:lnSpc>
              </a:pPr>
              <a:r>
                <a:rPr lang="zh-CN" altLang="en-US" sz="1600" b="1" dirty="0">
                  <a:solidFill>
                    <a:srgbClr val="0000FF"/>
                  </a:solidFill>
                  <a:latin typeface="+mn-lt"/>
                  <a:ea typeface="黑体" panose="02010609060101010101" pitchFamily="2" charset="-122"/>
                </a:rPr>
                <a:t>集线器</a:t>
              </a:r>
              <a:endParaRPr lang="zh-CN" altLang="en-US" sz="1600" b="1" dirty="0">
                <a:solidFill>
                  <a:srgbClr val="0000FF"/>
                </a:solidFill>
                <a:latin typeface="+mn-lt"/>
                <a:ea typeface="黑体" panose="02010609060101010101" pitchFamily="2" charset="-122"/>
              </a:endParaRPr>
            </a:p>
          </p:txBody>
        </p:sp>
        <p:sp>
          <p:nvSpPr>
            <p:cNvPr id="18" name="Line 8"/>
            <p:cNvSpPr>
              <a:spLocks noChangeShapeType="1"/>
            </p:cNvSpPr>
            <p:nvPr/>
          </p:nvSpPr>
          <p:spPr bwMode="auto">
            <a:xfrm>
              <a:off x="1844248" y="4598748"/>
              <a:ext cx="6767254" cy="0"/>
            </a:xfrm>
            <a:prstGeom prst="line">
              <a:avLst/>
            </a:prstGeom>
            <a:noFill/>
            <a:ln w="38100">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solidFill>
                  <a:srgbClr val="000099"/>
                </a:solidFill>
                <a:latin typeface="+mn-lt"/>
                <a:ea typeface="黑体" panose="02010609060101010101" pitchFamily="2" charset="-122"/>
              </a:endParaRPr>
            </a:p>
          </p:txBody>
        </p:sp>
        <p:sp>
          <p:nvSpPr>
            <p:cNvPr id="19" name="Text Box 9"/>
            <p:cNvSpPr txBox="1">
              <a:spLocks noChangeArrowheads="1"/>
            </p:cNvSpPr>
            <p:nvPr/>
          </p:nvSpPr>
          <p:spPr bwMode="auto">
            <a:xfrm>
              <a:off x="4733900" y="4054236"/>
              <a:ext cx="812015" cy="4595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600" b="1" dirty="0">
                  <a:solidFill>
                    <a:srgbClr val="CC00CC"/>
                  </a:solidFill>
                  <a:latin typeface="+mn-lt"/>
                  <a:ea typeface="黑体" panose="02010609060101010101" pitchFamily="2" charset="-122"/>
                </a:rPr>
                <a:t>光纤</a:t>
              </a:r>
              <a:endParaRPr lang="zh-CN" altLang="en-US" sz="1600" b="1" dirty="0">
                <a:solidFill>
                  <a:srgbClr val="CC00CC"/>
                </a:solidFill>
                <a:latin typeface="+mn-lt"/>
                <a:ea typeface="黑体" panose="02010609060101010101" pitchFamily="2" charset="-122"/>
              </a:endParaRPr>
            </a:p>
          </p:txBody>
        </p:sp>
        <p:sp>
          <p:nvSpPr>
            <p:cNvPr id="20" name="Text Box 10"/>
            <p:cNvSpPr txBox="1">
              <a:spLocks noChangeArrowheads="1"/>
            </p:cNvSpPr>
            <p:nvPr/>
          </p:nvSpPr>
          <p:spPr bwMode="auto">
            <a:xfrm>
              <a:off x="6389190" y="4832110"/>
              <a:ext cx="1654055" cy="7268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90000"/>
                </a:lnSpc>
              </a:pPr>
              <a:r>
                <a:rPr lang="zh-CN" altLang="en-US" sz="1600" b="1" dirty="0">
                  <a:solidFill>
                    <a:srgbClr val="0000FF"/>
                  </a:solidFill>
                  <a:latin typeface="+mn-lt"/>
                  <a:ea typeface="黑体" panose="02010609060101010101" pitchFamily="2" charset="-122"/>
                </a:rPr>
                <a:t>光纤</a:t>
              </a:r>
              <a:endParaRPr lang="zh-CN" altLang="en-US" sz="1600" b="1" dirty="0">
                <a:solidFill>
                  <a:srgbClr val="0000FF"/>
                </a:solidFill>
                <a:latin typeface="+mn-lt"/>
                <a:ea typeface="黑体" panose="02010609060101010101" pitchFamily="2" charset="-122"/>
              </a:endParaRPr>
            </a:p>
            <a:p>
              <a:pPr algn="ctr">
                <a:lnSpc>
                  <a:spcPct val="90000"/>
                </a:lnSpc>
              </a:pPr>
              <a:r>
                <a:rPr lang="zh-CN" altLang="en-US" sz="1600" b="1" dirty="0">
                  <a:solidFill>
                    <a:srgbClr val="0000FF"/>
                  </a:solidFill>
                  <a:latin typeface="+mn-lt"/>
                  <a:ea typeface="黑体" panose="02010609060101010101" pitchFamily="2" charset="-122"/>
                </a:rPr>
                <a:t>调制解调器</a:t>
              </a:r>
              <a:endParaRPr lang="zh-CN" altLang="en-US" sz="1600" b="1" dirty="0">
                <a:solidFill>
                  <a:srgbClr val="0000FF"/>
                </a:solidFill>
                <a:latin typeface="+mn-lt"/>
                <a:ea typeface="黑体" panose="02010609060101010101" pitchFamily="2" charset="-122"/>
              </a:endParaRPr>
            </a:p>
          </p:txBody>
        </p:sp>
        <p:pic>
          <p:nvPicPr>
            <p:cNvPr id="22" name="Picture 12"/>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001242" y="4400311"/>
              <a:ext cx="626070" cy="422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23" name="Picture 13"/>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6981649" y="4400311"/>
              <a:ext cx="624418" cy="422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sp>
          <p:nvSpPr>
            <p:cNvPr id="24" name="Text Box 14"/>
            <p:cNvSpPr txBox="1">
              <a:spLocks noChangeArrowheads="1"/>
            </p:cNvSpPr>
            <p:nvPr/>
          </p:nvSpPr>
          <p:spPr bwMode="auto">
            <a:xfrm>
              <a:off x="2451733" y="4789248"/>
              <a:ext cx="1654055" cy="7268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90000"/>
                </a:lnSpc>
              </a:pPr>
              <a:r>
                <a:rPr lang="zh-CN" altLang="en-US" sz="1600" b="1" dirty="0">
                  <a:solidFill>
                    <a:srgbClr val="0000FF"/>
                  </a:solidFill>
                  <a:latin typeface="+mn-lt"/>
                  <a:ea typeface="黑体" panose="02010609060101010101" pitchFamily="2" charset="-122"/>
                </a:rPr>
                <a:t>光纤</a:t>
              </a:r>
              <a:endParaRPr lang="zh-CN" altLang="en-US" sz="1600" b="1" dirty="0">
                <a:solidFill>
                  <a:srgbClr val="0000FF"/>
                </a:solidFill>
                <a:latin typeface="+mn-lt"/>
                <a:ea typeface="黑体" panose="02010609060101010101" pitchFamily="2" charset="-122"/>
              </a:endParaRPr>
            </a:p>
            <a:p>
              <a:pPr algn="ctr">
                <a:lnSpc>
                  <a:spcPct val="90000"/>
                </a:lnSpc>
              </a:pPr>
              <a:r>
                <a:rPr lang="zh-CN" altLang="en-US" sz="1600" b="1" dirty="0">
                  <a:solidFill>
                    <a:srgbClr val="0000FF"/>
                  </a:solidFill>
                  <a:latin typeface="+mn-lt"/>
                  <a:ea typeface="黑体" panose="02010609060101010101" pitchFamily="2" charset="-122"/>
                </a:rPr>
                <a:t>调制解调器</a:t>
              </a:r>
              <a:endParaRPr lang="zh-CN" altLang="en-US" sz="1600" b="1" dirty="0">
                <a:solidFill>
                  <a:srgbClr val="0000FF"/>
                </a:solidFill>
                <a:latin typeface="+mn-lt"/>
                <a:ea typeface="黑体" panose="02010609060101010101" pitchFamily="2" charset="-122"/>
              </a:endParaRPr>
            </a:p>
          </p:txBody>
        </p:sp>
        <p:sp>
          <p:nvSpPr>
            <p:cNvPr id="25" name="Text Box 7"/>
            <p:cNvSpPr txBox="1">
              <a:spLocks noChangeArrowheads="1"/>
            </p:cNvSpPr>
            <p:nvPr/>
          </p:nvSpPr>
          <p:spPr bwMode="auto">
            <a:xfrm>
              <a:off x="1350185" y="3722547"/>
              <a:ext cx="812016" cy="426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90000"/>
                </a:lnSpc>
              </a:pPr>
              <a:r>
                <a:rPr lang="zh-CN" altLang="en-US" sz="1600" b="1" dirty="0" smtClean="0">
                  <a:solidFill>
                    <a:srgbClr val="0000FF"/>
                  </a:solidFill>
                  <a:latin typeface="+mn-lt"/>
                  <a:ea typeface="黑体" panose="02010609060101010101" pitchFamily="2" charset="-122"/>
                </a:rPr>
                <a:t>主机</a:t>
              </a:r>
              <a:endParaRPr lang="zh-CN" altLang="en-US" sz="1600" b="1" dirty="0">
                <a:solidFill>
                  <a:srgbClr val="0000FF"/>
                </a:solidFill>
                <a:latin typeface="+mn-lt"/>
                <a:ea typeface="黑体" panose="02010609060101010101" pitchFamily="2" charset="-122"/>
              </a:endParaRPr>
            </a:p>
          </p:txBody>
        </p:sp>
        <p:pic>
          <p:nvPicPr>
            <p:cNvPr id="16" name="Picture 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21151086">
              <a:off x="8299293" y="4124085"/>
              <a:ext cx="1243882" cy="733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26" name="矩形 25"/>
          <p:cNvSpPr/>
          <p:nvPr/>
        </p:nvSpPr>
        <p:spPr>
          <a:xfrm>
            <a:off x="2109408" y="3953560"/>
            <a:ext cx="4861178" cy="338554"/>
          </a:xfrm>
          <a:prstGeom prst="rect">
            <a:avLst/>
          </a:prstGeom>
        </p:spPr>
        <p:txBody>
          <a:bodyPr wrap="square">
            <a:spAutoFit/>
          </a:bodyPr>
          <a:lstStyle/>
          <a:p>
            <a:pPr algn="ctr"/>
            <a:r>
              <a:rPr lang="zh-CN" altLang="zh-CN" sz="1600" b="1" dirty="0">
                <a:latin typeface="微软雅黑" panose="020B0503020204020204" pitchFamily="34" charset="-122"/>
                <a:ea typeface="微软雅黑" panose="020B0503020204020204" pitchFamily="34" charset="-122"/>
              </a:rPr>
              <a:t>主机使用光纤和一对光纤调制解调器连接到集线器</a:t>
            </a:r>
            <a:endParaRPr lang="zh-CN" altLang="en-US" sz="1600" b="1" dirty="0">
              <a:latin typeface="微软雅黑" panose="020B0503020204020204" pitchFamily="34" charset="-122"/>
              <a:ea typeface="微软雅黑" panose="020B0503020204020204" pitchFamily="34" charset="-122"/>
            </a:endParaRPr>
          </a:p>
        </p:txBody>
      </p:sp>
      <p:pic>
        <p:nvPicPr>
          <p:cNvPr id="27" name="Picture 239"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47874" y="2860675"/>
            <a:ext cx="748753" cy="74875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spd="slow" p14:dur="2000" advTm="2000"/>
    </mc:Choice>
    <mc:Fallback>
      <p:transition spd="slow" advTm="2000"/>
    </mc:Fallback>
  </mc:AlternateContent>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圆角矩形 83"/>
          <p:cNvSpPr/>
          <p:nvPr/>
        </p:nvSpPr>
        <p:spPr>
          <a:xfrm>
            <a:off x="502920" y="1834707"/>
            <a:ext cx="8129015" cy="2540439"/>
          </a:xfrm>
          <a:prstGeom prst="roundRect">
            <a:avLst>
              <a:gd name="adj" fmla="val 12392"/>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1" name="矩形 80"/>
          <p:cNvSpPr/>
          <p:nvPr/>
        </p:nvSpPr>
        <p:spPr>
          <a:xfrm>
            <a:off x="1398451" y="3506557"/>
            <a:ext cx="1704544" cy="307777"/>
          </a:xfrm>
          <a:prstGeom prst="rect">
            <a:avLst/>
          </a:prstGeom>
        </p:spPr>
        <p:txBody>
          <a:bodyPr wrap="square">
            <a:spAutoFit/>
          </a:bodyPr>
          <a:lstStyle/>
          <a:p>
            <a:pPr algn="ctr"/>
            <a:r>
              <a:rPr lang="zh-CN" altLang="zh-CN" sz="1400" b="1" dirty="0" smtClean="0">
                <a:latin typeface="微软雅黑" panose="020B0503020204020204" pitchFamily="34" charset="-122"/>
                <a:ea typeface="微软雅黑" panose="020B0503020204020204" pitchFamily="34" charset="-122"/>
              </a:rPr>
              <a:t>三</a:t>
            </a:r>
            <a:r>
              <a:rPr lang="zh-CN" altLang="zh-CN" sz="1400" b="1" dirty="0">
                <a:latin typeface="微软雅黑" panose="020B0503020204020204" pitchFamily="34" charset="-122"/>
                <a:ea typeface="微软雅黑" panose="020B0503020204020204" pitchFamily="34" charset="-122"/>
              </a:rPr>
              <a:t>个独立的以太网</a:t>
            </a:r>
            <a:endParaRPr lang="en-US" altLang="zh-CN" sz="1400" b="1" dirty="0">
              <a:latin typeface="微软雅黑" panose="020B0503020204020204" pitchFamily="34" charset="-122"/>
              <a:ea typeface="微软雅黑" panose="020B0503020204020204" pitchFamily="34" charset="-122"/>
            </a:endParaRPr>
          </a:p>
        </p:txBody>
      </p:sp>
      <p:sp>
        <p:nvSpPr>
          <p:cNvPr id="82" name="矩形 81"/>
          <p:cNvSpPr/>
          <p:nvPr/>
        </p:nvSpPr>
        <p:spPr>
          <a:xfrm>
            <a:off x="5651192" y="3506557"/>
            <a:ext cx="1713298" cy="307777"/>
          </a:xfrm>
          <a:prstGeom prst="rect">
            <a:avLst/>
          </a:prstGeom>
        </p:spPr>
        <p:txBody>
          <a:bodyPr wrap="square">
            <a:spAutoFit/>
          </a:bodyPr>
          <a:lstStyle/>
          <a:p>
            <a:pPr algn="ctr"/>
            <a:r>
              <a:rPr lang="zh-CN" altLang="zh-CN" sz="1400" b="1" dirty="0" smtClean="0">
                <a:latin typeface="微软雅黑" panose="020B0503020204020204" pitchFamily="34" charset="-122"/>
                <a:ea typeface="微软雅黑" panose="020B0503020204020204" pitchFamily="34" charset="-122"/>
              </a:rPr>
              <a:t>一</a:t>
            </a:r>
            <a:r>
              <a:rPr lang="zh-CN" altLang="zh-CN" sz="1400" b="1" dirty="0">
                <a:latin typeface="微软雅黑" panose="020B0503020204020204" pitchFamily="34" charset="-122"/>
                <a:ea typeface="微软雅黑" panose="020B0503020204020204" pitchFamily="34" charset="-122"/>
              </a:rPr>
              <a:t>个扩展的以太网</a:t>
            </a:r>
            <a:endParaRPr lang="zh-CN" altLang="en-US" sz="1400" b="1" dirty="0">
              <a:latin typeface="微软雅黑" panose="020B0503020204020204" pitchFamily="34" charset="-122"/>
              <a:ea typeface="微软雅黑" panose="020B0503020204020204" pitchFamily="34" charset="-122"/>
            </a:endParaRPr>
          </a:p>
        </p:txBody>
      </p:sp>
      <p:sp>
        <p:nvSpPr>
          <p:cNvPr id="6" name="Text Box 43"/>
          <p:cNvSpPr txBox="1">
            <a:spLocks noChangeArrowheads="1"/>
          </p:cNvSpPr>
          <p:nvPr/>
        </p:nvSpPr>
        <p:spPr bwMode="auto">
          <a:xfrm>
            <a:off x="1569068" y="1749839"/>
            <a:ext cx="1826142"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600" b="1" dirty="0">
                <a:solidFill>
                  <a:srgbClr val="CC00CC"/>
                </a:solidFill>
                <a:latin typeface="微软雅黑" panose="020B0503020204020204" pitchFamily="34" charset="-122"/>
                <a:ea typeface="微软雅黑" panose="020B0503020204020204" pitchFamily="34" charset="-122"/>
              </a:rPr>
              <a:t>三个独立的碰撞域</a:t>
            </a:r>
            <a:endParaRPr kumimoji="1" lang="zh-CN" altLang="en-US" sz="1600" b="1" dirty="0">
              <a:solidFill>
                <a:srgbClr val="CC00CC"/>
              </a:solidFill>
              <a:latin typeface="微软雅黑" panose="020B0503020204020204" pitchFamily="34" charset="-122"/>
              <a:ea typeface="微软雅黑" panose="020B0503020204020204" pitchFamily="34" charset="-122"/>
            </a:endParaRPr>
          </a:p>
        </p:txBody>
      </p:sp>
      <p:sp>
        <p:nvSpPr>
          <p:cNvPr id="7" name="AutoShape 77"/>
          <p:cNvSpPr/>
          <p:nvPr/>
        </p:nvSpPr>
        <p:spPr bwMode="auto">
          <a:xfrm rot="5400000" flipV="1">
            <a:off x="2289172" y="453830"/>
            <a:ext cx="147639" cy="3383560"/>
          </a:xfrm>
          <a:prstGeom prst="leftBrace">
            <a:avLst>
              <a:gd name="adj1" fmla="val 113995"/>
              <a:gd name="adj2" fmla="val 50000"/>
            </a:avLst>
          </a:prstGeom>
          <a:noFill/>
          <a:ln w="12700">
            <a:solidFill>
              <a:srgbClr val="0000FF"/>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anose="020B0503020204020204" pitchFamily="34" charset="-122"/>
              <a:ea typeface="微软雅黑" panose="020B0503020204020204" pitchFamily="34" charset="-122"/>
            </a:endParaRPr>
          </a:p>
        </p:txBody>
      </p:sp>
      <p:grpSp>
        <p:nvGrpSpPr>
          <p:cNvPr id="15" name="组合 14"/>
          <p:cNvGrpSpPr/>
          <p:nvPr/>
        </p:nvGrpSpPr>
        <p:grpSpPr>
          <a:xfrm>
            <a:off x="671210" y="2252622"/>
            <a:ext cx="1075011" cy="1076866"/>
            <a:chOff x="738856" y="1990030"/>
            <a:chExt cx="1299075" cy="1116862"/>
          </a:xfrm>
        </p:grpSpPr>
        <p:sp>
          <p:nvSpPr>
            <p:cNvPr id="9" name="AutoShape 44"/>
            <p:cNvSpPr>
              <a:spLocks noChangeArrowheads="1"/>
            </p:cNvSpPr>
            <p:nvPr/>
          </p:nvSpPr>
          <p:spPr bwMode="auto">
            <a:xfrm>
              <a:off x="738856" y="1990030"/>
              <a:ext cx="1299075" cy="1116862"/>
            </a:xfrm>
            <a:prstGeom prst="roundRect">
              <a:avLst>
                <a:gd name="adj" fmla="val 16667"/>
              </a:avLst>
            </a:prstGeom>
            <a:solidFill>
              <a:srgbClr val="00B0F0"/>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CC"/>
                </a:solidFill>
                <a:latin typeface="微软雅黑" panose="020B0503020204020204" pitchFamily="34" charset="-122"/>
                <a:ea typeface="微软雅黑" panose="020B0503020204020204" pitchFamily="34" charset="-122"/>
              </a:endParaRPr>
            </a:p>
          </p:txBody>
        </p:sp>
        <p:sp>
          <p:nvSpPr>
            <p:cNvPr id="10" name="Line 45"/>
            <p:cNvSpPr>
              <a:spLocks noChangeShapeType="1"/>
            </p:cNvSpPr>
            <p:nvPr/>
          </p:nvSpPr>
          <p:spPr bwMode="auto">
            <a:xfrm flipH="1">
              <a:off x="942617" y="2527989"/>
              <a:ext cx="324567" cy="320559"/>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CC"/>
                </a:solidFill>
                <a:latin typeface="微软雅黑" panose="020B0503020204020204" pitchFamily="34" charset="-122"/>
                <a:ea typeface="微软雅黑" panose="020B0503020204020204" pitchFamily="34" charset="-122"/>
              </a:endParaRPr>
            </a:p>
          </p:txBody>
        </p:sp>
        <p:sp>
          <p:nvSpPr>
            <p:cNvPr id="12" name="Line 47"/>
            <p:cNvSpPr>
              <a:spLocks noChangeShapeType="1"/>
            </p:cNvSpPr>
            <p:nvPr/>
          </p:nvSpPr>
          <p:spPr bwMode="auto">
            <a:xfrm>
              <a:off x="1450810" y="2588094"/>
              <a:ext cx="90202" cy="250091"/>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CC"/>
                </a:solidFill>
                <a:latin typeface="微软雅黑" panose="020B0503020204020204" pitchFamily="34" charset="-122"/>
                <a:ea typeface="微软雅黑" panose="020B0503020204020204" pitchFamily="34" charset="-122"/>
              </a:endParaRPr>
            </a:p>
          </p:txBody>
        </p:sp>
        <p:sp>
          <p:nvSpPr>
            <p:cNvPr id="13" name="Line 48"/>
            <p:cNvSpPr>
              <a:spLocks noChangeShapeType="1"/>
            </p:cNvSpPr>
            <p:nvPr/>
          </p:nvSpPr>
          <p:spPr bwMode="auto">
            <a:xfrm>
              <a:off x="1541013" y="2577731"/>
              <a:ext cx="319735" cy="250091"/>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CC"/>
                </a:solidFill>
                <a:latin typeface="微软雅黑" panose="020B0503020204020204" pitchFamily="34" charset="-122"/>
                <a:ea typeface="微软雅黑" panose="020B0503020204020204" pitchFamily="34" charset="-122"/>
              </a:endParaRPr>
            </a:p>
          </p:txBody>
        </p:sp>
        <p:sp>
          <p:nvSpPr>
            <p:cNvPr id="14" name="Line 49"/>
            <p:cNvSpPr>
              <a:spLocks noChangeShapeType="1"/>
            </p:cNvSpPr>
            <p:nvPr/>
          </p:nvSpPr>
          <p:spPr bwMode="auto">
            <a:xfrm flipH="1">
              <a:off x="1245439" y="2532825"/>
              <a:ext cx="86981" cy="323322"/>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CC"/>
                </a:solidFill>
                <a:latin typeface="微软雅黑" panose="020B0503020204020204" pitchFamily="34" charset="-122"/>
                <a:ea typeface="微软雅黑" panose="020B0503020204020204" pitchFamily="34" charset="-122"/>
              </a:endParaRPr>
            </a:p>
          </p:txBody>
        </p:sp>
        <p:sp>
          <p:nvSpPr>
            <p:cNvPr id="18" name="Text Box 53"/>
            <p:cNvSpPr txBox="1">
              <a:spLocks noChangeArrowheads="1"/>
            </p:cNvSpPr>
            <p:nvPr/>
          </p:nvSpPr>
          <p:spPr bwMode="auto">
            <a:xfrm>
              <a:off x="1133596" y="2075760"/>
              <a:ext cx="599454" cy="276999"/>
            </a:xfrm>
            <a:prstGeom prst="rect">
              <a:avLst/>
            </a:prstGeom>
            <a:solidFill>
              <a:schemeClr val="bg1"/>
            </a:solidFill>
            <a:ln>
              <a:noFill/>
            </a:ln>
            <a:effectLst/>
          </p:spPr>
          <p:txBody>
            <a:bodyPr wrap="square">
              <a:spAutoFit/>
            </a:bodyPr>
            <a:lstStyle/>
            <a:p>
              <a:pPr algn="ctr"/>
              <a:r>
                <a:rPr kumimoji="1" lang="zh-CN" altLang="en-US" sz="1200" b="1" dirty="0" smtClean="0">
                  <a:solidFill>
                    <a:srgbClr val="0000CC"/>
                  </a:solidFill>
                  <a:latin typeface="微软雅黑" panose="020B0503020204020204" pitchFamily="34" charset="-122"/>
                  <a:ea typeface="微软雅黑" panose="020B0503020204020204" pitchFamily="34" charset="-122"/>
                </a:rPr>
                <a:t>一系 </a:t>
              </a:r>
              <a:endParaRPr kumimoji="1" lang="zh-CN" altLang="en-US" sz="1200" b="1" dirty="0">
                <a:solidFill>
                  <a:srgbClr val="0000CC"/>
                </a:solidFill>
                <a:latin typeface="微软雅黑" panose="020B0503020204020204" pitchFamily="34" charset="-122"/>
                <a:ea typeface="微软雅黑" panose="020B0503020204020204" pitchFamily="34" charset="-122"/>
              </a:endParaRPr>
            </a:p>
          </p:txBody>
        </p:sp>
        <p:pic>
          <p:nvPicPr>
            <p:cNvPr id="19" name="Picture 54"/>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rot="20497188">
              <a:off x="1146377" y="2371164"/>
              <a:ext cx="562154" cy="267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5"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7552" y="2761590"/>
              <a:ext cx="270129" cy="270129"/>
            </a:xfrm>
            <a:prstGeom prst="rect">
              <a:avLst/>
            </a:prstGeom>
            <a:noFill/>
            <a:extLst>
              <a:ext uri="{909E8E84-426E-40DD-AFC4-6F175D3DCCD1}">
                <a14:hiddenFill xmlns:a14="http://schemas.microsoft.com/office/drawing/2010/main">
                  <a:solidFill>
                    <a:srgbClr val="FFFFFF"/>
                  </a:solidFill>
                </a14:hiddenFill>
              </a:ext>
            </a:extLst>
          </p:spPr>
        </p:pic>
        <p:pic>
          <p:nvPicPr>
            <p:cNvPr id="86"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85705" y="2761590"/>
              <a:ext cx="270129" cy="270129"/>
            </a:xfrm>
            <a:prstGeom prst="rect">
              <a:avLst/>
            </a:prstGeom>
            <a:noFill/>
            <a:extLst>
              <a:ext uri="{909E8E84-426E-40DD-AFC4-6F175D3DCCD1}">
                <a14:hiddenFill xmlns:a14="http://schemas.microsoft.com/office/drawing/2010/main">
                  <a:solidFill>
                    <a:srgbClr val="FFFFFF"/>
                  </a:solidFill>
                </a14:hiddenFill>
              </a:ext>
            </a:extLst>
          </p:spPr>
        </p:pic>
        <p:pic>
          <p:nvPicPr>
            <p:cNvPr id="87"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73737" y="2761590"/>
              <a:ext cx="270129" cy="270129"/>
            </a:xfrm>
            <a:prstGeom prst="rect">
              <a:avLst/>
            </a:prstGeom>
            <a:noFill/>
            <a:extLst>
              <a:ext uri="{909E8E84-426E-40DD-AFC4-6F175D3DCCD1}">
                <a14:hiddenFill xmlns:a14="http://schemas.microsoft.com/office/drawing/2010/main">
                  <a:solidFill>
                    <a:srgbClr val="FFFFFF"/>
                  </a:solidFill>
                </a14:hiddenFill>
              </a:ext>
            </a:extLst>
          </p:spPr>
        </p:pic>
        <p:pic>
          <p:nvPicPr>
            <p:cNvPr id="88"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61769" y="2761590"/>
              <a:ext cx="270129" cy="27012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6" name="组合 15"/>
          <p:cNvGrpSpPr/>
          <p:nvPr/>
        </p:nvGrpSpPr>
        <p:grpSpPr>
          <a:xfrm>
            <a:off x="1825127" y="2252622"/>
            <a:ext cx="1074344" cy="1076866"/>
            <a:chOff x="2114442" y="1990030"/>
            <a:chExt cx="1298269" cy="1116862"/>
          </a:xfrm>
        </p:grpSpPr>
        <p:sp>
          <p:nvSpPr>
            <p:cNvPr id="20" name="AutoShape 55"/>
            <p:cNvSpPr>
              <a:spLocks noChangeArrowheads="1"/>
            </p:cNvSpPr>
            <p:nvPr/>
          </p:nvSpPr>
          <p:spPr bwMode="auto">
            <a:xfrm>
              <a:off x="2114442" y="1990030"/>
              <a:ext cx="1298269" cy="1116862"/>
            </a:xfrm>
            <a:prstGeom prst="roundRect">
              <a:avLst>
                <a:gd name="adj" fmla="val 16667"/>
              </a:avLst>
            </a:prstGeom>
            <a:solidFill>
              <a:srgbClr val="92D050"/>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CC"/>
                </a:solidFill>
                <a:latin typeface="微软雅黑" panose="020B0503020204020204" pitchFamily="34" charset="-122"/>
                <a:ea typeface="微软雅黑" panose="020B0503020204020204" pitchFamily="34" charset="-122"/>
              </a:endParaRPr>
            </a:p>
          </p:txBody>
        </p:sp>
        <p:sp>
          <p:nvSpPr>
            <p:cNvPr id="21" name="Line 56"/>
            <p:cNvSpPr>
              <a:spLocks noChangeShapeType="1"/>
            </p:cNvSpPr>
            <p:nvPr/>
          </p:nvSpPr>
          <p:spPr bwMode="auto">
            <a:xfrm flipH="1">
              <a:off x="2317396" y="2527989"/>
              <a:ext cx="325373" cy="320559"/>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CC"/>
                </a:solidFill>
                <a:latin typeface="微软雅黑" panose="020B0503020204020204" pitchFamily="34" charset="-122"/>
                <a:ea typeface="微软雅黑" panose="020B0503020204020204" pitchFamily="34" charset="-122"/>
              </a:endParaRPr>
            </a:p>
          </p:txBody>
        </p:sp>
        <p:sp>
          <p:nvSpPr>
            <p:cNvPr id="23" name="Line 58"/>
            <p:cNvSpPr>
              <a:spLocks noChangeShapeType="1"/>
            </p:cNvSpPr>
            <p:nvPr/>
          </p:nvSpPr>
          <p:spPr bwMode="auto">
            <a:xfrm>
              <a:off x="2825590" y="2588094"/>
              <a:ext cx="90202" cy="250091"/>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CC"/>
                </a:solidFill>
                <a:latin typeface="微软雅黑" panose="020B0503020204020204" pitchFamily="34" charset="-122"/>
                <a:ea typeface="微软雅黑" panose="020B0503020204020204" pitchFamily="34" charset="-122"/>
              </a:endParaRPr>
            </a:p>
          </p:txBody>
        </p:sp>
        <p:sp>
          <p:nvSpPr>
            <p:cNvPr id="24" name="Line 59"/>
            <p:cNvSpPr>
              <a:spLocks noChangeShapeType="1"/>
            </p:cNvSpPr>
            <p:nvPr/>
          </p:nvSpPr>
          <p:spPr bwMode="auto">
            <a:xfrm>
              <a:off x="2915793" y="2577731"/>
              <a:ext cx="320540" cy="250091"/>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CC"/>
                </a:solidFill>
                <a:latin typeface="微软雅黑" panose="020B0503020204020204" pitchFamily="34" charset="-122"/>
                <a:ea typeface="微软雅黑" panose="020B0503020204020204" pitchFamily="34" charset="-122"/>
              </a:endParaRPr>
            </a:p>
          </p:txBody>
        </p:sp>
        <p:sp>
          <p:nvSpPr>
            <p:cNvPr id="25" name="Line 60"/>
            <p:cNvSpPr>
              <a:spLocks noChangeShapeType="1"/>
            </p:cNvSpPr>
            <p:nvPr/>
          </p:nvSpPr>
          <p:spPr bwMode="auto">
            <a:xfrm flipH="1">
              <a:off x="2620219" y="2532825"/>
              <a:ext cx="87787" cy="323322"/>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CC"/>
                </a:solidFill>
                <a:latin typeface="微软雅黑" panose="020B0503020204020204" pitchFamily="34" charset="-122"/>
                <a:ea typeface="微软雅黑" panose="020B0503020204020204" pitchFamily="34" charset="-122"/>
              </a:endParaRPr>
            </a:p>
          </p:txBody>
        </p:sp>
        <p:sp>
          <p:nvSpPr>
            <p:cNvPr id="29" name="Text Box 64"/>
            <p:cNvSpPr txBox="1">
              <a:spLocks noChangeArrowheads="1"/>
            </p:cNvSpPr>
            <p:nvPr/>
          </p:nvSpPr>
          <p:spPr bwMode="auto">
            <a:xfrm>
              <a:off x="2518393" y="2075760"/>
              <a:ext cx="596359" cy="276999"/>
            </a:xfrm>
            <a:prstGeom prst="rect">
              <a:avLst/>
            </a:prstGeom>
            <a:solidFill>
              <a:schemeClr val="bg1"/>
            </a:solidFill>
            <a:ln>
              <a:noFill/>
            </a:ln>
            <a:effectLst/>
          </p:spPr>
          <p:txBody>
            <a:bodyPr wrap="square">
              <a:spAutoFit/>
            </a:bodyPr>
            <a:lstStyle/>
            <a:p>
              <a:pPr algn="ctr"/>
              <a:r>
                <a:rPr kumimoji="1" lang="zh-CN" altLang="en-US" sz="1200" b="1" dirty="0" smtClean="0">
                  <a:solidFill>
                    <a:srgbClr val="0000CC"/>
                  </a:solidFill>
                  <a:latin typeface="微软雅黑" panose="020B0503020204020204" pitchFamily="34" charset="-122"/>
                  <a:ea typeface="微软雅黑" panose="020B0503020204020204" pitchFamily="34" charset="-122"/>
                </a:rPr>
                <a:t>二系 </a:t>
              </a:r>
              <a:endParaRPr kumimoji="1" lang="zh-CN" altLang="en-US" sz="1200" b="1" dirty="0">
                <a:solidFill>
                  <a:srgbClr val="0000CC"/>
                </a:solidFill>
                <a:latin typeface="微软雅黑" panose="020B0503020204020204" pitchFamily="34" charset="-122"/>
                <a:ea typeface="微软雅黑" panose="020B0503020204020204" pitchFamily="34" charset="-122"/>
              </a:endParaRPr>
            </a:p>
          </p:txBody>
        </p:sp>
        <p:pic>
          <p:nvPicPr>
            <p:cNvPr id="30" name="Picture 65"/>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rot="20497188">
              <a:off x="2521157" y="2371164"/>
              <a:ext cx="562154" cy="267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9"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24831" y="2761590"/>
              <a:ext cx="270129" cy="270129"/>
            </a:xfrm>
            <a:prstGeom prst="rect">
              <a:avLst/>
            </a:prstGeom>
            <a:noFill/>
            <a:extLst>
              <a:ext uri="{909E8E84-426E-40DD-AFC4-6F175D3DCCD1}">
                <a14:hiddenFill xmlns:a14="http://schemas.microsoft.com/office/drawing/2010/main">
                  <a:solidFill>
                    <a:srgbClr val="FFFFFF"/>
                  </a:solidFill>
                </a14:hiddenFill>
              </a:ext>
            </a:extLst>
          </p:spPr>
        </p:pic>
        <p:pic>
          <p:nvPicPr>
            <p:cNvPr id="90"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02984" y="2761590"/>
              <a:ext cx="270129" cy="270129"/>
            </a:xfrm>
            <a:prstGeom prst="rect">
              <a:avLst/>
            </a:prstGeom>
            <a:noFill/>
            <a:extLst>
              <a:ext uri="{909E8E84-426E-40DD-AFC4-6F175D3DCCD1}">
                <a14:hiddenFill xmlns:a14="http://schemas.microsoft.com/office/drawing/2010/main">
                  <a:solidFill>
                    <a:srgbClr val="FFFFFF"/>
                  </a:solidFill>
                </a14:hiddenFill>
              </a:ext>
            </a:extLst>
          </p:spPr>
        </p:pic>
        <p:pic>
          <p:nvPicPr>
            <p:cNvPr id="91"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91016" y="2761590"/>
              <a:ext cx="270129" cy="270129"/>
            </a:xfrm>
            <a:prstGeom prst="rect">
              <a:avLst/>
            </a:prstGeom>
            <a:noFill/>
            <a:extLst>
              <a:ext uri="{909E8E84-426E-40DD-AFC4-6F175D3DCCD1}">
                <a14:hiddenFill xmlns:a14="http://schemas.microsoft.com/office/drawing/2010/main">
                  <a:solidFill>
                    <a:srgbClr val="FFFFFF"/>
                  </a:solidFill>
                </a14:hiddenFill>
              </a:ext>
            </a:extLst>
          </p:spPr>
        </p:pic>
        <p:pic>
          <p:nvPicPr>
            <p:cNvPr id="92"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79048" y="2761590"/>
              <a:ext cx="270129" cy="27012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组合 10"/>
          <p:cNvGrpSpPr/>
          <p:nvPr/>
        </p:nvGrpSpPr>
        <p:grpSpPr>
          <a:xfrm>
            <a:off x="2980425" y="2274831"/>
            <a:ext cx="1074344" cy="1076866"/>
            <a:chOff x="3490832" y="1990030"/>
            <a:chExt cx="1298269" cy="1116862"/>
          </a:xfrm>
        </p:grpSpPr>
        <p:sp>
          <p:nvSpPr>
            <p:cNvPr id="31" name="AutoShape 66"/>
            <p:cNvSpPr>
              <a:spLocks noChangeArrowheads="1"/>
            </p:cNvSpPr>
            <p:nvPr/>
          </p:nvSpPr>
          <p:spPr bwMode="auto">
            <a:xfrm>
              <a:off x="3490832" y="1990030"/>
              <a:ext cx="1298269" cy="1116862"/>
            </a:xfrm>
            <a:prstGeom prst="roundRect">
              <a:avLst>
                <a:gd name="adj" fmla="val 16667"/>
              </a:avLst>
            </a:prstGeom>
            <a:solidFill>
              <a:srgbClr val="99FFCC"/>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CC"/>
                </a:solidFill>
                <a:latin typeface="微软雅黑" panose="020B0503020204020204" pitchFamily="34" charset="-122"/>
                <a:ea typeface="微软雅黑" panose="020B0503020204020204" pitchFamily="34" charset="-122"/>
              </a:endParaRPr>
            </a:p>
          </p:txBody>
        </p:sp>
        <p:sp>
          <p:nvSpPr>
            <p:cNvPr id="32" name="Line 67"/>
            <p:cNvSpPr>
              <a:spLocks noChangeShapeType="1"/>
            </p:cNvSpPr>
            <p:nvPr/>
          </p:nvSpPr>
          <p:spPr bwMode="auto">
            <a:xfrm flipH="1">
              <a:off x="3694593" y="2527989"/>
              <a:ext cx="324567" cy="320559"/>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CC"/>
                </a:solidFill>
                <a:latin typeface="微软雅黑" panose="020B0503020204020204" pitchFamily="34" charset="-122"/>
                <a:ea typeface="微软雅黑" panose="020B0503020204020204" pitchFamily="34" charset="-122"/>
              </a:endParaRPr>
            </a:p>
          </p:txBody>
        </p:sp>
        <p:sp>
          <p:nvSpPr>
            <p:cNvPr id="34" name="Line 69"/>
            <p:cNvSpPr>
              <a:spLocks noChangeShapeType="1"/>
            </p:cNvSpPr>
            <p:nvPr/>
          </p:nvSpPr>
          <p:spPr bwMode="auto">
            <a:xfrm>
              <a:off x="4201981" y="2588094"/>
              <a:ext cx="91008" cy="250091"/>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CC"/>
                </a:solidFill>
                <a:latin typeface="微软雅黑" panose="020B0503020204020204" pitchFamily="34" charset="-122"/>
                <a:ea typeface="微软雅黑" panose="020B0503020204020204" pitchFamily="34" charset="-122"/>
              </a:endParaRPr>
            </a:p>
          </p:txBody>
        </p:sp>
        <p:sp>
          <p:nvSpPr>
            <p:cNvPr id="35" name="Line 70"/>
            <p:cNvSpPr>
              <a:spLocks noChangeShapeType="1"/>
            </p:cNvSpPr>
            <p:nvPr/>
          </p:nvSpPr>
          <p:spPr bwMode="auto">
            <a:xfrm>
              <a:off x="4292989" y="2577731"/>
              <a:ext cx="319735" cy="250091"/>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CC"/>
                </a:solidFill>
                <a:latin typeface="微软雅黑" panose="020B0503020204020204" pitchFamily="34" charset="-122"/>
                <a:ea typeface="微软雅黑" panose="020B0503020204020204" pitchFamily="34" charset="-122"/>
              </a:endParaRPr>
            </a:p>
          </p:txBody>
        </p:sp>
        <p:sp>
          <p:nvSpPr>
            <p:cNvPr id="36" name="Line 71"/>
            <p:cNvSpPr>
              <a:spLocks noChangeShapeType="1"/>
            </p:cNvSpPr>
            <p:nvPr/>
          </p:nvSpPr>
          <p:spPr bwMode="auto">
            <a:xfrm flipH="1">
              <a:off x="3996610" y="2532825"/>
              <a:ext cx="87786" cy="323322"/>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CC"/>
                </a:solidFill>
                <a:latin typeface="微软雅黑" panose="020B0503020204020204" pitchFamily="34" charset="-122"/>
                <a:ea typeface="微软雅黑" panose="020B0503020204020204" pitchFamily="34" charset="-122"/>
              </a:endParaRPr>
            </a:p>
          </p:txBody>
        </p:sp>
        <p:sp>
          <p:nvSpPr>
            <p:cNvPr id="40" name="Text Box 75"/>
            <p:cNvSpPr txBox="1">
              <a:spLocks noChangeArrowheads="1"/>
            </p:cNvSpPr>
            <p:nvPr/>
          </p:nvSpPr>
          <p:spPr bwMode="auto">
            <a:xfrm>
              <a:off x="3869818" y="2075760"/>
              <a:ext cx="620416" cy="276999"/>
            </a:xfrm>
            <a:prstGeom prst="rect">
              <a:avLst/>
            </a:prstGeom>
            <a:solidFill>
              <a:schemeClr val="bg1"/>
            </a:solidFill>
            <a:ln>
              <a:noFill/>
            </a:ln>
            <a:effectLst/>
          </p:spPr>
          <p:txBody>
            <a:bodyPr wrap="square">
              <a:spAutoFit/>
            </a:bodyPr>
            <a:lstStyle/>
            <a:p>
              <a:pPr algn="ctr"/>
              <a:r>
                <a:rPr kumimoji="1" lang="zh-CN" altLang="en-US" sz="1200" b="1" dirty="0" smtClean="0">
                  <a:solidFill>
                    <a:srgbClr val="0000CC"/>
                  </a:solidFill>
                  <a:latin typeface="微软雅黑" panose="020B0503020204020204" pitchFamily="34" charset="-122"/>
                  <a:ea typeface="微软雅黑" panose="020B0503020204020204" pitchFamily="34" charset="-122"/>
                </a:rPr>
                <a:t>三系 </a:t>
              </a:r>
              <a:endParaRPr kumimoji="1" lang="zh-CN" altLang="en-US" sz="1200" b="1" dirty="0">
                <a:solidFill>
                  <a:srgbClr val="0000CC"/>
                </a:solidFill>
                <a:latin typeface="微软雅黑" panose="020B0503020204020204" pitchFamily="34" charset="-122"/>
                <a:ea typeface="微软雅黑" panose="020B0503020204020204" pitchFamily="34" charset="-122"/>
              </a:endParaRPr>
            </a:p>
          </p:txBody>
        </p:sp>
        <p:pic>
          <p:nvPicPr>
            <p:cNvPr id="41" name="Picture 76"/>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rot="20497188">
              <a:off x="3898354" y="2371164"/>
              <a:ext cx="561348" cy="267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3"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05985" y="2761590"/>
              <a:ext cx="270129" cy="270129"/>
            </a:xfrm>
            <a:prstGeom prst="rect">
              <a:avLst/>
            </a:prstGeom>
            <a:noFill/>
            <a:extLst>
              <a:ext uri="{909E8E84-426E-40DD-AFC4-6F175D3DCCD1}">
                <a14:hiddenFill xmlns:a14="http://schemas.microsoft.com/office/drawing/2010/main">
                  <a:solidFill>
                    <a:srgbClr val="FFFFFF"/>
                  </a:solidFill>
                </a14:hiddenFill>
              </a:ext>
            </a:extLst>
          </p:spPr>
        </p:pic>
        <p:pic>
          <p:nvPicPr>
            <p:cNvPr id="94"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884138" y="2761590"/>
              <a:ext cx="270129" cy="270129"/>
            </a:xfrm>
            <a:prstGeom prst="rect">
              <a:avLst/>
            </a:prstGeom>
            <a:noFill/>
            <a:extLst>
              <a:ext uri="{909E8E84-426E-40DD-AFC4-6F175D3DCCD1}">
                <a14:hiddenFill xmlns:a14="http://schemas.microsoft.com/office/drawing/2010/main">
                  <a:solidFill>
                    <a:srgbClr val="FFFFFF"/>
                  </a:solidFill>
                </a14:hiddenFill>
              </a:ext>
            </a:extLst>
          </p:spPr>
        </p:pic>
        <p:pic>
          <p:nvPicPr>
            <p:cNvPr id="95"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72170" y="2761590"/>
              <a:ext cx="270129" cy="270129"/>
            </a:xfrm>
            <a:prstGeom prst="rect">
              <a:avLst/>
            </a:prstGeom>
            <a:noFill/>
            <a:extLst>
              <a:ext uri="{909E8E84-426E-40DD-AFC4-6F175D3DCCD1}">
                <a14:hiddenFill xmlns:a14="http://schemas.microsoft.com/office/drawing/2010/main">
                  <a:solidFill>
                    <a:srgbClr val="FFFFFF"/>
                  </a:solidFill>
                </a14:hiddenFill>
              </a:ext>
            </a:extLst>
          </p:spPr>
        </p:pic>
        <p:pic>
          <p:nvPicPr>
            <p:cNvPr id="96"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60202" y="2761590"/>
              <a:ext cx="270129" cy="27012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 name="组合 3"/>
          <p:cNvGrpSpPr/>
          <p:nvPr/>
        </p:nvGrpSpPr>
        <p:grpSpPr>
          <a:xfrm>
            <a:off x="4436843" y="1742509"/>
            <a:ext cx="4013075" cy="1719703"/>
            <a:chOff x="4070260" y="2706553"/>
            <a:chExt cx="4013075" cy="1719703"/>
          </a:xfrm>
        </p:grpSpPr>
        <p:grpSp>
          <p:nvGrpSpPr>
            <p:cNvPr id="3" name="组合 2"/>
            <p:cNvGrpSpPr/>
            <p:nvPr/>
          </p:nvGrpSpPr>
          <p:grpSpPr>
            <a:xfrm>
              <a:off x="4070260" y="3044171"/>
              <a:ext cx="4013075" cy="1382085"/>
              <a:chOff x="4070260" y="3044171"/>
              <a:chExt cx="4013075" cy="1382085"/>
            </a:xfrm>
          </p:grpSpPr>
          <p:sp>
            <p:nvSpPr>
              <p:cNvPr id="45" name="AutoShape 42"/>
              <p:cNvSpPr>
                <a:spLocks noChangeArrowheads="1"/>
              </p:cNvSpPr>
              <p:nvPr/>
            </p:nvSpPr>
            <p:spPr bwMode="auto">
              <a:xfrm>
                <a:off x="4070260" y="3044171"/>
                <a:ext cx="4013075" cy="1382085"/>
              </a:xfrm>
              <a:prstGeom prst="roundRect">
                <a:avLst>
                  <a:gd name="adj" fmla="val 16667"/>
                </a:avLst>
              </a:prstGeom>
              <a:solidFill>
                <a:srgbClr val="66FFFF"/>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CC"/>
                  </a:solidFill>
                  <a:latin typeface="微软雅黑" panose="020B0503020204020204" pitchFamily="34" charset="-122"/>
                  <a:ea typeface="微软雅黑" panose="020B0503020204020204" pitchFamily="34" charset="-122"/>
                </a:endParaRPr>
              </a:p>
            </p:txBody>
          </p:sp>
          <p:sp>
            <p:nvSpPr>
              <p:cNvPr id="46" name="Line 43"/>
              <p:cNvSpPr>
                <a:spLocks noChangeShapeType="1"/>
              </p:cNvSpPr>
              <p:nvPr/>
            </p:nvSpPr>
            <p:spPr bwMode="auto">
              <a:xfrm flipH="1">
                <a:off x="4839107" y="3366364"/>
                <a:ext cx="985254" cy="401532"/>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anose="020B0503020204020204" pitchFamily="34" charset="-122"/>
                  <a:ea typeface="微软雅黑" panose="020B0503020204020204" pitchFamily="34" charset="-122"/>
                </a:endParaRPr>
              </a:p>
            </p:txBody>
          </p:sp>
          <p:sp>
            <p:nvSpPr>
              <p:cNvPr id="47" name="Line 44"/>
              <p:cNvSpPr>
                <a:spLocks noChangeShapeType="1"/>
              </p:cNvSpPr>
              <p:nvPr/>
            </p:nvSpPr>
            <p:spPr bwMode="auto">
              <a:xfrm>
                <a:off x="6139671" y="3369677"/>
                <a:ext cx="1225560" cy="383642"/>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anose="020B0503020204020204" pitchFamily="34" charset="-122"/>
                  <a:ea typeface="微软雅黑" panose="020B0503020204020204" pitchFamily="34" charset="-122"/>
                </a:endParaRPr>
              </a:p>
            </p:txBody>
          </p:sp>
          <p:sp>
            <p:nvSpPr>
              <p:cNvPr id="48" name="Line 45"/>
              <p:cNvSpPr>
                <a:spLocks noChangeShapeType="1"/>
              </p:cNvSpPr>
              <p:nvPr/>
            </p:nvSpPr>
            <p:spPr bwMode="auto">
              <a:xfrm>
                <a:off x="5978011" y="3389555"/>
                <a:ext cx="96123" cy="372378"/>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anose="020B0503020204020204" pitchFamily="34" charset="-122"/>
                  <a:ea typeface="微软雅黑" panose="020B0503020204020204" pitchFamily="34" charset="-122"/>
                </a:endParaRPr>
              </a:p>
            </p:txBody>
          </p:sp>
          <p:sp>
            <p:nvSpPr>
              <p:cNvPr id="49" name="Text Box 46"/>
              <p:cNvSpPr txBox="1">
                <a:spLocks noChangeArrowheads="1"/>
              </p:cNvSpPr>
              <p:nvPr/>
            </p:nvSpPr>
            <p:spPr bwMode="auto">
              <a:xfrm>
                <a:off x="4070260" y="3660025"/>
                <a:ext cx="54373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400" b="1" dirty="0">
                    <a:latin typeface="微软雅黑" panose="020B0503020204020204" pitchFamily="34" charset="-122"/>
                    <a:ea typeface="微软雅黑" panose="020B0503020204020204" pitchFamily="34" charset="-122"/>
                  </a:rPr>
                  <a:t>一系</a:t>
                </a:r>
                <a:endParaRPr kumimoji="1" lang="zh-CN" altLang="en-US" sz="1400" b="1" dirty="0">
                  <a:latin typeface="微软雅黑" panose="020B0503020204020204" pitchFamily="34" charset="-122"/>
                  <a:ea typeface="微软雅黑" panose="020B0503020204020204" pitchFamily="34" charset="-122"/>
                </a:endParaRPr>
              </a:p>
            </p:txBody>
          </p:sp>
          <p:sp>
            <p:nvSpPr>
              <p:cNvPr id="50" name="Text Box 47"/>
              <p:cNvSpPr txBox="1">
                <a:spLocks noChangeArrowheads="1"/>
              </p:cNvSpPr>
              <p:nvPr/>
            </p:nvSpPr>
            <p:spPr bwMode="auto">
              <a:xfrm>
                <a:off x="6660383" y="3660025"/>
                <a:ext cx="54373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400" b="1">
                    <a:latin typeface="微软雅黑" panose="020B0503020204020204" pitchFamily="34" charset="-122"/>
                    <a:ea typeface="微软雅黑" panose="020B0503020204020204" pitchFamily="34" charset="-122"/>
                  </a:rPr>
                  <a:t>三系</a:t>
                </a:r>
                <a:endParaRPr kumimoji="1" lang="zh-CN" altLang="en-US" sz="1400" b="1">
                  <a:latin typeface="微软雅黑" panose="020B0503020204020204" pitchFamily="34" charset="-122"/>
                  <a:ea typeface="微软雅黑" panose="020B0503020204020204" pitchFamily="34" charset="-122"/>
                </a:endParaRPr>
              </a:p>
            </p:txBody>
          </p:sp>
          <p:sp>
            <p:nvSpPr>
              <p:cNvPr id="51" name="Text Box 48"/>
              <p:cNvSpPr txBox="1">
                <a:spLocks noChangeArrowheads="1"/>
              </p:cNvSpPr>
              <p:nvPr/>
            </p:nvSpPr>
            <p:spPr bwMode="auto">
              <a:xfrm>
                <a:off x="5357717" y="3660025"/>
                <a:ext cx="54373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400" b="1" dirty="0">
                    <a:latin typeface="微软雅黑" panose="020B0503020204020204" pitchFamily="34" charset="-122"/>
                    <a:ea typeface="微软雅黑" panose="020B0503020204020204" pitchFamily="34" charset="-122"/>
                  </a:rPr>
                  <a:t>二系</a:t>
                </a:r>
                <a:endParaRPr kumimoji="1" lang="zh-CN" altLang="en-US" sz="1400" b="1" dirty="0">
                  <a:latin typeface="微软雅黑" panose="020B0503020204020204" pitchFamily="34" charset="-122"/>
                  <a:ea typeface="微软雅黑" panose="020B0503020204020204" pitchFamily="34" charset="-122"/>
                </a:endParaRPr>
              </a:p>
            </p:txBody>
          </p:sp>
          <p:sp>
            <p:nvSpPr>
              <p:cNvPr id="52" name="Text Box 49"/>
              <p:cNvSpPr txBox="1">
                <a:spLocks noChangeArrowheads="1"/>
              </p:cNvSpPr>
              <p:nvPr/>
            </p:nvSpPr>
            <p:spPr bwMode="auto">
              <a:xfrm>
                <a:off x="4690729" y="3110228"/>
                <a:ext cx="109731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kumimoji="1" lang="zh-CN" altLang="en-US" sz="1400" b="1" dirty="0">
                    <a:latin typeface="微软雅黑" panose="020B0503020204020204" pitchFamily="34" charset="-122"/>
                    <a:ea typeface="微软雅黑" panose="020B0503020204020204" pitchFamily="34" charset="-122"/>
                  </a:rPr>
                  <a:t>主干集线器</a:t>
                </a:r>
                <a:endParaRPr kumimoji="1" lang="zh-CN" altLang="en-US" sz="1400" b="1" dirty="0">
                  <a:latin typeface="微软雅黑" panose="020B0503020204020204" pitchFamily="34" charset="-122"/>
                  <a:ea typeface="微软雅黑" panose="020B0503020204020204" pitchFamily="34" charset="-122"/>
                </a:endParaRPr>
              </a:p>
            </p:txBody>
          </p:sp>
          <p:sp>
            <p:nvSpPr>
              <p:cNvPr id="53" name="Line 51"/>
              <p:cNvSpPr>
                <a:spLocks noChangeShapeType="1"/>
              </p:cNvSpPr>
              <p:nvPr/>
            </p:nvSpPr>
            <p:spPr bwMode="auto">
              <a:xfrm flipH="1">
                <a:off x="4335193" y="3823554"/>
                <a:ext cx="305116" cy="284252"/>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anose="020B0503020204020204" pitchFamily="34" charset="-122"/>
                  <a:ea typeface="微软雅黑" panose="020B0503020204020204" pitchFamily="34" charset="-122"/>
                </a:endParaRPr>
              </a:p>
            </p:txBody>
          </p:sp>
          <p:sp>
            <p:nvSpPr>
              <p:cNvPr id="55" name="Line 53"/>
              <p:cNvSpPr>
                <a:spLocks noChangeShapeType="1"/>
              </p:cNvSpPr>
              <p:nvPr/>
            </p:nvSpPr>
            <p:spPr bwMode="auto">
              <a:xfrm>
                <a:off x="4812164" y="3877224"/>
                <a:ext cx="85199" cy="221306"/>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anose="020B0503020204020204" pitchFamily="34" charset="-122"/>
                  <a:ea typeface="微软雅黑" panose="020B0503020204020204" pitchFamily="34" charset="-122"/>
                </a:endParaRPr>
              </a:p>
            </p:txBody>
          </p:sp>
          <p:sp>
            <p:nvSpPr>
              <p:cNvPr id="56" name="Line 54"/>
              <p:cNvSpPr>
                <a:spLocks noChangeShapeType="1"/>
              </p:cNvSpPr>
              <p:nvPr/>
            </p:nvSpPr>
            <p:spPr bwMode="auto">
              <a:xfrm>
                <a:off x="4897363" y="3867947"/>
                <a:ext cx="300747" cy="221306"/>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anose="020B0503020204020204" pitchFamily="34" charset="-122"/>
                  <a:ea typeface="微软雅黑" panose="020B0503020204020204" pitchFamily="34" charset="-122"/>
                </a:endParaRPr>
              </a:p>
            </p:txBody>
          </p:sp>
          <p:sp>
            <p:nvSpPr>
              <p:cNvPr id="57" name="Line 55"/>
              <p:cNvSpPr>
                <a:spLocks noChangeShapeType="1"/>
              </p:cNvSpPr>
              <p:nvPr/>
            </p:nvSpPr>
            <p:spPr bwMode="auto">
              <a:xfrm flipH="1">
                <a:off x="4619191" y="3828191"/>
                <a:ext cx="82287" cy="286240"/>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anose="020B0503020204020204" pitchFamily="34" charset="-122"/>
                  <a:ea typeface="微软雅黑" panose="020B0503020204020204" pitchFamily="34" charset="-122"/>
                </a:endParaRPr>
              </a:p>
            </p:txBody>
          </p:sp>
          <p:pic>
            <p:nvPicPr>
              <p:cNvPr id="61" name="Picture 59"/>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rot="20497188">
                <a:off x="4526710" y="3685071"/>
                <a:ext cx="527944" cy="236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2" name="Line 60"/>
              <p:cNvSpPr>
                <a:spLocks noChangeShapeType="1"/>
              </p:cNvSpPr>
              <p:nvPr/>
            </p:nvSpPr>
            <p:spPr bwMode="auto">
              <a:xfrm flipH="1">
                <a:off x="5627019" y="3823554"/>
                <a:ext cx="305116" cy="284252"/>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anose="020B0503020204020204" pitchFamily="34" charset="-122"/>
                  <a:ea typeface="微软雅黑" panose="020B0503020204020204" pitchFamily="34" charset="-122"/>
                </a:endParaRPr>
              </a:p>
            </p:txBody>
          </p:sp>
          <p:sp>
            <p:nvSpPr>
              <p:cNvPr id="64" name="Line 62"/>
              <p:cNvSpPr>
                <a:spLocks noChangeShapeType="1"/>
              </p:cNvSpPr>
              <p:nvPr/>
            </p:nvSpPr>
            <p:spPr bwMode="auto">
              <a:xfrm>
                <a:off x="6103989" y="3877224"/>
                <a:ext cx="85199" cy="221306"/>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anose="020B0503020204020204" pitchFamily="34" charset="-122"/>
                  <a:ea typeface="微软雅黑" panose="020B0503020204020204" pitchFamily="34" charset="-122"/>
                </a:endParaRPr>
              </a:p>
            </p:txBody>
          </p:sp>
          <p:sp>
            <p:nvSpPr>
              <p:cNvPr id="65" name="Line 63"/>
              <p:cNvSpPr>
                <a:spLocks noChangeShapeType="1"/>
              </p:cNvSpPr>
              <p:nvPr/>
            </p:nvSpPr>
            <p:spPr bwMode="auto">
              <a:xfrm>
                <a:off x="6189189" y="3867947"/>
                <a:ext cx="300018" cy="221306"/>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anose="020B0503020204020204" pitchFamily="34" charset="-122"/>
                  <a:ea typeface="微软雅黑" panose="020B0503020204020204" pitchFamily="34" charset="-122"/>
                </a:endParaRPr>
              </a:p>
            </p:txBody>
          </p:sp>
          <p:sp>
            <p:nvSpPr>
              <p:cNvPr id="66" name="Line 64"/>
              <p:cNvSpPr>
                <a:spLocks noChangeShapeType="1"/>
              </p:cNvSpPr>
              <p:nvPr/>
            </p:nvSpPr>
            <p:spPr bwMode="auto">
              <a:xfrm flipH="1">
                <a:off x="5911017" y="3828191"/>
                <a:ext cx="82287" cy="286240"/>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anose="020B0503020204020204" pitchFamily="34" charset="-122"/>
                  <a:ea typeface="微软雅黑" panose="020B0503020204020204" pitchFamily="34" charset="-122"/>
                </a:endParaRPr>
              </a:p>
            </p:txBody>
          </p:sp>
          <p:pic>
            <p:nvPicPr>
              <p:cNvPr id="70" name="Picture 68"/>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rot="20497188">
                <a:off x="5818536" y="3685071"/>
                <a:ext cx="527216" cy="236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1" name="Line 69"/>
              <p:cNvSpPr>
                <a:spLocks noChangeShapeType="1"/>
              </p:cNvSpPr>
              <p:nvPr/>
            </p:nvSpPr>
            <p:spPr bwMode="auto">
              <a:xfrm flipH="1">
                <a:off x="6919573" y="3823554"/>
                <a:ext cx="305115" cy="284252"/>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anose="020B0503020204020204" pitchFamily="34" charset="-122"/>
                  <a:ea typeface="微软雅黑" panose="020B0503020204020204" pitchFamily="34" charset="-122"/>
                </a:endParaRPr>
              </a:p>
            </p:txBody>
          </p:sp>
          <p:sp>
            <p:nvSpPr>
              <p:cNvPr id="73" name="Line 71"/>
              <p:cNvSpPr>
                <a:spLocks noChangeShapeType="1"/>
              </p:cNvSpPr>
              <p:nvPr/>
            </p:nvSpPr>
            <p:spPr bwMode="auto">
              <a:xfrm>
                <a:off x="7396543" y="3877224"/>
                <a:ext cx="85199" cy="221306"/>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anose="020B0503020204020204" pitchFamily="34" charset="-122"/>
                  <a:ea typeface="微软雅黑" panose="020B0503020204020204" pitchFamily="34" charset="-122"/>
                </a:endParaRPr>
              </a:p>
            </p:txBody>
          </p:sp>
          <p:sp>
            <p:nvSpPr>
              <p:cNvPr id="74" name="Line 72"/>
              <p:cNvSpPr>
                <a:spLocks noChangeShapeType="1"/>
              </p:cNvSpPr>
              <p:nvPr/>
            </p:nvSpPr>
            <p:spPr bwMode="auto">
              <a:xfrm>
                <a:off x="7481743" y="3867947"/>
                <a:ext cx="300746" cy="221306"/>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anose="020B0503020204020204" pitchFamily="34" charset="-122"/>
                  <a:ea typeface="微软雅黑" panose="020B0503020204020204" pitchFamily="34" charset="-122"/>
                </a:endParaRPr>
              </a:p>
            </p:txBody>
          </p:sp>
          <p:sp>
            <p:nvSpPr>
              <p:cNvPr id="75" name="Line 73"/>
              <p:cNvSpPr>
                <a:spLocks noChangeShapeType="1"/>
              </p:cNvSpPr>
              <p:nvPr/>
            </p:nvSpPr>
            <p:spPr bwMode="auto">
              <a:xfrm flipH="1">
                <a:off x="7203571" y="3828191"/>
                <a:ext cx="82286" cy="286240"/>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anose="020B0503020204020204" pitchFamily="34" charset="-122"/>
                  <a:ea typeface="微软雅黑" panose="020B0503020204020204" pitchFamily="34" charset="-122"/>
                </a:endParaRPr>
              </a:p>
            </p:txBody>
          </p:sp>
          <p:pic>
            <p:nvPicPr>
              <p:cNvPr id="79" name="Picture 77"/>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rot="20497188">
                <a:off x="7111089" y="3685071"/>
                <a:ext cx="527945" cy="236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0" name="Picture 78"/>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rot="20497188">
                <a:off x="5662701" y="3153009"/>
                <a:ext cx="705625" cy="3160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44" name="Text Box 50"/>
            <p:cNvSpPr txBox="1">
              <a:spLocks noChangeArrowheads="1"/>
            </p:cNvSpPr>
            <p:nvPr/>
          </p:nvSpPr>
          <p:spPr bwMode="auto">
            <a:xfrm>
              <a:off x="5132957" y="2706553"/>
              <a:ext cx="1826142"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600" b="1" dirty="0">
                  <a:solidFill>
                    <a:srgbClr val="CC00CC"/>
                  </a:solidFill>
                  <a:latin typeface="微软雅黑" panose="020B0503020204020204" pitchFamily="34" charset="-122"/>
                  <a:ea typeface="微软雅黑" panose="020B0503020204020204" pitchFamily="34" charset="-122"/>
                </a:rPr>
                <a:t>一个更大的碰撞域</a:t>
              </a:r>
              <a:endParaRPr kumimoji="1" lang="zh-CN" altLang="en-US" sz="1600" b="1" dirty="0">
                <a:solidFill>
                  <a:srgbClr val="CC00CC"/>
                </a:solidFill>
                <a:latin typeface="微软雅黑" panose="020B0503020204020204" pitchFamily="34" charset="-122"/>
                <a:ea typeface="微软雅黑" panose="020B0503020204020204" pitchFamily="34" charset="-122"/>
              </a:endParaRPr>
            </a:p>
          </p:txBody>
        </p:sp>
        <p:pic>
          <p:nvPicPr>
            <p:cNvPr id="97"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40421" y="4037576"/>
              <a:ext cx="270129" cy="270129"/>
            </a:xfrm>
            <a:prstGeom prst="rect">
              <a:avLst/>
            </a:prstGeom>
            <a:noFill/>
            <a:extLst>
              <a:ext uri="{909E8E84-426E-40DD-AFC4-6F175D3DCCD1}">
                <a14:hiddenFill xmlns:a14="http://schemas.microsoft.com/office/drawing/2010/main">
                  <a:solidFill>
                    <a:srgbClr val="FFFFFF"/>
                  </a:solidFill>
                </a14:hiddenFill>
              </a:ext>
            </a:extLst>
          </p:spPr>
        </p:pic>
        <p:pic>
          <p:nvPicPr>
            <p:cNvPr id="98"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18574" y="4037576"/>
              <a:ext cx="270129" cy="270129"/>
            </a:xfrm>
            <a:prstGeom prst="rect">
              <a:avLst/>
            </a:prstGeom>
            <a:noFill/>
            <a:extLst>
              <a:ext uri="{909E8E84-426E-40DD-AFC4-6F175D3DCCD1}">
                <a14:hiddenFill xmlns:a14="http://schemas.microsoft.com/office/drawing/2010/main">
                  <a:solidFill>
                    <a:srgbClr val="FFFFFF"/>
                  </a:solidFill>
                </a14:hiddenFill>
              </a:ext>
            </a:extLst>
          </p:spPr>
        </p:pic>
        <p:pic>
          <p:nvPicPr>
            <p:cNvPr id="99"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06606" y="4037576"/>
              <a:ext cx="270129" cy="270129"/>
            </a:xfrm>
            <a:prstGeom prst="rect">
              <a:avLst/>
            </a:prstGeom>
            <a:noFill/>
            <a:extLst>
              <a:ext uri="{909E8E84-426E-40DD-AFC4-6F175D3DCCD1}">
                <a14:hiddenFill xmlns:a14="http://schemas.microsoft.com/office/drawing/2010/main">
                  <a:solidFill>
                    <a:srgbClr val="FFFFFF"/>
                  </a:solidFill>
                </a14:hiddenFill>
              </a:ext>
            </a:extLst>
          </p:spPr>
        </p:pic>
        <p:pic>
          <p:nvPicPr>
            <p:cNvPr id="100"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94638" y="4037576"/>
              <a:ext cx="270129" cy="270129"/>
            </a:xfrm>
            <a:prstGeom prst="rect">
              <a:avLst/>
            </a:prstGeom>
            <a:noFill/>
            <a:extLst>
              <a:ext uri="{909E8E84-426E-40DD-AFC4-6F175D3DCCD1}">
                <a14:hiddenFill xmlns:a14="http://schemas.microsoft.com/office/drawing/2010/main">
                  <a:solidFill>
                    <a:srgbClr val="FFFFFF"/>
                  </a:solidFill>
                </a14:hiddenFill>
              </a:ext>
            </a:extLst>
          </p:spPr>
        </p:pic>
        <p:pic>
          <p:nvPicPr>
            <p:cNvPr id="101"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36565" y="4037576"/>
              <a:ext cx="270129" cy="270129"/>
            </a:xfrm>
            <a:prstGeom prst="rect">
              <a:avLst/>
            </a:prstGeom>
            <a:noFill/>
            <a:extLst>
              <a:ext uri="{909E8E84-426E-40DD-AFC4-6F175D3DCCD1}">
                <a14:hiddenFill xmlns:a14="http://schemas.microsoft.com/office/drawing/2010/main">
                  <a:solidFill>
                    <a:srgbClr val="FFFFFF"/>
                  </a:solidFill>
                </a14:hiddenFill>
              </a:ext>
            </a:extLst>
          </p:spPr>
        </p:pic>
        <p:pic>
          <p:nvPicPr>
            <p:cNvPr id="102"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814718" y="4037576"/>
              <a:ext cx="270129" cy="270129"/>
            </a:xfrm>
            <a:prstGeom prst="rect">
              <a:avLst/>
            </a:prstGeom>
            <a:noFill/>
            <a:extLst>
              <a:ext uri="{909E8E84-426E-40DD-AFC4-6F175D3DCCD1}">
                <a14:hiddenFill xmlns:a14="http://schemas.microsoft.com/office/drawing/2010/main">
                  <a:solidFill>
                    <a:srgbClr val="FFFFFF"/>
                  </a:solidFill>
                </a14:hiddenFill>
              </a:ext>
            </a:extLst>
          </p:spPr>
        </p:pic>
        <p:pic>
          <p:nvPicPr>
            <p:cNvPr id="103"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02750" y="4037576"/>
              <a:ext cx="270129" cy="270129"/>
            </a:xfrm>
            <a:prstGeom prst="rect">
              <a:avLst/>
            </a:prstGeom>
            <a:noFill/>
            <a:extLst>
              <a:ext uri="{909E8E84-426E-40DD-AFC4-6F175D3DCCD1}">
                <a14:hiddenFill xmlns:a14="http://schemas.microsoft.com/office/drawing/2010/main">
                  <a:solidFill>
                    <a:srgbClr val="FFFFFF"/>
                  </a:solidFill>
                </a14:hiddenFill>
              </a:ext>
            </a:extLst>
          </p:spPr>
        </p:pic>
        <p:pic>
          <p:nvPicPr>
            <p:cNvPr id="104"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90782" y="4037576"/>
              <a:ext cx="270129" cy="270129"/>
            </a:xfrm>
            <a:prstGeom prst="rect">
              <a:avLst/>
            </a:prstGeom>
            <a:noFill/>
            <a:extLst>
              <a:ext uri="{909E8E84-426E-40DD-AFC4-6F175D3DCCD1}">
                <a14:hiddenFill xmlns:a14="http://schemas.microsoft.com/office/drawing/2010/main">
                  <a:solidFill>
                    <a:srgbClr val="FFFFFF"/>
                  </a:solidFill>
                </a14:hiddenFill>
              </a:ext>
            </a:extLst>
          </p:spPr>
        </p:pic>
        <p:pic>
          <p:nvPicPr>
            <p:cNvPr id="105"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32709" y="4037576"/>
              <a:ext cx="270129" cy="270129"/>
            </a:xfrm>
            <a:prstGeom prst="rect">
              <a:avLst/>
            </a:prstGeom>
            <a:noFill/>
            <a:extLst>
              <a:ext uri="{909E8E84-426E-40DD-AFC4-6F175D3DCCD1}">
                <a14:hiddenFill xmlns:a14="http://schemas.microsoft.com/office/drawing/2010/main">
                  <a:solidFill>
                    <a:srgbClr val="FFFFFF"/>
                  </a:solidFill>
                </a14:hiddenFill>
              </a:ext>
            </a:extLst>
          </p:spPr>
        </p:pic>
        <p:pic>
          <p:nvPicPr>
            <p:cNvPr id="106"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110862" y="4037576"/>
              <a:ext cx="270129" cy="270129"/>
            </a:xfrm>
            <a:prstGeom prst="rect">
              <a:avLst/>
            </a:prstGeom>
            <a:noFill/>
            <a:extLst>
              <a:ext uri="{909E8E84-426E-40DD-AFC4-6F175D3DCCD1}">
                <a14:hiddenFill xmlns:a14="http://schemas.microsoft.com/office/drawing/2010/main">
                  <a:solidFill>
                    <a:srgbClr val="FFFFFF"/>
                  </a:solidFill>
                </a14:hiddenFill>
              </a:ext>
            </a:extLst>
          </p:spPr>
        </p:pic>
        <p:pic>
          <p:nvPicPr>
            <p:cNvPr id="107"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398894" y="4037576"/>
              <a:ext cx="270129" cy="270129"/>
            </a:xfrm>
            <a:prstGeom prst="rect">
              <a:avLst/>
            </a:prstGeom>
            <a:noFill/>
            <a:extLst>
              <a:ext uri="{909E8E84-426E-40DD-AFC4-6F175D3DCCD1}">
                <a14:hiddenFill xmlns:a14="http://schemas.microsoft.com/office/drawing/2010/main">
                  <a:solidFill>
                    <a:srgbClr val="FFFFFF"/>
                  </a:solidFill>
                </a14:hiddenFill>
              </a:ext>
            </a:extLst>
          </p:spPr>
        </p:pic>
        <p:pic>
          <p:nvPicPr>
            <p:cNvPr id="108"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86926" y="4037576"/>
              <a:ext cx="270129" cy="270129"/>
            </a:xfrm>
            <a:prstGeom prst="rect">
              <a:avLst/>
            </a:prstGeom>
            <a:noFill/>
            <a:extLst>
              <a:ext uri="{909E8E84-426E-40DD-AFC4-6F175D3DCCD1}">
                <a14:hiddenFill xmlns:a14="http://schemas.microsoft.com/office/drawing/2010/main">
                  <a:solidFill>
                    <a:srgbClr val="FFFFFF"/>
                  </a:solidFill>
                </a14:hiddenFill>
              </a:ext>
            </a:extLst>
          </p:spPr>
        </p:pic>
      </p:grpSp>
      <p:sp>
        <p:nvSpPr>
          <p:cNvPr id="110" name="Rectangle 8"/>
          <p:cNvSpPr>
            <a:spLocks noChangeArrowheads="1"/>
          </p:cNvSpPr>
          <p:nvPr/>
        </p:nvSpPr>
        <p:spPr bwMode="auto">
          <a:xfrm>
            <a:off x="502920" y="1042344"/>
            <a:ext cx="8129014" cy="7835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68605" indent="-268605">
              <a:lnSpc>
                <a:spcPts val="2700"/>
              </a:lnSpc>
              <a:buClr>
                <a:srgbClr val="0070C0"/>
              </a:buClr>
              <a:buFont typeface="Wingdings" panose="05000000000000000000" pitchFamily="2" charset="2"/>
              <a:buChar char="l"/>
            </a:pPr>
            <a:r>
              <a:rPr lang="zh-CN" altLang="en-US" sz="2000" b="1" dirty="0" smtClean="0">
                <a:latin typeface="微软雅黑" panose="020B0503020204020204" pitchFamily="34" charset="-122"/>
                <a:ea typeface="微软雅黑" panose="020B0503020204020204" pitchFamily="34" charset="-122"/>
              </a:rPr>
              <a:t>使用集线器扩展</a:t>
            </a:r>
            <a:r>
              <a:rPr lang="en-US" altLang="zh-CN" sz="2000" b="1" dirty="0" smtClean="0">
                <a:latin typeface="微软雅黑" panose="020B0503020204020204" pitchFamily="34" charset="-122"/>
                <a:ea typeface="微软雅黑" panose="020B0503020204020204" pitchFamily="34" charset="-122"/>
              </a:rPr>
              <a:t>:</a:t>
            </a:r>
            <a:r>
              <a:rPr lang="zh-CN" altLang="en-US" sz="2000" b="1" dirty="0" smtClean="0">
                <a:latin typeface="微软雅黑" panose="020B0503020204020204" pitchFamily="34" charset="-122"/>
                <a:ea typeface="微软雅黑" panose="020B0503020204020204" pitchFamily="34" charset="-122"/>
              </a:rPr>
              <a:t>将多个以太网段连成更大的、多级星形结构的以太网。</a:t>
            </a:r>
            <a:endParaRPr lang="zh-CN" altLang="en-US" sz="2000" b="1" dirty="0" smtClean="0">
              <a:latin typeface="微软雅黑" panose="020B0503020204020204" pitchFamily="34" charset="-122"/>
              <a:ea typeface="微软雅黑" panose="020B0503020204020204" pitchFamily="34" charset="-122"/>
            </a:endParaRPr>
          </a:p>
        </p:txBody>
      </p:sp>
      <p:sp>
        <p:nvSpPr>
          <p:cNvPr id="111" name="AutoShape 5"/>
          <p:cNvSpPr>
            <a:spLocks noChangeArrowheads="1"/>
          </p:cNvSpPr>
          <p:nvPr/>
        </p:nvSpPr>
        <p:spPr bwMode="auto">
          <a:xfrm>
            <a:off x="502919" y="649855"/>
            <a:ext cx="8129015" cy="388721"/>
          </a:xfrm>
          <a:prstGeom prst="roundRect">
            <a:avLst>
              <a:gd name="adj" fmla="val 16667"/>
            </a:avLst>
          </a:prstGeom>
          <a:solidFill>
            <a:srgbClr val="0089FA"/>
          </a:solidFill>
          <a:ln>
            <a:noFill/>
          </a:ln>
          <a:effectLst/>
        </p:spPr>
        <p:txBody>
          <a:bodyPr wrap="none" anchor="ctr"/>
          <a:lstStyle/>
          <a:p>
            <a:endParaRPr lang="zh-CN" altLang="en-US"/>
          </a:p>
        </p:txBody>
      </p:sp>
      <p:sp>
        <p:nvSpPr>
          <p:cNvPr id="112" name="Rectangle 6"/>
          <p:cNvSpPr>
            <a:spLocks noChangeArrowheads="1"/>
          </p:cNvSpPr>
          <p:nvPr/>
        </p:nvSpPr>
        <p:spPr bwMode="auto">
          <a:xfrm>
            <a:off x="2622844" y="598440"/>
            <a:ext cx="388119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anose="020B0503020204020204" pitchFamily="34" charset="-122"/>
                <a:ea typeface="微软雅黑" panose="020B0503020204020204" pitchFamily="34" charset="-122"/>
              </a:rPr>
              <a:t>3.4.1  </a:t>
            </a:r>
            <a:r>
              <a:rPr lang="zh-CN" altLang="en-US" sz="2400" b="1" dirty="0">
                <a:solidFill>
                  <a:schemeClr val="bg1"/>
                </a:solidFill>
                <a:latin typeface="微软雅黑" panose="020B0503020204020204" pitchFamily="34" charset="-122"/>
                <a:ea typeface="微软雅黑" panose="020B0503020204020204" pitchFamily="34" charset="-122"/>
              </a:rPr>
              <a:t>在物理层扩展以太网</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Tm="2000"/>
    </mc:Choice>
    <mc:Fallback>
      <p:transition spd="slow" advTm="2000"/>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466345" y="623028"/>
            <a:ext cx="8129015" cy="388721"/>
          </a:xfrm>
          <a:prstGeom prst="roundRect">
            <a:avLst>
              <a:gd name="adj" fmla="val 16667"/>
            </a:avLst>
          </a:prstGeom>
          <a:solidFill>
            <a:srgbClr val="0089FA"/>
          </a:solidFill>
          <a:ln>
            <a:noFill/>
          </a:ln>
          <a:effectLst/>
        </p:spPr>
        <p:txBody>
          <a:bodyPr wrap="none" anchor="ctr"/>
          <a:lstStyle/>
          <a:p>
            <a:endParaRPr lang="zh-CN" altLang="en-US"/>
          </a:p>
        </p:txBody>
      </p:sp>
      <p:sp>
        <p:nvSpPr>
          <p:cNvPr id="3" name="Rectangle 6"/>
          <p:cNvSpPr>
            <a:spLocks noChangeArrowheads="1"/>
          </p:cNvSpPr>
          <p:nvPr/>
        </p:nvSpPr>
        <p:spPr bwMode="auto">
          <a:xfrm>
            <a:off x="3093071" y="571613"/>
            <a:ext cx="295786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anose="020B0503020204020204" pitchFamily="34" charset="-122"/>
                <a:ea typeface="微软雅黑" panose="020B0503020204020204" pitchFamily="34" charset="-122"/>
              </a:rPr>
              <a:t>3.1.1  </a:t>
            </a:r>
            <a:r>
              <a:rPr lang="zh-CN" altLang="en-US" sz="2400" b="1" dirty="0">
                <a:solidFill>
                  <a:schemeClr val="bg1"/>
                </a:solidFill>
                <a:latin typeface="微软雅黑" panose="020B0503020204020204" pitchFamily="34" charset="-122"/>
                <a:ea typeface="微软雅黑" panose="020B0503020204020204" pitchFamily="34" charset="-122"/>
              </a:rPr>
              <a:t>数据链路和</a:t>
            </a:r>
            <a:r>
              <a:rPr lang="zh-CN" altLang="en-US" sz="2400" b="1" dirty="0" smtClean="0">
                <a:solidFill>
                  <a:schemeClr val="bg1"/>
                </a:solidFill>
                <a:latin typeface="微软雅黑" panose="020B0503020204020204" pitchFamily="34" charset="-122"/>
                <a:ea typeface="微软雅黑" panose="020B0503020204020204" pitchFamily="34" charset="-122"/>
              </a:rPr>
              <a:t>帧</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4" name="Rectangle 8"/>
          <p:cNvSpPr>
            <a:spLocks noChangeArrowheads="1"/>
          </p:cNvSpPr>
          <p:nvPr/>
        </p:nvSpPr>
        <p:spPr bwMode="auto">
          <a:xfrm>
            <a:off x="466345" y="999477"/>
            <a:ext cx="8129015" cy="3938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68605" indent="-268605">
              <a:lnSpc>
                <a:spcPts val="3000"/>
              </a:lnSpc>
              <a:buClr>
                <a:srgbClr val="0070C0"/>
              </a:buClr>
              <a:buFont typeface="Wingdings" panose="05000000000000000000" pitchFamily="2" charset="2"/>
              <a:buChar char="l"/>
            </a:pPr>
            <a:r>
              <a:rPr lang="zh-CN" altLang="en-US" sz="1600" b="1" dirty="0">
                <a:solidFill>
                  <a:srgbClr val="C00000"/>
                </a:solidFill>
                <a:latin typeface="微软雅黑" panose="020B0503020204020204" pitchFamily="34" charset="-122"/>
                <a:ea typeface="微软雅黑" panose="020B0503020204020204" pitchFamily="34" charset="-122"/>
              </a:rPr>
              <a:t>链路 </a:t>
            </a:r>
            <a:r>
              <a:rPr lang="en-US" altLang="zh-CN" sz="1600" b="1" dirty="0">
                <a:solidFill>
                  <a:srgbClr val="C00000"/>
                </a:solidFill>
                <a:latin typeface="微软雅黑" panose="020B0503020204020204" pitchFamily="34" charset="-122"/>
                <a:ea typeface="微软雅黑" panose="020B0503020204020204" pitchFamily="34" charset="-122"/>
              </a:rPr>
              <a:t>(link) </a:t>
            </a:r>
            <a:r>
              <a:rPr lang="zh-CN" altLang="en-US" sz="1600" b="1" dirty="0" smtClean="0">
                <a:solidFill>
                  <a:srgbClr val="C00000"/>
                </a:solidFill>
                <a:latin typeface="微软雅黑" panose="020B0503020204020204" pitchFamily="34" charset="-122"/>
                <a:ea typeface="微软雅黑" panose="020B0503020204020204" pitchFamily="34" charset="-122"/>
              </a:rPr>
              <a:t>：</a:t>
            </a:r>
            <a:endParaRPr lang="en-US" altLang="zh-CN" sz="1600" b="1" dirty="0" smtClean="0">
              <a:solidFill>
                <a:srgbClr val="C00000"/>
              </a:solidFill>
              <a:latin typeface="微软雅黑" panose="020B0503020204020204" pitchFamily="34" charset="-122"/>
              <a:ea typeface="微软雅黑" panose="020B0503020204020204" pitchFamily="34" charset="-122"/>
            </a:endParaRPr>
          </a:p>
          <a:p>
            <a:pPr marL="598805" indent="-342900">
              <a:lnSpc>
                <a:spcPts val="3000"/>
              </a:lnSpc>
              <a:buClr>
                <a:srgbClr val="7030A0"/>
              </a:buClr>
              <a:buSzPct val="75000"/>
              <a:buFont typeface="Wingdings" panose="05000000000000000000" pitchFamily="2" charset="2"/>
              <a:buChar char="u"/>
            </a:pPr>
            <a:r>
              <a:rPr lang="zh-CN" altLang="en-US" sz="1600" b="1" dirty="0">
                <a:latin typeface="微软雅黑" panose="020B0503020204020204" pitchFamily="34" charset="-122"/>
                <a:ea typeface="微软雅黑" panose="020B0503020204020204" pitchFamily="34" charset="-122"/>
              </a:rPr>
              <a:t>一条无源的点到点的物理线路段</a:t>
            </a:r>
            <a:r>
              <a:rPr lang="zh-CN" altLang="en-US" sz="1600" b="1" dirty="0">
                <a:latin typeface="微软雅黑" panose="020B0503020204020204" pitchFamily="34" charset="-122"/>
                <a:ea typeface="微软雅黑" panose="020B0503020204020204" pitchFamily="34" charset="-122"/>
                <a:sym typeface="+mn-ea"/>
              </a:rPr>
              <a:t>（双绞线、光纤等）</a:t>
            </a:r>
            <a:r>
              <a:rPr lang="zh-CN" altLang="en-US" sz="1600" b="1" dirty="0">
                <a:latin typeface="微软雅黑" panose="020B0503020204020204" pitchFamily="34" charset="-122"/>
                <a:ea typeface="微软雅黑" panose="020B0503020204020204" pitchFamily="34" charset="-122"/>
              </a:rPr>
              <a:t>，中间</a:t>
            </a:r>
            <a:r>
              <a:rPr lang="zh-CN" altLang="en-US" sz="1600" b="1" dirty="0">
                <a:solidFill>
                  <a:srgbClr val="0000FF"/>
                </a:solidFill>
                <a:latin typeface="微软雅黑" panose="020B0503020204020204" pitchFamily="34" charset="-122"/>
                <a:ea typeface="微软雅黑" panose="020B0503020204020204" pitchFamily="34" charset="-122"/>
              </a:rPr>
              <a:t>没有</a:t>
            </a:r>
            <a:r>
              <a:rPr lang="zh-CN" altLang="en-US" sz="1600" b="1" dirty="0">
                <a:latin typeface="微软雅黑" panose="020B0503020204020204" pitchFamily="34" charset="-122"/>
                <a:ea typeface="微软雅黑" panose="020B0503020204020204" pitchFamily="34" charset="-122"/>
              </a:rPr>
              <a:t>任何其他的交换结点。</a:t>
            </a:r>
            <a:endParaRPr lang="zh-CN" altLang="en-US" sz="1600" b="1" dirty="0">
              <a:latin typeface="微软雅黑" panose="020B0503020204020204" pitchFamily="34" charset="-122"/>
              <a:ea typeface="微软雅黑" panose="020B0503020204020204" pitchFamily="34" charset="-122"/>
            </a:endParaRPr>
          </a:p>
          <a:p>
            <a:pPr marL="598805" indent="-342900">
              <a:lnSpc>
                <a:spcPts val="3000"/>
              </a:lnSpc>
              <a:buClr>
                <a:srgbClr val="7030A0"/>
              </a:buClr>
              <a:buSzPct val="75000"/>
              <a:buFont typeface="Wingdings" panose="05000000000000000000" pitchFamily="2" charset="2"/>
              <a:buChar char="u"/>
            </a:pPr>
            <a:r>
              <a:rPr lang="zh-CN" altLang="en-US" sz="1600" b="1" dirty="0">
                <a:latin typeface="微软雅黑" panose="020B0503020204020204" pitchFamily="34" charset="-122"/>
                <a:ea typeface="微软雅黑" panose="020B0503020204020204" pitchFamily="34" charset="-122"/>
              </a:rPr>
              <a:t>一条链路只是一条通路的一个组成部分</a:t>
            </a:r>
            <a:r>
              <a:rPr lang="zh-CN" altLang="en-US" sz="1600" b="1" dirty="0" smtClean="0">
                <a:latin typeface="微软雅黑" panose="020B0503020204020204" pitchFamily="34" charset="-122"/>
                <a:ea typeface="微软雅黑" panose="020B0503020204020204" pitchFamily="34" charset="-122"/>
              </a:rPr>
              <a:t>。</a:t>
            </a:r>
            <a:endParaRPr lang="en-US" altLang="zh-CN" sz="1600" b="1" dirty="0" smtClean="0">
              <a:latin typeface="微软雅黑" panose="020B0503020204020204" pitchFamily="34" charset="-122"/>
              <a:ea typeface="微软雅黑" panose="020B0503020204020204" pitchFamily="34" charset="-122"/>
            </a:endParaRPr>
          </a:p>
          <a:p>
            <a:pPr marL="598805" indent="-342900">
              <a:lnSpc>
                <a:spcPts val="3000"/>
              </a:lnSpc>
              <a:buClr>
                <a:srgbClr val="7030A0"/>
              </a:buClr>
              <a:buSzPct val="75000"/>
              <a:buFont typeface="Wingdings" panose="05000000000000000000" pitchFamily="2" charset="2"/>
              <a:buChar char="u"/>
            </a:pPr>
            <a:r>
              <a:rPr lang="zh-CN" altLang="en-US" sz="1600" b="1" dirty="0" smtClean="0">
                <a:latin typeface="微软雅黑" panose="020B0503020204020204" pitchFamily="34" charset="-122"/>
                <a:ea typeface="微软雅黑" panose="020B0503020204020204" pitchFamily="34" charset="-122"/>
              </a:rPr>
              <a:t>或</a:t>
            </a:r>
            <a:r>
              <a:rPr lang="zh-CN" altLang="en-US" sz="1600" b="1" dirty="0" smtClean="0">
                <a:solidFill>
                  <a:srgbClr val="0000FF"/>
                </a:solidFill>
                <a:latin typeface="微软雅黑" panose="020B0503020204020204" pitchFamily="34" charset="-122"/>
                <a:ea typeface="微软雅黑" panose="020B0503020204020204" pitchFamily="34" charset="-122"/>
              </a:rPr>
              <a:t>物理链路。</a:t>
            </a:r>
            <a:endParaRPr lang="en-US" altLang="zh-CN" sz="1600" b="1" dirty="0" smtClean="0">
              <a:solidFill>
                <a:srgbClr val="0000FF"/>
              </a:solidFill>
              <a:latin typeface="微软雅黑" panose="020B0503020204020204" pitchFamily="34" charset="-122"/>
              <a:ea typeface="微软雅黑" panose="020B0503020204020204" pitchFamily="34" charset="-122"/>
            </a:endParaRPr>
          </a:p>
          <a:p>
            <a:pPr marL="268605" indent="-268605">
              <a:lnSpc>
                <a:spcPts val="3000"/>
              </a:lnSpc>
              <a:buClr>
                <a:srgbClr val="0070C0"/>
              </a:buClr>
              <a:buSzPct val="75000"/>
              <a:buFont typeface="Wingdings" panose="05000000000000000000" pitchFamily="2" charset="2"/>
              <a:buChar char="l"/>
            </a:pPr>
            <a:r>
              <a:rPr lang="zh-CN" altLang="en-US" sz="1600" b="1" dirty="0">
                <a:solidFill>
                  <a:srgbClr val="C00000"/>
                </a:solidFill>
                <a:latin typeface="微软雅黑" panose="020B0503020204020204" pitchFamily="34" charset="-122"/>
                <a:ea typeface="微软雅黑" panose="020B0503020204020204" pitchFamily="34" charset="-122"/>
              </a:rPr>
              <a:t>数据链路 </a:t>
            </a:r>
            <a:r>
              <a:rPr lang="en-US" altLang="zh-CN" sz="1600" b="1" dirty="0">
                <a:solidFill>
                  <a:srgbClr val="C00000"/>
                </a:solidFill>
                <a:latin typeface="微软雅黑" panose="020B0503020204020204" pitchFamily="34" charset="-122"/>
                <a:ea typeface="微软雅黑" panose="020B0503020204020204" pitchFamily="34" charset="-122"/>
              </a:rPr>
              <a:t>(data link)</a:t>
            </a:r>
            <a:r>
              <a:rPr lang="zh-CN" altLang="en-US" sz="1600" b="1" dirty="0">
                <a:solidFill>
                  <a:srgbClr val="C00000"/>
                </a:solidFill>
                <a:latin typeface="微软雅黑" panose="020B0503020204020204" pitchFamily="34" charset="-122"/>
                <a:ea typeface="微软雅黑" panose="020B0503020204020204" pitchFamily="34" charset="-122"/>
              </a:rPr>
              <a:t>：</a:t>
            </a:r>
            <a:endParaRPr lang="en-US" altLang="zh-CN" sz="1600" b="1" dirty="0">
              <a:solidFill>
                <a:srgbClr val="C00000"/>
              </a:solidFill>
              <a:latin typeface="微软雅黑" panose="020B0503020204020204" pitchFamily="34" charset="-122"/>
              <a:ea typeface="微软雅黑" panose="020B0503020204020204" pitchFamily="34" charset="-122"/>
            </a:endParaRPr>
          </a:p>
          <a:p>
            <a:pPr marL="598805" indent="-342900">
              <a:lnSpc>
                <a:spcPts val="3000"/>
              </a:lnSpc>
              <a:buClr>
                <a:srgbClr val="7030A0"/>
              </a:buClr>
              <a:buSzPct val="75000"/>
              <a:buFont typeface="Wingdings" panose="05000000000000000000" pitchFamily="2" charset="2"/>
              <a:buChar char="u"/>
            </a:pPr>
            <a:r>
              <a:rPr lang="zh-CN" altLang="en-US" sz="1600" b="1" dirty="0">
                <a:latin typeface="微软雅黑" panose="020B0503020204020204" pitchFamily="34" charset="-122"/>
                <a:ea typeface="微软雅黑" panose="020B0503020204020204" pitchFamily="34" charset="-122"/>
              </a:rPr>
              <a:t>把实现</a:t>
            </a:r>
            <a:r>
              <a:rPr lang="zh-CN" altLang="en-US" sz="1600" b="1" dirty="0" smtClean="0">
                <a:latin typeface="微软雅黑" panose="020B0503020204020204" pitchFamily="34" charset="-122"/>
                <a:ea typeface="微软雅黑" panose="020B0503020204020204" pitchFamily="34" charset="-122"/>
              </a:rPr>
              <a:t>控制数据传输的协议</a:t>
            </a:r>
            <a:r>
              <a:rPr lang="zh-CN" altLang="en-US" sz="1600" b="1" dirty="0">
                <a:latin typeface="微软雅黑" panose="020B0503020204020204" pitchFamily="34" charset="-122"/>
                <a:ea typeface="微软雅黑" panose="020B0503020204020204" pitchFamily="34" charset="-122"/>
              </a:rPr>
              <a:t>的硬件和软件加到链路上，就构成了</a:t>
            </a:r>
            <a:r>
              <a:rPr lang="zh-CN" altLang="en-US" sz="1600" b="1" dirty="0" smtClean="0">
                <a:latin typeface="微软雅黑" panose="020B0503020204020204" pitchFamily="34" charset="-122"/>
                <a:ea typeface="微软雅黑" panose="020B0503020204020204" pitchFamily="34" charset="-122"/>
              </a:rPr>
              <a:t>数据链路</a:t>
            </a:r>
            <a:r>
              <a:rPr lang="zh-CN" altLang="en-US" sz="1600" b="1" dirty="0">
                <a:latin typeface="微软雅黑" panose="020B0503020204020204" pitchFamily="34" charset="-122"/>
                <a:ea typeface="微软雅黑" panose="020B0503020204020204" pitchFamily="34" charset="-122"/>
              </a:rPr>
              <a:t>。</a:t>
            </a:r>
            <a:r>
              <a:rPr lang="zh-CN" altLang="en-US" sz="1600" b="1" dirty="0" smtClean="0">
                <a:latin typeface="微软雅黑" panose="020B0503020204020204" pitchFamily="34" charset="-122"/>
                <a:ea typeface="微软雅黑" panose="020B0503020204020204" pitchFamily="34" charset="-122"/>
                <a:sym typeface="+mn-ea"/>
              </a:rPr>
              <a:t>数据链路 = 链路 + 协议</a:t>
            </a:r>
            <a:endParaRPr lang="en-US" altLang="zh-CN" sz="1600" b="1" dirty="0" smtClean="0">
              <a:latin typeface="微软雅黑" panose="020B0503020204020204" pitchFamily="34" charset="-122"/>
              <a:ea typeface="微软雅黑" panose="020B0503020204020204" pitchFamily="34" charset="-122"/>
            </a:endParaRPr>
          </a:p>
          <a:p>
            <a:pPr marL="598805" indent="-342900">
              <a:lnSpc>
                <a:spcPts val="3000"/>
              </a:lnSpc>
              <a:buClr>
                <a:srgbClr val="7030A0"/>
              </a:buClr>
              <a:buSzPct val="75000"/>
              <a:buFont typeface="Wingdings" panose="05000000000000000000" pitchFamily="2" charset="2"/>
              <a:buChar char="u"/>
            </a:pPr>
            <a:r>
              <a:rPr lang="zh-CN" altLang="en-US" sz="1600" b="1" dirty="0" smtClean="0">
                <a:latin typeface="微软雅黑" panose="020B0503020204020204" pitchFamily="34" charset="-122"/>
                <a:ea typeface="微软雅黑" panose="020B0503020204020204" pitchFamily="34" charset="-122"/>
              </a:rPr>
              <a:t>或</a:t>
            </a:r>
            <a:r>
              <a:rPr lang="zh-CN" altLang="en-US" sz="1600" b="1" dirty="0" smtClean="0">
                <a:solidFill>
                  <a:srgbClr val="0000FF"/>
                </a:solidFill>
                <a:latin typeface="微软雅黑" panose="020B0503020204020204" pitchFamily="34" charset="-122"/>
                <a:ea typeface="微软雅黑" panose="020B0503020204020204" pitchFamily="34" charset="-122"/>
              </a:rPr>
              <a:t>逻辑链路。</a:t>
            </a:r>
            <a:r>
              <a:rPr lang="zh-CN" altLang="en-US" sz="1600" b="1" dirty="0" smtClean="0">
                <a:latin typeface="微软雅黑" panose="020B0503020204020204" pitchFamily="34" charset="-122"/>
                <a:ea typeface="微软雅黑" panose="020B0503020204020204" pitchFamily="34" charset="-122"/>
                <a:sym typeface="+mn-ea"/>
              </a:rPr>
              <a:t>城市交通=街道+汽车交通规则；</a:t>
            </a:r>
            <a:r>
              <a:rPr lang="zh-CN" altLang="en-US" sz="1600" b="1" dirty="0">
                <a:latin typeface="微软雅黑" panose="020B0503020204020204" pitchFamily="34" charset="-122"/>
                <a:ea typeface="微软雅黑" panose="020B0503020204020204" pitchFamily="34" charset="-122"/>
                <a:sym typeface="+mn-ea"/>
              </a:rPr>
              <a:t>铁路交通=铁轨+火车运性规则；</a:t>
            </a:r>
            <a:endParaRPr lang="zh-CN" altLang="en-US" sz="1600" b="1" dirty="0">
              <a:latin typeface="微软雅黑" panose="020B0503020204020204" pitchFamily="34" charset="-122"/>
              <a:ea typeface="微软雅黑" panose="020B0503020204020204" pitchFamily="34" charset="-122"/>
            </a:endParaRPr>
          </a:p>
          <a:p>
            <a:pPr marL="598805" indent="-342900">
              <a:lnSpc>
                <a:spcPts val="3000"/>
              </a:lnSpc>
              <a:buClr>
                <a:srgbClr val="7030A0"/>
              </a:buClr>
              <a:buSzPct val="75000"/>
              <a:buFont typeface="Wingdings" panose="05000000000000000000" pitchFamily="2" charset="2"/>
              <a:buChar char="u"/>
            </a:pPr>
            <a:r>
              <a:rPr lang="zh-CN" altLang="en-US" sz="1600" b="1" dirty="0" smtClean="0">
                <a:latin typeface="微软雅黑" panose="020B0503020204020204" pitchFamily="34" charset="-122"/>
                <a:ea typeface="微软雅黑" panose="020B0503020204020204" pitchFamily="34" charset="-122"/>
              </a:rPr>
              <a:t>典型实现：</a:t>
            </a:r>
            <a:r>
              <a:rPr lang="zh-CN" altLang="en-US" sz="1600" b="1" dirty="0">
                <a:latin typeface="微软雅黑" panose="020B0503020204020204" pitchFamily="34" charset="-122"/>
                <a:ea typeface="微软雅黑" panose="020B0503020204020204" pitchFamily="34" charset="-122"/>
              </a:rPr>
              <a:t>适配器（即</a:t>
            </a:r>
            <a:r>
              <a:rPr lang="zh-CN" altLang="en-US" sz="1600" b="1" dirty="0" smtClean="0">
                <a:latin typeface="微软雅黑" panose="020B0503020204020204" pitchFamily="34" charset="-122"/>
                <a:ea typeface="微软雅黑" panose="020B0503020204020204" pitchFamily="34" charset="-122"/>
              </a:rPr>
              <a:t>网卡）</a:t>
            </a:r>
            <a:endParaRPr lang="zh-CN" altLang="en-US" sz="1600" b="1"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Tm="2000"/>
    </mc:Choice>
    <mc:Fallback>
      <p:transition spd="slow" advTm="2000"/>
    </mc:Fallback>
  </mc:AlternateContent>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46"/>
          <p:cNvSpPr>
            <a:spLocks noChangeArrowheads="1"/>
          </p:cNvSpPr>
          <p:nvPr/>
        </p:nvSpPr>
        <p:spPr bwMode="auto">
          <a:xfrm>
            <a:off x="502919" y="969746"/>
            <a:ext cx="8129015" cy="30546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eaLnBrk="0" hangingPunct="0">
              <a:lnSpc>
                <a:spcPts val="3300"/>
              </a:lnSpc>
              <a:buClr>
                <a:srgbClr val="0070C0"/>
              </a:buClr>
              <a:buFont typeface="Wingdings" panose="05000000000000000000" pitchFamily="2" charset="2"/>
              <a:buChar char="l"/>
            </a:pPr>
            <a:r>
              <a:rPr lang="zh-CN" altLang="en-US" sz="2000" b="1" dirty="0">
                <a:solidFill>
                  <a:srgbClr val="C00000"/>
                </a:solidFill>
                <a:latin typeface="微软雅黑" panose="020B0503020204020204" pitchFamily="34" charset="-122"/>
                <a:ea typeface="微软雅黑" panose="020B0503020204020204" pitchFamily="34" charset="-122"/>
              </a:rPr>
              <a:t>优点</a:t>
            </a:r>
            <a:endParaRPr lang="zh-CN" altLang="en-US" sz="2000" b="1" dirty="0">
              <a:solidFill>
                <a:srgbClr val="C00000"/>
              </a:solidFill>
              <a:latin typeface="微软雅黑" panose="020B0503020204020204" pitchFamily="34" charset="-122"/>
              <a:ea typeface="微软雅黑" panose="020B0503020204020204" pitchFamily="34" charset="-122"/>
            </a:endParaRPr>
          </a:p>
          <a:p>
            <a:pPr marL="633730" indent="-342900" eaLnBrk="0" hangingPunct="0">
              <a:lnSpc>
                <a:spcPts val="3300"/>
              </a:lnSpc>
              <a:buClr>
                <a:srgbClr val="7030A0"/>
              </a:buClr>
              <a:buFont typeface="+mj-lt"/>
              <a:buAutoNum type="arabicPeriod"/>
            </a:pPr>
            <a:r>
              <a:rPr lang="zh-CN" altLang="en-US" sz="2000" b="1" dirty="0">
                <a:latin typeface="微软雅黑" panose="020B0503020204020204" pitchFamily="34" charset="-122"/>
                <a:ea typeface="微软雅黑" panose="020B0503020204020204" pitchFamily="34" charset="-122"/>
              </a:rPr>
              <a:t>使原来属于不同碰撞域（冲突域）</a:t>
            </a:r>
            <a:r>
              <a:rPr lang="zh-CN" altLang="en-US" sz="2000" b="1" dirty="0" smtClean="0">
                <a:latin typeface="微软雅黑" panose="020B0503020204020204" pitchFamily="34" charset="-122"/>
                <a:ea typeface="微软雅黑" panose="020B0503020204020204" pitchFamily="34" charset="-122"/>
              </a:rPr>
              <a:t>的计算机能够</a:t>
            </a:r>
            <a:r>
              <a:rPr lang="zh-CN" altLang="en-US" sz="2000" b="1" dirty="0" smtClean="0">
                <a:solidFill>
                  <a:srgbClr val="C00000"/>
                </a:solidFill>
                <a:latin typeface="微软雅黑" panose="020B0503020204020204" pitchFamily="34" charset="-122"/>
                <a:ea typeface="微软雅黑" panose="020B0503020204020204" pitchFamily="34" charset="-122"/>
              </a:rPr>
              <a:t>跨</a:t>
            </a:r>
            <a:r>
              <a:rPr lang="zh-CN" altLang="en-US" sz="2000" b="1" dirty="0">
                <a:solidFill>
                  <a:srgbClr val="C00000"/>
                </a:solidFill>
                <a:latin typeface="微软雅黑" panose="020B0503020204020204" pitchFamily="34" charset="-122"/>
                <a:ea typeface="微软雅黑" panose="020B0503020204020204" pitchFamily="34" charset="-122"/>
              </a:rPr>
              <a:t>碰撞</a:t>
            </a:r>
            <a:r>
              <a:rPr lang="zh-CN" altLang="en-US" sz="2000" b="1" dirty="0" smtClean="0">
                <a:solidFill>
                  <a:srgbClr val="C00000"/>
                </a:solidFill>
                <a:latin typeface="微软雅黑" panose="020B0503020204020204" pitchFamily="34" charset="-122"/>
                <a:ea typeface="微软雅黑" panose="020B0503020204020204" pitchFamily="34" charset="-122"/>
              </a:rPr>
              <a:t>域通信</a:t>
            </a:r>
            <a:r>
              <a:rPr lang="zh-CN" altLang="en-US" sz="2000" b="1" dirty="0">
                <a:solidFill>
                  <a:srgbClr val="C00000"/>
                </a:solidFill>
                <a:latin typeface="微软雅黑" panose="020B0503020204020204" pitchFamily="34" charset="-122"/>
                <a:ea typeface="微软雅黑" panose="020B0503020204020204" pitchFamily="34" charset="-122"/>
              </a:rPr>
              <a:t>。</a:t>
            </a:r>
            <a:endParaRPr lang="zh-CN" altLang="en-US" sz="2000" b="1" dirty="0">
              <a:solidFill>
                <a:srgbClr val="C00000"/>
              </a:solidFill>
              <a:latin typeface="微软雅黑" panose="020B0503020204020204" pitchFamily="34" charset="-122"/>
              <a:ea typeface="微软雅黑" panose="020B0503020204020204" pitchFamily="34" charset="-122"/>
            </a:endParaRPr>
          </a:p>
          <a:p>
            <a:pPr marL="633730" indent="-342900" eaLnBrk="0" hangingPunct="0">
              <a:lnSpc>
                <a:spcPts val="3300"/>
              </a:lnSpc>
              <a:buClr>
                <a:srgbClr val="7030A0"/>
              </a:buClr>
              <a:buFont typeface="+mj-lt"/>
              <a:buAutoNum type="arabicPeriod"/>
            </a:pPr>
            <a:r>
              <a:rPr lang="zh-CN" altLang="en-US" sz="2000" b="1" dirty="0">
                <a:latin typeface="微软雅黑" panose="020B0503020204020204" pitchFamily="34" charset="-122"/>
                <a:ea typeface="微软雅黑" panose="020B0503020204020204" pitchFamily="34" charset="-122"/>
              </a:rPr>
              <a:t>扩大了以太网覆盖的地理范围。</a:t>
            </a:r>
            <a:endParaRPr lang="zh-CN" altLang="en-US" sz="2000" b="1" dirty="0">
              <a:latin typeface="微软雅黑" panose="020B0503020204020204" pitchFamily="34" charset="-122"/>
              <a:ea typeface="微软雅黑" panose="020B0503020204020204" pitchFamily="34" charset="-122"/>
            </a:endParaRPr>
          </a:p>
          <a:p>
            <a:pPr marL="342900" indent="-342900" eaLnBrk="0" hangingPunct="0">
              <a:lnSpc>
                <a:spcPts val="3300"/>
              </a:lnSpc>
              <a:buClr>
                <a:srgbClr val="0070C0"/>
              </a:buClr>
              <a:buFont typeface="Wingdings" panose="05000000000000000000" pitchFamily="2" charset="2"/>
              <a:buChar char="l"/>
            </a:pPr>
            <a:r>
              <a:rPr lang="zh-CN" altLang="en-US" sz="2000" b="1" dirty="0">
                <a:solidFill>
                  <a:srgbClr val="0000FF"/>
                </a:solidFill>
                <a:latin typeface="微软雅黑" panose="020B0503020204020204" pitchFamily="34" charset="-122"/>
                <a:ea typeface="微软雅黑" panose="020B0503020204020204" pitchFamily="34" charset="-122"/>
              </a:rPr>
              <a:t>缺点</a:t>
            </a:r>
            <a:endParaRPr lang="zh-CN" altLang="en-US" sz="2000" b="1" dirty="0">
              <a:solidFill>
                <a:srgbClr val="0000FF"/>
              </a:solidFill>
              <a:latin typeface="微软雅黑" panose="020B0503020204020204" pitchFamily="34" charset="-122"/>
              <a:ea typeface="微软雅黑" panose="020B0503020204020204" pitchFamily="34" charset="-122"/>
            </a:endParaRPr>
          </a:p>
          <a:p>
            <a:pPr marL="633730" indent="-342900" eaLnBrk="0" hangingPunct="0">
              <a:lnSpc>
                <a:spcPts val="3300"/>
              </a:lnSpc>
              <a:buClr>
                <a:srgbClr val="7030A0"/>
              </a:buClr>
              <a:buFont typeface="+mj-lt"/>
              <a:buAutoNum type="arabicPeriod"/>
            </a:pPr>
            <a:r>
              <a:rPr lang="zh-CN" altLang="en-US" sz="2000" b="1" dirty="0">
                <a:latin typeface="微软雅黑" panose="020B0503020204020204" pitchFamily="34" charset="-122"/>
                <a:ea typeface="微软雅黑" panose="020B0503020204020204" pitchFamily="34" charset="-122"/>
              </a:rPr>
              <a:t>碰撞域增大了</a:t>
            </a:r>
            <a:r>
              <a:rPr lang="zh-CN" altLang="en-US" sz="2000" b="1" dirty="0" smtClean="0">
                <a:latin typeface="微软雅黑" panose="020B0503020204020204" pitchFamily="34" charset="-122"/>
                <a:ea typeface="微软雅黑" panose="020B0503020204020204" pitchFamily="34" charset="-122"/>
              </a:rPr>
              <a:t>，总</a:t>
            </a:r>
            <a:r>
              <a:rPr lang="zh-CN" altLang="en-US" sz="2000" b="1" dirty="0">
                <a:latin typeface="微软雅黑" panose="020B0503020204020204" pitchFamily="34" charset="-122"/>
                <a:ea typeface="微软雅黑" panose="020B0503020204020204" pitchFamily="34" charset="-122"/>
              </a:rPr>
              <a:t>的</a:t>
            </a:r>
            <a:r>
              <a:rPr lang="zh-CN" altLang="en-US" sz="2000" b="1" dirty="0" smtClean="0">
                <a:latin typeface="微软雅黑" panose="020B0503020204020204" pitchFamily="34" charset="-122"/>
                <a:ea typeface="微软雅黑" panose="020B0503020204020204" pitchFamily="34" charset="-122"/>
              </a:rPr>
              <a:t>吞吐量未</a:t>
            </a:r>
            <a:r>
              <a:rPr lang="zh-CN" altLang="en-US" sz="2000" b="1" dirty="0">
                <a:latin typeface="微软雅黑" panose="020B0503020204020204" pitchFamily="34" charset="-122"/>
                <a:ea typeface="微软雅黑" panose="020B0503020204020204" pitchFamily="34" charset="-122"/>
              </a:rPr>
              <a:t>提高。</a:t>
            </a:r>
            <a:endParaRPr lang="zh-CN" altLang="en-US" sz="2000" b="1" dirty="0">
              <a:latin typeface="微软雅黑" panose="020B0503020204020204" pitchFamily="34" charset="-122"/>
              <a:ea typeface="微软雅黑" panose="020B0503020204020204" pitchFamily="34" charset="-122"/>
            </a:endParaRPr>
          </a:p>
          <a:p>
            <a:pPr marL="633730" indent="-342900" eaLnBrk="0" hangingPunct="0">
              <a:lnSpc>
                <a:spcPts val="3300"/>
              </a:lnSpc>
              <a:buClr>
                <a:srgbClr val="7030A0"/>
              </a:buClr>
              <a:buFont typeface="+mj-lt"/>
              <a:buAutoNum type="arabicPeriod"/>
            </a:pPr>
            <a:r>
              <a:rPr lang="zh-CN" altLang="en-US" sz="2000" b="1" dirty="0" smtClean="0">
                <a:latin typeface="微软雅黑" panose="020B0503020204020204" pitchFamily="34" charset="-122"/>
                <a:ea typeface="微软雅黑" panose="020B0503020204020204" pitchFamily="34" charset="-122"/>
              </a:rPr>
              <a:t>如果使用</a:t>
            </a:r>
            <a:r>
              <a:rPr lang="zh-CN" altLang="en-US" sz="2000" b="1" dirty="0">
                <a:latin typeface="微软雅黑" panose="020B0503020204020204" pitchFamily="34" charset="-122"/>
                <a:ea typeface="微软雅黑" panose="020B0503020204020204" pitchFamily="34" charset="-122"/>
              </a:rPr>
              <a:t>不同的以太网技术（如数据率不同），那么就不能用集线器将它们互连起来。 </a:t>
            </a:r>
            <a:endParaRPr lang="zh-CN" altLang="en-US" sz="2000" b="1" dirty="0">
              <a:latin typeface="微软雅黑" panose="020B0503020204020204" pitchFamily="34" charset="-122"/>
              <a:ea typeface="微软雅黑" panose="020B0503020204020204" pitchFamily="34" charset="-122"/>
            </a:endParaRPr>
          </a:p>
        </p:txBody>
      </p:sp>
      <p:sp>
        <p:nvSpPr>
          <p:cNvPr id="8" name="AutoShape 5"/>
          <p:cNvSpPr>
            <a:spLocks noChangeArrowheads="1"/>
          </p:cNvSpPr>
          <p:nvPr/>
        </p:nvSpPr>
        <p:spPr bwMode="auto">
          <a:xfrm>
            <a:off x="502919" y="647330"/>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 name="Rectangle 6"/>
          <p:cNvSpPr>
            <a:spLocks noChangeArrowheads="1"/>
          </p:cNvSpPr>
          <p:nvPr/>
        </p:nvSpPr>
        <p:spPr bwMode="auto">
          <a:xfrm>
            <a:off x="3282106" y="624240"/>
            <a:ext cx="256993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anose="020B0503020204020204" pitchFamily="34" charset="-122"/>
                <a:ea typeface="微软雅黑" panose="020B0503020204020204" pitchFamily="34" charset="-122"/>
              </a:rPr>
              <a:t>用集线器扩展</a:t>
            </a:r>
            <a:r>
              <a:rPr lang="zh-CN" altLang="en-US" sz="2000" b="1" dirty="0" smtClean="0">
                <a:solidFill>
                  <a:schemeClr val="bg1"/>
                </a:solidFill>
                <a:latin typeface="微软雅黑" panose="020B0503020204020204" pitchFamily="34" charset="-122"/>
                <a:ea typeface="微软雅黑" panose="020B0503020204020204" pitchFamily="34" charset="-122"/>
              </a:rPr>
              <a:t>以太网</a:t>
            </a:r>
            <a:endParaRPr lang="fr-FR" altLang="zh-CN" sz="20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Tm="2000"/>
    </mc:Choice>
    <mc:Fallback>
      <p:transition spd="slow" advTm="2000"/>
    </mc:Fallback>
  </mc:AlternateContent>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46"/>
          <p:cNvSpPr>
            <a:spLocks noChangeArrowheads="1"/>
          </p:cNvSpPr>
          <p:nvPr/>
        </p:nvSpPr>
        <p:spPr bwMode="auto">
          <a:xfrm>
            <a:off x="502919" y="967332"/>
            <a:ext cx="8129015" cy="13619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eaLnBrk="0" hangingPunct="0">
              <a:lnSpc>
                <a:spcPts val="3300"/>
              </a:lnSpc>
              <a:buClr>
                <a:srgbClr val="0070C0"/>
              </a:buClr>
              <a:buFont typeface="Wingdings" panose="05000000000000000000" pitchFamily="2" charset="2"/>
              <a:buChar char="l"/>
            </a:pPr>
            <a:r>
              <a:rPr lang="zh-CN" altLang="en-US" sz="2000" b="1" dirty="0" smtClean="0">
                <a:solidFill>
                  <a:srgbClr val="C00000"/>
                </a:solidFill>
                <a:latin typeface="微软雅黑" panose="020B0503020204020204" pitchFamily="34" charset="-122"/>
                <a:ea typeface="微软雅黑" panose="020B0503020204020204" pitchFamily="34" charset="-122"/>
              </a:rPr>
              <a:t>碰撞</a:t>
            </a:r>
            <a:r>
              <a:rPr lang="zh-CN" altLang="en-US" sz="2000" b="1" dirty="0">
                <a:solidFill>
                  <a:srgbClr val="C00000"/>
                </a:solidFill>
                <a:latin typeface="微软雅黑" panose="020B0503020204020204" pitchFamily="34" charset="-122"/>
                <a:ea typeface="微软雅黑" panose="020B0503020204020204" pitchFamily="34" charset="-122"/>
              </a:rPr>
              <a:t>域</a:t>
            </a:r>
            <a:r>
              <a:rPr lang="zh-CN" altLang="en-US" sz="2000" b="1" dirty="0">
                <a:latin typeface="微软雅黑" panose="020B0503020204020204" pitchFamily="34" charset="-122"/>
                <a:ea typeface="微软雅黑" panose="020B0503020204020204" pitchFamily="34" charset="-122"/>
              </a:rPr>
              <a:t>（</a:t>
            </a:r>
            <a:r>
              <a:rPr lang="en-US" altLang="zh-CN" sz="2000" b="1" dirty="0">
                <a:latin typeface="微软雅黑" panose="020B0503020204020204" pitchFamily="34" charset="-122"/>
                <a:ea typeface="微软雅黑" panose="020B0503020204020204" pitchFamily="34" charset="-122"/>
              </a:rPr>
              <a:t>collision domain</a:t>
            </a:r>
            <a:r>
              <a:rPr lang="zh-CN" altLang="en-US" sz="2000" b="1" dirty="0">
                <a:latin typeface="微软雅黑" panose="020B0503020204020204" pitchFamily="34" charset="-122"/>
                <a:ea typeface="微软雅黑" panose="020B0503020204020204" pitchFamily="34" charset="-122"/>
              </a:rPr>
              <a:t>）又称为</a:t>
            </a:r>
            <a:r>
              <a:rPr lang="zh-CN" altLang="en-US" sz="2000" b="1" dirty="0">
                <a:solidFill>
                  <a:srgbClr val="C00000"/>
                </a:solidFill>
                <a:latin typeface="微软雅黑" panose="020B0503020204020204" pitchFamily="34" charset="-122"/>
                <a:ea typeface="微软雅黑" panose="020B0503020204020204" pitchFamily="34" charset="-122"/>
              </a:rPr>
              <a:t>冲突域</a:t>
            </a:r>
            <a:r>
              <a:rPr lang="zh-CN" altLang="en-US" sz="2000" b="1" dirty="0" smtClean="0">
                <a:solidFill>
                  <a:srgbClr val="C00000"/>
                </a:solidFill>
                <a:latin typeface="微软雅黑" panose="020B0503020204020204" pitchFamily="34" charset="-122"/>
                <a:ea typeface="微软雅黑" panose="020B0503020204020204" pitchFamily="34" charset="-122"/>
              </a:rPr>
              <a:t>，</a:t>
            </a:r>
            <a:r>
              <a:rPr lang="zh-CN" altLang="en-US" sz="2000" b="1" dirty="0" smtClean="0">
                <a:latin typeface="微软雅黑" panose="020B0503020204020204" pitchFamily="34" charset="-122"/>
                <a:ea typeface="微软雅黑" panose="020B0503020204020204" pitchFamily="34" charset="-122"/>
              </a:rPr>
              <a:t>指</a:t>
            </a:r>
            <a:r>
              <a:rPr lang="zh-CN" altLang="en-US" sz="2000" b="1" dirty="0">
                <a:latin typeface="微软雅黑" panose="020B0503020204020204" pitchFamily="34" charset="-122"/>
                <a:ea typeface="微软雅黑" panose="020B0503020204020204" pitchFamily="34" charset="-122"/>
              </a:rPr>
              <a:t>网络中一个站点发出的帧会与其他站点发出的帧产生碰撞或冲突的那部分网络</a:t>
            </a:r>
            <a:r>
              <a:rPr lang="zh-CN" altLang="en-US" sz="2000" b="1" dirty="0" smtClean="0">
                <a:latin typeface="微软雅黑" panose="020B0503020204020204" pitchFamily="34" charset="-122"/>
                <a:ea typeface="微软雅黑" panose="020B0503020204020204" pitchFamily="34" charset="-122"/>
              </a:rPr>
              <a:t>。</a:t>
            </a:r>
            <a:endParaRPr lang="en-US" altLang="zh-CN" sz="2000" b="1" dirty="0" smtClean="0">
              <a:latin typeface="微软雅黑" panose="020B0503020204020204" pitchFamily="34" charset="-122"/>
              <a:ea typeface="微软雅黑" panose="020B0503020204020204" pitchFamily="34" charset="-122"/>
            </a:endParaRPr>
          </a:p>
          <a:p>
            <a:pPr marL="342900" indent="-342900" eaLnBrk="0" hangingPunct="0">
              <a:lnSpc>
                <a:spcPts val="3300"/>
              </a:lnSpc>
              <a:buClr>
                <a:srgbClr val="0070C0"/>
              </a:buClr>
              <a:buFont typeface="Wingdings" panose="05000000000000000000" pitchFamily="2" charset="2"/>
              <a:buChar char="l"/>
            </a:pPr>
            <a:r>
              <a:rPr lang="zh-CN" altLang="en-US" sz="2000" b="1" dirty="0">
                <a:solidFill>
                  <a:srgbClr val="0000FF"/>
                </a:solidFill>
                <a:latin typeface="微软雅黑" panose="020B0503020204020204" pitchFamily="34" charset="-122"/>
                <a:ea typeface="微软雅黑" panose="020B0503020204020204" pitchFamily="34" charset="-122"/>
              </a:rPr>
              <a:t>碰撞域越大，发生碰撞的概率越</a:t>
            </a:r>
            <a:r>
              <a:rPr lang="zh-CN" altLang="en-US" sz="2000" b="1" dirty="0" smtClean="0">
                <a:solidFill>
                  <a:srgbClr val="0000FF"/>
                </a:solidFill>
                <a:latin typeface="微软雅黑" panose="020B0503020204020204" pitchFamily="34" charset="-122"/>
                <a:ea typeface="微软雅黑" panose="020B0503020204020204" pitchFamily="34" charset="-122"/>
              </a:rPr>
              <a:t>高。</a:t>
            </a:r>
            <a:endParaRPr lang="zh-CN" altLang="en-US" sz="2000" b="1" dirty="0">
              <a:solidFill>
                <a:srgbClr val="0000FF"/>
              </a:solidFill>
              <a:latin typeface="微软雅黑" panose="020B0503020204020204" pitchFamily="34" charset="-122"/>
              <a:ea typeface="微软雅黑" panose="020B0503020204020204" pitchFamily="34" charset="-122"/>
            </a:endParaRPr>
          </a:p>
        </p:txBody>
      </p:sp>
      <p:sp>
        <p:nvSpPr>
          <p:cNvPr id="8" name="AutoShape 5"/>
          <p:cNvSpPr>
            <a:spLocks noChangeArrowheads="1"/>
          </p:cNvSpPr>
          <p:nvPr/>
        </p:nvSpPr>
        <p:spPr bwMode="auto">
          <a:xfrm>
            <a:off x="502919" y="644916"/>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 name="Rectangle 6"/>
          <p:cNvSpPr>
            <a:spLocks noChangeArrowheads="1"/>
          </p:cNvSpPr>
          <p:nvPr/>
        </p:nvSpPr>
        <p:spPr bwMode="auto">
          <a:xfrm>
            <a:off x="4090020" y="621826"/>
            <a:ext cx="95410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smtClean="0">
                <a:solidFill>
                  <a:schemeClr val="bg1"/>
                </a:solidFill>
                <a:latin typeface="微软雅黑" panose="020B0503020204020204" pitchFamily="34" charset="-122"/>
                <a:ea typeface="微软雅黑" panose="020B0503020204020204" pitchFamily="34" charset="-122"/>
              </a:rPr>
              <a:t>碰撞域</a:t>
            </a:r>
            <a:endParaRPr lang="fr-FR" altLang="zh-CN" sz="2000" b="1" dirty="0">
              <a:solidFill>
                <a:schemeClr val="bg1"/>
              </a:solidFill>
              <a:latin typeface="微软雅黑" panose="020B0503020204020204" pitchFamily="34" charset="-122"/>
              <a:ea typeface="微软雅黑" panose="020B0503020204020204" pitchFamily="34" charset="-122"/>
            </a:endParaRPr>
          </a:p>
        </p:txBody>
      </p:sp>
      <p:sp>
        <p:nvSpPr>
          <p:cNvPr id="38" name="AutoShape 42"/>
          <p:cNvSpPr>
            <a:spLocks noChangeArrowheads="1"/>
          </p:cNvSpPr>
          <p:nvPr/>
        </p:nvSpPr>
        <p:spPr bwMode="auto">
          <a:xfrm>
            <a:off x="4567426" y="2339701"/>
            <a:ext cx="4064507" cy="1764375"/>
          </a:xfrm>
          <a:prstGeom prst="roundRect">
            <a:avLst>
              <a:gd name="adj" fmla="val 16667"/>
            </a:avLst>
          </a:prstGeom>
          <a:solidFill>
            <a:srgbClr val="66FFFF"/>
          </a:solidFill>
          <a:ln w="12700">
            <a:solidFill>
              <a:srgbClr val="00B0F0"/>
            </a:solidFill>
            <a:prstDash val="dash"/>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CC"/>
              </a:solidFill>
              <a:latin typeface="微软雅黑" panose="020B0503020204020204" pitchFamily="34" charset="-122"/>
              <a:ea typeface="微软雅黑" panose="020B0503020204020204" pitchFamily="34" charset="-122"/>
            </a:endParaRPr>
          </a:p>
        </p:txBody>
      </p:sp>
      <p:sp>
        <p:nvSpPr>
          <p:cNvPr id="39" name="Line 43"/>
          <p:cNvSpPr>
            <a:spLocks noChangeShapeType="1"/>
          </p:cNvSpPr>
          <p:nvPr/>
        </p:nvSpPr>
        <p:spPr bwMode="auto">
          <a:xfrm flipH="1">
            <a:off x="5590465" y="2925370"/>
            <a:ext cx="985254" cy="401532"/>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anose="020B0503020204020204" pitchFamily="34" charset="-122"/>
              <a:ea typeface="微软雅黑" panose="020B0503020204020204" pitchFamily="34" charset="-122"/>
            </a:endParaRPr>
          </a:p>
        </p:txBody>
      </p:sp>
      <p:sp>
        <p:nvSpPr>
          <p:cNvPr id="41" name="Line 45"/>
          <p:cNvSpPr>
            <a:spLocks noChangeShapeType="1"/>
          </p:cNvSpPr>
          <p:nvPr/>
        </p:nvSpPr>
        <p:spPr bwMode="auto">
          <a:xfrm>
            <a:off x="6729369" y="2948561"/>
            <a:ext cx="96123" cy="372378"/>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anose="020B0503020204020204" pitchFamily="34" charset="-122"/>
              <a:ea typeface="微软雅黑" panose="020B0503020204020204" pitchFamily="34" charset="-122"/>
            </a:endParaRPr>
          </a:p>
        </p:txBody>
      </p:sp>
      <p:sp>
        <p:nvSpPr>
          <p:cNvPr id="45" name="Text Box 49"/>
          <p:cNvSpPr txBox="1">
            <a:spLocks noChangeArrowheads="1"/>
          </p:cNvSpPr>
          <p:nvPr/>
        </p:nvSpPr>
        <p:spPr bwMode="auto">
          <a:xfrm>
            <a:off x="6180712" y="2469223"/>
            <a:ext cx="109731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kumimoji="1" lang="zh-CN" altLang="en-US" sz="1200" b="1" dirty="0">
                <a:latin typeface="微软雅黑" panose="020B0503020204020204" pitchFamily="34" charset="-122"/>
                <a:ea typeface="微软雅黑" panose="020B0503020204020204" pitchFamily="34" charset="-122"/>
              </a:rPr>
              <a:t>主干集线器</a:t>
            </a:r>
            <a:endParaRPr kumimoji="1" lang="zh-CN" altLang="en-US" sz="1200" b="1" dirty="0">
              <a:latin typeface="微软雅黑" panose="020B0503020204020204" pitchFamily="34" charset="-122"/>
              <a:ea typeface="微软雅黑" panose="020B0503020204020204" pitchFamily="34" charset="-122"/>
            </a:endParaRPr>
          </a:p>
        </p:txBody>
      </p:sp>
      <p:sp>
        <p:nvSpPr>
          <p:cNvPr id="46" name="Line 51"/>
          <p:cNvSpPr>
            <a:spLocks noChangeShapeType="1"/>
          </p:cNvSpPr>
          <p:nvPr/>
        </p:nvSpPr>
        <p:spPr bwMode="auto">
          <a:xfrm flipH="1">
            <a:off x="5086551" y="3382560"/>
            <a:ext cx="305116" cy="284252"/>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anose="020B0503020204020204" pitchFamily="34" charset="-122"/>
              <a:ea typeface="微软雅黑" panose="020B0503020204020204" pitchFamily="34" charset="-122"/>
            </a:endParaRPr>
          </a:p>
        </p:txBody>
      </p:sp>
      <p:sp>
        <p:nvSpPr>
          <p:cNvPr id="47" name="Line 53"/>
          <p:cNvSpPr>
            <a:spLocks noChangeShapeType="1"/>
          </p:cNvSpPr>
          <p:nvPr/>
        </p:nvSpPr>
        <p:spPr bwMode="auto">
          <a:xfrm>
            <a:off x="5563522" y="3436230"/>
            <a:ext cx="85199" cy="221306"/>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anose="020B0503020204020204" pitchFamily="34" charset="-122"/>
              <a:ea typeface="微软雅黑" panose="020B0503020204020204" pitchFamily="34" charset="-122"/>
            </a:endParaRPr>
          </a:p>
        </p:txBody>
      </p:sp>
      <p:sp>
        <p:nvSpPr>
          <p:cNvPr id="48" name="Line 54"/>
          <p:cNvSpPr>
            <a:spLocks noChangeShapeType="1"/>
          </p:cNvSpPr>
          <p:nvPr/>
        </p:nvSpPr>
        <p:spPr bwMode="auto">
          <a:xfrm>
            <a:off x="5648721" y="3426953"/>
            <a:ext cx="300747" cy="221306"/>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anose="020B0503020204020204" pitchFamily="34" charset="-122"/>
              <a:ea typeface="微软雅黑" panose="020B0503020204020204" pitchFamily="34" charset="-122"/>
            </a:endParaRPr>
          </a:p>
        </p:txBody>
      </p:sp>
      <p:sp>
        <p:nvSpPr>
          <p:cNvPr id="49" name="Line 55"/>
          <p:cNvSpPr>
            <a:spLocks noChangeShapeType="1"/>
          </p:cNvSpPr>
          <p:nvPr/>
        </p:nvSpPr>
        <p:spPr bwMode="auto">
          <a:xfrm flipH="1">
            <a:off x="5370549" y="3387197"/>
            <a:ext cx="82287" cy="286240"/>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anose="020B0503020204020204" pitchFamily="34" charset="-122"/>
              <a:ea typeface="微软雅黑" panose="020B0503020204020204" pitchFamily="34" charset="-122"/>
            </a:endParaRPr>
          </a:p>
        </p:txBody>
      </p:sp>
      <p:pic>
        <p:nvPicPr>
          <p:cNvPr id="50" name="Picture 59"/>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rot="20497188">
            <a:off x="5278068" y="3244077"/>
            <a:ext cx="527944" cy="236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1" name="Line 60"/>
          <p:cNvSpPr>
            <a:spLocks noChangeShapeType="1"/>
          </p:cNvSpPr>
          <p:nvPr/>
        </p:nvSpPr>
        <p:spPr bwMode="auto">
          <a:xfrm flipH="1">
            <a:off x="6378377" y="3382560"/>
            <a:ext cx="305116" cy="284252"/>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anose="020B0503020204020204" pitchFamily="34" charset="-122"/>
              <a:ea typeface="微软雅黑" panose="020B0503020204020204" pitchFamily="34" charset="-122"/>
            </a:endParaRPr>
          </a:p>
        </p:txBody>
      </p:sp>
      <p:sp>
        <p:nvSpPr>
          <p:cNvPr id="52" name="Line 62"/>
          <p:cNvSpPr>
            <a:spLocks noChangeShapeType="1"/>
          </p:cNvSpPr>
          <p:nvPr/>
        </p:nvSpPr>
        <p:spPr bwMode="auto">
          <a:xfrm>
            <a:off x="6855347" y="3436230"/>
            <a:ext cx="85199" cy="221306"/>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anose="020B0503020204020204" pitchFamily="34" charset="-122"/>
              <a:ea typeface="微软雅黑" panose="020B0503020204020204" pitchFamily="34" charset="-122"/>
            </a:endParaRPr>
          </a:p>
        </p:txBody>
      </p:sp>
      <p:sp>
        <p:nvSpPr>
          <p:cNvPr id="53" name="Line 63"/>
          <p:cNvSpPr>
            <a:spLocks noChangeShapeType="1"/>
          </p:cNvSpPr>
          <p:nvPr/>
        </p:nvSpPr>
        <p:spPr bwMode="auto">
          <a:xfrm>
            <a:off x="6940547" y="3426953"/>
            <a:ext cx="300018" cy="221306"/>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anose="020B0503020204020204" pitchFamily="34" charset="-122"/>
              <a:ea typeface="微软雅黑" panose="020B0503020204020204" pitchFamily="34" charset="-122"/>
            </a:endParaRPr>
          </a:p>
        </p:txBody>
      </p:sp>
      <p:sp>
        <p:nvSpPr>
          <p:cNvPr id="54" name="Line 64"/>
          <p:cNvSpPr>
            <a:spLocks noChangeShapeType="1"/>
          </p:cNvSpPr>
          <p:nvPr/>
        </p:nvSpPr>
        <p:spPr bwMode="auto">
          <a:xfrm flipH="1">
            <a:off x="6662375" y="3387197"/>
            <a:ext cx="82287" cy="286240"/>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anose="020B0503020204020204" pitchFamily="34" charset="-122"/>
              <a:ea typeface="微软雅黑" panose="020B0503020204020204" pitchFamily="34" charset="-122"/>
            </a:endParaRPr>
          </a:p>
        </p:txBody>
      </p:sp>
      <p:pic>
        <p:nvPicPr>
          <p:cNvPr id="55" name="Picture 68"/>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rot="20497188">
            <a:off x="6569894" y="3244077"/>
            <a:ext cx="527216" cy="236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7" name="Line 71"/>
          <p:cNvSpPr>
            <a:spLocks noChangeShapeType="1"/>
          </p:cNvSpPr>
          <p:nvPr/>
        </p:nvSpPr>
        <p:spPr bwMode="auto">
          <a:xfrm>
            <a:off x="6958045" y="2823122"/>
            <a:ext cx="700856" cy="78630"/>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anose="020B0503020204020204" pitchFamily="34" charset="-122"/>
              <a:ea typeface="微软雅黑" panose="020B0503020204020204" pitchFamily="34" charset="-122"/>
            </a:endParaRPr>
          </a:p>
        </p:txBody>
      </p:sp>
      <p:sp>
        <p:nvSpPr>
          <p:cNvPr id="58" name="Line 72"/>
          <p:cNvSpPr>
            <a:spLocks noChangeShapeType="1"/>
          </p:cNvSpPr>
          <p:nvPr/>
        </p:nvSpPr>
        <p:spPr bwMode="auto">
          <a:xfrm>
            <a:off x="6977461" y="2901753"/>
            <a:ext cx="681440" cy="265236"/>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anose="020B0503020204020204" pitchFamily="34" charset="-122"/>
              <a:ea typeface="微软雅黑" panose="020B0503020204020204" pitchFamily="34" charset="-122"/>
            </a:endParaRPr>
          </a:p>
        </p:txBody>
      </p:sp>
      <p:pic>
        <p:nvPicPr>
          <p:cNvPr id="61" name="Picture 78"/>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rot="20497188">
            <a:off x="6414059" y="2712015"/>
            <a:ext cx="705625" cy="3160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7" name="Text Box 50"/>
          <p:cNvSpPr txBox="1">
            <a:spLocks noChangeArrowheads="1"/>
          </p:cNvSpPr>
          <p:nvPr/>
        </p:nvSpPr>
        <p:spPr bwMode="auto">
          <a:xfrm>
            <a:off x="7576532" y="3759077"/>
            <a:ext cx="72327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400" b="1" dirty="0" smtClean="0">
                <a:solidFill>
                  <a:srgbClr val="C00000"/>
                </a:solidFill>
                <a:latin typeface="微软雅黑" panose="020B0503020204020204" pitchFamily="34" charset="-122"/>
                <a:ea typeface="微软雅黑" panose="020B0503020204020204" pitchFamily="34" charset="-122"/>
              </a:rPr>
              <a:t>碰撞</a:t>
            </a:r>
            <a:r>
              <a:rPr kumimoji="1" lang="zh-CN" altLang="en-US" sz="1400" b="1" dirty="0">
                <a:solidFill>
                  <a:srgbClr val="C00000"/>
                </a:solidFill>
                <a:latin typeface="微软雅黑" panose="020B0503020204020204" pitchFamily="34" charset="-122"/>
                <a:ea typeface="微软雅黑" panose="020B0503020204020204" pitchFamily="34" charset="-122"/>
              </a:rPr>
              <a:t>域</a:t>
            </a:r>
            <a:endParaRPr kumimoji="1" lang="zh-CN" altLang="en-US" sz="1400" b="1" dirty="0">
              <a:solidFill>
                <a:srgbClr val="C00000"/>
              </a:solidFill>
              <a:latin typeface="微软雅黑" panose="020B0503020204020204" pitchFamily="34" charset="-122"/>
              <a:ea typeface="微软雅黑" panose="020B0503020204020204" pitchFamily="34" charset="-122"/>
            </a:endParaRPr>
          </a:p>
        </p:txBody>
      </p:sp>
      <p:pic>
        <p:nvPicPr>
          <p:cNvPr id="62"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960651" y="3581973"/>
            <a:ext cx="270129" cy="270129"/>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238804" y="3581973"/>
            <a:ext cx="270129" cy="270129"/>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26836" y="3581973"/>
            <a:ext cx="270129" cy="270129"/>
          </a:xfrm>
          <a:prstGeom prst="rect">
            <a:avLst/>
          </a:prstGeom>
          <a:noFill/>
          <a:extLst>
            <a:ext uri="{909E8E84-426E-40DD-AFC4-6F175D3DCCD1}">
              <a14:hiddenFill xmlns:a14="http://schemas.microsoft.com/office/drawing/2010/main">
                <a:solidFill>
                  <a:srgbClr val="FFFFFF"/>
                </a:solidFill>
              </a14:hiddenFill>
            </a:ext>
          </a:extLst>
        </p:spPr>
      </p:pic>
      <p:pic>
        <p:nvPicPr>
          <p:cNvPr id="65"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814868" y="3581973"/>
            <a:ext cx="270129" cy="270129"/>
          </a:xfrm>
          <a:prstGeom prst="rect">
            <a:avLst/>
          </a:prstGeom>
          <a:noFill/>
          <a:extLst>
            <a:ext uri="{909E8E84-426E-40DD-AFC4-6F175D3DCCD1}">
              <a14:hiddenFill xmlns:a14="http://schemas.microsoft.com/office/drawing/2010/main">
                <a:solidFill>
                  <a:srgbClr val="FFFFFF"/>
                </a:solidFill>
              </a14:hiddenFill>
            </a:ext>
          </a:extLst>
        </p:spPr>
      </p:pic>
      <p:pic>
        <p:nvPicPr>
          <p:cNvPr id="66"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56795" y="3581973"/>
            <a:ext cx="270129" cy="270129"/>
          </a:xfrm>
          <a:prstGeom prst="rect">
            <a:avLst/>
          </a:prstGeom>
          <a:noFill/>
          <a:extLst>
            <a:ext uri="{909E8E84-426E-40DD-AFC4-6F175D3DCCD1}">
              <a14:hiddenFill xmlns:a14="http://schemas.microsoft.com/office/drawing/2010/main">
                <a:solidFill>
                  <a:srgbClr val="FFFFFF"/>
                </a:solidFill>
              </a14:hiddenFill>
            </a:ext>
          </a:extLst>
        </p:spPr>
      </p:pic>
      <p:pic>
        <p:nvPicPr>
          <p:cNvPr id="67"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534948" y="3581973"/>
            <a:ext cx="270129" cy="270129"/>
          </a:xfrm>
          <a:prstGeom prst="rect">
            <a:avLst/>
          </a:prstGeom>
          <a:noFill/>
          <a:extLst>
            <a:ext uri="{909E8E84-426E-40DD-AFC4-6F175D3DCCD1}">
              <a14:hiddenFill xmlns:a14="http://schemas.microsoft.com/office/drawing/2010/main">
                <a:solidFill>
                  <a:srgbClr val="FFFFFF"/>
                </a:solidFill>
              </a14:hiddenFill>
            </a:ext>
          </a:extLst>
        </p:spPr>
      </p:pic>
      <p:pic>
        <p:nvPicPr>
          <p:cNvPr id="68"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22980" y="3581973"/>
            <a:ext cx="270129" cy="270129"/>
          </a:xfrm>
          <a:prstGeom prst="rect">
            <a:avLst/>
          </a:prstGeom>
          <a:noFill/>
          <a:extLst>
            <a:ext uri="{909E8E84-426E-40DD-AFC4-6F175D3DCCD1}">
              <a14:hiddenFill xmlns:a14="http://schemas.microsoft.com/office/drawing/2010/main">
                <a:solidFill>
                  <a:srgbClr val="FFFFFF"/>
                </a:solidFill>
              </a14:hiddenFill>
            </a:ext>
          </a:extLst>
        </p:spPr>
      </p:pic>
      <p:pic>
        <p:nvPicPr>
          <p:cNvPr id="69"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111012" y="3581973"/>
            <a:ext cx="270129" cy="270129"/>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23837" y="3112431"/>
            <a:ext cx="270129" cy="270129"/>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523837" y="2766688"/>
            <a:ext cx="270129" cy="270129"/>
          </a:xfrm>
          <a:prstGeom prst="rect">
            <a:avLst/>
          </a:prstGeom>
          <a:noFill/>
          <a:extLst>
            <a:ext uri="{909E8E84-426E-40DD-AFC4-6F175D3DCCD1}">
              <a14:hiddenFill xmlns:a14="http://schemas.microsoft.com/office/drawing/2010/main">
                <a:solidFill>
                  <a:srgbClr val="FFFFFF"/>
                </a:solidFill>
              </a14:hiddenFill>
            </a:ext>
          </a:extLst>
        </p:spPr>
      </p:pic>
      <p:sp>
        <p:nvSpPr>
          <p:cNvPr id="74" name="AutoShape 42"/>
          <p:cNvSpPr>
            <a:spLocks noChangeArrowheads="1"/>
          </p:cNvSpPr>
          <p:nvPr/>
        </p:nvSpPr>
        <p:spPr bwMode="auto">
          <a:xfrm>
            <a:off x="502919" y="2339701"/>
            <a:ext cx="3891638" cy="1764375"/>
          </a:xfrm>
          <a:prstGeom prst="roundRect">
            <a:avLst>
              <a:gd name="adj" fmla="val 16667"/>
            </a:avLst>
          </a:prstGeom>
          <a:solidFill>
            <a:srgbClr val="66FFFF"/>
          </a:solidFill>
          <a:ln w="12700">
            <a:solidFill>
              <a:srgbClr val="00B0F0"/>
            </a:solidFill>
            <a:prstDash val="dash"/>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CC"/>
              </a:solidFill>
              <a:latin typeface="微软雅黑" panose="020B0503020204020204" pitchFamily="34" charset="-122"/>
              <a:ea typeface="微软雅黑" panose="020B0503020204020204" pitchFamily="34" charset="-122"/>
            </a:endParaRPr>
          </a:p>
        </p:txBody>
      </p:sp>
      <p:sp>
        <p:nvSpPr>
          <p:cNvPr id="75" name="Line 7"/>
          <p:cNvSpPr>
            <a:spLocks noChangeShapeType="1"/>
          </p:cNvSpPr>
          <p:nvPr/>
        </p:nvSpPr>
        <p:spPr bwMode="auto">
          <a:xfrm flipV="1">
            <a:off x="1107575" y="2777484"/>
            <a:ext cx="2786743" cy="0"/>
          </a:xfrm>
          <a:prstGeom prst="line">
            <a:avLst/>
          </a:prstGeom>
          <a:noFill/>
          <a:ln w="285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76" name="Rectangle 9"/>
          <p:cNvSpPr>
            <a:spLocks noChangeArrowheads="1"/>
          </p:cNvSpPr>
          <p:nvPr/>
        </p:nvSpPr>
        <p:spPr bwMode="auto">
          <a:xfrm>
            <a:off x="3822188" y="2703369"/>
            <a:ext cx="144262" cy="142164"/>
          </a:xfrm>
          <a:prstGeom prst="rect">
            <a:avLst/>
          </a:prstGeom>
          <a:solidFill>
            <a:srgbClr val="0000FF"/>
          </a:solidFill>
          <a:ln w="12700">
            <a:solidFill>
              <a:srgbClr val="0000FF"/>
            </a:solidFill>
            <a:miter lim="800000"/>
          </a:ln>
          <a:effec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78" name="Rectangle 9"/>
          <p:cNvSpPr>
            <a:spLocks noChangeArrowheads="1"/>
          </p:cNvSpPr>
          <p:nvPr/>
        </p:nvSpPr>
        <p:spPr bwMode="auto">
          <a:xfrm>
            <a:off x="1035444" y="2703369"/>
            <a:ext cx="144262" cy="142164"/>
          </a:xfrm>
          <a:prstGeom prst="rect">
            <a:avLst/>
          </a:prstGeom>
          <a:solidFill>
            <a:srgbClr val="0000FF"/>
          </a:solidFill>
          <a:ln w="12700">
            <a:solidFill>
              <a:srgbClr val="0000FF"/>
            </a:solidFill>
            <a:miter lim="800000"/>
          </a:ln>
          <a:effec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77" name="Line 5"/>
          <p:cNvSpPr>
            <a:spLocks noChangeShapeType="1"/>
          </p:cNvSpPr>
          <p:nvPr/>
        </p:nvSpPr>
        <p:spPr bwMode="auto">
          <a:xfrm rot="16200000" flipV="1">
            <a:off x="3063842" y="3104978"/>
            <a:ext cx="663408" cy="6130"/>
          </a:xfrm>
          <a:prstGeom prst="line">
            <a:avLst/>
          </a:prstGeom>
          <a:noFill/>
          <a:ln w="1905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80" name="Freeform 14"/>
          <p:cNvSpPr/>
          <p:nvPr/>
        </p:nvSpPr>
        <p:spPr bwMode="auto">
          <a:xfrm>
            <a:off x="2676213" y="2776717"/>
            <a:ext cx="2663" cy="644133"/>
          </a:xfrm>
          <a:custGeom>
            <a:avLst/>
            <a:gdLst>
              <a:gd name="T0" fmla="*/ 0 w 2"/>
              <a:gd name="T1" fmla="*/ 521 h 521"/>
              <a:gd name="T2" fmla="*/ 2 w 2"/>
              <a:gd name="T3" fmla="*/ 0 h 521"/>
            </a:gdLst>
            <a:ahLst/>
            <a:cxnLst>
              <a:cxn ang="0">
                <a:pos x="T0" y="T1"/>
              </a:cxn>
              <a:cxn ang="0">
                <a:pos x="T2" y="T3"/>
              </a:cxn>
            </a:cxnLst>
            <a:rect l="0" t="0" r="r" b="b"/>
            <a:pathLst>
              <a:path w="2" h="521">
                <a:moveTo>
                  <a:pt x="0" y="521"/>
                </a:moveTo>
                <a:lnTo>
                  <a:pt x="2" y="0"/>
                </a:lnTo>
              </a:path>
            </a:pathLst>
          </a:custGeom>
          <a:solidFill>
            <a:srgbClr val="333399"/>
          </a:solidFill>
          <a:ln w="19050" cmpd="sng">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93" name="Line 12"/>
          <p:cNvSpPr>
            <a:spLocks noChangeShapeType="1"/>
          </p:cNvSpPr>
          <p:nvPr/>
        </p:nvSpPr>
        <p:spPr bwMode="auto">
          <a:xfrm rot="16200000" flipV="1">
            <a:off x="1434794" y="3104978"/>
            <a:ext cx="663408" cy="6130"/>
          </a:xfrm>
          <a:prstGeom prst="line">
            <a:avLst/>
          </a:prstGeom>
          <a:noFill/>
          <a:ln w="1905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pic>
        <p:nvPicPr>
          <p:cNvPr id="94" name="Picture 239"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87165" y="3228313"/>
            <a:ext cx="407130" cy="407130"/>
          </a:xfrm>
          <a:prstGeom prst="rect">
            <a:avLst/>
          </a:prstGeom>
          <a:noFill/>
          <a:extLst>
            <a:ext uri="{909E8E84-426E-40DD-AFC4-6F175D3DCCD1}">
              <a14:hiddenFill xmlns:a14="http://schemas.microsoft.com/office/drawing/2010/main">
                <a:solidFill>
                  <a:srgbClr val="FFFFFF"/>
                </a:solidFill>
              </a14:hiddenFill>
            </a:ext>
          </a:extLst>
        </p:spPr>
      </p:pic>
      <p:pic>
        <p:nvPicPr>
          <p:cNvPr id="96" name="Picture 239"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59868" y="3228313"/>
            <a:ext cx="407130" cy="407130"/>
          </a:xfrm>
          <a:prstGeom prst="rect">
            <a:avLst/>
          </a:prstGeom>
          <a:noFill/>
          <a:extLst>
            <a:ext uri="{909E8E84-426E-40DD-AFC4-6F175D3DCCD1}">
              <a14:hiddenFill xmlns:a14="http://schemas.microsoft.com/office/drawing/2010/main">
                <a:solidFill>
                  <a:srgbClr val="FFFFFF"/>
                </a:solidFill>
              </a14:hiddenFill>
            </a:ext>
          </a:extLst>
        </p:spPr>
      </p:pic>
      <p:pic>
        <p:nvPicPr>
          <p:cNvPr id="91" name="Picture 239"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197931" y="3228313"/>
            <a:ext cx="407130" cy="407130"/>
          </a:xfrm>
          <a:prstGeom prst="rect">
            <a:avLst/>
          </a:prstGeom>
          <a:noFill/>
          <a:extLst>
            <a:ext uri="{909E8E84-426E-40DD-AFC4-6F175D3DCCD1}">
              <a14:hiddenFill xmlns:a14="http://schemas.microsoft.com/office/drawing/2010/main">
                <a:solidFill>
                  <a:srgbClr val="FFFFFF"/>
                </a:solidFill>
              </a14:hiddenFill>
            </a:ext>
          </a:extLst>
        </p:spPr>
      </p:pic>
      <p:sp>
        <p:nvSpPr>
          <p:cNvPr id="97" name="Text Box 50"/>
          <p:cNvSpPr txBox="1">
            <a:spLocks noChangeArrowheads="1"/>
          </p:cNvSpPr>
          <p:nvPr/>
        </p:nvSpPr>
        <p:spPr bwMode="auto">
          <a:xfrm>
            <a:off x="818068" y="3759077"/>
            <a:ext cx="72327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400" b="1" dirty="0" smtClean="0">
                <a:solidFill>
                  <a:srgbClr val="C00000"/>
                </a:solidFill>
                <a:latin typeface="微软雅黑" panose="020B0503020204020204" pitchFamily="34" charset="-122"/>
                <a:ea typeface="微软雅黑" panose="020B0503020204020204" pitchFamily="34" charset="-122"/>
              </a:rPr>
              <a:t>碰撞</a:t>
            </a:r>
            <a:r>
              <a:rPr kumimoji="1" lang="zh-CN" altLang="en-US" sz="1400" b="1" dirty="0">
                <a:solidFill>
                  <a:srgbClr val="C00000"/>
                </a:solidFill>
                <a:latin typeface="微软雅黑" panose="020B0503020204020204" pitchFamily="34" charset="-122"/>
                <a:ea typeface="微软雅黑" panose="020B0503020204020204" pitchFamily="34" charset="-122"/>
              </a:rPr>
              <a:t>域</a:t>
            </a:r>
            <a:endParaRPr kumimoji="1" lang="zh-CN" altLang="en-US" sz="1400" b="1" dirty="0">
              <a:solidFill>
                <a:srgbClr val="C00000"/>
              </a:solidFill>
              <a:latin typeface="微软雅黑" panose="020B0503020204020204" pitchFamily="34" charset="-122"/>
              <a:ea typeface="微软雅黑" panose="020B0503020204020204" pitchFamily="34" charset="-122"/>
            </a:endParaRPr>
          </a:p>
        </p:txBody>
      </p:sp>
      <p:sp>
        <p:nvSpPr>
          <p:cNvPr id="98" name="矩形 97"/>
          <p:cNvSpPr/>
          <p:nvPr/>
        </p:nvSpPr>
        <p:spPr>
          <a:xfrm>
            <a:off x="1915327" y="4113661"/>
            <a:ext cx="1261884" cy="307777"/>
          </a:xfrm>
          <a:prstGeom prst="rect">
            <a:avLst/>
          </a:prstGeom>
        </p:spPr>
        <p:txBody>
          <a:bodyPr wrap="none">
            <a:spAutoFit/>
          </a:bodyPr>
          <a:lstStyle/>
          <a:p>
            <a:r>
              <a:rPr lang="zh-CN" altLang="en-US" sz="1400" b="1" dirty="0">
                <a:latin typeface="微软雅黑" panose="020B0503020204020204" pitchFamily="34" charset="-122"/>
                <a:ea typeface="微软雅黑" panose="020B0503020204020204" pitchFamily="34" charset="-122"/>
              </a:rPr>
              <a:t>总</a:t>
            </a:r>
            <a:r>
              <a:rPr lang="zh-CN" altLang="en-US" sz="1400" b="1" dirty="0" smtClean="0">
                <a:latin typeface="微软雅黑" panose="020B0503020204020204" pitchFamily="34" charset="-122"/>
                <a:ea typeface="微软雅黑" panose="020B0503020204020204" pitchFamily="34" charset="-122"/>
              </a:rPr>
              <a:t>线形以太网</a:t>
            </a:r>
            <a:endParaRPr lang="zh-CN" altLang="en-US" sz="1400" b="1" dirty="0">
              <a:latin typeface="微软雅黑" panose="020B0503020204020204" pitchFamily="34" charset="-122"/>
              <a:ea typeface="微软雅黑" panose="020B0503020204020204" pitchFamily="34" charset="-122"/>
            </a:endParaRPr>
          </a:p>
        </p:txBody>
      </p:sp>
      <p:sp>
        <p:nvSpPr>
          <p:cNvPr id="99" name="矩形 98"/>
          <p:cNvSpPr/>
          <p:nvPr/>
        </p:nvSpPr>
        <p:spPr>
          <a:xfrm>
            <a:off x="5627587" y="4109505"/>
            <a:ext cx="2159566" cy="307777"/>
          </a:xfrm>
          <a:prstGeom prst="rect">
            <a:avLst/>
          </a:prstGeom>
        </p:spPr>
        <p:txBody>
          <a:bodyPr wrap="none">
            <a:spAutoFit/>
          </a:bodyPr>
          <a:lstStyle/>
          <a:p>
            <a:r>
              <a:rPr lang="zh-CN" altLang="en-US" sz="1400" b="1" dirty="0" smtClean="0">
                <a:latin typeface="微软雅黑" panose="020B0503020204020204" pitchFamily="34" charset="-122"/>
                <a:ea typeface="微软雅黑" panose="020B0503020204020204" pitchFamily="34" charset="-122"/>
              </a:rPr>
              <a:t>使用集线器的星形以太网</a:t>
            </a:r>
            <a:endParaRPr lang="zh-CN" altLang="en-US" sz="1400" b="1"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Tm="2000"/>
    </mc:Choice>
    <mc:Fallback>
      <p:transition spd="slow" advTm="2000"/>
    </mc:Fallback>
  </mc:AlternateContent>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圆角矩形 63"/>
          <p:cNvSpPr/>
          <p:nvPr/>
        </p:nvSpPr>
        <p:spPr>
          <a:xfrm>
            <a:off x="502920" y="1937577"/>
            <a:ext cx="8129015" cy="2540439"/>
          </a:xfrm>
          <a:prstGeom prst="roundRect">
            <a:avLst>
              <a:gd name="adj" fmla="val 12392"/>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4" name="组合 3"/>
          <p:cNvGrpSpPr/>
          <p:nvPr/>
        </p:nvGrpSpPr>
        <p:grpSpPr>
          <a:xfrm>
            <a:off x="1195175" y="2122799"/>
            <a:ext cx="2137870" cy="2077954"/>
            <a:chOff x="1109815" y="2172510"/>
            <a:chExt cx="2137870" cy="2077954"/>
          </a:xfrm>
        </p:grpSpPr>
        <p:sp>
          <p:nvSpPr>
            <p:cNvPr id="13" name="AutoShape 9"/>
            <p:cNvSpPr>
              <a:spLocks noChangeArrowheads="1"/>
            </p:cNvSpPr>
            <p:nvPr/>
          </p:nvSpPr>
          <p:spPr bwMode="auto">
            <a:xfrm rot="16200000">
              <a:off x="2106750" y="1709020"/>
              <a:ext cx="144000" cy="2137869"/>
            </a:xfrm>
            <a:prstGeom prst="can">
              <a:avLst>
                <a:gd name="adj" fmla="val 56771"/>
              </a:avLst>
            </a:prstGeom>
            <a:solidFill>
              <a:srgbClr val="FFFF99"/>
            </a:solidFill>
            <a:ln w="12700">
              <a:solidFill>
                <a:srgbClr val="00006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ea typeface="宋体" panose="02010600030101010101" pitchFamily="2" charset="-122"/>
              </a:endParaRPr>
            </a:p>
          </p:txBody>
        </p:sp>
        <p:sp>
          <p:nvSpPr>
            <p:cNvPr id="14" name="Line 48"/>
            <p:cNvSpPr>
              <a:spLocks noChangeShapeType="1"/>
            </p:cNvSpPr>
            <p:nvPr/>
          </p:nvSpPr>
          <p:spPr bwMode="auto">
            <a:xfrm>
              <a:off x="1340941" y="2771125"/>
              <a:ext cx="1675524"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6" name="Line 48"/>
            <p:cNvSpPr>
              <a:spLocks noChangeShapeType="1"/>
            </p:cNvSpPr>
            <p:nvPr/>
          </p:nvSpPr>
          <p:spPr bwMode="auto">
            <a:xfrm flipV="1">
              <a:off x="1567015" y="2389140"/>
              <a:ext cx="0" cy="381000"/>
            </a:xfrm>
            <a:prstGeom prst="line">
              <a:avLst/>
            </a:prstGeom>
            <a:noFill/>
            <a:ln w="1905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 name="Line 48"/>
            <p:cNvSpPr>
              <a:spLocks noChangeShapeType="1"/>
            </p:cNvSpPr>
            <p:nvPr/>
          </p:nvSpPr>
          <p:spPr bwMode="auto">
            <a:xfrm flipV="1">
              <a:off x="2644325" y="2389140"/>
              <a:ext cx="0" cy="381000"/>
            </a:xfrm>
            <a:prstGeom prst="line">
              <a:avLst/>
            </a:prstGeom>
            <a:noFill/>
            <a:ln w="1905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28" name="Picture 239" descr="jisuanji"/>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2439952" y="2172510"/>
              <a:ext cx="407130" cy="407130"/>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39" descr="jisuanji"/>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365515" y="2172510"/>
              <a:ext cx="407130" cy="407130"/>
            </a:xfrm>
            <a:prstGeom prst="rect">
              <a:avLst/>
            </a:prstGeom>
            <a:noFill/>
            <a:extLst>
              <a:ext uri="{909E8E84-426E-40DD-AFC4-6F175D3DCCD1}">
                <a14:hiddenFill xmlns:a14="http://schemas.microsoft.com/office/drawing/2010/main">
                  <a:solidFill>
                    <a:srgbClr val="FFFFFF"/>
                  </a:solidFill>
                </a14:hiddenFill>
              </a:ext>
            </a:extLst>
          </p:spPr>
        </p:pic>
        <p:sp>
          <p:nvSpPr>
            <p:cNvPr id="30" name="AutoShape 9"/>
            <p:cNvSpPr>
              <a:spLocks noChangeArrowheads="1"/>
            </p:cNvSpPr>
            <p:nvPr/>
          </p:nvSpPr>
          <p:spPr bwMode="auto">
            <a:xfrm rot="16200000">
              <a:off x="2106751" y="2549554"/>
              <a:ext cx="144000" cy="2137869"/>
            </a:xfrm>
            <a:prstGeom prst="can">
              <a:avLst>
                <a:gd name="adj" fmla="val 56771"/>
              </a:avLst>
            </a:prstGeom>
            <a:solidFill>
              <a:srgbClr val="FFFF99"/>
            </a:solidFill>
            <a:ln w="12700">
              <a:solidFill>
                <a:srgbClr val="00006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ea typeface="宋体" panose="02010600030101010101" pitchFamily="2" charset="-122"/>
              </a:endParaRPr>
            </a:p>
          </p:txBody>
        </p:sp>
        <p:sp>
          <p:nvSpPr>
            <p:cNvPr id="31" name="Line 48"/>
            <p:cNvSpPr>
              <a:spLocks noChangeShapeType="1"/>
            </p:cNvSpPr>
            <p:nvPr/>
          </p:nvSpPr>
          <p:spPr bwMode="auto">
            <a:xfrm>
              <a:off x="1340942" y="3611659"/>
              <a:ext cx="1675524"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 name="Line 48"/>
            <p:cNvSpPr>
              <a:spLocks noChangeShapeType="1"/>
            </p:cNvSpPr>
            <p:nvPr/>
          </p:nvSpPr>
          <p:spPr bwMode="auto">
            <a:xfrm flipV="1">
              <a:off x="1567016" y="3618544"/>
              <a:ext cx="0" cy="381000"/>
            </a:xfrm>
            <a:prstGeom prst="line">
              <a:avLst/>
            </a:prstGeom>
            <a:noFill/>
            <a:ln w="1905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3" name="Line 48"/>
            <p:cNvSpPr>
              <a:spLocks noChangeShapeType="1"/>
            </p:cNvSpPr>
            <p:nvPr/>
          </p:nvSpPr>
          <p:spPr bwMode="auto">
            <a:xfrm flipV="1">
              <a:off x="2644326" y="3618544"/>
              <a:ext cx="0" cy="381000"/>
            </a:xfrm>
            <a:prstGeom prst="line">
              <a:avLst/>
            </a:prstGeom>
            <a:noFill/>
            <a:ln w="1905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34" name="Picture 239" descr="jisuanji"/>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2439953" y="3843334"/>
              <a:ext cx="407130" cy="407130"/>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239" descr="jisuanji"/>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365516" y="3843334"/>
              <a:ext cx="407130" cy="407130"/>
            </a:xfrm>
            <a:prstGeom prst="rect">
              <a:avLst/>
            </a:prstGeom>
            <a:noFill/>
            <a:extLst>
              <a:ext uri="{909E8E84-426E-40DD-AFC4-6F175D3DCCD1}">
                <a14:hiddenFill xmlns:a14="http://schemas.microsoft.com/office/drawing/2010/main">
                  <a:solidFill>
                    <a:srgbClr val="FFFFFF"/>
                  </a:solidFill>
                </a14:hiddenFill>
              </a:ext>
            </a:extLst>
          </p:spPr>
        </p:pic>
        <p:sp>
          <p:nvSpPr>
            <p:cNvPr id="36" name="Line 48"/>
            <p:cNvSpPr>
              <a:spLocks noChangeShapeType="1"/>
            </p:cNvSpPr>
            <p:nvPr/>
          </p:nvSpPr>
          <p:spPr bwMode="auto">
            <a:xfrm flipV="1">
              <a:off x="2136711" y="2770140"/>
              <a:ext cx="0" cy="381000"/>
            </a:xfrm>
            <a:prstGeom prst="line">
              <a:avLst/>
            </a:prstGeom>
            <a:noFill/>
            <a:ln w="1905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7" name="Line 48"/>
            <p:cNvSpPr>
              <a:spLocks noChangeShapeType="1"/>
            </p:cNvSpPr>
            <p:nvPr/>
          </p:nvSpPr>
          <p:spPr bwMode="auto">
            <a:xfrm flipV="1">
              <a:off x="2136711" y="3237544"/>
              <a:ext cx="0" cy="381000"/>
            </a:xfrm>
            <a:prstGeom prst="line">
              <a:avLst/>
            </a:prstGeom>
            <a:noFill/>
            <a:ln w="1905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20" name="Picture 26"/>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56067" y="2987236"/>
              <a:ext cx="536197" cy="3760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p:cNvSpPr/>
            <p:nvPr/>
          </p:nvSpPr>
          <p:spPr>
            <a:xfrm>
              <a:off x="2345363" y="3067557"/>
              <a:ext cx="492443" cy="276999"/>
            </a:xfrm>
            <a:prstGeom prst="rect">
              <a:avLst/>
            </a:prstGeom>
          </p:spPr>
          <p:txBody>
            <a:bodyPr wrap="none">
              <a:spAutoFit/>
            </a:bodyPr>
            <a:lstStyle/>
            <a:p>
              <a:r>
                <a:rPr lang="zh-CN" altLang="en-US" sz="1200" b="1" dirty="0">
                  <a:solidFill>
                    <a:srgbClr val="0000FF"/>
                  </a:solidFill>
                  <a:latin typeface="微软雅黑" panose="020B0503020204020204" pitchFamily="34" charset="-122"/>
                  <a:ea typeface="微软雅黑" panose="020B0503020204020204" pitchFamily="34" charset="-122"/>
                </a:rPr>
                <a:t>网桥</a:t>
              </a:r>
              <a:endParaRPr lang="zh-CN" altLang="en-US" sz="1200" dirty="0">
                <a:solidFill>
                  <a:srgbClr val="0000FF"/>
                </a:solidFill>
              </a:endParaRPr>
            </a:p>
          </p:txBody>
        </p:sp>
      </p:grpSp>
      <p:grpSp>
        <p:nvGrpSpPr>
          <p:cNvPr id="60" name="组合 59"/>
          <p:cNvGrpSpPr/>
          <p:nvPr/>
        </p:nvGrpSpPr>
        <p:grpSpPr>
          <a:xfrm>
            <a:off x="4283755" y="2146390"/>
            <a:ext cx="3764882" cy="1942729"/>
            <a:chOff x="4620244" y="2249745"/>
            <a:chExt cx="3764882" cy="1942729"/>
          </a:xfrm>
        </p:grpSpPr>
        <p:grpSp>
          <p:nvGrpSpPr>
            <p:cNvPr id="3" name="组合 2"/>
            <p:cNvGrpSpPr/>
            <p:nvPr/>
          </p:nvGrpSpPr>
          <p:grpSpPr>
            <a:xfrm>
              <a:off x="7126015" y="2456608"/>
              <a:ext cx="958363" cy="1444922"/>
              <a:chOff x="7126015" y="2456608"/>
              <a:chExt cx="958363" cy="1444922"/>
            </a:xfrm>
          </p:grpSpPr>
          <p:sp>
            <p:nvSpPr>
              <p:cNvPr id="39" name="Line 51"/>
              <p:cNvSpPr>
                <a:spLocks noChangeShapeType="1"/>
              </p:cNvSpPr>
              <p:nvPr/>
            </p:nvSpPr>
            <p:spPr bwMode="auto">
              <a:xfrm>
                <a:off x="7252138" y="3237544"/>
                <a:ext cx="832240" cy="663986"/>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anose="020B0503020204020204" pitchFamily="34" charset="-122"/>
                  <a:ea typeface="微软雅黑" panose="020B0503020204020204" pitchFamily="34" charset="-122"/>
                </a:endParaRPr>
              </a:p>
            </p:txBody>
          </p:sp>
          <p:sp>
            <p:nvSpPr>
              <p:cNvPr id="40" name="Line 53"/>
              <p:cNvSpPr>
                <a:spLocks noChangeShapeType="1"/>
              </p:cNvSpPr>
              <p:nvPr/>
            </p:nvSpPr>
            <p:spPr bwMode="auto">
              <a:xfrm flipV="1">
                <a:off x="7126015" y="2960640"/>
                <a:ext cx="958363" cy="276904"/>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anose="020B0503020204020204" pitchFamily="34" charset="-122"/>
                  <a:ea typeface="微软雅黑" panose="020B0503020204020204" pitchFamily="34" charset="-122"/>
                </a:endParaRPr>
              </a:p>
            </p:txBody>
          </p:sp>
          <p:sp>
            <p:nvSpPr>
              <p:cNvPr id="41" name="Line 54"/>
              <p:cNvSpPr>
                <a:spLocks noChangeShapeType="1"/>
              </p:cNvSpPr>
              <p:nvPr/>
            </p:nvSpPr>
            <p:spPr bwMode="auto">
              <a:xfrm flipV="1">
                <a:off x="7252138" y="2456608"/>
                <a:ext cx="832240" cy="718668"/>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anose="020B0503020204020204" pitchFamily="34" charset="-122"/>
                  <a:ea typeface="微软雅黑" panose="020B0503020204020204" pitchFamily="34" charset="-122"/>
                </a:endParaRPr>
              </a:p>
            </p:txBody>
          </p:sp>
          <p:sp>
            <p:nvSpPr>
              <p:cNvPr id="42" name="Line 55"/>
              <p:cNvSpPr>
                <a:spLocks noChangeShapeType="1"/>
              </p:cNvSpPr>
              <p:nvPr/>
            </p:nvSpPr>
            <p:spPr bwMode="auto">
              <a:xfrm>
                <a:off x="7252138" y="3206056"/>
                <a:ext cx="832240" cy="267063"/>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anose="020B0503020204020204" pitchFamily="34" charset="-122"/>
                  <a:ea typeface="微软雅黑" panose="020B0503020204020204" pitchFamily="34" charset="-122"/>
                </a:endParaRPr>
              </a:p>
            </p:txBody>
          </p:sp>
        </p:grpSp>
        <p:pic>
          <p:nvPicPr>
            <p:cNvPr id="43" name="Picture 239"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71396" y="3778744"/>
              <a:ext cx="413730" cy="413730"/>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239"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71396" y="3266253"/>
              <a:ext cx="413730" cy="413730"/>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239"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71396" y="2769178"/>
              <a:ext cx="413730" cy="413730"/>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239"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71396" y="2249745"/>
              <a:ext cx="413730" cy="413730"/>
            </a:xfrm>
            <a:prstGeom prst="rect">
              <a:avLst/>
            </a:prstGeom>
            <a:noFill/>
            <a:extLst>
              <a:ext uri="{909E8E84-426E-40DD-AFC4-6F175D3DCCD1}">
                <a14:hiddenFill xmlns:a14="http://schemas.microsoft.com/office/drawing/2010/main">
                  <a:solidFill>
                    <a:srgbClr val="FFFFFF"/>
                  </a:solidFill>
                </a14:hiddenFill>
              </a:ext>
            </a:extLst>
          </p:spPr>
        </p:pic>
        <p:grpSp>
          <p:nvGrpSpPr>
            <p:cNvPr id="52" name="组合 51"/>
            <p:cNvGrpSpPr/>
            <p:nvPr/>
          </p:nvGrpSpPr>
          <p:grpSpPr>
            <a:xfrm flipH="1">
              <a:off x="4864012" y="2456608"/>
              <a:ext cx="958363" cy="1444922"/>
              <a:chOff x="7126015" y="2456608"/>
              <a:chExt cx="958363" cy="1444922"/>
            </a:xfrm>
          </p:grpSpPr>
          <p:sp>
            <p:nvSpPr>
              <p:cNvPr id="53" name="Line 51"/>
              <p:cNvSpPr>
                <a:spLocks noChangeShapeType="1"/>
              </p:cNvSpPr>
              <p:nvPr/>
            </p:nvSpPr>
            <p:spPr bwMode="auto">
              <a:xfrm>
                <a:off x="7252138" y="3237544"/>
                <a:ext cx="832240" cy="663986"/>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anose="020B0503020204020204" pitchFamily="34" charset="-122"/>
                  <a:ea typeface="微软雅黑" panose="020B0503020204020204" pitchFamily="34" charset="-122"/>
                </a:endParaRPr>
              </a:p>
            </p:txBody>
          </p:sp>
          <p:sp>
            <p:nvSpPr>
              <p:cNvPr id="54" name="Line 53"/>
              <p:cNvSpPr>
                <a:spLocks noChangeShapeType="1"/>
              </p:cNvSpPr>
              <p:nvPr/>
            </p:nvSpPr>
            <p:spPr bwMode="auto">
              <a:xfrm flipV="1">
                <a:off x="7126015" y="2960640"/>
                <a:ext cx="958363" cy="276904"/>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anose="020B0503020204020204" pitchFamily="34" charset="-122"/>
                  <a:ea typeface="微软雅黑" panose="020B0503020204020204" pitchFamily="34" charset="-122"/>
                </a:endParaRPr>
              </a:p>
            </p:txBody>
          </p:sp>
          <p:sp>
            <p:nvSpPr>
              <p:cNvPr id="55" name="Line 54"/>
              <p:cNvSpPr>
                <a:spLocks noChangeShapeType="1"/>
              </p:cNvSpPr>
              <p:nvPr/>
            </p:nvSpPr>
            <p:spPr bwMode="auto">
              <a:xfrm flipV="1">
                <a:off x="7252138" y="2456608"/>
                <a:ext cx="832240" cy="718668"/>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anose="020B0503020204020204" pitchFamily="34" charset="-122"/>
                  <a:ea typeface="微软雅黑" panose="020B0503020204020204" pitchFamily="34" charset="-122"/>
                </a:endParaRPr>
              </a:p>
            </p:txBody>
          </p:sp>
          <p:sp>
            <p:nvSpPr>
              <p:cNvPr id="56" name="Line 55"/>
              <p:cNvSpPr>
                <a:spLocks noChangeShapeType="1"/>
              </p:cNvSpPr>
              <p:nvPr/>
            </p:nvSpPr>
            <p:spPr bwMode="auto">
              <a:xfrm>
                <a:off x="7252138" y="3206056"/>
                <a:ext cx="832240" cy="267063"/>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anose="020B0503020204020204" pitchFamily="34" charset="-122"/>
                  <a:ea typeface="微软雅黑" panose="020B0503020204020204" pitchFamily="34" charset="-122"/>
                </a:endParaRPr>
              </a:p>
            </p:txBody>
          </p:sp>
        </p:grpSp>
        <p:pic>
          <p:nvPicPr>
            <p:cNvPr id="47" name="Picture 239"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20244" y="3778744"/>
              <a:ext cx="413730" cy="413730"/>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239"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20244" y="3266253"/>
              <a:ext cx="413730" cy="413730"/>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239"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20244" y="2769178"/>
              <a:ext cx="413730" cy="413730"/>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239" descr="jisuanji"/>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20244" y="2249745"/>
              <a:ext cx="413730" cy="413730"/>
            </a:xfrm>
            <a:prstGeom prst="rect">
              <a:avLst/>
            </a:prstGeom>
            <a:noFill/>
            <a:extLst>
              <a:ext uri="{909E8E84-426E-40DD-AFC4-6F175D3DCCD1}">
                <a14:hiddenFill xmlns:a14="http://schemas.microsoft.com/office/drawing/2010/main">
                  <a:solidFill>
                    <a:srgbClr val="FFFFFF"/>
                  </a:solidFill>
                </a14:hiddenFill>
              </a:ext>
            </a:extLst>
          </p:spPr>
        </p:pic>
        <p:sp>
          <p:nvSpPr>
            <p:cNvPr id="57" name="Line 48"/>
            <p:cNvSpPr>
              <a:spLocks noChangeShapeType="1"/>
            </p:cNvSpPr>
            <p:nvPr/>
          </p:nvSpPr>
          <p:spPr bwMode="auto">
            <a:xfrm>
              <a:off x="5822375" y="3171376"/>
              <a:ext cx="1303640"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38" name="Picture 4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75761" y="2994213"/>
              <a:ext cx="603452" cy="402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 name="Picture 4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98905" y="2994213"/>
              <a:ext cx="603452" cy="402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 name="矩形 57"/>
            <p:cNvSpPr/>
            <p:nvPr/>
          </p:nvSpPr>
          <p:spPr>
            <a:xfrm>
              <a:off x="5533389" y="2748753"/>
              <a:ext cx="646331" cy="276999"/>
            </a:xfrm>
            <a:prstGeom prst="rect">
              <a:avLst/>
            </a:prstGeom>
          </p:spPr>
          <p:txBody>
            <a:bodyPr wrap="none">
              <a:spAutoFit/>
            </a:bodyPr>
            <a:lstStyle/>
            <a:p>
              <a:r>
                <a:rPr lang="zh-CN" altLang="en-US" sz="1200" b="1" dirty="0" smtClean="0">
                  <a:solidFill>
                    <a:srgbClr val="C00000"/>
                  </a:solidFill>
                  <a:latin typeface="微软雅黑" panose="020B0503020204020204" pitchFamily="34" charset="-122"/>
                  <a:ea typeface="微软雅黑" panose="020B0503020204020204" pitchFamily="34" charset="-122"/>
                </a:rPr>
                <a:t>交换机</a:t>
              </a:r>
              <a:endParaRPr lang="zh-CN" altLang="en-US" sz="1200" b="1" dirty="0">
                <a:solidFill>
                  <a:srgbClr val="C00000"/>
                </a:solidFill>
                <a:latin typeface="微软雅黑" panose="020B0503020204020204" pitchFamily="34" charset="-122"/>
                <a:ea typeface="微软雅黑" panose="020B0503020204020204" pitchFamily="34" charset="-122"/>
              </a:endParaRPr>
            </a:p>
          </p:txBody>
        </p:sp>
        <p:sp>
          <p:nvSpPr>
            <p:cNvPr id="59" name="矩形 58"/>
            <p:cNvSpPr/>
            <p:nvPr/>
          </p:nvSpPr>
          <p:spPr>
            <a:xfrm>
              <a:off x="6902300" y="2748753"/>
              <a:ext cx="646331" cy="276999"/>
            </a:xfrm>
            <a:prstGeom prst="rect">
              <a:avLst/>
            </a:prstGeom>
          </p:spPr>
          <p:txBody>
            <a:bodyPr wrap="none">
              <a:spAutoFit/>
            </a:bodyPr>
            <a:lstStyle/>
            <a:p>
              <a:r>
                <a:rPr lang="zh-CN" altLang="en-US" sz="1200" b="1" dirty="0" smtClean="0">
                  <a:solidFill>
                    <a:srgbClr val="C00000"/>
                  </a:solidFill>
                  <a:latin typeface="微软雅黑" panose="020B0503020204020204" pitchFamily="34" charset="-122"/>
                  <a:ea typeface="微软雅黑" panose="020B0503020204020204" pitchFamily="34" charset="-122"/>
                </a:rPr>
                <a:t>交换机</a:t>
              </a:r>
              <a:endParaRPr lang="zh-CN" altLang="en-US" sz="1200" b="1" dirty="0">
                <a:solidFill>
                  <a:srgbClr val="C00000"/>
                </a:solidFill>
                <a:latin typeface="微软雅黑" panose="020B0503020204020204" pitchFamily="34" charset="-122"/>
                <a:ea typeface="微软雅黑" panose="020B0503020204020204" pitchFamily="34" charset="-122"/>
              </a:endParaRPr>
            </a:p>
          </p:txBody>
        </p:sp>
      </p:grpSp>
      <p:sp>
        <p:nvSpPr>
          <p:cNvPr id="63" name="AutoShape 5"/>
          <p:cNvSpPr>
            <a:spLocks noChangeArrowheads="1"/>
          </p:cNvSpPr>
          <p:nvPr/>
        </p:nvSpPr>
        <p:spPr bwMode="auto">
          <a:xfrm>
            <a:off x="502919" y="649855"/>
            <a:ext cx="8129015" cy="388721"/>
          </a:xfrm>
          <a:prstGeom prst="roundRect">
            <a:avLst>
              <a:gd name="adj" fmla="val 16667"/>
            </a:avLst>
          </a:prstGeom>
          <a:solidFill>
            <a:srgbClr val="0089FA"/>
          </a:solidFill>
          <a:ln>
            <a:noFill/>
          </a:ln>
          <a:effectLst/>
        </p:spPr>
        <p:txBody>
          <a:bodyPr wrap="none" anchor="ctr"/>
          <a:lstStyle/>
          <a:p>
            <a:endParaRPr lang="zh-CN" altLang="en-US"/>
          </a:p>
        </p:txBody>
      </p:sp>
      <p:sp>
        <p:nvSpPr>
          <p:cNvPr id="6" name="Rectangle 6"/>
          <p:cNvSpPr>
            <a:spLocks noChangeArrowheads="1"/>
          </p:cNvSpPr>
          <p:nvPr/>
        </p:nvSpPr>
        <p:spPr bwMode="auto">
          <a:xfrm>
            <a:off x="2315068" y="608658"/>
            <a:ext cx="449674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anose="020B0503020204020204" pitchFamily="34" charset="-122"/>
                <a:ea typeface="微软雅黑" panose="020B0503020204020204" pitchFamily="34" charset="-122"/>
              </a:rPr>
              <a:t>3.4.2  </a:t>
            </a:r>
            <a:r>
              <a:rPr lang="zh-CN" altLang="en-US" sz="2400" b="1" dirty="0">
                <a:solidFill>
                  <a:schemeClr val="bg1"/>
                </a:solidFill>
                <a:latin typeface="微软雅黑" panose="020B0503020204020204" pitchFamily="34" charset="-122"/>
                <a:ea typeface="微软雅黑" panose="020B0503020204020204" pitchFamily="34" charset="-122"/>
              </a:rPr>
              <a:t>在数据链路层扩展</a:t>
            </a:r>
            <a:r>
              <a:rPr lang="zh-CN" altLang="en-US" sz="2400" b="1" dirty="0" smtClean="0">
                <a:solidFill>
                  <a:schemeClr val="bg1"/>
                </a:solidFill>
                <a:latin typeface="微软雅黑" panose="020B0503020204020204" pitchFamily="34" charset="-122"/>
                <a:ea typeface="微软雅黑" panose="020B0503020204020204" pitchFamily="34" charset="-122"/>
              </a:rPr>
              <a:t>以太网</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5" name="Rectangle 8"/>
          <p:cNvSpPr>
            <a:spLocks noChangeArrowheads="1"/>
          </p:cNvSpPr>
          <p:nvPr/>
        </p:nvSpPr>
        <p:spPr bwMode="auto">
          <a:xfrm>
            <a:off x="529590" y="1070387"/>
            <a:ext cx="8001000" cy="7848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p>
            <a:pPr marL="268605" indent="-268605">
              <a:lnSpc>
                <a:spcPts val="2700"/>
              </a:lnSpc>
              <a:buClr>
                <a:srgbClr val="0070C0"/>
              </a:buClr>
              <a:buFont typeface="Wingdings" panose="05000000000000000000" pitchFamily="2" charset="2"/>
              <a:buChar char="l"/>
            </a:pPr>
            <a:r>
              <a:rPr lang="zh-CN" altLang="en-US" b="1" dirty="0">
                <a:latin typeface="微软雅黑" panose="020B0503020204020204" pitchFamily="34" charset="-122"/>
                <a:ea typeface="微软雅黑" panose="020B0503020204020204" pitchFamily="34" charset="-122"/>
              </a:rPr>
              <a:t>扩展以太网更常用的方法是在数据链路层进行。</a:t>
            </a:r>
            <a:endParaRPr lang="zh-CN" altLang="en-US" b="1" dirty="0">
              <a:latin typeface="微软雅黑" panose="020B0503020204020204" pitchFamily="34" charset="-122"/>
              <a:ea typeface="微软雅黑" panose="020B0503020204020204" pitchFamily="34" charset="-122"/>
            </a:endParaRPr>
          </a:p>
          <a:p>
            <a:pPr marL="268605" indent="-268605">
              <a:lnSpc>
                <a:spcPts val="2700"/>
              </a:lnSpc>
              <a:buClr>
                <a:srgbClr val="0070C0"/>
              </a:buClr>
              <a:buFont typeface="Wingdings" panose="05000000000000000000" pitchFamily="2" charset="2"/>
              <a:buChar char="l"/>
            </a:pPr>
            <a:r>
              <a:rPr lang="zh-CN" altLang="en-US" b="1" dirty="0">
                <a:latin typeface="微软雅黑" panose="020B0503020204020204" pitchFamily="34" charset="-122"/>
                <a:ea typeface="微软雅黑" panose="020B0503020204020204" pitchFamily="34" charset="-122"/>
              </a:rPr>
              <a:t>早期使用</a:t>
            </a:r>
            <a:r>
              <a:rPr lang="zh-CN" altLang="en-US" b="1" dirty="0">
                <a:solidFill>
                  <a:srgbClr val="0000FF"/>
                </a:solidFill>
                <a:latin typeface="微软雅黑" panose="020B0503020204020204" pitchFamily="34" charset="-122"/>
                <a:ea typeface="微软雅黑" panose="020B0503020204020204" pitchFamily="34" charset="-122"/>
              </a:rPr>
              <a:t>网桥</a:t>
            </a:r>
            <a:r>
              <a:rPr lang="zh-CN" altLang="en-US" b="1" dirty="0">
                <a:latin typeface="微软雅黑" panose="020B0503020204020204" pitchFamily="34" charset="-122"/>
                <a:ea typeface="微软雅黑" panose="020B0503020204020204" pitchFamily="34" charset="-122"/>
              </a:rPr>
              <a:t>，现在使用以太网</a:t>
            </a:r>
            <a:r>
              <a:rPr lang="zh-CN" altLang="en-US" b="1" dirty="0">
                <a:solidFill>
                  <a:srgbClr val="0000FF"/>
                </a:solidFill>
                <a:latin typeface="微软雅黑" panose="020B0503020204020204" pitchFamily="34" charset="-122"/>
                <a:ea typeface="微软雅黑" panose="020B0503020204020204" pitchFamily="34" charset="-122"/>
              </a:rPr>
              <a:t>交换机</a:t>
            </a:r>
            <a:r>
              <a:rPr lang="zh-CN" altLang="en-US" b="1" dirty="0">
                <a:latin typeface="微软雅黑" panose="020B0503020204020204" pitchFamily="34" charset="-122"/>
                <a:ea typeface="微软雅黑" panose="020B0503020204020204" pitchFamily="34" charset="-122"/>
              </a:rPr>
              <a:t>。</a:t>
            </a:r>
            <a:endParaRPr lang="zh-CN" altLang="en-US" b="1"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Tm="2000"/>
    </mc:Choice>
    <mc:Fallback>
      <p:transition spd="slow" advTm="2000"/>
    </mc:Fallback>
  </mc:AlternateContent>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AutoShape 5"/>
          <p:cNvSpPr>
            <a:spLocks noChangeArrowheads="1"/>
          </p:cNvSpPr>
          <p:nvPr/>
        </p:nvSpPr>
        <p:spPr bwMode="auto">
          <a:xfrm>
            <a:off x="502919" y="647560"/>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Rectangle 6"/>
          <p:cNvSpPr>
            <a:spLocks noChangeArrowheads="1"/>
          </p:cNvSpPr>
          <p:nvPr/>
        </p:nvSpPr>
        <p:spPr bwMode="auto">
          <a:xfrm>
            <a:off x="3459634" y="624470"/>
            <a:ext cx="2214880" cy="3987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smtClean="0">
                <a:solidFill>
                  <a:schemeClr val="bg1"/>
                </a:solidFill>
                <a:latin typeface="微软雅黑" panose="020B0503020204020204" pitchFamily="34" charset="-122"/>
                <a:ea typeface="微软雅黑" panose="020B0503020204020204" pitchFamily="34" charset="-122"/>
              </a:rPr>
              <a:t>适用网桥的好与坏</a:t>
            </a:r>
            <a:endParaRPr lang="fr-FR" altLang="zh-CN" sz="2000" b="1" dirty="0">
              <a:solidFill>
                <a:schemeClr val="bg1"/>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687705" y="1100455"/>
            <a:ext cx="7637145" cy="1753235"/>
          </a:xfrm>
          <a:prstGeom prst="rect">
            <a:avLst/>
          </a:prstGeom>
          <a:noFill/>
        </p:spPr>
        <p:txBody>
          <a:bodyPr wrap="square" rtlCol="0">
            <a:spAutoFit/>
          </a:bodyPr>
          <a:p>
            <a:r>
              <a:rPr lang="zh-CN" altLang="en-US" b="1">
                <a:latin typeface="微软雅黑" panose="020B0503020204020204" pitchFamily="34" charset="-122"/>
                <a:ea typeface="微软雅黑" panose="020B0503020204020204" pitchFamily="34" charset="-122"/>
                <a:cs typeface="微软雅黑" panose="020B0503020204020204" pitchFamily="34" charset="-122"/>
              </a:rPr>
              <a:t>好：</a:t>
            </a:r>
            <a:endParaRPr lang="zh-CN" altLang="en-US" b="1">
              <a:latin typeface="微软雅黑" panose="020B0503020204020204" pitchFamily="34" charset="-122"/>
              <a:ea typeface="微软雅黑" panose="020B0503020204020204" pitchFamily="34" charset="-122"/>
              <a:cs typeface="微软雅黑" panose="020B0503020204020204" pitchFamily="34" charset="-122"/>
            </a:endParaRPr>
          </a:p>
          <a:p>
            <a:pPr marL="285750" indent="284480" fontAlgn="auto">
              <a:buFont typeface="Wingdings" panose="05000000000000000000" charset="0"/>
              <a:buChar char="n"/>
            </a:pPr>
            <a:r>
              <a:rPr lang="zh-CN" altLang="en-US" b="1">
                <a:latin typeface="微软雅黑" panose="020B0503020204020204" pitchFamily="34" charset="-122"/>
                <a:ea typeface="微软雅黑" panose="020B0503020204020204" pitchFamily="34" charset="-122"/>
                <a:cs typeface="微软雅黑" panose="020B0503020204020204" pitchFamily="34" charset="-122"/>
              </a:rPr>
              <a:t>过滤通信量。</a:t>
            </a:r>
            <a:endParaRPr lang="zh-CN" altLang="en-US" b="1">
              <a:latin typeface="微软雅黑" panose="020B0503020204020204" pitchFamily="34" charset="-122"/>
              <a:ea typeface="微软雅黑" panose="020B0503020204020204" pitchFamily="34" charset="-122"/>
              <a:cs typeface="微软雅黑" panose="020B0503020204020204" pitchFamily="34" charset="-122"/>
            </a:endParaRPr>
          </a:p>
          <a:p>
            <a:pPr marL="285750" indent="284480" fontAlgn="auto">
              <a:buFont typeface="Wingdings" panose="05000000000000000000" charset="0"/>
              <a:buChar char="n"/>
            </a:pPr>
            <a:r>
              <a:rPr lang="zh-CN" altLang="en-US" b="1">
                <a:latin typeface="微软雅黑" panose="020B0503020204020204" pitchFamily="34" charset="-122"/>
                <a:ea typeface="微软雅黑" panose="020B0503020204020204" pitchFamily="34" charset="-122"/>
                <a:cs typeface="微软雅黑" panose="020B0503020204020204" pitchFamily="34" charset="-122"/>
              </a:rPr>
              <a:t>扩大了物理范围。</a:t>
            </a:r>
            <a:endParaRPr lang="zh-CN" altLang="en-US" b="1">
              <a:latin typeface="微软雅黑" panose="020B0503020204020204" pitchFamily="34" charset="-122"/>
              <a:ea typeface="微软雅黑" panose="020B0503020204020204" pitchFamily="34" charset="-122"/>
              <a:cs typeface="微软雅黑" panose="020B0503020204020204" pitchFamily="34" charset="-122"/>
            </a:endParaRPr>
          </a:p>
          <a:p>
            <a:pPr marL="285750" indent="284480" fontAlgn="auto">
              <a:buFont typeface="Wingdings" panose="05000000000000000000" charset="0"/>
              <a:buChar char="n"/>
            </a:pPr>
            <a:r>
              <a:rPr lang="zh-CN" altLang="en-US" b="1">
                <a:latin typeface="微软雅黑" panose="020B0503020204020204" pitchFamily="34" charset="-122"/>
                <a:ea typeface="微软雅黑" panose="020B0503020204020204" pitchFamily="34" charset="-122"/>
                <a:cs typeface="微软雅黑" panose="020B0503020204020204" pitchFamily="34" charset="-122"/>
              </a:rPr>
              <a:t>提高了可靠性。</a:t>
            </a:r>
            <a:endParaRPr lang="zh-CN" altLang="en-US" b="1">
              <a:latin typeface="微软雅黑" panose="020B0503020204020204" pitchFamily="34" charset="-122"/>
              <a:ea typeface="微软雅黑" panose="020B0503020204020204" pitchFamily="34" charset="-122"/>
              <a:cs typeface="微软雅黑" panose="020B0503020204020204" pitchFamily="34" charset="-122"/>
            </a:endParaRPr>
          </a:p>
          <a:p>
            <a:pPr marL="285750" indent="284480" fontAlgn="auto">
              <a:buFont typeface="Wingdings" panose="05000000000000000000" charset="0"/>
              <a:buChar char="n"/>
            </a:pPr>
            <a:r>
              <a:rPr lang="zh-CN" altLang="en-US" b="1">
                <a:latin typeface="微软雅黑" panose="020B0503020204020204" pitchFamily="34" charset="-122"/>
                <a:ea typeface="微软雅黑" panose="020B0503020204020204" pitchFamily="34" charset="-122"/>
                <a:cs typeface="微软雅黑" panose="020B0503020204020204" pitchFamily="34" charset="-122"/>
              </a:rPr>
              <a:t>可互连不同物理层、不同MAC子层和不同速率（如10Mb/s和100Mb/s</a:t>
            </a:r>
            <a:r>
              <a:rPr lang="en-US" altLang="zh-CN" b="1">
                <a:latin typeface="微软雅黑" panose="020B0503020204020204" pitchFamily="34" charset="-122"/>
                <a:ea typeface="微软雅黑" panose="020B0503020204020204" pitchFamily="34" charset="-122"/>
                <a:cs typeface="微软雅黑" panose="020B0503020204020204" pitchFamily="34" charset="-122"/>
              </a:rPr>
              <a:t>  </a:t>
            </a:r>
            <a:r>
              <a:rPr lang="zh-CN" altLang="en-US" b="1">
                <a:latin typeface="微软雅黑" panose="020B0503020204020204" pitchFamily="34" charset="-122"/>
                <a:ea typeface="微软雅黑" panose="020B0503020204020204" pitchFamily="34" charset="-122"/>
                <a:cs typeface="微软雅黑" panose="020B0503020204020204" pitchFamily="34" charset="-122"/>
              </a:rPr>
              <a:t>以太网）的局域网。</a:t>
            </a:r>
            <a:r>
              <a:rPr lang="en-US" altLang="zh-CN"/>
              <a:t>             </a:t>
            </a:r>
            <a:endParaRPr lang="en-US" altLang="zh-CN"/>
          </a:p>
        </p:txBody>
      </p:sp>
      <p:sp>
        <p:nvSpPr>
          <p:cNvPr id="4" name="文本框 3"/>
          <p:cNvSpPr txBox="1"/>
          <p:nvPr/>
        </p:nvSpPr>
        <p:spPr>
          <a:xfrm>
            <a:off x="692785" y="2797810"/>
            <a:ext cx="7270115" cy="2030095"/>
          </a:xfrm>
          <a:prstGeom prst="rect">
            <a:avLst/>
          </a:prstGeom>
          <a:noFill/>
        </p:spPr>
        <p:txBody>
          <a:bodyPr wrap="square" rtlCol="0">
            <a:spAutoFit/>
          </a:bodyPr>
          <a:p>
            <a:r>
              <a:rPr lang="zh-CN" altLang="en-US" b="1">
                <a:latin typeface="微软雅黑" panose="020B0503020204020204" pitchFamily="34" charset="-122"/>
                <a:ea typeface="微软雅黑" panose="020B0503020204020204" pitchFamily="34" charset="-122"/>
                <a:cs typeface="微软雅黑" panose="020B0503020204020204" pitchFamily="34" charset="-122"/>
              </a:rPr>
              <a:t>坏：</a:t>
            </a:r>
            <a:endParaRPr lang="zh-CN" altLang="en-US" b="1">
              <a:latin typeface="微软雅黑" panose="020B0503020204020204" pitchFamily="34" charset="-122"/>
              <a:ea typeface="微软雅黑" panose="020B0503020204020204" pitchFamily="34" charset="-122"/>
              <a:cs typeface="微软雅黑" panose="020B0503020204020204" pitchFamily="34" charset="-122"/>
            </a:endParaRPr>
          </a:p>
          <a:p>
            <a:pPr marL="285750" indent="284480" fontAlgn="auto">
              <a:buFont typeface="Wingdings" panose="05000000000000000000" charset="0"/>
              <a:buChar char="n"/>
            </a:pPr>
            <a:r>
              <a:rPr lang="zh-CN" altLang="en-US" b="1">
                <a:latin typeface="微软雅黑" panose="020B0503020204020204" pitchFamily="34" charset="-122"/>
                <a:ea typeface="微软雅黑" panose="020B0503020204020204" pitchFamily="34" charset="-122"/>
                <a:cs typeface="微软雅黑" panose="020B0503020204020204" pitchFamily="34" charset="-122"/>
              </a:rPr>
              <a:t>存储转发增加了时延。</a:t>
            </a:r>
            <a:endParaRPr lang="zh-CN" altLang="en-US" b="1">
              <a:latin typeface="微软雅黑" panose="020B0503020204020204" pitchFamily="34" charset="-122"/>
              <a:ea typeface="微软雅黑" panose="020B0503020204020204" pitchFamily="34" charset="-122"/>
              <a:cs typeface="微软雅黑" panose="020B0503020204020204" pitchFamily="34" charset="-122"/>
            </a:endParaRPr>
          </a:p>
          <a:p>
            <a:pPr marL="285750" indent="284480" fontAlgn="auto">
              <a:buFont typeface="Wingdings" panose="05000000000000000000" charset="0"/>
              <a:buChar char="n"/>
            </a:pPr>
            <a:r>
              <a:rPr lang="zh-CN" altLang="en-US" b="1">
                <a:latin typeface="微软雅黑" panose="020B0503020204020204" pitchFamily="34" charset="-122"/>
                <a:ea typeface="微软雅黑" panose="020B0503020204020204" pitchFamily="34" charset="-122"/>
                <a:cs typeface="微软雅黑" panose="020B0503020204020204" pitchFamily="34" charset="-122"/>
              </a:rPr>
              <a:t>在</a:t>
            </a:r>
            <a:r>
              <a:rPr lang="en-US" altLang="zh-CN" b="1">
                <a:latin typeface="微软雅黑" panose="020B0503020204020204" pitchFamily="34" charset="-122"/>
                <a:ea typeface="微软雅黑" panose="020B0503020204020204" pitchFamily="34" charset="-122"/>
                <a:cs typeface="微软雅黑" panose="020B0503020204020204" pitchFamily="34" charset="-122"/>
              </a:rPr>
              <a:t>MAC</a:t>
            </a:r>
            <a:r>
              <a:rPr lang="zh-CN" altLang="en-US" b="1">
                <a:latin typeface="微软雅黑" panose="020B0503020204020204" pitchFamily="34" charset="-122"/>
                <a:ea typeface="微软雅黑" panose="020B0503020204020204" pitchFamily="34" charset="-122"/>
                <a:cs typeface="微软雅黑" panose="020B0503020204020204" pitchFamily="34" charset="-122"/>
              </a:rPr>
              <a:t>子层并没有流量控制功能。</a:t>
            </a:r>
            <a:endParaRPr lang="zh-CN" altLang="en-US" b="1">
              <a:latin typeface="微软雅黑" panose="020B0503020204020204" pitchFamily="34" charset="-122"/>
              <a:ea typeface="微软雅黑" panose="020B0503020204020204" pitchFamily="34" charset="-122"/>
              <a:cs typeface="微软雅黑" panose="020B0503020204020204" pitchFamily="34" charset="-122"/>
            </a:endParaRPr>
          </a:p>
          <a:p>
            <a:pPr marL="285750" indent="284480" fontAlgn="auto">
              <a:buFont typeface="Wingdings" panose="05000000000000000000" charset="0"/>
              <a:buChar char="n"/>
            </a:pPr>
            <a:r>
              <a:rPr lang="zh-CN" altLang="en-US" b="1">
                <a:latin typeface="微软雅黑" panose="020B0503020204020204" pitchFamily="34" charset="-122"/>
                <a:ea typeface="微软雅黑" panose="020B0503020204020204" pitchFamily="34" charset="-122"/>
                <a:cs typeface="微软雅黑" panose="020B0503020204020204" pitchFamily="34" charset="-122"/>
              </a:rPr>
              <a:t>具有不同</a:t>
            </a:r>
            <a:r>
              <a:rPr lang="en-US" altLang="zh-CN" b="1">
                <a:latin typeface="微软雅黑" panose="020B0503020204020204" pitchFamily="34" charset="-122"/>
                <a:ea typeface="微软雅黑" panose="020B0503020204020204" pitchFamily="34" charset="-122"/>
                <a:cs typeface="微软雅黑" panose="020B0503020204020204" pitchFamily="34" charset="-122"/>
              </a:rPr>
              <a:t>MAC</a:t>
            </a:r>
            <a:r>
              <a:rPr lang="zh-CN" altLang="en-US" b="1">
                <a:latin typeface="微软雅黑" panose="020B0503020204020204" pitchFamily="34" charset="-122"/>
                <a:ea typeface="微软雅黑" panose="020B0503020204020204" pitchFamily="34" charset="-122"/>
                <a:cs typeface="微软雅黑" panose="020B0503020204020204" pitchFamily="34" charset="-122"/>
              </a:rPr>
              <a:t>子层的网段桥接在一起时时延更大。</a:t>
            </a:r>
            <a:endParaRPr lang="zh-CN" altLang="en-US" b="1">
              <a:latin typeface="微软雅黑" panose="020B0503020204020204" pitchFamily="34" charset="-122"/>
              <a:ea typeface="微软雅黑" panose="020B0503020204020204" pitchFamily="34" charset="-122"/>
              <a:cs typeface="微软雅黑" panose="020B0503020204020204" pitchFamily="34" charset="-122"/>
            </a:endParaRPr>
          </a:p>
          <a:p>
            <a:pPr marL="285750" indent="284480" fontAlgn="auto">
              <a:buFont typeface="Wingdings" panose="05000000000000000000" charset="0"/>
              <a:buChar char="n"/>
            </a:pPr>
            <a:r>
              <a:rPr lang="zh-CN" altLang="en-US" b="1">
                <a:latin typeface="微软雅黑" panose="020B0503020204020204" pitchFamily="34" charset="-122"/>
                <a:ea typeface="微软雅黑" panose="020B0503020204020204" pitchFamily="34" charset="-122"/>
                <a:cs typeface="微软雅黑" panose="020B0503020204020204" pitchFamily="34" charset="-122"/>
              </a:rPr>
              <a:t>网桥只适用于用户数不太多（不超过几百个）和通信量不太大的局域网，否则有时会因传播过多的广播信息而产生网络拥塞，这就是所谓的广播风暴。</a:t>
            </a:r>
            <a:endParaRPr lang="en-US" altLang="zh-CN" b="1">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Tm="2000"/>
    </mc:Choice>
    <mc:Fallback>
      <p:transition spd="slow" advTm="2000"/>
    </mc:Fallback>
  </mc:AlternateContent>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AutoShape 5"/>
          <p:cNvSpPr>
            <a:spLocks noChangeArrowheads="1"/>
          </p:cNvSpPr>
          <p:nvPr/>
        </p:nvSpPr>
        <p:spPr bwMode="auto">
          <a:xfrm>
            <a:off x="502919" y="647560"/>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Rectangle 6"/>
          <p:cNvSpPr>
            <a:spLocks noChangeArrowheads="1"/>
          </p:cNvSpPr>
          <p:nvPr/>
        </p:nvSpPr>
        <p:spPr bwMode="auto">
          <a:xfrm>
            <a:off x="3320579" y="624470"/>
            <a:ext cx="249299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smtClean="0">
                <a:solidFill>
                  <a:schemeClr val="bg1"/>
                </a:solidFill>
                <a:latin typeface="微软雅黑" panose="020B0503020204020204" pitchFamily="34" charset="-122"/>
                <a:ea typeface="微软雅黑" panose="020B0503020204020204" pitchFamily="34" charset="-122"/>
              </a:rPr>
              <a:t>网桥与以太网交换机</a:t>
            </a:r>
            <a:endParaRPr lang="fr-FR" altLang="zh-CN" sz="2000" b="1" dirty="0">
              <a:solidFill>
                <a:schemeClr val="bg1"/>
              </a:solidFill>
              <a:latin typeface="微软雅黑" panose="020B0503020204020204" pitchFamily="34" charset="-122"/>
              <a:ea typeface="微软雅黑" panose="020B0503020204020204" pitchFamily="34" charset="-122"/>
            </a:endParaRPr>
          </a:p>
        </p:txBody>
      </p:sp>
      <p:graphicFrame>
        <p:nvGraphicFramePr>
          <p:cNvPr id="2" name="图示 1"/>
          <p:cNvGraphicFramePr/>
          <p:nvPr/>
        </p:nvGraphicFramePr>
        <p:xfrm>
          <a:off x="184726" y="1136073"/>
          <a:ext cx="8201891" cy="3158836"/>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mc:AlternateContent xmlns:mc="http://schemas.openxmlformats.org/markup-compatibility/2006">
    <mc:Choice xmlns:p14="http://schemas.microsoft.com/office/powerpoint/2010/main" Requires="p14">
      <p:transition spd="slow" p14:dur="2000" advTm="2000"/>
    </mc:Choice>
    <mc:Fallback>
      <p:transition spd="slow" advTm="2000"/>
    </mc:Fallback>
  </mc:AlternateContent>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46"/>
          <p:cNvSpPr>
            <a:spLocks noChangeArrowheads="1"/>
          </p:cNvSpPr>
          <p:nvPr/>
        </p:nvSpPr>
        <p:spPr bwMode="auto">
          <a:xfrm>
            <a:off x="502919" y="1007648"/>
            <a:ext cx="8129015" cy="33239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eaLnBrk="0" hangingPunct="0">
              <a:lnSpc>
                <a:spcPts val="3300"/>
              </a:lnSpc>
              <a:buClr>
                <a:srgbClr val="0070C0"/>
              </a:buClr>
              <a:buFont typeface="Wingdings" panose="05000000000000000000" pitchFamily="2" charset="2"/>
              <a:buChar char="l"/>
            </a:pPr>
            <a:r>
              <a:rPr lang="zh-CN" altLang="en-US" sz="2000" b="1" dirty="0" smtClean="0">
                <a:latin typeface="微软雅黑" panose="020B0503020204020204" pitchFamily="34" charset="-122"/>
                <a:ea typeface="微软雅黑" panose="020B0503020204020204" pitchFamily="34" charset="-122"/>
              </a:rPr>
              <a:t>实质上是</a:t>
            </a:r>
            <a:r>
              <a:rPr lang="zh-CN" altLang="en-US" sz="2000" b="1" dirty="0">
                <a:latin typeface="微软雅黑" panose="020B0503020204020204" pitchFamily="34" charset="-122"/>
                <a:ea typeface="微软雅黑" panose="020B0503020204020204" pitchFamily="34" charset="-122"/>
              </a:rPr>
              <a:t>一个</a:t>
            </a:r>
            <a:r>
              <a:rPr lang="zh-CN" altLang="en-US" sz="2000" b="1" dirty="0">
                <a:solidFill>
                  <a:srgbClr val="0000FF"/>
                </a:solidFill>
                <a:latin typeface="微软雅黑" panose="020B0503020204020204" pitchFamily="34" charset="-122"/>
                <a:ea typeface="微软雅黑" panose="020B0503020204020204" pitchFamily="34" charset="-122"/>
              </a:rPr>
              <a:t>多</a:t>
            </a:r>
            <a:r>
              <a:rPr lang="zh-CN" altLang="en-US" sz="2000" b="1" dirty="0" smtClean="0">
                <a:solidFill>
                  <a:srgbClr val="0000FF"/>
                </a:solidFill>
                <a:latin typeface="微软雅黑" panose="020B0503020204020204" pitchFamily="34" charset="-122"/>
                <a:ea typeface="微软雅黑" panose="020B0503020204020204" pitchFamily="34" charset="-122"/>
              </a:rPr>
              <a:t>接口网桥</a:t>
            </a:r>
            <a:r>
              <a:rPr lang="zh-CN" altLang="en-US" sz="2000" b="1" dirty="0">
                <a:latin typeface="微软雅黑" panose="020B0503020204020204" pitchFamily="34" charset="-122"/>
                <a:ea typeface="微软雅黑" panose="020B0503020204020204" pitchFamily="34" charset="-122"/>
              </a:rPr>
              <a:t>。</a:t>
            </a:r>
            <a:endParaRPr lang="zh-CN" altLang="en-US" sz="2000" b="1" dirty="0">
              <a:latin typeface="微软雅黑" panose="020B0503020204020204" pitchFamily="34" charset="-122"/>
              <a:ea typeface="微软雅黑" panose="020B0503020204020204" pitchFamily="34" charset="-122"/>
            </a:endParaRPr>
          </a:p>
          <a:p>
            <a:pPr marL="598805" lvl="1" indent="-342900">
              <a:lnSpc>
                <a:spcPts val="3000"/>
              </a:lnSpc>
              <a:buClr>
                <a:srgbClr val="7030A0"/>
              </a:buClr>
              <a:buSzPct val="75000"/>
              <a:buFont typeface="Wingdings" panose="05000000000000000000" pitchFamily="2" charset="2"/>
              <a:buChar char="u"/>
            </a:pPr>
            <a:r>
              <a:rPr lang="zh-CN" altLang="en-US" b="1" dirty="0" smtClean="0">
                <a:latin typeface="微软雅黑" panose="020B0503020204020204" pitchFamily="34" charset="-122"/>
                <a:ea typeface="微软雅黑" panose="020B0503020204020204" pitchFamily="34" charset="-122"/>
              </a:rPr>
              <a:t>通常有</a:t>
            </a:r>
            <a:r>
              <a:rPr lang="zh-CN" altLang="en-US" b="1" dirty="0">
                <a:latin typeface="微软雅黑" panose="020B0503020204020204" pitchFamily="34" charset="-122"/>
                <a:ea typeface="微软雅黑" panose="020B0503020204020204" pitchFamily="34" charset="-122"/>
              </a:rPr>
              <a:t>十几个或更多的接口。</a:t>
            </a:r>
            <a:endParaRPr lang="zh-CN" altLang="en-US" b="1" dirty="0">
              <a:latin typeface="微软雅黑" panose="020B0503020204020204" pitchFamily="34" charset="-122"/>
              <a:ea typeface="微软雅黑" panose="020B0503020204020204" pitchFamily="34" charset="-122"/>
            </a:endParaRPr>
          </a:p>
          <a:p>
            <a:pPr marL="342900" indent="-342900" eaLnBrk="0" hangingPunct="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每个接口都直接与一个单台主机或另一个以太网交换机相连，并且一般都工作在</a:t>
            </a:r>
            <a:r>
              <a:rPr lang="zh-CN" altLang="en-US" sz="2000" b="1" dirty="0">
                <a:solidFill>
                  <a:srgbClr val="0000FF"/>
                </a:solidFill>
                <a:latin typeface="微软雅黑" panose="020B0503020204020204" pitchFamily="34" charset="-122"/>
                <a:ea typeface="微软雅黑" panose="020B0503020204020204" pitchFamily="34" charset="-122"/>
              </a:rPr>
              <a:t>全双工</a:t>
            </a:r>
            <a:r>
              <a:rPr lang="zh-CN" altLang="en-US" sz="2000" b="1" dirty="0">
                <a:latin typeface="微软雅黑" panose="020B0503020204020204" pitchFamily="34" charset="-122"/>
                <a:ea typeface="微软雅黑" panose="020B0503020204020204" pitchFamily="34" charset="-122"/>
              </a:rPr>
              <a:t>方式。</a:t>
            </a:r>
            <a:endParaRPr lang="zh-CN" altLang="en-US" sz="2000" b="1" dirty="0">
              <a:latin typeface="微软雅黑" panose="020B0503020204020204" pitchFamily="34" charset="-122"/>
              <a:ea typeface="微软雅黑" panose="020B0503020204020204" pitchFamily="34" charset="-122"/>
            </a:endParaRPr>
          </a:p>
          <a:p>
            <a:pPr marL="342900" indent="-342900" eaLnBrk="0" hangingPunct="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以太网交换机具有</a:t>
            </a:r>
            <a:r>
              <a:rPr lang="zh-CN" altLang="en-US" sz="2000" b="1" dirty="0">
                <a:solidFill>
                  <a:srgbClr val="0000FF"/>
                </a:solidFill>
                <a:latin typeface="微软雅黑" panose="020B0503020204020204" pitchFamily="34" charset="-122"/>
                <a:ea typeface="微软雅黑" panose="020B0503020204020204" pitchFamily="34" charset="-122"/>
              </a:rPr>
              <a:t>并行性</a:t>
            </a:r>
            <a:r>
              <a:rPr lang="zh-CN" altLang="en-US" sz="2000" b="1" dirty="0">
                <a:latin typeface="微软雅黑" panose="020B0503020204020204" pitchFamily="34" charset="-122"/>
                <a:ea typeface="微软雅黑" panose="020B0503020204020204" pitchFamily="34" charset="-122"/>
              </a:rPr>
              <a:t>。</a:t>
            </a:r>
            <a:endParaRPr lang="zh-CN" altLang="en-US" sz="2000" b="1" dirty="0">
              <a:latin typeface="微软雅黑" panose="020B0503020204020204" pitchFamily="34" charset="-122"/>
              <a:ea typeface="微软雅黑" panose="020B0503020204020204" pitchFamily="34" charset="-122"/>
            </a:endParaRPr>
          </a:p>
          <a:p>
            <a:pPr marL="598805" lvl="1" indent="-342900">
              <a:lnSpc>
                <a:spcPts val="3000"/>
              </a:lnSpc>
              <a:buClr>
                <a:srgbClr val="7030A0"/>
              </a:buClr>
              <a:buSzPct val="75000"/>
              <a:buFont typeface="Wingdings" panose="05000000000000000000" pitchFamily="2" charset="2"/>
              <a:buChar char="u"/>
            </a:pPr>
            <a:r>
              <a:rPr lang="zh-CN" altLang="en-US" b="1" dirty="0">
                <a:latin typeface="微软雅黑" panose="020B0503020204020204" pitchFamily="34" charset="-122"/>
                <a:ea typeface="微软雅黑" panose="020B0503020204020204" pitchFamily="34" charset="-122"/>
              </a:rPr>
              <a:t>能同时连通多对接口，使多对主机能同时通信</a:t>
            </a:r>
            <a:r>
              <a:rPr lang="zh-CN" altLang="en-US" b="1" dirty="0" smtClean="0">
                <a:latin typeface="微软雅黑" panose="020B0503020204020204" pitchFamily="34" charset="-122"/>
                <a:ea typeface="微软雅黑" panose="020B0503020204020204" pitchFamily="34" charset="-122"/>
              </a:rPr>
              <a:t>。</a:t>
            </a:r>
            <a:endParaRPr lang="en-US" altLang="zh-CN" b="1" dirty="0" smtClean="0">
              <a:latin typeface="微软雅黑" panose="020B0503020204020204" pitchFamily="34" charset="-122"/>
              <a:ea typeface="微软雅黑" panose="020B0503020204020204" pitchFamily="34" charset="-122"/>
            </a:endParaRPr>
          </a:p>
          <a:p>
            <a:pPr marL="598805" lvl="1" indent="-342900">
              <a:lnSpc>
                <a:spcPts val="3000"/>
              </a:lnSpc>
              <a:buClr>
                <a:srgbClr val="7030A0"/>
              </a:buClr>
              <a:buSzPct val="75000"/>
              <a:buFont typeface="Wingdings" panose="05000000000000000000" pitchFamily="2" charset="2"/>
              <a:buChar char="u"/>
            </a:pPr>
            <a:r>
              <a:rPr lang="zh-CN" altLang="en-US" b="1" dirty="0">
                <a:latin typeface="微软雅黑" panose="020B0503020204020204" pitchFamily="34" charset="-122"/>
                <a:ea typeface="微软雅黑" panose="020B0503020204020204" pitchFamily="34" charset="-122"/>
              </a:rPr>
              <a:t>相互通信的主机</a:t>
            </a:r>
            <a:r>
              <a:rPr lang="zh-CN" altLang="en-US" b="1" dirty="0" smtClean="0">
                <a:latin typeface="微软雅黑" panose="020B0503020204020204" pitchFamily="34" charset="-122"/>
                <a:ea typeface="微软雅黑" panose="020B0503020204020204" pitchFamily="34" charset="-122"/>
              </a:rPr>
              <a:t>都独占</a:t>
            </a:r>
            <a:r>
              <a:rPr lang="zh-CN" altLang="en-US" b="1" dirty="0">
                <a:latin typeface="微软雅黑" panose="020B0503020204020204" pitchFamily="34" charset="-122"/>
                <a:ea typeface="微软雅黑" panose="020B0503020204020204" pitchFamily="34" charset="-122"/>
              </a:rPr>
              <a:t>传输媒体，无碰撞地传输数据</a:t>
            </a:r>
            <a:r>
              <a:rPr lang="zh-CN" altLang="en-US" b="1" dirty="0" smtClean="0">
                <a:latin typeface="微软雅黑" panose="020B0503020204020204" pitchFamily="34" charset="-122"/>
                <a:ea typeface="微软雅黑" panose="020B0503020204020204" pitchFamily="34" charset="-122"/>
              </a:rPr>
              <a:t>。</a:t>
            </a:r>
            <a:endParaRPr lang="en-US" altLang="zh-CN" b="1" dirty="0" smtClean="0">
              <a:latin typeface="微软雅黑" panose="020B0503020204020204" pitchFamily="34" charset="-122"/>
              <a:ea typeface="微软雅黑" panose="020B0503020204020204" pitchFamily="34" charset="-122"/>
            </a:endParaRPr>
          </a:p>
          <a:p>
            <a:pPr marL="598805" lvl="1" indent="-342900">
              <a:lnSpc>
                <a:spcPts val="3000"/>
              </a:lnSpc>
              <a:buClr>
                <a:srgbClr val="7030A0"/>
              </a:buClr>
              <a:buSzPct val="75000"/>
              <a:buFont typeface="Wingdings" panose="05000000000000000000" pitchFamily="2" charset="2"/>
              <a:buChar char="u"/>
            </a:pPr>
            <a:r>
              <a:rPr lang="zh-CN" altLang="en-US" b="1" dirty="0">
                <a:latin typeface="微软雅黑" panose="020B0503020204020204" pitchFamily="34" charset="-122"/>
                <a:ea typeface="微软雅黑" panose="020B0503020204020204" pitchFamily="34" charset="-122"/>
              </a:rPr>
              <a:t>每一个端口和连接到端口的主机构成了一个碰撞</a:t>
            </a:r>
            <a:r>
              <a:rPr lang="zh-CN" altLang="en-US" b="1" dirty="0" smtClean="0">
                <a:latin typeface="微软雅黑" panose="020B0503020204020204" pitchFamily="34" charset="-122"/>
                <a:ea typeface="微软雅黑" panose="020B0503020204020204" pitchFamily="34" charset="-122"/>
              </a:rPr>
              <a:t>域</a:t>
            </a:r>
            <a:r>
              <a:rPr lang="zh-CN" altLang="en-US" b="1" dirty="0">
                <a:latin typeface="微软雅黑" panose="020B0503020204020204" pitchFamily="34" charset="-122"/>
                <a:ea typeface="微软雅黑" panose="020B0503020204020204" pitchFamily="34" charset="-122"/>
              </a:rPr>
              <a:t>。</a:t>
            </a:r>
            <a:endParaRPr lang="zh-CN" altLang="en-US" b="1" dirty="0">
              <a:latin typeface="微软雅黑" panose="020B0503020204020204" pitchFamily="34" charset="-122"/>
              <a:ea typeface="微软雅黑" panose="020B0503020204020204" pitchFamily="34" charset="-122"/>
            </a:endParaRPr>
          </a:p>
        </p:txBody>
      </p:sp>
      <p:sp>
        <p:nvSpPr>
          <p:cNvPr id="8" name="AutoShape 5"/>
          <p:cNvSpPr>
            <a:spLocks noChangeArrowheads="1"/>
          </p:cNvSpPr>
          <p:nvPr/>
        </p:nvSpPr>
        <p:spPr bwMode="auto">
          <a:xfrm>
            <a:off x="502919" y="649024"/>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 name="Rectangle 6"/>
          <p:cNvSpPr>
            <a:spLocks noChangeArrowheads="1"/>
          </p:cNvSpPr>
          <p:nvPr/>
        </p:nvSpPr>
        <p:spPr bwMode="auto">
          <a:xfrm>
            <a:off x="3165889" y="625934"/>
            <a:ext cx="280237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anose="020B0503020204020204" pitchFamily="34" charset="-122"/>
                <a:ea typeface="微软雅黑" panose="020B0503020204020204" pitchFamily="34" charset="-122"/>
              </a:rPr>
              <a:t>1. </a:t>
            </a:r>
            <a:r>
              <a:rPr lang="zh-CN" altLang="en-US" sz="2000" b="1" dirty="0">
                <a:solidFill>
                  <a:schemeClr val="bg1"/>
                </a:solidFill>
                <a:latin typeface="微软雅黑" panose="020B0503020204020204" pitchFamily="34" charset="-122"/>
                <a:ea typeface="微软雅黑" panose="020B0503020204020204" pitchFamily="34" charset="-122"/>
              </a:rPr>
              <a:t>以太网交换机的特点</a:t>
            </a:r>
            <a:endParaRPr lang="fr-FR" altLang="zh-CN" sz="20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Tm="2000"/>
    </mc:Choice>
    <mc:Fallback>
      <p:transition spd="slow" advTm="2000"/>
    </mc:Fallback>
  </mc:AlternateContent>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圆角矩形 55"/>
          <p:cNvSpPr/>
          <p:nvPr/>
        </p:nvSpPr>
        <p:spPr>
          <a:xfrm>
            <a:off x="502920" y="1127323"/>
            <a:ext cx="8129015" cy="2540439"/>
          </a:xfrm>
          <a:prstGeom prst="roundRect">
            <a:avLst>
              <a:gd name="adj" fmla="val 12392"/>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AutoShape 5"/>
          <p:cNvSpPr>
            <a:spLocks noChangeArrowheads="1"/>
          </p:cNvSpPr>
          <p:nvPr/>
        </p:nvSpPr>
        <p:spPr bwMode="auto">
          <a:xfrm>
            <a:off x="502919" y="649024"/>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 name="Rectangle 6"/>
          <p:cNvSpPr>
            <a:spLocks noChangeArrowheads="1"/>
          </p:cNvSpPr>
          <p:nvPr/>
        </p:nvSpPr>
        <p:spPr bwMode="auto">
          <a:xfrm>
            <a:off x="3165889" y="625934"/>
            <a:ext cx="280237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anose="020B0503020204020204" pitchFamily="34" charset="-122"/>
                <a:ea typeface="微软雅黑" panose="020B0503020204020204" pitchFamily="34" charset="-122"/>
              </a:rPr>
              <a:t>1. </a:t>
            </a:r>
            <a:r>
              <a:rPr lang="zh-CN" altLang="en-US" sz="2000" b="1" dirty="0">
                <a:solidFill>
                  <a:schemeClr val="bg1"/>
                </a:solidFill>
                <a:latin typeface="微软雅黑" panose="020B0503020204020204" pitchFamily="34" charset="-122"/>
                <a:ea typeface="微软雅黑" panose="020B0503020204020204" pitchFamily="34" charset="-122"/>
              </a:rPr>
              <a:t>以太网交换机的特点</a:t>
            </a:r>
            <a:endParaRPr lang="fr-FR" altLang="zh-CN" sz="2000" b="1" dirty="0">
              <a:solidFill>
                <a:schemeClr val="bg1"/>
              </a:solidFill>
              <a:latin typeface="微软雅黑" panose="020B0503020204020204" pitchFamily="34" charset="-122"/>
              <a:ea typeface="微软雅黑" panose="020B0503020204020204" pitchFamily="34" charset="-122"/>
            </a:endParaRPr>
          </a:p>
        </p:txBody>
      </p:sp>
      <p:sp>
        <p:nvSpPr>
          <p:cNvPr id="6" name="Text Box 49"/>
          <p:cNvSpPr txBox="1">
            <a:spLocks noChangeArrowheads="1"/>
          </p:cNvSpPr>
          <p:nvPr/>
        </p:nvSpPr>
        <p:spPr bwMode="auto">
          <a:xfrm>
            <a:off x="3697878" y="1168841"/>
            <a:ext cx="155480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kumimoji="1" lang="zh-CN" altLang="en-US" sz="1200" b="1" dirty="0" smtClean="0">
                <a:latin typeface="微软雅黑" panose="020B0503020204020204" pitchFamily="34" charset="-122"/>
                <a:ea typeface="微软雅黑" panose="020B0503020204020204" pitchFamily="34" charset="-122"/>
              </a:rPr>
              <a:t>以太网交换机</a:t>
            </a:r>
            <a:endParaRPr kumimoji="1" lang="zh-CN" altLang="en-US" sz="1200" b="1" dirty="0">
              <a:latin typeface="微软雅黑" panose="020B0503020204020204" pitchFamily="34" charset="-122"/>
              <a:ea typeface="微软雅黑" panose="020B0503020204020204" pitchFamily="34" charset="-122"/>
            </a:endParaRPr>
          </a:p>
        </p:txBody>
      </p:sp>
      <p:sp>
        <p:nvSpPr>
          <p:cNvPr id="10" name="泪滴形 9"/>
          <p:cNvSpPr/>
          <p:nvPr/>
        </p:nvSpPr>
        <p:spPr>
          <a:xfrm rot="476968">
            <a:off x="1677666" y="1769625"/>
            <a:ext cx="1942249" cy="1303283"/>
          </a:xfrm>
          <a:prstGeom prst="teardrop">
            <a:avLst>
              <a:gd name="adj" fmla="val 163728"/>
            </a:avLst>
          </a:prstGeom>
          <a:solidFill>
            <a:schemeClr val="bg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泪滴形 10"/>
          <p:cNvSpPr/>
          <p:nvPr/>
        </p:nvSpPr>
        <p:spPr>
          <a:xfrm rot="21033367" flipH="1">
            <a:off x="5319737" y="1694299"/>
            <a:ext cx="2096174" cy="1350439"/>
          </a:xfrm>
          <a:prstGeom prst="teardrop">
            <a:avLst>
              <a:gd name="adj" fmla="val 151929"/>
            </a:avLst>
          </a:prstGeom>
          <a:solidFill>
            <a:schemeClr val="bg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 name="组合 11"/>
          <p:cNvGrpSpPr/>
          <p:nvPr/>
        </p:nvGrpSpPr>
        <p:grpSpPr>
          <a:xfrm>
            <a:off x="4684572" y="1626846"/>
            <a:ext cx="2081250" cy="1191418"/>
            <a:chOff x="4668477" y="2337063"/>
            <a:chExt cx="2081250" cy="1191418"/>
          </a:xfrm>
        </p:grpSpPr>
        <p:sp>
          <p:nvSpPr>
            <p:cNvPr id="13" name="Line 44"/>
            <p:cNvSpPr>
              <a:spLocks noChangeShapeType="1"/>
            </p:cNvSpPr>
            <p:nvPr/>
          </p:nvSpPr>
          <p:spPr bwMode="auto">
            <a:xfrm>
              <a:off x="4668477" y="2337063"/>
              <a:ext cx="1375569" cy="706291"/>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anose="020B0503020204020204" pitchFamily="34" charset="-122"/>
                <a:ea typeface="微软雅黑" panose="020B0503020204020204" pitchFamily="34" charset="-122"/>
              </a:endParaRPr>
            </a:p>
          </p:txBody>
        </p:sp>
        <p:sp>
          <p:nvSpPr>
            <p:cNvPr id="14" name="Line 69"/>
            <p:cNvSpPr>
              <a:spLocks noChangeShapeType="1"/>
            </p:cNvSpPr>
            <p:nvPr/>
          </p:nvSpPr>
          <p:spPr bwMode="auto">
            <a:xfrm flipH="1">
              <a:off x="5712245" y="3044330"/>
              <a:ext cx="305115" cy="284252"/>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anose="020B0503020204020204" pitchFamily="34" charset="-122"/>
                <a:ea typeface="微软雅黑" panose="020B0503020204020204" pitchFamily="34" charset="-122"/>
              </a:endParaRPr>
            </a:p>
          </p:txBody>
        </p:sp>
        <p:sp>
          <p:nvSpPr>
            <p:cNvPr id="15" name="Line 71"/>
            <p:cNvSpPr>
              <a:spLocks noChangeShapeType="1"/>
            </p:cNvSpPr>
            <p:nvPr/>
          </p:nvSpPr>
          <p:spPr bwMode="auto">
            <a:xfrm>
              <a:off x="6189215" y="3098000"/>
              <a:ext cx="85199" cy="221306"/>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anose="020B0503020204020204" pitchFamily="34" charset="-122"/>
                <a:ea typeface="微软雅黑" panose="020B0503020204020204" pitchFamily="34" charset="-122"/>
              </a:endParaRPr>
            </a:p>
          </p:txBody>
        </p:sp>
        <p:sp>
          <p:nvSpPr>
            <p:cNvPr id="16" name="Line 72"/>
            <p:cNvSpPr>
              <a:spLocks noChangeShapeType="1"/>
            </p:cNvSpPr>
            <p:nvPr/>
          </p:nvSpPr>
          <p:spPr bwMode="auto">
            <a:xfrm>
              <a:off x="6274415" y="3088723"/>
              <a:ext cx="300746" cy="221306"/>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anose="020B0503020204020204" pitchFamily="34" charset="-122"/>
                <a:ea typeface="微软雅黑" panose="020B0503020204020204" pitchFamily="34" charset="-122"/>
              </a:endParaRPr>
            </a:p>
          </p:txBody>
        </p:sp>
        <p:sp>
          <p:nvSpPr>
            <p:cNvPr id="17" name="Line 73"/>
            <p:cNvSpPr>
              <a:spLocks noChangeShapeType="1"/>
            </p:cNvSpPr>
            <p:nvPr/>
          </p:nvSpPr>
          <p:spPr bwMode="auto">
            <a:xfrm flipH="1">
              <a:off x="5996243" y="3048967"/>
              <a:ext cx="82286" cy="286240"/>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anose="020B0503020204020204" pitchFamily="34" charset="-122"/>
                <a:ea typeface="微软雅黑" panose="020B0503020204020204" pitchFamily="34" charset="-122"/>
              </a:endParaRPr>
            </a:p>
          </p:txBody>
        </p:sp>
        <p:pic>
          <p:nvPicPr>
            <p:cNvPr id="18" name="Picture 77"/>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rot="20497188">
              <a:off x="5903761" y="2905847"/>
              <a:ext cx="527945" cy="236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25381" y="3258352"/>
              <a:ext cx="270129" cy="27012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903534" y="3258352"/>
              <a:ext cx="270129" cy="270129"/>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91566" y="3258352"/>
              <a:ext cx="270129" cy="270129"/>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479598" y="3258352"/>
              <a:ext cx="270129" cy="270129"/>
            </a:xfrm>
            <a:prstGeom prst="rect">
              <a:avLst/>
            </a:prstGeom>
            <a:noFill/>
            <a:extLst>
              <a:ext uri="{909E8E84-426E-40DD-AFC4-6F175D3DCCD1}">
                <a14:hiddenFill xmlns:a14="http://schemas.microsoft.com/office/drawing/2010/main">
                  <a:solidFill>
                    <a:srgbClr val="FFFFFF"/>
                  </a:solidFill>
                </a14:hiddenFill>
              </a:ext>
            </a:extLst>
          </p:spPr>
        </p:pic>
        <p:sp>
          <p:nvSpPr>
            <p:cNvPr id="23" name="Text Box 49"/>
            <p:cNvSpPr txBox="1">
              <a:spLocks noChangeArrowheads="1"/>
            </p:cNvSpPr>
            <p:nvPr/>
          </p:nvSpPr>
          <p:spPr bwMode="auto">
            <a:xfrm>
              <a:off x="5842960" y="2700338"/>
              <a:ext cx="719152"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kumimoji="1" lang="zh-CN" altLang="en-US" sz="1000" b="1" dirty="0" smtClean="0">
                  <a:latin typeface="微软雅黑" panose="020B0503020204020204" pitchFamily="34" charset="-122"/>
                  <a:ea typeface="微软雅黑" panose="020B0503020204020204" pitchFamily="34" charset="-122"/>
                </a:rPr>
                <a:t>集线器</a:t>
              </a:r>
              <a:endParaRPr kumimoji="1" lang="zh-CN" altLang="en-US" sz="1000" b="1" dirty="0">
                <a:latin typeface="微软雅黑" panose="020B0503020204020204" pitchFamily="34" charset="-122"/>
                <a:ea typeface="微软雅黑" panose="020B0503020204020204" pitchFamily="34" charset="-122"/>
              </a:endParaRPr>
            </a:p>
          </p:txBody>
        </p:sp>
      </p:grpSp>
      <p:sp>
        <p:nvSpPr>
          <p:cNvPr id="24" name="泪滴形 23"/>
          <p:cNvSpPr/>
          <p:nvPr/>
        </p:nvSpPr>
        <p:spPr>
          <a:xfrm rot="18339832">
            <a:off x="3760326" y="2100046"/>
            <a:ext cx="1552286" cy="1284668"/>
          </a:xfrm>
          <a:prstGeom prst="teardrop">
            <a:avLst>
              <a:gd name="adj" fmla="val 117943"/>
            </a:avLst>
          </a:prstGeom>
          <a:solidFill>
            <a:schemeClr val="bg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5" name="组合 24"/>
          <p:cNvGrpSpPr/>
          <p:nvPr/>
        </p:nvGrpSpPr>
        <p:grpSpPr>
          <a:xfrm>
            <a:off x="2352822" y="1658376"/>
            <a:ext cx="1851608" cy="1159888"/>
            <a:chOff x="2336727" y="2368593"/>
            <a:chExt cx="1851608" cy="1159888"/>
          </a:xfrm>
        </p:grpSpPr>
        <p:grpSp>
          <p:nvGrpSpPr>
            <p:cNvPr id="26" name="组合 25"/>
            <p:cNvGrpSpPr/>
            <p:nvPr/>
          </p:nvGrpSpPr>
          <p:grpSpPr>
            <a:xfrm>
              <a:off x="2336727" y="2368593"/>
              <a:ext cx="1851608" cy="1159888"/>
              <a:chOff x="2336727" y="2368593"/>
              <a:chExt cx="1851608" cy="1159888"/>
            </a:xfrm>
          </p:grpSpPr>
          <p:sp>
            <p:nvSpPr>
              <p:cNvPr id="28" name="Line 43"/>
              <p:cNvSpPr>
                <a:spLocks noChangeShapeType="1"/>
              </p:cNvSpPr>
              <p:nvPr/>
            </p:nvSpPr>
            <p:spPr bwMode="auto">
              <a:xfrm flipH="1">
                <a:off x="3030003" y="2368593"/>
                <a:ext cx="1158332" cy="641099"/>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anose="020B0503020204020204" pitchFamily="34" charset="-122"/>
                  <a:ea typeface="微软雅黑" panose="020B0503020204020204" pitchFamily="34" charset="-122"/>
                </a:endParaRPr>
              </a:p>
            </p:txBody>
          </p:sp>
          <p:sp>
            <p:nvSpPr>
              <p:cNvPr id="29" name="Line 51"/>
              <p:cNvSpPr>
                <a:spLocks noChangeShapeType="1"/>
              </p:cNvSpPr>
              <p:nvPr/>
            </p:nvSpPr>
            <p:spPr bwMode="auto">
              <a:xfrm flipH="1">
                <a:off x="2452519" y="3044330"/>
                <a:ext cx="305116" cy="284252"/>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anose="020B0503020204020204" pitchFamily="34" charset="-122"/>
                  <a:ea typeface="微软雅黑" panose="020B0503020204020204" pitchFamily="34" charset="-122"/>
                </a:endParaRPr>
              </a:p>
            </p:txBody>
          </p:sp>
          <p:sp>
            <p:nvSpPr>
              <p:cNvPr id="30" name="Line 53"/>
              <p:cNvSpPr>
                <a:spLocks noChangeShapeType="1"/>
              </p:cNvSpPr>
              <p:nvPr/>
            </p:nvSpPr>
            <p:spPr bwMode="auto">
              <a:xfrm>
                <a:off x="2929490" y="3098000"/>
                <a:ext cx="85199" cy="221306"/>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anose="020B0503020204020204" pitchFamily="34" charset="-122"/>
                  <a:ea typeface="微软雅黑" panose="020B0503020204020204" pitchFamily="34" charset="-122"/>
                </a:endParaRPr>
              </a:p>
            </p:txBody>
          </p:sp>
          <p:sp>
            <p:nvSpPr>
              <p:cNvPr id="31" name="Line 54"/>
              <p:cNvSpPr>
                <a:spLocks noChangeShapeType="1"/>
              </p:cNvSpPr>
              <p:nvPr/>
            </p:nvSpPr>
            <p:spPr bwMode="auto">
              <a:xfrm>
                <a:off x="3014689" y="3088723"/>
                <a:ext cx="300747" cy="221306"/>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anose="020B0503020204020204" pitchFamily="34" charset="-122"/>
                  <a:ea typeface="微软雅黑" panose="020B0503020204020204" pitchFamily="34" charset="-122"/>
                </a:endParaRPr>
              </a:p>
            </p:txBody>
          </p:sp>
          <p:sp>
            <p:nvSpPr>
              <p:cNvPr id="32" name="Line 55"/>
              <p:cNvSpPr>
                <a:spLocks noChangeShapeType="1"/>
              </p:cNvSpPr>
              <p:nvPr/>
            </p:nvSpPr>
            <p:spPr bwMode="auto">
              <a:xfrm flipH="1">
                <a:off x="2736517" y="3048967"/>
                <a:ext cx="82287" cy="286240"/>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anose="020B0503020204020204" pitchFamily="34" charset="-122"/>
                  <a:ea typeface="微软雅黑" panose="020B0503020204020204" pitchFamily="34" charset="-122"/>
                </a:endParaRPr>
              </a:p>
            </p:txBody>
          </p:sp>
          <p:pic>
            <p:nvPicPr>
              <p:cNvPr id="33" name="Picture 59"/>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rot="20497188">
                <a:off x="2644036" y="2905847"/>
                <a:ext cx="527944" cy="236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4"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36727" y="3258352"/>
                <a:ext cx="270129" cy="270129"/>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14880" y="3258352"/>
                <a:ext cx="270129" cy="270129"/>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902912" y="3258352"/>
                <a:ext cx="270129" cy="270129"/>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190944" y="3258352"/>
                <a:ext cx="270129" cy="270129"/>
              </a:xfrm>
              <a:prstGeom prst="rect">
                <a:avLst/>
              </a:prstGeom>
              <a:noFill/>
              <a:extLst>
                <a:ext uri="{909E8E84-426E-40DD-AFC4-6F175D3DCCD1}">
                  <a14:hiddenFill xmlns:a14="http://schemas.microsoft.com/office/drawing/2010/main">
                    <a:solidFill>
                      <a:srgbClr val="FFFFFF"/>
                    </a:solidFill>
                  </a14:hiddenFill>
                </a:ext>
              </a:extLst>
            </p:spPr>
          </p:pic>
        </p:grpSp>
        <p:sp>
          <p:nvSpPr>
            <p:cNvPr id="27" name="Text Box 49"/>
            <p:cNvSpPr txBox="1">
              <a:spLocks noChangeArrowheads="1"/>
            </p:cNvSpPr>
            <p:nvPr/>
          </p:nvSpPr>
          <p:spPr bwMode="auto">
            <a:xfrm>
              <a:off x="2498460" y="2699895"/>
              <a:ext cx="719152"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kumimoji="1" lang="zh-CN" altLang="en-US" sz="1000" b="1" dirty="0" smtClean="0">
                  <a:latin typeface="微软雅黑" panose="020B0503020204020204" pitchFamily="34" charset="-122"/>
                  <a:ea typeface="微软雅黑" panose="020B0503020204020204" pitchFamily="34" charset="-122"/>
                </a:rPr>
                <a:t>集线器</a:t>
              </a:r>
              <a:endParaRPr kumimoji="1" lang="zh-CN" altLang="en-US" sz="1000" b="1" dirty="0">
                <a:latin typeface="微软雅黑" panose="020B0503020204020204" pitchFamily="34" charset="-122"/>
                <a:ea typeface="微软雅黑" panose="020B0503020204020204" pitchFamily="34" charset="-122"/>
              </a:endParaRPr>
            </a:p>
          </p:txBody>
        </p:sp>
      </p:grpSp>
      <p:grpSp>
        <p:nvGrpSpPr>
          <p:cNvPr id="38" name="组合 37"/>
          <p:cNvGrpSpPr/>
          <p:nvPr/>
        </p:nvGrpSpPr>
        <p:grpSpPr>
          <a:xfrm>
            <a:off x="3995796" y="1637355"/>
            <a:ext cx="1156664" cy="1307029"/>
            <a:chOff x="3979701" y="2347572"/>
            <a:chExt cx="1156664" cy="1307029"/>
          </a:xfrm>
        </p:grpSpPr>
        <p:grpSp>
          <p:nvGrpSpPr>
            <p:cNvPr id="39" name="组合 38"/>
            <p:cNvGrpSpPr/>
            <p:nvPr/>
          </p:nvGrpSpPr>
          <p:grpSpPr>
            <a:xfrm>
              <a:off x="3979701" y="2347572"/>
              <a:ext cx="1124346" cy="1307029"/>
              <a:chOff x="3979701" y="2347572"/>
              <a:chExt cx="1124346" cy="1307029"/>
            </a:xfrm>
          </p:grpSpPr>
          <p:sp>
            <p:nvSpPr>
              <p:cNvPr id="41" name="Line 45"/>
              <p:cNvSpPr>
                <a:spLocks noChangeShapeType="1"/>
              </p:cNvSpPr>
              <p:nvPr/>
            </p:nvSpPr>
            <p:spPr bwMode="auto">
              <a:xfrm>
                <a:off x="4436440" y="2347572"/>
                <a:ext cx="109446" cy="750427"/>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anose="020B0503020204020204" pitchFamily="34" charset="-122"/>
                  <a:ea typeface="微软雅黑" panose="020B0503020204020204" pitchFamily="34" charset="-122"/>
                </a:endParaRPr>
              </a:p>
            </p:txBody>
          </p:sp>
          <p:sp>
            <p:nvSpPr>
              <p:cNvPr id="42" name="Line 60"/>
              <p:cNvSpPr>
                <a:spLocks noChangeShapeType="1"/>
              </p:cNvSpPr>
              <p:nvPr/>
            </p:nvSpPr>
            <p:spPr bwMode="auto">
              <a:xfrm flipH="1">
                <a:off x="4070155" y="3170450"/>
                <a:ext cx="305116" cy="284252"/>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anose="020B0503020204020204" pitchFamily="34" charset="-122"/>
                  <a:ea typeface="微软雅黑" panose="020B0503020204020204" pitchFamily="34" charset="-122"/>
                </a:endParaRPr>
              </a:p>
            </p:txBody>
          </p:sp>
          <p:sp>
            <p:nvSpPr>
              <p:cNvPr id="43" name="Line 62"/>
              <p:cNvSpPr>
                <a:spLocks noChangeShapeType="1"/>
              </p:cNvSpPr>
              <p:nvPr/>
            </p:nvSpPr>
            <p:spPr bwMode="auto">
              <a:xfrm>
                <a:off x="4547125" y="3224120"/>
                <a:ext cx="85199" cy="221306"/>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anose="020B0503020204020204" pitchFamily="34" charset="-122"/>
                  <a:ea typeface="微软雅黑" panose="020B0503020204020204" pitchFamily="34" charset="-122"/>
                </a:endParaRPr>
              </a:p>
            </p:txBody>
          </p:sp>
          <p:sp>
            <p:nvSpPr>
              <p:cNvPr id="44" name="Line 63"/>
              <p:cNvSpPr>
                <a:spLocks noChangeShapeType="1"/>
              </p:cNvSpPr>
              <p:nvPr/>
            </p:nvSpPr>
            <p:spPr bwMode="auto">
              <a:xfrm>
                <a:off x="4632325" y="3214843"/>
                <a:ext cx="300018" cy="221306"/>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anose="020B0503020204020204" pitchFamily="34" charset="-122"/>
                  <a:ea typeface="微软雅黑" panose="020B0503020204020204" pitchFamily="34" charset="-122"/>
                </a:endParaRPr>
              </a:p>
            </p:txBody>
          </p:sp>
          <p:sp>
            <p:nvSpPr>
              <p:cNvPr id="45" name="Line 64"/>
              <p:cNvSpPr>
                <a:spLocks noChangeShapeType="1"/>
              </p:cNvSpPr>
              <p:nvPr/>
            </p:nvSpPr>
            <p:spPr bwMode="auto">
              <a:xfrm flipH="1">
                <a:off x="4354153" y="3175087"/>
                <a:ext cx="82287" cy="286240"/>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anose="020B0503020204020204" pitchFamily="34" charset="-122"/>
                  <a:ea typeface="微软雅黑" panose="020B0503020204020204" pitchFamily="34" charset="-122"/>
                </a:endParaRPr>
              </a:p>
            </p:txBody>
          </p:sp>
          <p:pic>
            <p:nvPicPr>
              <p:cNvPr id="46" name="Picture 68"/>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rot="20497188">
                <a:off x="4261672" y="3031967"/>
                <a:ext cx="527216" cy="236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7"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79701" y="3384472"/>
                <a:ext cx="270129" cy="270129"/>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57854" y="3384472"/>
                <a:ext cx="270129" cy="270129"/>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45886" y="3384472"/>
                <a:ext cx="270129" cy="270129"/>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833918" y="3384472"/>
                <a:ext cx="270129" cy="270129"/>
              </a:xfrm>
              <a:prstGeom prst="rect">
                <a:avLst/>
              </a:prstGeom>
              <a:noFill/>
              <a:extLst>
                <a:ext uri="{909E8E84-426E-40DD-AFC4-6F175D3DCCD1}">
                  <a14:hiddenFill xmlns:a14="http://schemas.microsoft.com/office/drawing/2010/main">
                    <a:solidFill>
                      <a:srgbClr val="FFFFFF"/>
                    </a:solidFill>
                  </a14:hiddenFill>
                </a:ext>
              </a:extLst>
            </p:spPr>
          </p:pic>
        </p:grpSp>
        <p:sp>
          <p:nvSpPr>
            <p:cNvPr id="40" name="Text Box 49"/>
            <p:cNvSpPr txBox="1">
              <a:spLocks noChangeArrowheads="1"/>
            </p:cNvSpPr>
            <p:nvPr/>
          </p:nvSpPr>
          <p:spPr bwMode="auto">
            <a:xfrm>
              <a:off x="4417213" y="2818465"/>
              <a:ext cx="719152"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kumimoji="1" lang="zh-CN" altLang="en-US" sz="1000" b="1" dirty="0" smtClean="0">
                  <a:latin typeface="微软雅黑" panose="020B0503020204020204" pitchFamily="34" charset="-122"/>
                  <a:ea typeface="微软雅黑" panose="020B0503020204020204" pitchFamily="34" charset="-122"/>
                </a:rPr>
                <a:t>集线器</a:t>
              </a:r>
              <a:endParaRPr kumimoji="1" lang="zh-CN" altLang="en-US" sz="1000" b="1" dirty="0">
                <a:latin typeface="微软雅黑" panose="020B0503020204020204" pitchFamily="34" charset="-122"/>
                <a:ea typeface="微软雅黑" panose="020B0503020204020204" pitchFamily="34" charset="-122"/>
              </a:endParaRPr>
            </a:p>
          </p:txBody>
        </p:sp>
      </p:grpSp>
      <p:sp>
        <p:nvSpPr>
          <p:cNvPr id="51" name="Text Box 50"/>
          <p:cNvSpPr txBox="1">
            <a:spLocks noChangeArrowheads="1"/>
          </p:cNvSpPr>
          <p:nvPr/>
        </p:nvSpPr>
        <p:spPr bwMode="auto">
          <a:xfrm>
            <a:off x="6713808" y="2026336"/>
            <a:ext cx="64633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200" b="1" dirty="0" smtClean="0">
                <a:solidFill>
                  <a:srgbClr val="CC00CC"/>
                </a:solidFill>
                <a:latin typeface="微软雅黑" panose="020B0503020204020204" pitchFamily="34" charset="-122"/>
                <a:ea typeface="微软雅黑" panose="020B0503020204020204" pitchFamily="34" charset="-122"/>
              </a:rPr>
              <a:t>碰撞</a:t>
            </a:r>
            <a:r>
              <a:rPr kumimoji="1" lang="zh-CN" altLang="en-US" sz="1200" b="1" dirty="0">
                <a:solidFill>
                  <a:srgbClr val="CC00CC"/>
                </a:solidFill>
                <a:latin typeface="微软雅黑" panose="020B0503020204020204" pitchFamily="34" charset="-122"/>
                <a:ea typeface="微软雅黑" panose="020B0503020204020204" pitchFamily="34" charset="-122"/>
              </a:rPr>
              <a:t>域</a:t>
            </a:r>
            <a:endParaRPr kumimoji="1" lang="zh-CN" altLang="en-US" sz="1200" b="1" dirty="0">
              <a:solidFill>
                <a:srgbClr val="CC00CC"/>
              </a:solidFill>
              <a:latin typeface="微软雅黑" panose="020B0503020204020204" pitchFamily="34" charset="-122"/>
              <a:ea typeface="微软雅黑" panose="020B0503020204020204" pitchFamily="34" charset="-122"/>
            </a:endParaRPr>
          </a:p>
        </p:txBody>
      </p:sp>
      <p:sp>
        <p:nvSpPr>
          <p:cNvPr id="52" name="Text Box 50"/>
          <p:cNvSpPr txBox="1">
            <a:spLocks noChangeArrowheads="1"/>
          </p:cNvSpPr>
          <p:nvPr/>
        </p:nvSpPr>
        <p:spPr bwMode="auto">
          <a:xfrm>
            <a:off x="1706491" y="2194637"/>
            <a:ext cx="64633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200" b="1" dirty="0" smtClean="0">
                <a:solidFill>
                  <a:srgbClr val="CC00CC"/>
                </a:solidFill>
                <a:latin typeface="微软雅黑" panose="020B0503020204020204" pitchFamily="34" charset="-122"/>
                <a:ea typeface="微软雅黑" panose="020B0503020204020204" pitchFamily="34" charset="-122"/>
              </a:rPr>
              <a:t>碰撞</a:t>
            </a:r>
            <a:r>
              <a:rPr kumimoji="1" lang="zh-CN" altLang="en-US" sz="1200" b="1" dirty="0">
                <a:solidFill>
                  <a:srgbClr val="CC00CC"/>
                </a:solidFill>
                <a:latin typeface="微软雅黑" panose="020B0503020204020204" pitchFamily="34" charset="-122"/>
                <a:ea typeface="微软雅黑" panose="020B0503020204020204" pitchFamily="34" charset="-122"/>
              </a:rPr>
              <a:t>域</a:t>
            </a:r>
            <a:endParaRPr kumimoji="1" lang="zh-CN" altLang="en-US" sz="1200" b="1" dirty="0">
              <a:solidFill>
                <a:srgbClr val="CC00CC"/>
              </a:solidFill>
              <a:latin typeface="微软雅黑" panose="020B0503020204020204" pitchFamily="34" charset="-122"/>
              <a:ea typeface="微软雅黑" panose="020B0503020204020204" pitchFamily="34" charset="-122"/>
            </a:endParaRPr>
          </a:p>
        </p:txBody>
      </p:sp>
      <p:sp>
        <p:nvSpPr>
          <p:cNvPr id="53" name="Text Box 50"/>
          <p:cNvSpPr txBox="1">
            <a:spLocks noChangeArrowheads="1"/>
          </p:cNvSpPr>
          <p:nvPr/>
        </p:nvSpPr>
        <p:spPr bwMode="auto">
          <a:xfrm>
            <a:off x="4120652" y="3079569"/>
            <a:ext cx="646331"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200" b="1" dirty="0" smtClean="0">
                <a:solidFill>
                  <a:srgbClr val="CC00CC"/>
                </a:solidFill>
                <a:latin typeface="微软雅黑" panose="020B0503020204020204" pitchFamily="34" charset="-122"/>
                <a:ea typeface="微软雅黑" panose="020B0503020204020204" pitchFamily="34" charset="-122"/>
              </a:rPr>
              <a:t>碰撞</a:t>
            </a:r>
            <a:r>
              <a:rPr kumimoji="1" lang="zh-CN" altLang="en-US" sz="1200" b="1" dirty="0">
                <a:solidFill>
                  <a:srgbClr val="CC00CC"/>
                </a:solidFill>
                <a:latin typeface="微软雅黑" panose="020B0503020204020204" pitchFamily="34" charset="-122"/>
                <a:ea typeface="微软雅黑" panose="020B0503020204020204" pitchFamily="34" charset="-122"/>
              </a:rPr>
              <a:t>域</a:t>
            </a:r>
            <a:endParaRPr kumimoji="1" lang="zh-CN" altLang="en-US" sz="1200" b="1" dirty="0">
              <a:solidFill>
                <a:srgbClr val="CC00CC"/>
              </a:solidFill>
              <a:latin typeface="微软雅黑" panose="020B0503020204020204" pitchFamily="34" charset="-122"/>
              <a:ea typeface="微软雅黑" panose="020B0503020204020204" pitchFamily="34" charset="-122"/>
            </a:endParaRPr>
          </a:p>
        </p:txBody>
      </p:sp>
      <p:sp>
        <p:nvSpPr>
          <p:cNvPr id="54" name="modem"/>
          <p:cNvSpPr>
            <a:spLocks noEditPoints="1" noChangeArrowheads="1"/>
          </p:cNvSpPr>
          <p:nvPr/>
        </p:nvSpPr>
        <p:spPr bwMode="auto">
          <a:xfrm>
            <a:off x="3973041" y="1435777"/>
            <a:ext cx="990656" cy="250365"/>
          </a:xfrm>
          <a:custGeom>
            <a:avLst/>
            <a:gdLst>
              <a:gd name="T0" fmla="*/ 0 w 21600"/>
              <a:gd name="T1" fmla="*/ 5152 h 21600"/>
              <a:gd name="T2" fmla="*/ 2941 w 21600"/>
              <a:gd name="T3" fmla="*/ 0 h 21600"/>
              <a:gd name="T4" fmla="*/ 18625 w 21600"/>
              <a:gd name="T5" fmla="*/ 0 h 21600"/>
              <a:gd name="T6" fmla="*/ 21600 w 21600"/>
              <a:gd name="T7" fmla="*/ 5152 h 21600"/>
              <a:gd name="T8" fmla="*/ 21600 w 21600"/>
              <a:gd name="T9" fmla="*/ 21600 h 21600"/>
              <a:gd name="T10" fmla="*/ 0 w 21600"/>
              <a:gd name="T11" fmla="*/ 21600 h 21600"/>
              <a:gd name="T12" fmla="*/ 10800 w 21600"/>
              <a:gd name="T13" fmla="*/ 0 h 21600"/>
              <a:gd name="T14" fmla="*/ 10800 w 21600"/>
              <a:gd name="T15" fmla="*/ 21600 h 21600"/>
              <a:gd name="T16" fmla="*/ 0 w 21600"/>
              <a:gd name="T17" fmla="*/ 13376 h 21600"/>
              <a:gd name="T18" fmla="*/ 21600 w 21600"/>
              <a:gd name="T19" fmla="*/ 13376 h 21600"/>
              <a:gd name="T20" fmla="*/ 400 w 21600"/>
              <a:gd name="T21" fmla="*/ 22400 h 21600"/>
              <a:gd name="T22" fmla="*/ 21200 w 21600"/>
              <a:gd name="T23" fmla="*/ 30000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T20" t="T21" r="T22" b="T23"/>
            <a:pathLst>
              <a:path w="21600" h="21600" extrusionOk="0">
                <a:moveTo>
                  <a:pt x="0" y="5152"/>
                </a:moveTo>
                <a:lnTo>
                  <a:pt x="2941" y="0"/>
                </a:lnTo>
                <a:lnTo>
                  <a:pt x="18625" y="0"/>
                </a:lnTo>
                <a:lnTo>
                  <a:pt x="21600" y="5152"/>
                </a:lnTo>
                <a:lnTo>
                  <a:pt x="21600" y="21600"/>
                </a:lnTo>
                <a:lnTo>
                  <a:pt x="0" y="21600"/>
                </a:lnTo>
                <a:lnTo>
                  <a:pt x="0" y="5152"/>
                </a:lnTo>
                <a:close/>
              </a:path>
              <a:path w="21600" h="21600" extrusionOk="0">
                <a:moveTo>
                  <a:pt x="0" y="5251"/>
                </a:moveTo>
                <a:lnTo>
                  <a:pt x="21600" y="5251"/>
                </a:lnTo>
                <a:moveTo>
                  <a:pt x="1961" y="11791"/>
                </a:moveTo>
                <a:lnTo>
                  <a:pt x="1961" y="14268"/>
                </a:lnTo>
                <a:lnTo>
                  <a:pt x="2806" y="14268"/>
                </a:lnTo>
                <a:lnTo>
                  <a:pt x="2806" y="11791"/>
                </a:lnTo>
                <a:lnTo>
                  <a:pt x="1961" y="11791"/>
                </a:lnTo>
                <a:close/>
              </a:path>
              <a:path w="21600" h="21600" extrusionOk="0">
                <a:moveTo>
                  <a:pt x="3685" y="11791"/>
                </a:moveTo>
                <a:lnTo>
                  <a:pt x="3685" y="14268"/>
                </a:lnTo>
                <a:lnTo>
                  <a:pt x="4530" y="14268"/>
                </a:lnTo>
                <a:lnTo>
                  <a:pt x="4530" y="11791"/>
                </a:lnTo>
                <a:lnTo>
                  <a:pt x="3685" y="11791"/>
                </a:lnTo>
                <a:close/>
              </a:path>
              <a:path w="21600" h="21600" extrusionOk="0">
                <a:moveTo>
                  <a:pt x="5408" y="11791"/>
                </a:moveTo>
                <a:lnTo>
                  <a:pt x="5408" y="14268"/>
                </a:lnTo>
                <a:lnTo>
                  <a:pt x="6254" y="14268"/>
                </a:lnTo>
                <a:lnTo>
                  <a:pt x="6254" y="11791"/>
                </a:lnTo>
                <a:lnTo>
                  <a:pt x="5408" y="11791"/>
                </a:lnTo>
                <a:close/>
              </a:path>
              <a:path w="21600" h="21600" extrusionOk="0">
                <a:moveTo>
                  <a:pt x="7132" y="11791"/>
                </a:moveTo>
                <a:lnTo>
                  <a:pt x="7132" y="14268"/>
                </a:lnTo>
                <a:lnTo>
                  <a:pt x="7977" y="14268"/>
                </a:lnTo>
                <a:lnTo>
                  <a:pt x="7977" y="11791"/>
                </a:lnTo>
                <a:lnTo>
                  <a:pt x="7132" y="11791"/>
                </a:lnTo>
                <a:close/>
              </a:path>
            </a:pathLst>
          </a:custGeom>
          <a:solidFill>
            <a:schemeClr val="bg1">
              <a:lumMod val="65000"/>
            </a:schemeClr>
          </a:solidFill>
          <a:ln w="9525">
            <a:solidFill>
              <a:srgbClr val="000000"/>
            </a:solidFill>
            <a:miter lim="800000"/>
          </a:ln>
        </p:spPr>
        <p:txBody>
          <a:bodyPr vert="horz" wrap="square" lIns="91440" tIns="45720" rIns="91440" bIns="45720" numCol="1" anchor="t" anchorCtr="0" compatLnSpc="1"/>
          <a:lstStyle/>
          <a:p>
            <a:endParaRPr lang="zh-CN" altLang="en-US" dirty="0"/>
          </a:p>
        </p:txBody>
      </p:sp>
      <p:sp>
        <p:nvSpPr>
          <p:cNvPr id="55" name="Rectangle 6"/>
          <p:cNvSpPr>
            <a:spLocks noChangeArrowheads="1"/>
          </p:cNvSpPr>
          <p:nvPr/>
        </p:nvSpPr>
        <p:spPr bwMode="auto">
          <a:xfrm>
            <a:off x="1961804" y="3690820"/>
            <a:ext cx="4778652"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eaLnBrk="0" hangingPunct="0"/>
            <a:r>
              <a:rPr lang="zh-CN" altLang="en-US" b="1" dirty="0" smtClean="0">
                <a:latin typeface="微软雅黑" panose="020B0503020204020204" pitchFamily="34" charset="-122"/>
                <a:ea typeface="微软雅黑" panose="020B0503020204020204" pitchFamily="34" charset="-122"/>
              </a:rPr>
              <a:t>以太网</a:t>
            </a:r>
            <a:r>
              <a:rPr lang="zh-CN" altLang="en-US" b="1" dirty="0">
                <a:latin typeface="微软雅黑" panose="020B0503020204020204" pitchFamily="34" charset="-122"/>
                <a:ea typeface="微软雅黑" panose="020B0503020204020204" pitchFamily="34" charset="-122"/>
              </a:rPr>
              <a:t>交换机</a:t>
            </a:r>
            <a:r>
              <a:rPr lang="zh-CN" altLang="en-US" b="1" dirty="0" smtClean="0">
                <a:latin typeface="微软雅黑" panose="020B0503020204020204" pitchFamily="34" charset="-122"/>
                <a:ea typeface="微软雅黑" panose="020B0503020204020204" pitchFamily="34" charset="-122"/>
              </a:rPr>
              <a:t>的每个接口都是一个碰撞域</a:t>
            </a:r>
            <a:endParaRPr lang="fr-FR" altLang="zh-CN" b="1"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Tm="2000"/>
    </mc:Choice>
    <mc:Fallback>
      <p:transition spd="slow"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indefinite" fill="hold" grpId="0" nodeType="withEffect">
                                  <p:stCondLst>
                                    <p:cond delay="0"/>
                                  </p:stCondLst>
                                  <p:endCondLst>
                                    <p:cond evt="onNext" delay="0">
                                      <p:tgtEl>
                                        <p:sldTgt/>
                                      </p:tgtEl>
                                    </p:cond>
                                  </p:endCondLst>
                                  <p:childTnLst>
                                    <p:anim calcmode="discrete" valueType="str">
                                      <p:cBhvr>
                                        <p:cTn id="6" dur="1000" fill="hold"/>
                                        <p:tgtEl>
                                          <p:spTgt spid="10"/>
                                        </p:tgtEl>
                                        <p:attrNameLst>
                                          <p:attrName>style.visibility</p:attrName>
                                        </p:attrNameLst>
                                      </p:cBhvr>
                                      <p:tavLst>
                                        <p:tav tm="0">
                                          <p:val>
                                            <p:strVal val="hidden"/>
                                          </p:val>
                                        </p:tav>
                                        <p:tav tm="50000">
                                          <p:val>
                                            <p:strVal val="visible"/>
                                          </p:val>
                                        </p:tav>
                                      </p:tavLst>
                                    </p:anim>
                                  </p:childTnLst>
                                </p:cTn>
                              </p:par>
                              <p:par>
                                <p:cTn id="7" presetID="35" presetClass="emph" presetSubtype="0" repeatCount="indefinite" fill="hold" grpId="0" nodeType="withEffect">
                                  <p:stCondLst>
                                    <p:cond delay="0"/>
                                  </p:stCondLst>
                                  <p:endCondLst>
                                    <p:cond evt="onNext" delay="0">
                                      <p:tgtEl>
                                        <p:sldTgt/>
                                      </p:tgtEl>
                                    </p:cond>
                                  </p:endCondLst>
                                  <p:childTnLst>
                                    <p:anim calcmode="discrete" valueType="str">
                                      <p:cBhvr>
                                        <p:cTn id="8" dur="1000" fill="hold"/>
                                        <p:tgtEl>
                                          <p:spTgt spid="24"/>
                                        </p:tgtEl>
                                        <p:attrNameLst>
                                          <p:attrName>style.visibility</p:attrName>
                                        </p:attrNameLst>
                                      </p:cBhvr>
                                      <p:tavLst>
                                        <p:tav tm="0">
                                          <p:val>
                                            <p:strVal val="hidden"/>
                                          </p:val>
                                        </p:tav>
                                        <p:tav tm="50000">
                                          <p:val>
                                            <p:strVal val="visible"/>
                                          </p:val>
                                        </p:tav>
                                      </p:tavLst>
                                    </p:anim>
                                  </p:childTnLst>
                                </p:cTn>
                              </p:par>
                              <p:par>
                                <p:cTn id="9" presetID="35" presetClass="emph" presetSubtype="0" repeatCount="indefinite" fill="hold" grpId="0" nodeType="withEffect">
                                  <p:stCondLst>
                                    <p:cond delay="0"/>
                                  </p:stCondLst>
                                  <p:endCondLst>
                                    <p:cond evt="onNext" delay="0">
                                      <p:tgtEl>
                                        <p:sldTgt/>
                                      </p:tgtEl>
                                    </p:cond>
                                  </p:endCondLst>
                                  <p:childTnLst>
                                    <p:anim calcmode="discrete" valueType="str">
                                      <p:cBhvr>
                                        <p:cTn id="10" dur="1000" fill="hold"/>
                                        <p:tgtEl>
                                          <p:spTgt spid="11"/>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24" grpId="0" animBg="1"/>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6"/>
          <p:cNvSpPr>
            <a:spLocks noChangeArrowheads="1"/>
          </p:cNvSpPr>
          <p:nvPr/>
        </p:nvSpPr>
        <p:spPr bwMode="auto">
          <a:xfrm>
            <a:off x="502919" y="1004233"/>
            <a:ext cx="8129015" cy="305371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eaLnBrk="0" hangingPunct="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sym typeface="+mn-ea"/>
              </a:rPr>
              <a:t>以太网交换机的</a:t>
            </a:r>
            <a:r>
              <a:rPr lang="zh-CN" altLang="en-US" sz="2000" b="1" dirty="0">
                <a:solidFill>
                  <a:srgbClr val="0000FF"/>
                </a:solidFill>
                <a:latin typeface="微软雅黑" panose="020B0503020204020204" pitchFamily="34" charset="-122"/>
                <a:ea typeface="微软雅黑" panose="020B0503020204020204" pitchFamily="34" charset="-122"/>
                <a:sym typeface="+mn-ea"/>
              </a:rPr>
              <a:t>接口有存储器</a:t>
            </a:r>
            <a:r>
              <a:rPr lang="zh-CN" altLang="en-US" sz="2000" b="1" dirty="0">
                <a:latin typeface="微软雅黑" panose="020B0503020204020204" pitchFamily="34" charset="-122"/>
                <a:ea typeface="微软雅黑" panose="020B0503020204020204" pitchFamily="34" charset="-122"/>
                <a:sym typeface="+mn-ea"/>
              </a:rPr>
              <a:t>，能在输出端口繁忙时把到来的帧进行缓存</a:t>
            </a:r>
            <a:r>
              <a:rPr lang="zh-CN" altLang="en-US" sz="2000" b="1" dirty="0" smtClean="0">
                <a:latin typeface="微软雅黑" panose="020B0503020204020204" pitchFamily="34" charset="-122"/>
                <a:ea typeface="微软雅黑" panose="020B0503020204020204" pitchFamily="34" charset="-122"/>
              </a:rPr>
              <a:t>。</a:t>
            </a:r>
            <a:endParaRPr lang="zh-CN" altLang="en-US" sz="2000" b="1" dirty="0">
              <a:latin typeface="微软雅黑" panose="020B0503020204020204" pitchFamily="34" charset="-122"/>
              <a:ea typeface="微软雅黑" panose="020B0503020204020204" pitchFamily="34" charset="-122"/>
            </a:endParaRPr>
          </a:p>
          <a:p>
            <a:pPr marL="342900" indent="-342900" eaLnBrk="0" hangingPunct="0">
              <a:lnSpc>
                <a:spcPts val="3300"/>
              </a:lnSpc>
              <a:buClr>
                <a:srgbClr val="0070C0"/>
              </a:buClr>
              <a:buFont typeface="Wingdings" panose="05000000000000000000" pitchFamily="2" charset="2"/>
              <a:buChar char="l"/>
            </a:pPr>
            <a:r>
              <a:rPr lang="zh-CN" altLang="en-US" sz="2000" b="1" dirty="0" smtClean="0">
                <a:solidFill>
                  <a:srgbClr val="0000FF"/>
                </a:solidFill>
                <a:latin typeface="微软雅黑" panose="020B0503020204020204" pitchFamily="34" charset="-122"/>
                <a:ea typeface="微软雅黑" panose="020B0503020204020204" pitchFamily="34" charset="-122"/>
              </a:rPr>
              <a:t>即</a:t>
            </a:r>
            <a:r>
              <a:rPr lang="zh-CN" altLang="en-US" sz="2000" b="1" dirty="0">
                <a:solidFill>
                  <a:srgbClr val="0000FF"/>
                </a:solidFill>
                <a:latin typeface="微软雅黑" panose="020B0503020204020204" pitchFamily="34" charset="-122"/>
                <a:ea typeface="微软雅黑" panose="020B0503020204020204" pitchFamily="34" charset="-122"/>
              </a:rPr>
              <a:t>插即</a:t>
            </a:r>
            <a:r>
              <a:rPr lang="zh-CN" altLang="en-US" sz="2000" b="1" dirty="0" smtClean="0">
                <a:solidFill>
                  <a:srgbClr val="0000FF"/>
                </a:solidFill>
                <a:latin typeface="微软雅黑" panose="020B0503020204020204" pitchFamily="34" charset="-122"/>
                <a:ea typeface="微软雅黑" panose="020B0503020204020204" pitchFamily="34" charset="-122"/>
              </a:rPr>
              <a:t>用。</a:t>
            </a:r>
            <a:r>
              <a:rPr lang="zh-CN" altLang="en-US" sz="2000" b="1" dirty="0" smtClean="0">
                <a:latin typeface="微软雅黑" panose="020B0503020204020204" pitchFamily="34" charset="-122"/>
                <a:ea typeface="微软雅黑" panose="020B0503020204020204" pitchFamily="34" charset="-122"/>
              </a:rPr>
              <a:t>其</a:t>
            </a:r>
            <a:r>
              <a:rPr lang="zh-CN" altLang="en-US" sz="2000" b="1" dirty="0">
                <a:latin typeface="微软雅黑" panose="020B0503020204020204" pitchFamily="34" charset="-122"/>
                <a:ea typeface="微软雅黑" panose="020B0503020204020204" pitchFamily="34" charset="-122"/>
              </a:rPr>
              <a:t>内部的帧</a:t>
            </a:r>
            <a:r>
              <a:rPr lang="zh-CN" altLang="en-US" sz="2000" b="1" dirty="0">
                <a:solidFill>
                  <a:srgbClr val="C00000"/>
                </a:solidFill>
                <a:latin typeface="微软雅黑" panose="020B0503020204020204" pitchFamily="34" charset="-122"/>
                <a:ea typeface="微软雅黑" panose="020B0503020204020204" pitchFamily="34" charset="-122"/>
              </a:rPr>
              <a:t>交换表</a:t>
            </a:r>
            <a:r>
              <a:rPr lang="zh-CN" altLang="en-US" sz="2000" b="1" dirty="0">
                <a:latin typeface="微软雅黑" panose="020B0503020204020204" pitchFamily="34" charset="-122"/>
                <a:ea typeface="微软雅黑" panose="020B0503020204020204" pitchFamily="34" charset="-122"/>
              </a:rPr>
              <a:t>（又称为</a:t>
            </a:r>
            <a:r>
              <a:rPr lang="zh-CN" altLang="en-US" sz="2000" b="1" dirty="0">
                <a:solidFill>
                  <a:srgbClr val="0000FF"/>
                </a:solidFill>
                <a:latin typeface="微软雅黑" panose="020B0503020204020204" pitchFamily="34" charset="-122"/>
                <a:ea typeface="微软雅黑" panose="020B0503020204020204" pitchFamily="34" charset="-122"/>
              </a:rPr>
              <a:t>地址表</a:t>
            </a:r>
            <a:r>
              <a:rPr lang="zh-CN" altLang="en-US" sz="2000" b="1" dirty="0">
                <a:latin typeface="微软雅黑" panose="020B0503020204020204" pitchFamily="34" charset="-122"/>
                <a:ea typeface="微软雅黑" panose="020B0503020204020204" pitchFamily="34" charset="-122"/>
              </a:rPr>
              <a:t>）是通过</a:t>
            </a:r>
            <a:r>
              <a:rPr lang="zh-CN" altLang="en-US" sz="2000" b="1" dirty="0">
                <a:solidFill>
                  <a:srgbClr val="C00000"/>
                </a:solidFill>
                <a:latin typeface="微软雅黑" panose="020B0503020204020204" pitchFamily="34" charset="-122"/>
                <a:ea typeface="微软雅黑" panose="020B0503020204020204" pitchFamily="34" charset="-122"/>
              </a:rPr>
              <a:t>自学习算法</a:t>
            </a:r>
            <a:r>
              <a:rPr lang="zh-CN" altLang="en-US" sz="2000" b="1" dirty="0">
                <a:latin typeface="微软雅黑" panose="020B0503020204020204" pitchFamily="34" charset="-122"/>
                <a:ea typeface="微软雅黑" panose="020B0503020204020204" pitchFamily="34" charset="-122"/>
              </a:rPr>
              <a:t>自动地逐渐建立起来的。这种交换表就是一个内容可寻址存储器</a:t>
            </a:r>
            <a:r>
              <a:rPr lang="en-US" altLang="zh-CN" sz="2000" b="1" dirty="0">
                <a:latin typeface="微软雅黑" panose="020B0503020204020204" pitchFamily="34" charset="-122"/>
                <a:ea typeface="微软雅黑" panose="020B0503020204020204" pitchFamily="34" charset="-122"/>
              </a:rPr>
              <a:t>CAM (Content addressable Memory</a:t>
            </a:r>
            <a:r>
              <a:rPr lang="en-US" altLang="zh-CN" sz="2000" b="1" dirty="0" smtClean="0">
                <a:latin typeface="微软雅黑" panose="020B0503020204020204" pitchFamily="34" charset="-122"/>
                <a:ea typeface="微软雅黑" panose="020B0503020204020204" pitchFamily="34" charset="-122"/>
              </a:rPr>
              <a:t>)</a:t>
            </a:r>
            <a:r>
              <a:rPr lang="zh-CN" altLang="en-US" sz="2000" b="1" dirty="0" smtClean="0">
                <a:latin typeface="微软雅黑" panose="020B0503020204020204" pitchFamily="34" charset="-122"/>
                <a:ea typeface="微软雅黑" panose="020B0503020204020204" pitchFamily="34" charset="-122"/>
              </a:rPr>
              <a:t>。</a:t>
            </a:r>
            <a:endParaRPr lang="zh-CN" altLang="en-US" sz="2000" b="1" dirty="0">
              <a:latin typeface="微软雅黑" panose="020B0503020204020204" pitchFamily="34" charset="-122"/>
              <a:ea typeface="微软雅黑" panose="020B0503020204020204" pitchFamily="34" charset="-122"/>
            </a:endParaRPr>
          </a:p>
          <a:p>
            <a:pPr marL="342900" indent="-342900" eaLnBrk="0" hangingPunct="0">
              <a:lnSpc>
                <a:spcPts val="3300"/>
              </a:lnSpc>
              <a:buClr>
                <a:srgbClr val="0070C0"/>
              </a:buClr>
              <a:buFont typeface="Wingdings" panose="05000000000000000000" pitchFamily="2" charset="2"/>
              <a:buChar char="l"/>
            </a:pPr>
            <a:r>
              <a:rPr lang="zh-CN" altLang="en-US" sz="2000" b="1" dirty="0" smtClean="0">
                <a:latin typeface="微软雅黑" panose="020B0503020204020204" pitchFamily="34" charset="-122"/>
                <a:ea typeface="微软雅黑" panose="020B0503020204020204" pitchFamily="34" charset="-122"/>
              </a:rPr>
              <a:t>使用</a:t>
            </a:r>
            <a:r>
              <a:rPr lang="zh-CN" altLang="en-US" sz="2000" b="1" dirty="0" smtClean="0">
                <a:solidFill>
                  <a:srgbClr val="0000FF"/>
                </a:solidFill>
                <a:latin typeface="微软雅黑" panose="020B0503020204020204" pitchFamily="34" charset="-122"/>
                <a:ea typeface="微软雅黑" panose="020B0503020204020204" pitchFamily="34" charset="-122"/>
              </a:rPr>
              <a:t>专用</a:t>
            </a:r>
            <a:r>
              <a:rPr lang="zh-CN" altLang="en-US" sz="2000" b="1" dirty="0">
                <a:solidFill>
                  <a:srgbClr val="0000FF"/>
                </a:solidFill>
                <a:latin typeface="微软雅黑" panose="020B0503020204020204" pitchFamily="34" charset="-122"/>
                <a:ea typeface="微软雅黑" panose="020B0503020204020204" pitchFamily="34" charset="-122"/>
              </a:rPr>
              <a:t>的交换结构芯片</a:t>
            </a:r>
            <a:r>
              <a:rPr lang="zh-CN" altLang="en-US" sz="2000" b="1" dirty="0">
                <a:latin typeface="微软雅黑" panose="020B0503020204020204" pitchFamily="34" charset="-122"/>
                <a:ea typeface="微软雅黑" panose="020B0503020204020204" pitchFamily="34" charset="-122"/>
              </a:rPr>
              <a:t>，用硬件转发，其转发速率要比使用软件转发的网桥快很多</a:t>
            </a:r>
            <a:r>
              <a:rPr lang="zh-CN" altLang="en-US" sz="2000" b="1" dirty="0" smtClean="0">
                <a:latin typeface="微软雅黑" panose="020B0503020204020204" pitchFamily="34" charset="-122"/>
                <a:ea typeface="微软雅黑" panose="020B0503020204020204" pitchFamily="34" charset="-122"/>
              </a:rPr>
              <a:t>。</a:t>
            </a:r>
            <a:endParaRPr lang="en-US" altLang="zh-CN" sz="2000" b="1" dirty="0" smtClean="0">
              <a:latin typeface="微软雅黑" panose="020B0503020204020204" pitchFamily="34" charset="-122"/>
              <a:ea typeface="微软雅黑" panose="020B0503020204020204" pitchFamily="34" charset="-122"/>
            </a:endParaRPr>
          </a:p>
        </p:txBody>
      </p:sp>
      <p:sp>
        <p:nvSpPr>
          <p:cNvPr id="8" name="AutoShape 5"/>
          <p:cNvSpPr>
            <a:spLocks noChangeArrowheads="1"/>
          </p:cNvSpPr>
          <p:nvPr/>
        </p:nvSpPr>
        <p:spPr bwMode="auto">
          <a:xfrm>
            <a:off x="502919" y="649024"/>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 name="Rectangle 6"/>
          <p:cNvSpPr>
            <a:spLocks noChangeArrowheads="1"/>
          </p:cNvSpPr>
          <p:nvPr/>
        </p:nvSpPr>
        <p:spPr bwMode="auto">
          <a:xfrm>
            <a:off x="3165889" y="625934"/>
            <a:ext cx="280237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anose="020B0503020204020204" pitchFamily="34" charset="-122"/>
                <a:ea typeface="微软雅黑" panose="020B0503020204020204" pitchFamily="34" charset="-122"/>
              </a:rPr>
              <a:t>1. </a:t>
            </a:r>
            <a:r>
              <a:rPr lang="zh-CN" altLang="en-US" sz="2000" b="1" dirty="0">
                <a:solidFill>
                  <a:schemeClr val="bg1"/>
                </a:solidFill>
                <a:latin typeface="微软雅黑" panose="020B0503020204020204" pitchFamily="34" charset="-122"/>
                <a:ea typeface="微软雅黑" panose="020B0503020204020204" pitchFamily="34" charset="-122"/>
              </a:rPr>
              <a:t>以太网交换机的特点</a:t>
            </a:r>
            <a:endParaRPr lang="fr-FR" altLang="zh-CN" sz="2000" b="1" dirty="0">
              <a:solidFill>
                <a:schemeClr val="bg1"/>
              </a:solidFill>
              <a:latin typeface="微软雅黑" panose="020B0503020204020204" pitchFamily="34" charset="-122"/>
              <a:ea typeface="微软雅黑" panose="020B0503020204020204" pitchFamily="34" charset="-122"/>
            </a:endParaRPr>
          </a:p>
        </p:txBody>
      </p:sp>
      <p:sp>
        <p:nvSpPr>
          <p:cNvPr id="3" name="矩形 2"/>
          <p:cNvSpPr/>
          <p:nvPr/>
        </p:nvSpPr>
        <p:spPr>
          <a:xfrm>
            <a:off x="895620" y="4159127"/>
            <a:ext cx="7342908" cy="400110"/>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r>
              <a:rPr lang="zh-CN" altLang="en-US" sz="2000" b="1" dirty="0">
                <a:latin typeface="微软雅黑" panose="020B0503020204020204" pitchFamily="34" charset="-122"/>
                <a:ea typeface="微软雅黑" panose="020B0503020204020204" pitchFamily="34" charset="-122"/>
              </a:rPr>
              <a:t>以太网交换机的性能远远超过普通的集线器，而且价格并不贵。</a:t>
            </a:r>
            <a:endParaRPr lang="zh-CN" altLang="en-US" sz="2000" b="1"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Tm="2000"/>
    </mc:Choice>
    <mc:Fallback>
      <p:transition spd="slow" advTm="2000"/>
    </mc:Fallback>
  </mc:AlternateContent>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02919" y="649024"/>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 name="Rectangle 6"/>
          <p:cNvSpPr>
            <a:spLocks noChangeArrowheads="1"/>
          </p:cNvSpPr>
          <p:nvPr/>
        </p:nvSpPr>
        <p:spPr bwMode="auto">
          <a:xfrm>
            <a:off x="3320579" y="625934"/>
            <a:ext cx="249299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anose="020B0503020204020204" pitchFamily="34" charset="-122"/>
                <a:ea typeface="微软雅黑" panose="020B0503020204020204" pitchFamily="34" charset="-122"/>
              </a:rPr>
              <a:t>以太网交换机的优点</a:t>
            </a:r>
            <a:endParaRPr lang="fr-FR" altLang="zh-CN" sz="2000" b="1" dirty="0">
              <a:solidFill>
                <a:schemeClr val="bg1"/>
              </a:solidFill>
              <a:latin typeface="微软雅黑" panose="020B0503020204020204" pitchFamily="34" charset="-122"/>
              <a:ea typeface="微软雅黑" panose="020B0503020204020204" pitchFamily="34" charset="-122"/>
            </a:endParaRPr>
          </a:p>
        </p:txBody>
      </p:sp>
      <p:sp>
        <p:nvSpPr>
          <p:cNvPr id="4" name="AutoShape 42"/>
          <p:cNvSpPr>
            <a:spLocks noChangeArrowheads="1"/>
          </p:cNvSpPr>
          <p:nvPr/>
        </p:nvSpPr>
        <p:spPr bwMode="auto">
          <a:xfrm>
            <a:off x="502919" y="1526103"/>
            <a:ext cx="3944943" cy="1916447"/>
          </a:xfrm>
          <a:prstGeom prst="roundRect">
            <a:avLst>
              <a:gd name="adj" fmla="val 16667"/>
            </a:avLst>
          </a:prstGeom>
          <a:solidFill>
            <a:srgbClr val="66FFFF"/>
          </a:solidFill>
          <a:ln w="12700">
            <a:solidFill>
              <a:srgbClr val="00B0F0"/>
            </a:solidFill>
            <a:prstDash val="dash"/>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CC"/>
              </a:solidFill>
              <a:latin typeface="微软雅黑" panose="020B0503020204020204" pitchFamily="34" charset="-122"/>
              <a:ea typeface="微软雅黑" panose="020B0503020204020204" pitchFamily="34" charset="-122"/>
            </a:endParaRPr>
          </a:p>
        </p:txBody>
      </p:sp>
      <p:sp>
        <p:nvSpPr>
          <p:cNvPr id="5" name="Text Box 49"/>
          <p:cNvSpPr txBox="1">
            <a:spLocks noChangeArrowheads="1"/>
          </p:cNvSpPr>
          <p:nvPr/>
        </p:nvSpPr>
        <p:spPr bwMode="auto">
          <a:xfrm>
            <a:off x="2209705" y="1697548"/>
            <a:ext cx="109731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kumimoji="1" lang="zh-CN" altLang="en-US" sz="1200" b="1" dirty="0" smtClean="0">
                <a:latin typeface="微软雅黑" panose="020B0503020204020204" pitchFamily="34" charset="-122"/>
                <a:ea typeface="微软雅黑" panose="020B0503020204020204" pitchFamily="34" charset="-122"/>
              </a:rPr>
              <a:t>集线器</a:t>
            </a:r>
            <a:endParaRPr kumimoji="1" lang="zh-CN" altLang="en-US" sz="1200" b="1" dirty="0">
              <a:latin typeface="微软雅黑" panose="020B0503020204020204" pitchFamily="34" charset="-122"/>
              <a:ea typeface="微软雅黑" panose="020B0503020204020204" pitchFamily="34" charset="-122"/>
            </a:endParaRPr>
          </a:p>
        </p:txBody>
      </p:sp>
      <p:sp>
        <p:nvSpPr>
          <p:cNvPr id="6" name="Line 60"/>
          <p:cNvSpPr>
            <a:spLocks noChangeShapeType="1"/>
          </p:cNvSpPr>
          <p:nvPr/>
        </p:nvSpPr>
        <p:spPr bwMode="auto">
          <a:xfrm flipH="1">
            <a:off x="1249184" y="2155585"/>
            <a:ext cx="1186006" cy="704253"/>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anose="020B0503020204020204" pitchFamily="34" charset="-122"/>
              <a:ea typeface="微软雅黑" panose="020B0503020204020204" pitchFamily="34" charset="-122"/>
            </a:endParaRPr>
          </a:p>
        </p:txBody>
      </p:sp>
      <p:sp>
        <p:nvSpPr>
          <p:cNvPr id="7" name="Line 62"/>
          <p:cNvSpPr>
            <a:spLocks noChangeShapeType="1"/>
          </p:cNvSpPr>
          <p:nvPr/>
        </p:nvSpPr>
        <p:spPr bwMode="auto">
          <a:xfrm>
            <a:off x="2730652" y="2155585"/>
            <a:ext cx="267380" cy="688353"/>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anose="020B0503020204020204" pitchFamily="34" charset="-122"/>
              <a:ea typeface="微软雅黑" panose="020B0503020204020204" pitchFamily="34" charset="-122"/>
            </a:endParaRPr>
          </a:p>
        </p:txBody>
      </p:sp>
      <p:sp>
        <p:nvSpPr>
          <p:cNvPr id="8" name="Line 63"/>
          <p:cNvSpPr>
            <a:spLocks noChangeShapeType="1"/>
          </p:cNvSpPr>
          <p:nvPr/>
        </p:nvSpPr>
        <p:spPr bwMode="auto">
          <a:xfrm>
            <a:off x="2824263" y="2155584"/>
            <a:ext cx="926603" cy="734853"/>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anose="020B0503020204020204" pitchFamily="34" charset="-122"/>
              <a:ea typeface="微软雅黑" panose="020B0503020204020204" pitchFamily="34" charset="-122"/>
            </a:endParaRPr>
          </a:p>
        </p:txBody>
      </p:sp>
      <p:sp>
        <p:nvSpPr>
          <p:cNvPr id="9" name="Line 64"/>
          <p:cNvSpPr>
            <a:spLocks noChangeShapeType="1"/>
          </p:cNvSpPr>
          <p:nvPr/>
        </p:nvSpPr>
        <p:spPr bwMode="auto">
          <a:xfrm flipH="1">
            <a:off x="2050433" y="2155585"/>
            <a:ext cx="384756" cy="734853"/>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anose="020B0503020204020204" pitchFamily="34" charset="-122"/>
              <a:ea typeface="微软雅黑" panose="020B0503020204020204" pitchFamily="34" charset="-122"/>
            </a:endParaRPr>
          </a:p>
        </p:txBody>
      </p:sp>
      <p:pic>
        <p:nvPicPr>
          <p:cNvPr id="10" name="Picture 68"/>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rot="20744748">
            <a:off x="2224037" y="1910097"/>
            <a:ext cx="929488" cy="4170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25023" y="2768375"/>
            <a:ext cx="448323" cy="44832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62580" y="2768375"/>
            <a:ext cx="448323" cy="448323"/>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24263" y="2768375"/>
            <a:ext cx="448323" cy="448323"/>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526705" y="2768375"/>
            <a:ext cx="448323" cy="448323"/>
          </a:xfrm>
          <a:prstGeom prst="rect">
            <a:avLst/>
          </a:prstGeom>
          <a:noFill/>
          <a:extLst>
            <a:ext uri="{909E8E84-426E-40DD-AFC4-6F175D3DCCD1}">
              <a14:hiddenFill xmlns:a14="http://schemas.microsoft.com/office/drawing/2010/main">
                <a:solidFill>
                  <a:srgbClr val="FFFFFF"/>
                </a:solidFill>
              </a14:hiddenFill>
            </a:ext>
          </a:extLst>
        </p:spPr>
      </p:pic>
      <p:sp>
        <p:nvSpPr>
          <p:cNvPr id="15" name="AutoShape 42"/>
          <p:cNvSpPr>
            <a:spLocks noChangeArrowheads="1"/>
          </p:cNvSpPr>
          <p:nvPr/>
        </p:nvSpPr>
        <p:spPr bwMode="auto">
          <a:xfrm>
            <a:off x="4642792" y="1526104"/>
            <a:ext cx="3989143" cy="1916447"/>
          </a:xfrm>
          <a:prstGeom prst="roundRect">
            <a:avLst>
              <a:gd name="adj" fmla="val 16667"/>
            </a:avLst>
          </a:prstGeom>
          <a:solidFill>
            <a:srgbClr val="66FFFF"/>
          </a:solidFill>
          <a:ln w="12700">
            <a:solidFill>
              <a:srgbClr val="00B0F0"/>
            </a:solidFill>
            <a:prstDash val="dash"/>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CC"/>
              </a:solidFill>
              <a:latin typeface="微软雅黑" panose="020B0503020204020204" pitchFamily="34" charset="-122"/>
              <a:ea typeface="微软雅黑" panose="020B0503020204020204" pitchFamily="34" charset="-122"/>
            </a:endParaRPr>
          </a:p>
        </p:txBody>
      </p:sp>
      <p:sp>
        <p:nvSpPr>
          <p:cNvPr id="16" name="Text Box 49"/>
          <p:cNvSpPr txBox="1">
            <a:spLocks noChangeArrowheads="1"/>
          </p:cNvSpPr>
          <p:nvPr/>
        </p:nvSpPr>
        <p:spPr bwMode="auto">
          <a:xfrm>
            <a:off x="6237825" y="1711404"/>
            <a:ext cx="109731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kumimoji="1" lang="zh-CN" altLang="en-US" sz="1200" b="1" dirty="0" smtClean="0">
                <a:latin typeface="微软雅黑" panose="020B0503020204020204" pitchFamily="34" charset="-122"/>
                <a:ea typeface="微软雅黑" panose="020B0503020204020204" pitchFamily="34" charset="-122"/>
              </a:rPr>
              <a:t>交换机</a:t>
            </a:r>
            <a:endParaRPr kumimoji="1" lang="zh-CN" altLang="en-US" sz="1200" b="1" dirty="0">
              <a:latin typeface="微软雅黑" panose="020B0503020204020204" pitchFamily="34" charset="-122"/>
              <a:ea typeface="微软雅黑" panose="020B0503020204020204" pitchFamily="34" charset="-122"/>
            </a:endParaRPr>
          </a:p>
        </p:txBody>
      </p:sp>
      <p:sp>
        <p:nvSpPr>
          <p:cNvPr id="17" name="Line 60"/>
          <p:cNvSpPr>
            <a:spLocks noChangeShapeType="1"/>
          </p:cNvSpPr>
          <p:nvPr/>
        </p:nvSpPr>
        <p:spPr bwMode="auto">
          <a:xfrm flipH="1">
            <a:off x="5374289" y="2155586"/>
            <a:ext cx="1186006" cy="704253"/>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anose="020B0503020204020204" pitchFamily="34" charset="-122"/>
              <a:ea typeface="微软雅黑" panose="020B0503020204020204" pitchFamily="34" charset="-122"/>
            </a:endParaRPr>
          </a:p>
        </p:txBody>
      </p:sp>
      <p:sp>
        <p:nvSpPr>
          <p:cNvPr id="18" name="Line 62"/>
          <p:cNvSpPr>
            <a:spLocks noChangeShapeType="1"/>
          </p:cNvSpPr>
          <p:nvPr/>
        </p:nvSpPr>
        <p:spPr bwMode="auto">
          <a:xfrm>
            <a:off x="6855757" y="2155586"/>
            <a:ext cx="267380" cy="688353"/>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anose="020B0503020204020204" pitchFamily="34" charset="-122"/>
              <a:ea typeface="微软雅黑" panose="020B0503020204020204" pitchFamily="34" charset="-122"/>
            </a:endParaRPr>
          </a:p>
        </p:txBody>
      </p:sp>
      <p:sp>
        <p:nvSpPr>
          <p:cNvPr id="19" name="Line 63"/>
          <p:cNvSpPr>
            <a:spLocks noChangeShapeType="1"/>
          </p:cNvSpPr>
          <p:nvPr/>
        </p:nvSpPr>
        <p:spPr bwMode="auto">
          <a:xfrm>
            <a:off x="6949368" y="2155585"/>
            <a:ext cx="926603" cy="734853"/>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anose="020B0503020204020204" pitchFamily="34" charset="-122"/>
              <a:ea typeface="微软雅黑" panose="020B0503020204020204" pitchFamily="34" charset="-122"/>
            </a:endParaRPr>
          </a:p>
        </p:txBody>
      </p:sp>
      <p:sp>
        <p:nvSpPr>
          <p:cNvPr id="20" name="Line 64"/>
          <p:cNvSpPr>
            <a:spLocks noChangeShapeType="1"/>
          </p:cNvSpPr>
          <p:nvPr/>
        </p:nvSpPr>
        <p:spPr bwMode="auto">
          <a:xfrm flipH="1">
            <a:off x="6175538" y="2155586"/>
            <a:ext cx="384756" cy="734853"/>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anose="020B0503020204020204" pitchFamily="34" charset="-122"/>
              <a:ea typeface="微软雅黑" panose="020B0503020204020204" pitchFamily="34" charset="-122"/>
            </a:endParaRPr>
          </a:p>
        </p:txBody>
      </p:sp>
      <p:pic>
        <p:nvPicPr>
          <p:cNvPr id="21"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50128" y="2768376"/>
            <a:ext cx="448323" cy="448323"/>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987685" y="2768376"/>
            <a:ext cx="448323" cy="448323"/>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949368" y="2768376"/>
            <a:ext cx="448323" cy="448323"/>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651810" y="2768376"/>
            <a:ext cx="448323" cy="448323"/>
          </a:xfrm>
          <a:prstGeom prst="rect">
            <a:avLst/>
          </a:prstGeom>
          <a:noFill/>
          <a:extLst>
            <a:ext uri="{909E8E84-426E-40DD-AFC4-6F175D3DCCD1}">
              <a14:hiddenFill xmlns:a14="http://schemas.microsoft.com/office/drawing/2010/main">
                <a:solidFill>
                  <a:srgbClr val="FFFFFF"/>
                </a:solidFill>
              </a14:hiddenFill>
            </a:ext>
          </a:extLst>
        </p:spPr>
      </p:pic>
      <p:sp>
        <p:nvSpPr>
          <p:cNvPr id="25" name="modem"/>
          <p:cNvSpPr>
            <a:spLocks noEditPoints="1" noChangeArrowheads="1"/>
          </p:cNvSpPr>
          <p:nvPr/>
        </p:nvSpPr>
        <p:spPr bwMode="auto">
          <a:xfrm>
            <a:off x="6280216" y="1993430"/>
            <a:ext cx="990656" cy="250365"/>
          </a:xfrm>
          <a:custGeom>
            <a:avLst/>
            <a:gdLst>
              <a:gd name="T0" fmla="*/ 0 w 21600"/>
              <a:gd name="T1" fmla="*/ 5152 h 21600"/>
              <a:gd name="T2" fmla="*/ 2941 w 21600"/>
              <a:gd name="T3" fmla="*/ 0 h 21600"/>
              <a:gd name="T4" fmla="*/ 18625 w 21600"/>
              <a:gd name="T5" fmla="*/ 0 h 21600"/>
              <a:gd name="T6" fmla="*/ 21600 w 21600"/>
              <a:gd name="T7" fmla="*/ 5152 h 21600"/>
              <a:gd name="T8" fmla="*/ 21600 w 21600"/>
              <a:gd name="T9" fmla="*/ 21600 h 21600"/>
              <a:gd name="T10" fmla="*/ 0 w 21600"/>
              <a:gd name="T11" fmla="*/ 21600 h 21600"/>
              <a:gd name="T12" fmla="*/ 10800 w 21600"/>
              <a:gd name="T13" fmla="*/ 0 h 21600"/>
              <a:gd name="T14" fmla="*/ 10800 w 21600"/>
              <a:gd name="T15" fmla="*/ 21600 h 21600"/>
              <a:gd name="T16" fmla="*/ 0 w 21600"/>
              <a:gd name="T17" fmla="*/ 13376 h 21600"/>
              <a:gd name="T18" fmla="*/ 21600 w 21600"/>
              <a:gd name="T19" fmla="*/ 13376 h 21600"/>
              <a:gd name="T20" fmla="*/ 400 w 21600"/>
              <a:gd name="T21" fmla="*/ 22400 h 21600"/>
              <a:gd name="T22" fmla="*/ 21200 w 21600"/>
              <a:gd name="T23" fmla="*/ 30000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T20" t="T21" r="T22" b="T23"/>
            <a:pathLst>
              <a:path w="21600" h="21600" extrusionOk="0">
                <a:moveTo>
                  <a:pt x="0" y="5152"/>
                </a:moveTo>
                <a:lnTo>
                  <a:pt x="2941" y="0"/>
                </a:lnTo>
                <a:lnTo>
                  <a:pt x="18625" y="0"/>
                </a:lnTo>
                <a:lnTo>
                  <a:pt x="21600" y="5152"/>
                </a:lnTo>
                <a:lnTo>
                  <a:pt x="21600" y="21600"/>
                </a:lnTo>
                <a:lnTo>
                  <a:pt x="0" y="21600"/>
                </a:lnTo>
                <a:lnTo>
                  <a:pt x="0" y="5152"/>
                </a:lnTo>
                <a:close/>
              </a:path>
              <a:path w="21600" h="21600" extrusionOk="0">
                <a:moveTo>
                  <a:pt x="0" y="5251"/>
                </a:moveTo>
                <a:lnTo>
                  <a:pt x="21600" y="5251"/>
                </a:lnTo>
                <a:moveTo>
                  <a:pt x="1961" y="11791"/>
                </a:moveTo>
                <a:lnTo>
                  <a:pt x="1961" y="14268"/>
                </a:lnTo>
                <a:lnTo>
                  <a:pt x="2806" y="14268"/>
                </a:lnTo>
                <a:lnTo>
                  <a:pt x="2806" y="11791"/>
                </a:lnTo>
                <a:lnTo>
                  <a:pt x="1961" y="11791"/>
                </a:lnTo>
                <a:close/>
              </a:path>
              <a:path w="21600" h="21600" extrusionOk="0">
                <a:moveTo>
                  <a:pt x="3685" y="11791"/>
                </a:moveTo>
                <a:lnTo>
                  <a:pt x="3685" y="14268"/>
                </a:lnTo>
                <a:lnTo>
                  <a:pt x="4530" y="14268"/>
                </a:lnTo>
                <a:lnTo>
                  <a:pt x="4530" y="11791"/>
                </a:lnTo>
                <a:lnTo>
                  <a:pt x="3685" y="11791"/>
                </a:lnTo>
                <a:close/>
              </a:path>
              <a:path w="21600" h="21600" extrusionOk="0">
                <a:moveTo>
                  <a:pt x="5408" y="11791"/>
                </a:moveTo>
                <a:lnTo>
                  <a:pt x="5408" y="14268"/>
                </a:lnTo>
                <a:lnTo>
                  <a:pt x="6254" y="14268"/>
                </a:lnTo>
                <a:lnTo>
                  <a:pt x="6254" y="11791"/>
                </a:lnTo>
                <a:lnTo>
                  <a:pt x="5408" y="11791"/>
                </a:lnTo>
                <a:close/>
              </a:path>
              <a:path w="21600" h="21600" extrusionOk="0">
                <a:moveTo>
                  <a:pt x="7132" y="11791"/>
                </a:moveTo>
                <a:lnTo>
                  <a:pt x="7132" y="14268"/>
                </a:lnTo>
                <a:lnTo>
                  <a:pt x="7977" y="14268"/>
                </a:lnTo>
                <a:lnTo>
                  <a:pt x="7977" y="11791"/>
                </a:lnTo>
                <a:lnTo>
                  <a:pt x="7132" y="11791"/>
                </a:lnTo>
                <a:close/>
              </a:path>
            </a:pathLst>
          </a:custGeom>
          <a:solidFill>
            <a:schemeClr val="bg1">
              <a:lumMod val="65000"/>
            </a:schemeClr>
          </a:solidFill>
          <a:ln w="9525">
            <a:solidFill>
              <a:srgbClr val="000000"/>
            </a:solidFill>
            <a:miter lim="800000"/>
          </a:ln>
        </p:spPr>
        <p:txBody>
          <a:bodyPr vert="horz" wrap="square" lIns="91440" tIns="45720" rIns="91440" bIns="45720" numCol="1" anchor="t" anchorCtr="0" compatLnSpc="1"/>
          <a:lstStyle/>
          <a:p>
            <a:endParaRPr lang="zh-CN" altLang="en-US" dirty="0"/>
          </a:p>
        </p:txBody>
      </p:sp>
      <p:sp>
        <p:nvSpPr>
          <p:cNvPr id="26" name="矩形 25"/>
          <p:cNvSpPr/>
          <p:nvPr/>
        </p:nvSpPr>
        <p:spPr>
          <a:xfrm>
            <a:off x="683491" y="3455419"/>
            <a:ext cx="4013624" cy="656590"/>
          </a:xfrm>
          <a:prstGeom prst="rect">
            <a:avLst/>
          </a:prstGeom>
        </p:spPr>
        <p:txBody>
          <a:bodyPr wrap="square">
            <a:spAutoFit/>
          </a:bodyPr>
          <a:lstStyle/>
          <a:p>
            <a:pPr marL="285750" indent="-285750">
              <a:lnSpc>
                <a:spcPts val="2200"/>
              </a:lnSpc>
              <a:buClr>
                <a:srgbClr val="3366FF"/>
              </a:buClr>
              <a:buFont typeface="Wingdings" panose="05000000000000000000" pitchFamily="2" charset="2"/>
              <a:buChar char="l"/>
            </a:pPr>
            <a:r>
              <a:rPr lang="en-US" altLang="zh-CN" sz="1600" b="1" dirty="0">
                <a:latin typeface="微软雅黑" panose="020B0503020204020204" pitchFamily="34" charset="-122"/>
                <a:ea typeface="微软雅黑" panose="020B0503020204020204" pitchFamily="34" charset="-122"/>
              </a:rPr>
              <a:t>N </a:t>
            </a:r>
            <a:r>
              <a:rPr lang="zh-CN" altLang="en-US" sz="1600" b="1" dirty="0">
                <a:latin typeface="微软雅黑" panose="020B0503020204020204" pitchFamily="34" charset="-122"/>
                <a:ea typeface="微软雅黑" panose="020B0503020204020204" pitchFamily="34" charset="-122"/>
              </a:rPr>
              <a:t>个用户共享集线器提供的带宽 </a:t>
            </a:r>
            <a:r>
              <a:rPr lang="en-US" altLang="zh-CN" sz="1600" b="1" dirty="0">
                <a:latin typeface="微软雅黑" panose="020B0503020204020204" pitchFamily="34" charset="-122"/>
                <a:ea typeface="微软雅黑" panose="020B0503020204020204" pitchFamily="34" charset="-122"/>
              </a:rPr>
              <a:t>B</a:t>
            </a:r>
            <a:r>
              <a:rPr lang="zh-CN" altLang="en-US" sz="1600" b="1" dirty="0">
                <a:latin typeface="微软雅黑" panose="020B0503020204020204" pitchFamily="34" charset="-122"/>
                <a:ea typeface="微软雅黑" panose="020B0503020204020204" pitchFamily="34" charset="-122"/>
              </a:rPr>
              <a:t>。</a:t>
            </a:r>
            <a:endParaRPr lang="en-US" altLang="zh-CN" sz="1600" b="1" dirty="0">
              <a:latin typeface="微软雅黑" panose="020B0503020204020204" pitchFamily="34" charset="-122"/>
              <a:ea typeface="微软雅黑" panose="020B0503020204020204" pitchFamily="34" charset="-122"/>
            </a:endParaRPr>
          </a:p>
          <a:p>
            <a:pPr marL="285750" indent="-285750">
              <a:lnSpc>
                <a:spcPts val="2200"/>
              </a:lnSpc>
              <a:buClr>
                <a:srgbClr val="3366FF"/>
              </a:buClr>
              <a:buFont typeface="Wingdings" panose="05000000000000000000" pitchFamily="2" charset="2"/>
              <a:buChar char="l"/>
            </a:pPr>
            <a:r>
              <a:rPr lang="zh-CN" altLang="en-US" sz="1600" b="1" dirty="0">
                <a:latin typeface="微软雅黑" panose="020B0503020204020204" pitchFamily="34" charset="-122"/>
                <a:ea typeface="微软雅黑" panose="020B0503020204020204" pitchFamily="34" charset="-122"/>
              </a:rPr>
              <a:t>平均每个用户仅占有 </a:t>
            </a:r>
            <a:r>
              <a:rPr lang="en-US" altLang="zh-CN" sz="1600" b="1" dirty="0">
                <a:latin typeface="微软雅黑" panose="020B0503020204020204" pitchFamily="34" charset="-122"/>
                <a:ea typeface="微软雅黑" panose="020B0503020204020204" pitchFamily="34" charset="-122"/>
              </a:rPr>
              <a:t>B/N </a:t>
            </a:r>
            <a:r>
              <a:rPr lang="zh-CN" altLang="en-US" sz="1600" b="1" dirty="0">
                <a:latin typeface="微软雅黑" panose="020B0503020204020204" pitchFamily="34" charset="-122"/>
                <a:ea typeface="微软雅黑" panose="020B0503020204020204" pitchFamily="34" charset="-122"/>
              </a:rPr>
              <a:t>的带宽。</a:t>
            </a:r>
            <a:endParaRPr lang="zh-CN" altLang="en-US" sz="1600" b="1" dirty="0">
              <a:latin typeface="微软雅黑" panose="020B0503020204020204" pitchFamily="34" charset="-122"/>
              <a:ea typeface="微软雅黑" panose="020B0503020204020204" pitchFamily="34" charset="-122"/>
            </a:endParaRPr>
          </a:p>
        </p:txBody>
      </p:sp>
      <p:sp>
        <p:nvSpPr>
          <p:cNvPr id="27" name="矩形 26"/>
          <p:cNvSpPr/>
          <p:nvPr/>
        </p:nvSpPr>
        <p:spPr>
          <a:xfrm>
            <a:off x="4858650" y="3456729"/>
            <a:ext cx="3537205" cy="938719"/>
          </a:xfrm>
          <a:prstGeom prst="rect">
            <a:avLst/>
          </a:prstGeom>
        </p:spPr>
        <p:txBody>
          <a:bodyPr wrap="square">
            <a:spAutoFit/>
          </a:bodyPr>
          <a:lstStyle/>
          <a:p>
            <a:pPr marL="285750" indent="-285750">
              <a:lnSpc>
                <a:spcPts val="2200"/>
              </a:lnSpc>
              <a:buClr>
                <a:srgbClr val="3366FF"/>
              </a:buClr>
              <a:buFont typeface="Wingdings" panose="05000000000000000000" pitchFamily="2" charset="2"/>
              <a:buChar char="l"/>
            </a:pPr>
            <a:r>
              <a:rPr lang="zh-CN" altLang="en-US" sz="1600" b="1" dirty="0" smtClean="0">
                <a:latin typeface="微软雅黑" panose="020B0503020204020204" pitchFamily="34" charset="-122"/>
                <a:ea typeface="微软雅黑" panose="020B0503020204020204" pitchFamily="34" charset="-122"/>
              </a:rPr>
              <a:t>交换机为每个端口提供带宽 </a:t>
            </a:r>
            <a:r>
              <a:rPr lang="en-US" altLang="zh-CN" sz="1600" b="1" dirty="0">
                <a:latin typeface="微软雅黑" panose="020B0503020204020204" pitchFamily="34" charset="-122"/>
                <a:ea typeface="微软雅黑" panose="020B0503020204020204" pitchFamily="34" charset="-122"/>
              </a:rPr>
              <a:t>B</a:t>
            </a:r>
            <a:r>
              <a:rPr lang="zh-CN" altLang="en-US" sz="1600" b="1" dirty="0">
                <a:latin typeface="微软雅黑" panose="020B0503020204020204" pitchFamily="34" charset="-122"/>
                <a:ea typeface="微软雅黑" panose="020B0503020204020204" pitchFamily="34" charset="-122"/>
              </a:rPr>
              <a:t>。</a:t>
            </a:r>
            <a:endParaRPr lang="en-US" altLang="zh-CN" sz="1600" b="1" dirty="0">
              <a:latin typeface="微软雅黑" panose="020B0503020204020204" pitchFamily="34" charset="-122"/>
              <a:ea typeface="微软雅黑" panose="020B0503020204020204" pitchFamily="34" charset="-122"/>
            </a:endParaRPr>
          </a:p>
          <a:p>
            <a:pPr marL="285750" indent="-285750">
              <a:lnSpc>
                <a:spcPts val="2200"/>
              </a:lnSpc>
              <a:buClr>
                <a:srgbClr val="3366FF"/>
              </a:buClr>
              <a:buFont typeface="Wingdings" panose="05000000000000000000" pitchFamily="2" charset="2"/>
              <a:buChar char="l"/>
            </a:pPr>
            <a:r>
              <a:rPr lang="en-US" altLang="zh-CN" sz="1600" b="1" dirty="0" smtClean="0">
                <a:latin typeface="微软雅黑" panose="020B0503020204020204" pitchFamily="34" charset="-122"/>
                <a:ea typeface="微软雅黑" panose="020B0503020204020204" pitchFamily="34" charset="-122"/>
              </a:rPr>
              <a:t>N </a:t>
            </a:r>
            <a:r>
              <a:rPr lang="zh-CN" altLang="en-US" sz="1600" b="1" dirty="0" smtClean="0">
                <a:latin typeface="微软雅黑" panose="020B0503020204020204" pitchFamily="34" charset="-122"/>
                <a:ea typeface="微软雅黑" panose="020B0503020204020204" pitchFamily="34" charset="-122"/>
              </a:rPr>
              <a:t>个用户，每个用户独占带宽 </a:t>
            </a:r>
            <a:r>
              <a:rPr lang="en-US" altLang="zh-CN" sz="1600" b="1" dirty="0" smtClean="0">
                <a:latin typeface="微软雅黑" panose="020B0503020204020204" pitchFamily="34" charset="-122"/>
                <a:ea typeface="微软雅黑" panose="020B0503020204020204" pitchFamily="34" charset="-122"/>
              </a:rPr>
              <a:t>B</a:t>
            </a:r>
            <a:r>
              <a:rPr lang="zh-CN" altLang="en-US" sz="1600" b="1" dirty="0" smtClean="0">
                <a:latin typeface="微软雅黑" panose="020B0503020204020204" pitchFamily="34" charset="-122"/>
                <a:ea typeface="微软雅黑" panose="020B0503020204020204" pitchFamily="34" charset="-122"/>
              </a:rPr>
              <a:t>。</a:t>
            </a:r>
            <a:endParaRPr lang="en-US" altLang="zh-CN" sz="1600" b="1" dirty="0" smtClean="0">
              <a:latin typeface="微软雅黑" panose="020B0503020204020204" pitchFamily="34" charset="-122"/>
              <a:ea typeface="微软雅黑" panose="020B0503020204020204" pitchFamily="34" charset="-122"/>
            </a:endParaRPr>
          </a:p>
          <a:p>
            <a:pPr marL="285750" indent="-285750">
              <a:lnSpc>
                <a:spcPts val="2200"/>
              </a:lnSpc>
              <a:buClr>
                <a:srgbClr val="3366FF"/>
              </a:buClr>
              <a:buFont typeface="Wingdings" panose="05000000000000000000" pitchFamily="2" charset="2"/>
              <a:buChar char="l"/>
            </a:pPr>
            <a:r>
              <a:rPr lang="zh-CN" altLang="en-US" sz="1600" b="1" dirty="0" smtClean="0">
                <a:latin typeface="微软雅黑" panose="020B0503020204020204" pitchFamily="34" charset="-122"/>
                <a:ea typeface="微软雅黑" panose="020B0503020204020204" pitchFamily="34" charset="-122"/>
              </a:rPr>
              <a:t>交换机</a:t>
            </a:r>
            <a:r>
              <a:rPr lang="zh-CN" altLang="en-US" sz="1600" b="1" dirty="0">
                <a:latin typeface="微软雅黑" panose="020B0503020204020204" pitchFamily="34" charset="-122"/>
                <a:ea typeface="微软雅黑" panose="020B0503020204020204" pitchFamily="34" charset="-122"/>
              </a:rPr>
              <a:t>总容量达 </a:t>
            </a:r>
            <a:r>
              <a:rPr lang="en-US" altLang="zh-CN" sz="1600" b="1" dirty="0" smtClean="0">
                <a:latin typeface="微软雅黑" panose="020B0503020204020204" pitchFamily="34" charset="-122"/>
                <a:ea typeface="微软雅黑" panose="020B0503020204020204" pitchFamily="34" charset="-122"/>
              </a:rPr>
              <a:t>B</a:t>
            </a:r>
            <a:r>
              <a:rPr lang="zh-CN" altLang="en-US" sz="1600" b="1" dirty="0">
                <a:latin typeface="微软雅黑" panose="020B0503020204020204" pitchFamily="34" charset="-122"/>
                <a:ea typeface="微软雅黑" panose="020B0503020204020204" pitchFamily="34" charset="-122"/>
              </a:rPr>
              <a:t> </a:t>
            </a:r>
            <a:r>
              <a:rPr lang="en-US" altLang="zh-CN" sz="1600" b="1" dirty="0">
                <a:latin typeface="微软雅黑" panose="020B0503020204020204" pitchFamily="34" charset="-122"/>
                <a:ea typeface="微软雅黑" panose="020B0503020204020204" pitchFamily="34" charset="-122"/>
              </a:rPr>
              <a:t>× N </a:t>
            </a:r>
            <a:r>
              <a:rPr lang="zh-CN" altLang="en-US" sz="1600" b="1" dirty="0" smtClean="0">
                <a:latin typeface="微软雅黑" panose="020B0503020204020204" pitchFamily="34" charset="-122"/>
                <a:ea typeface="微软雅黑" panose="020B0503020204020204" pitchFamily="34" charset="-122"/>
              </a:rPr>
              <a:t>。</a:t>
            </a:r>
            <a:endParaRPr lang="zh-CN" altLang="en-US" sz="1600" b="1" dirty="0">
              <a:latin typeface="微软雅黑" panose="020B0503020204020204" pitchFamily="34" charset="-122"/>
              <a:ea typeface="微软雅黑" panose="020B0503020204020204" pitchFamily="34" charset="-122"/>
            </a:endParaRPr>
          </a:p>
        </p:txBody>
      </p:sp>
      <p:sp>
        <p:nvSpPr>
          <p:cNvPr id="28" name="矩形 27"/>
          <p:cNvSpPr/>
          <p:nvPr/>
        </p:nvSpPr>
        <p:spPr>
          <a:xfrm>
            <a:off x="2503055" y="1057734"/>
            <a:ext cx="4221018" cy="369332"/>
          </a:xfrm>
          <a:prstGeom prst="rect">
            <a:avLst/>
          </a:prstGeom>
          <a:solidFill>
            <a:srgbClr val="0000CC"/>
          </a:solidFill>
        </p:spPr>
        <p:style>
          <a:lnRef idx="1">
            <a:schemeClr val="accent1"/>
          </a:lnRef>
          <a:fillRef idx="2">
            <a:schemeClr val="accent1"/>
          </a:fillRef>
          <a:effectRef idx="1">
            <a:schemeClr val="accent1"/>
          </a:effectRef>
          <a:fontRef idx="minor">
            <a:schemeClr val="dk1"/>
          </a:fontRef>
        </p:style>
        <p:txBody>
          <a:bodyPr wrap="square">
            <a:spAutoFit/>
          </a:bodyPr>
          <a:lstStyle/>
          <a:p>
            <a:pPr algn="ctr"/>
            <a:r>
              <a:rPr lang="zh-CN" altLang="en-US" b="1" dirty="0">
                <a:solidFill>
                  <a:schemeClr val="bg1"/>
                </a:solidFill>
                <a:latin typeface="微软雅黑" panose="020B0503020204020204" pitchFamily="34" charset="-122"/>
                <a:ea typeface="微软雅黑" panose="020B0503020204020204" pitchFamily="34" charset="-122"/>
              </a:rPr>
              <a:t>每个用户独享带宽，增加了总</a:t>
            </a:r>
            <a:r>
              <a:rPr lang="zh-CN" altLang="en-US" b="1" dirty="0" smtClean="0">
                <a:solidFill>
                  <a:schemeClr val="bg1"/>
                </a:solidFill>
                <a:latin typeface="微软雅黑" panose="020B0503020204020204" pitchFamily="34" charset="-122"/>
                <a:ea typeface="微软雅黑" panose="020B0503020204020204" pitchFamily="34" charset="-122"/>
              </a:rPr>
              <a:t>容量</a:t>
            </a:r>
            <a:endParaRPr lang="zh-CN" altLang="en-US"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Tm="2000"/>
    </mc:Choice>
    <mc:Fallback>
      <p:transition spd="slow" advTm="2000"/>
    </mc:Fallback>
  </mc:AlternateContent>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6"/>
          <p:cNvSpPr>
            <a:spLocks noChangeArrowheads="1"/>
          </p:cNvSpPr>
          <p:nvPr/>
        </p:nvSpPr>
        <p:spPr bwMode="auto">
          <a:xfrm>
            <a:off x="502919" y="1004233"/>
            <a:ext cx="8129015" cy="85901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eaLnBrk="0" hangingPunct="0">
              <a:lnSpc>
                <a:spcPts val="3300"/>
              </a:lnSpc>
              <a:buClr>
                <a:srgbClr val="0070C0"/>
              </a:buClr>
              <a:buFont typeface="Wingdings" panose="05000000000000000000" pitchFamily="2" charset="2"/>
              <a:buChar char="l"/>
            </a:pPr>
            <a:r>
              <a:rPr lang="zh-CN" altLang="en-US" sz="2000" b="1" dirty="0">
                <a:solidFill>
                  <a:srgbClr val="0000FF"/>
                </a:solidFill>
                <a:latin typeface="微软雅黑" panose="020B0503020204020204" pitchFamily="34" charset="-122"/>
                <a:ea typeface="微软雅黑" panose="020B0503020204020204" pitchFamily="34" charset="-122"/>
              </a:rPr>
              <a:t>存储转发方式</a:t>
            </a:r>
            <a:endParaRPr lang="zh-CN" altLang="en-US" sz="2000" b="1" dirty="0">
              <a:solidFill>
                <a:srgbClr val="0000FF"/>
              </a:solidFill>
              <a:latin typeface="微软雅黑" panose="020B0503020204020204" pitchFamily="34" charset="-122"/>
              <a:ea typeface="微软雅黑" panose="020B0503020204020204" pitchFamily="34" charset="-122"/>
            </a:endParaRPr>
          </a:p>
          <a:p>
            <a:pPr marL="598805" lvl="1" indent="-342900">
              <a:lnSpc>
                <a:spcPts val="3000"/>
              </a:lnSpc>
              <a:buClr>
                <a:srgbClr val="7030A0"/>
              </a:buClr>
              <a:buSzPct val="75000"/>
              <a:buFont typeface="Wingdings" panose="05000000000000000000" pitchFamily="2" charset="2"/>
              <a:buChar char="u"/>
            </a:pPr>
            <a:r>
              <a:rPr lang="zh-CN" altLang="en-US" b="1" dirty="0">
                <a:latin typeface="微软雅黑" panose="020B0503020204020204" pitchFamily="34" charset="-122"/>
                <a:ea typeface="微软雅黑" panose="020B0503020204020204" pitchFamily="34" charset="-122"/>
              </a:rPr>
              <a:t>把整个数据帧先</a:t>
            </a:r>
            <a:r>
              <a:rPr lang="zh-CN" altLang="en-US" b="1" dirty="0" smtClean="0">
                <a:latin typeface="微软雅黑" panose="020B0503020204020204" pitchFamily="34" charset="-122"/>
                <a:ea typeface="微软雅黑" panose="020B0503020204020204" pitchFamily="34" charset="-122"/>
              </a:rPr>
              <a:t>缓存，再</a:t>
            </a:r>
            <a:r>
              <a:rPr lang="zh-CN" altLang="en-US" b="1" dirty="0">
                <a:latin typeface="微软雅黑" panose="020B0503020204020204" pitchFamily="34" charset="-122"/>
                <a:ea typeface="微软雅黑" panose="020B0503020204020204" pitchFamily="34" charset="-122"/>
              </a:rPr>
              <a:t>进行处理。</a:t>
            </a:r>
            <a:endParaRPr lang="zh-CN" altLang="en-US" b="1" dirty="0">
              <a:latin typeface="微软雅黑" panose="020B0503020204020204" pitchFamily="34" charset="-122"/>
              <a:ea typeface="微软雅黑" panose="020B0503020204020204" pitchFamily="34" charset="-122"/>
            </a:endParaRPr>
          </a:p>
        </p:txBody>
      </p:sp>
      <p:sp>
        <p:nvSpPr>
          <p:cNvPr id="8" name="AutoShape 5"/>
          <p:cNvSpPr>
            <a:spLocks noChangeArrowheads="1"/>
          </p:cNvSpPr>
          <p:nvPr/>
        </p:nvSpPr>
        <p:spPr bwMode="auto">
          <a:xfrm>
            <a:off x="502919" y="649024"/>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 name="Rectangle 6"/>
          <p:cNvSpPr>
            <a:spLocks noChangeArrowheads="1"/>
          </p:cNvSpPr>
          <p:nvPr/>
        </p:nvSpPr>
        <p:spPr bwMode="auto">
          <a:xfrm>
            <a:off x="3064098" y="625934"/>
            <a:ext cx="300595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anose="020B0503020204020204" pitchFamily="34" charset="-122"/>
                <a:ea typeface="微软雅黑" panose="020B0503020204020204" pitchFamily="34" charset="-122"/>
              </a:rPr>
              <a:t>以太网交换机的交换方式</a:t>
            </a:r>
            <a:endParaRPr lang="fr-FR" altLang="zh-CN" sz="2000" b="1" dirty="0">
              <a:solidFill>
                <a:schemeClr val="bg1"/>
              </a:solidFill>
              <a:latin typeface="微软雅黑" panose="020B0503020204020204" pitchFamily="34" charset="-122"/>
              <a:ea typeface="微软雅黑" panose="020B0503020204020204" pitchFamily="34" charset="-122"/>
            </a:endParaRPr>
          </a:p>
        </p:txBody>
      </p:sp>
      <p:sp>
        <p:nvSpPr>
          <p:cNvPr id="6" name="Rectangle 46"/>
          <p:cNvSpPr>
            <a:spLocks noChangeArrowheads="1"/>
          </p:cNvSpPr>
          <p:nvPr/>
        </p:nvSpPr>
        <p:spPr bwMode="auto">
          <a:xfrm>
            <a:off x="502919" y="2173509"/>
            <a:ext cx="5242099" cy="24377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eaLnBrk="0" hangingPunct="0">
              <a:lnSpc>
                <a:spcPts val="3300"/>
              </a:lnSpc>
              <a:buClr>
                <a:srgbClr val="0070C0"/>
              </a:buClr>
              <a:buFont typeface="Wingdings" panose="05000000000000000000" pitchFamily="2" charset="2"/>
              <a:buChar char="l"/>
            </a:pPr>
            <a:r>
              <a:rPr lang="zh-CN" altLang="en-US" sz="2000" b="1" dirty="0">
                <a:solidFill>
                  <a:srgbClr val="0000FF"/>
                </a:solidFill>
                <a:latin typeface="微软雅黑" panose="020B0503020204020204" pitchFamily="34" charset="-122"/>
                <a:ea typeface="微软雅黑" panose="020B0503020204020204" pitchFamily="34" charset="-122"/>
              </a:rPr>
              <a:t>直通 </a:t>
            </a:r>
            <a:r>
              <a:rPr lang="en-US" altLang="zh-CN" sz="2000" b="1" dirty="0">
                <a:solidFill>
                  <a:srgbClr val="0000FF"/>
                </a:solidFill>
                <a:latin typeface="微软雅黑" panose="020B0503020204020204" pitchFamily="34" charset="-122"/>
                <a:ea typeface="微软雅黑" panose="020B0503020204020204" pitchFamily="34" charset="-122"/>
              </a:rPr>
              <a:t>(cut-through) </a:t>
            </a:r>
            <a:r>
              <a:rPr lang="zh-CN" altLang="en-US" sz="2000" b="1" dirty="0">
                <a:solidFill>
                  <a:srgbClr val="0000FF"/>
                </a:solidFill>
                <a:latin typeface="微软雅黑" panose="020B0503020204020204" pitchFamily="34" charset="-122"/>
                <a:ea typeface="微软雅黑" panose="020B0503020204020204" pitchFamily="34" charset="-122"/>
              </a:rPr>
              <a:t>方式</a:t>
            </a:r>
            <a:endParaRPr lang="zh-CN" altLang="en-US" sz="2000" b="1" dirty="0">
              <a:solidFill>
                <a:srgbClr val="0000FF"/>
              </a:solidFill>
              <a:latin typeface="微软雅黑" panose="020B0503020204020204" pitchFamily="34" charset="-122"/>
              <a:ea typeface="微软雅黑" panose="020B0503020204020204" pitchFamily="34" charset="-122"/>
            </a:endParaRPr>
          </a:p>
          <a:p>
            <a:pPr marL="598805" lvl="1" indent="-342900">
              <a:lnSpc>
                <a:spcPts val="3000"/>
              </a:lnSpc>
              <a:buClr>
                <a:srgbClr val="7030A0"/>
              </a:buClr>
              <a:buSzPct val="75000"/>
              <a:buFont typeface="Wingdings" panose="05000000000000000000" pitchFamily="2" charset="2"/>
              <a:buChar char="u"/>
            </a:pPr>
            <a:r>
              <a:rPr lang="zh-CN" altLang="en-US" b="1" dirty="0">
                <a:latin typeface="微软雅黑" panose="020B0503020204020204" pitchFamily="34" charset="-122"/>
                <a:ea typeface="微软雅黑" panose="020B0503020204020204" pitchFamily="34" charset="-122"/>
              </a:rPr>
              <a:t>接收数据帧的</a:t>
            </a:r>
            <a:r>
              <a:rPr lang="zh-CN" altLang="en-US" b="1" dirty="0" smtClean="0">
                <a:latin typeface="微软雅黑" panose="020B0503020204020204" pitchFamily="34" charset="-122"/>
                <a:ea typeface="微软雅黑" panose="020B0503020204020204" pitchFamily="34" charset="-122"/>
              </a:rPr>
              <a:t>同时立即</a:t>
            </a:r>
            <a:r>
              <a:rPr lang="zh-CN" altLang="en-US" b="1" dirty="0">
                <a:latin typeface="微软雅黑" panose="020B0503020204020204" pitchFamily="34" charset="-122"/>
                <a:ea typeface="微软雅黑" panose="020B0503020204020204" pitchFamily="34" charset="-122"/>
              </a:rPr>
              <a:t>按数据帧的目的 </a:t>
            </a:r>
            <a:r>
              <a:rPr lang="en-US" altLang="zh-CN" b="1" dirty="0">
                <a:latin typeface="微软雅黑" panose="020B0503020204020204" pitchFamily="34" charset="-122"/>
                <a:ea typeface="微软雅黑" panose="020B0503020204020204" pitchFamily="34" charset="-122"/>
              </a:rPr>
              <a:t>MAC </a:t>
            </a:r>
            <a:r>
              <a:rPr lang="zh-CN" altLang="en-US" b="1" dirty="0">
                <a:latin typeface="微软雅黑" panose="020B0503020204020204" pitchFamily="34" charset="-122"/>
                <a:ea typeface="微软雅黑" panose="020B0503020204020204" pitchFamily="34" charset="-122"/>
              </a:rPr>
              <a:t>地址决定该帧的转发</a:t>
            </a:r>
            <a:r>
              <a:rPr lang="zh-CN" altLang="en-US" b="1" dirty="0" smtClean="0">
                <a:latin typeface="微软雅黑" panose="020B0503020204020204" pitchFamily="34" charset="-122"/>
                <a:ea typeface="微软雅黑" panose="020B0503020204020204" pitchFamily="34" charset="-122"/>
              </a:rPr>
              <a:t>接口，提高帧的转发速率。</a:t>
            </a:r>
            <a:endParaRPr lang="zh-CN" altLang="en-US" b="1" dirty="0">
              <a:latin typeface="微软雅黑" panose="020B0503020204020204" pitchFamily="34" charset="-122"/>
              <a:ea typeface="微软雅黑" panose="020B0503020204020204" pitchFamily="34" charset="-122"/>
            </a:endParaRPr>
          </a:p>
          <a:p>
            <a:pPr marL="598805" lvl="1" indent="-342900">
              <a:lnSpc>
                <a:spcPts val="3000"/>
              </a:lnSpc>
              <a:buClr>
                <a:srgbClr val="7030A0"/>
              </a:buClr>
              <a:buSzPct val="75000"/>
              <a:buFont typeface="Wingdings" panose="05000000000000000000" pitchFamily="2" charset="2"/>
              <a:buChar char="u"/>
            </a:pPr>
            <a:r>
              <a:rPr lang="zh-CN" altLang="en-US" b="1" dirty="0" smtClean="0">
                <a:latin typeface="微软雅黑" panose="020B0503020204020204" pitchFamily="34" charset="-122"/>
                <a:ea typeface="微软雅黑" panose="020B0503020204020204" pitchFamily="34" charset="-122"/>
              </a:rPr>
              <a:t>缺点：不</a:t>
            </a:r>
            <a:r>
              <a:rPr lang="zh-CN" altLang="en-US" b="1" dirty="0">
                <a:latin typeface="微软雅黑" panose="020B0503020204020204" pitchFamily="34" charset="-122"/>
                <a:ea typeface="微软雅黑" panose="020B0503020204020204" pitchFamily="34" charset="-122"/>
              </a:rPr>
              <a:t>检查差错就直接将帧转发出去</a:t>
            </a:r>
            <a:r>
              <a:rPr lang="zh-CN" altLang="en-US" b="1" dirty="0" smtClean="0">
                <a:latin typeface="微软雅黑" panose="020B0503020204020204" pitchFamily="34" charset="-122"/>
                <a:ea typeface="微软雅黑" panose="020B0503020204020204" pitchFamily="34" charset="-122"/>
              </a:rPr>
              <a:t>，有可能转发无效帧。</a:t>
            </a:r>
            <a:endParaRPr lang="zh-CN" altLang="en-US" b="1" dirty="0">
              <a:latin typeface="微软雅黑" panose="020B0503020204020204" pitchFamily="34" charset="-122"/>
              <a:ea typeface="微软雅黑" panose="020B0503020204020204" pitchFamily="34" charset="-122"/>
            </a:endParaRPr>
          </a:p>
        </p:txBody>
      </p:sp>
      <p:sp>
        <p:nvSpPr>
          <p:cNvPr id="7" name="Line 9"/>
          <p:cNvSpPr>
            <a:spLocks noChangeShapeType="1"/>
          </p:cNvSpPr>
          <p:nvPr/>
        </p:nvSpPr>
        <p:spPr bwMode="auto">
          <a:xfrm>
            <a:off x="6054461" y="1707628"/>
            <a:ext cx="762000" cy="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 name="Line 10"/>
          <p:cNvSpPr>
            <a:spLocks noChangeShapeType="1"/>
          </p:cNvSpPr>
          <p:nvPr/>
        </p:nvSpPr>
        <p:spPr bwMode="auto">
          <a:xfrm flipH="1">
            <a:off x="7689296" y="1711093"/>
            <a:ext cx="858982" cy="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 name="Rectangle 4"/>
          <p:cNvSpPr>
            <a:spLocks noChangeArrowheads="1"/>
          </p:cNvSpPr>
          <p:nvPr/>
        </p:nvSpPr>
        <p:spPr bwMode="auto">
          <a:xfrm>
            <a:off x="6636344" y="1552062"/>
            <a:ext cx="1080000" cy="367121"/>
          </a:xfrm>
          <a:prstGeom prst="rect">
            <a:avLst/>
          </a:prstGeom>
          <a:solidFill>
            <a:srgbClr val="00FF99"/>
          </a:solidFill>
          <a:ln w="9525">
            <a:solidFill>
              <a:schemeClr val="tx1"/>
            </a:solidFill>
            <a:prstDash val="sysDash"/>
            <a:miter lim="800000"/>
          </a:ln>
          <a:effectLst/>
          <a:scene3d>
            <a:camera prst="legacyObliqueTopRight"/>
            <a:lightRig rig="legacyFlat3" dir="l"/>
          </a:scene3d>
          <a:sp3d extrusionH="430200" contourW="6350" prstMaterial="translucentPowder">
            <a:bevelT w="13500" h="13500" prst="angle"/>
            <a:bevelB w="13500" h="13500" prst="angle"/>
            <a:contourClr>
              <a:schemeClr val="tx1"/>
            </a:contourClr>
          </a:sp3d>
        </p:spPr>
        <p:txBody>
          <a:bodyPr wrap="none" anchor="ctr">
            <a:flatTx/>
          </a:bodyPr>
          <a:lstStyle/>
          <a:p>
            <a:endParaRPr lang="zh-CN" altLang="en-US">
              <a:ea typeface="宋体" panose="02010600030101010101" pitchFamily="2" charset="-122"/>
            </a:endParaRPr>
          </a:p>
        </p:txBody>
      </p:sp>
      <p:grpSp>
        <p:nvGrpSpPr>
          <p:cNvPr id="12" name="组合 11"/>
          <p:cNvGrpSpPr/>
          <p:nvPr/>
        </p:nvGrpSpPr>
        <p:grpSpPr>
          <a:xfrm>
            <a:off x="5887560" y="1600612"/>
            <a:ext cx="652463" cy="180000"/>
            <a:chOff x="7412182" y="737129"/>
            <a:chExt cx="652463" cy="114300"/>
          </a:xfrm>
        </p:grpSpPr>
        <p:sp>
          <p:nvSpPr>
            <p:cNvPr id="13" name="Rectangle 18"/>
            <p:cNvSpPr>
              <a:spLocks noChangeArrowheads="1"/>
            </p:cNvSpPr>
            <p:nvPr/>
          </p:nvSpPr>
          <p:spPr bwMode="auto">
            <a:xfrm>
              <a:off x="7412182" y="737129"/>
              <a:ext cx="652463" cy="114300"/>
            </a:xfrm>
            <a:prstGeom prst="rect">
              <a:avLst/>
            </a:prstGeom>
            <a:solidFill>
              <a:srgbClr val="FF0000"/>
            </a:solidFill>
            <a:ln>
              <a:noFill/>
            </a:ln>
            <a:effectLst/>
            <a:extLst>
              <a:ext uri="{91240B29-F687-4F45-9708-019B960494DF}">
                <a14:hiddenLine xmlns:a14="http://schemas.microsoft.com/office/drawing/2010/main" w="38100">
                  <a:solidFill>
                    <a:srgbClr val="00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ea typeface="宋体" panose="02010600030101010101" pitchFamily="2" charset="-122"/>
              </a:endParaRPr>
            </a:p>
          </p:txBody>
        </p:sp>
        <p:sp>
          <p:nvSpPr>
            <p:cNvPr id="14" name="Rectangle 19"/>
            <p:cNvSpPr>
              <a:spLocks noChangeArrowheads="1"/>
            </p:cNvSpPr>
            <p:nvPr/>
          </p:nvSpPr>
          <p:spPr bwMode="auto">
            <a:xfrm>
              <a:off x="7869382" y="737129"/>
              <a:ext cx="195263" cy="114300"/>
            </a:xfrm>
            <a:prstGeom prst="rect">
              <a:avLst/>
            </a:prstGeom>
            <a:solidFill>
              <a:srgbClr val="0000FF"/>
            </a:solidFill>
            <a:ln>
              <a:noFill/>
            </a:ln>
            <a:effectLst/>
            <a:extLst>
              <a:ext uri="{91240B29-F687-4F45-9708-019B960494DF}">
                <a14:hiddenLine xmlns:a14="http://schemas.microsoft.com/office/drawing/2010/main" w="38100">
                  <a:solidFill>
                    <a:srgbClr val="00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ea typeface="宋体" panose="02010600030101010101" pitchFamily="2" charset="-122"/>
              </a:endParaRPr>
            </a:p>
          </p:txBody>
        </p:sp>
      </p:grpSp>
      <p:sp>
        <p:nvSpPr>
          <p:cNvPr id="15" name="Line 9"/>
          <p:cNvSpPr>
            <a:spLocks noChangeShapeType="1"/>
          </p:cNvSpPr>
          <p:nvPr/>
        </p:nvSpPr>
        <p:spPr bwMode="auto">
          <a:xfrm>
            <a:off x="6054461" y="3254453"/>
            <a:ext cx="762000" cy="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6" name="Line 10"/>
          <p:cNvSpPr>
            <a:spLocks noChangeShapeType="1"/>
          </p:cNvSpPr>
          <p:nvPr/>
        </p:nvSpPr>
        <p:spPr bwMode="auto">
          <a:xfrm flipH="1">
            <a:off x="7689296" y="3257918"/>
            <a:ext cx="858982" cy="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7" name="Rectangle 4"/>
          <p:cNvSpPr>
            <a:spLocks noChangeArrowheads="1"/>
          </p:cNvSpPr>
          <p:nvPr/>
        </p:nvSpPr>
        <p:spPr bwMode="auto">
          <a:xfrm>
            <a:off x="6636344" y="3085032"/>
            <a:ext cx="1080000" cy="367121"/>
          </a:xfrm>
          <a:prstGeom prst="rect">
            <a:avLst/>
          </a:prstGeom>
          <a:solidFill>
            <a:srgbClr val="00FF99"/>
          </a:solidFill>
          <a:ln w="9525">
            <a:solidFill>
              <a:schemeClr val="tx1"/>
            </a:solidFill>
            <a:prstDash val="sysDash"/>
            <a:miter lim="800000"/>
          </a:ln>
          <a:effectLst/>
          <a:scene3d>
            <a:camera prst="legacyObliqueTopRight"/>
            <a:lightRig rig="legacyFlat3" dir="l"/>
          </a:scene3d>
          <a:sp3d extrusionH="430200" contourW="6350" prstMaterial="translucentPowder">
            <a:bevelT w="13500" h="13500" prst="angle"/>
            <a:bevelB w="13500" h="13500" prst="angle"/>
            <a:contourClr>
              <a:schemeClr val="tx1"/>
            </a:contourClr>
          </a:sp3d>
        </p:spPr>
        <p:txBody>
          <a:bodyPr wrap="none" anchor="ctr">
            <a:flatTx/>
          </a:bodyPr>
          <a:lstStyle/>
          <a:p>
            <a:endParaRPr lang="zh-CN" altLang="en-US">
              <a:ea typeface="宋体" panose="02010600030101010101" pitchFamily="2" charset="-122"/>
            </a:endParaRPr>
          </a:p>
        </p:txBody>
      </p:sp>
      <p:grpSp>
        <p:nvGrpSpPr>
          <p:cNvPr id="18" name="组合 17"/>
          <p:cNvGrpSpPr/>
          <p:nvPr/>
        </p:nvGrpSpPr>
        <p:grpSpPr>
          <a:xfrm>
            <a:off x="5887560" y="3133582"/>
            <a:ext cx="652463" cy="180000"/>
            <a:chOff x="7412182" y="737129"/>
            <a:chExt cx="652463" cy="114300"/>
          </a:xfrm>
        </p:grpSpPr>
        <p:sp>
          <p:nvSpPr>
            <p:cNvPr id="19" name="Rectangle 18"/>
            <p:cNvSpPr>
              <a:spLocks noChangeArrowheads="1"/>
            </p:cNvSpPr>
            <p:nvPr/>
          </p:nvSpPr>
          <p:spPr bwMode="auto">
            <a:xfrm>
              <a:off x="7412182" y="737129"/>
              <a:ext cx="652463" cy="114300"/>
            </a:xfrm>
            <a:prstGeom prst="rect">
              <a:avLst/>
            </a:prstGeom>
            <a:solidFill>
              <a:srgbClr val="FF0000"/>
            </a:solidFill>
            <a:ln>
              <a:noFill/>
            </a:ln>
            <a:effectLst/>
            <a:extLst>
              <a:ext uri="{91240B29-F687-4F45-9708-019B960494DF}">
                <a14:hiddenLine xmlns:a14="http://schemas.microsoft.com/office/drawing/2010/main" w="38100">
                  <a:solidFill>
                    <a:srgbClr val="00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ea typeface="宋体" panose="02010600030101010101" pitchFamily="2" charset="-122"/>
              </a:endParaRPr>
            </a:p>
          </p:txBody>
        </p:sp>
        <p:sp>
          <p:nvSpPr>
            <p:cNvPr id="20" name="Rectangle 19"/>
            <p:cNvSpPr>
              <a:spLocks noChangeArrowheads="1"/>
            </p:cNvSpPr>
            <p:nvPr/>
          </p:nvSpPr>
          <p:spPr bwMode="auto">
            <a:xfrm>
              <a:off x="7869382" y="737129"/>
              <a:ext cx="195263" cy="114300"/>
            </a:xfrm>
            <a:prstGeom prst="rect">
              <a:avLst/>
            </a:prstGeom>
            <a:solidFill>
              <a:srgbClr val="0000FF"/>
            </a:solidFill>
            <a:ln>
              <a:noFill/>
            </a:ln>
            <a:effectLst/>
            <a:extLst>
              <a:ext uri="{91240B29-F687-4F45-9708-019B960494DF}">
                <a14:hiddenLine xmlns:a14="http://schemas.microsoft.com/office/drawing/2010/main" w="38100">
                  <a:solidFill>
                    <a:srgbClr val="00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ea typeface="宋体" panose="02010600030101010101" pitchFamily="2" charset="-122"/>
              </a:endParaRPr>
            </a:p>
          </p:txBody>
        </p:sp>
      </p:grpSp>
      <p:sp>
        <p:nvSpPr>
          <p:cNvPr id="21" name="矩形 20"/>
          <p:cNvSpPr/>
          <p:nvPr/>
        </p:nvSpPr>
        <p:spPr>
          <a:xfrm>
            <a:off x="6733346" y="1108179"/>
            <a:ext cx="1107996" cy="276999"/>
          </a:xfrm>
          <a:prstGeom prst="rect">
            <a:avLst/>
          </a:prstGeom>
        </p:spPr>
        <p:txBody>
          <a:bodyPr wrap="none">
            <a:spAutoFit/>
          </a:bodyPr>
          <a:lstStyle/>
          <a:p>
            <a:r>
              <a:rPr lang="zh-CN" altLang="en-US" sz="1200" b="1" dirty="0">
                <a:latin typeface="微软雅黑" panose="020B0503020204020204" pitchFamily="34" charset="-122"/>
                <a:ea typeface="微软雅黑" panose="020B0503020204020204" pitchFamily="34" charset="-122"/>
              </a:rPr>
              <a:t>存储转发方式</a:t>
            </a:r>
            <a:endParaRPr lang="zh-CN" altLang="en-US" sz="1200" dirty="0"/>
          </a:p>
        </p:txBody>
      </p:sp>
      <p:sp>
        <p:nvSpPr>
          <p:cNvPr id="22" name="矩形 21"/>
          <p:cNvSpPr/>
          <p:nvPr/>
        </p:nvSpPr>
        <p:spPr>
          <a:xfrm>
            <a:off x="6885751" y="2650651"/>
            <a:ext cx="800219" cy="276999"/>
          </a:xfrm>
          <a:prstGeom prst="rect">
            <a:avLst/>
          </a:prstGeom>
        </p:spPr>
        <p:txBody>
          <a:bodyPr wrap="none">
            <a:spAutoFit/>
          </a:bodyPr>
          <a:lstStyle/>
          <a:p>
            <a:r>
              <a:rPr lang="zh-CN" altLang="en-US" sz="1200" b="1" dirty="0">
                <a:latin typeface="微软雅黑" panose="020B0503020204020204" pitchFamily="34" charset="-122"/>
                <a:ea typeface="微软雅黑" panose="020B0503020204020204" pitchFamily="34" charset="-122"/>
              </a:rPr>
              <a:t>直通</a:t>
            </a:r>
            <a:r>
              <a:rPr lang="zh-CN" altLang="en-US" sz="1200" b="1" dirty="0" smtClean="0">
                <a:latin typeface="微软雅黑" panose="020B0503020204020204" pitchFamily="34" charset="-122"/>
                <a:ea typeface="微软雅黑" panose="020B0503020204020204" pitchFamily="34" charset="-122"/>
              </a:rPr>
              <a:t>方式</a:t>
            </a:r>
            <a:endParaRPr lang="zh-CN" altLang="en-US" sz="1200" dirty="0"/>
          </a:p>
        </p:txBody>
      </p:sp>
    </p:spTree>
  </p:cSld>
  <p:clrMapOvr>
    <a:masterClrMapping/>
  </p:clrMapOvr>
  <mc:AlternateContent xmlns:mc="http://schemas.openxmlformats.org/markup-compatibility/2006">
    <mc:Choice xmlns:p14="http://schemas.microsoft.com/office/powerpoint/2010/main" Requires="p14">
      <p:transition spd="slow" p14:dur="2000" advTm="2000"/>
    </mc:Choice>
    <mc:Fallback>
      <p:transition spd="slow" advTm="2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path" presetSubtype="0" accel="50000" decel="50000" fill="hold" nodeType="clickEffect">
                                  <p:stCondLst>
                                    <p:cond delay="0"/>
                                  </p:stCondLst>
                                  <p:childTnLst>
                                    <p:animMotion origin="layout" path="M -3.88889E-6 -3.7037E-6 L 0.10921 -3.7037E-6 " pathEditMode="relative" rAng="0" ptsTypes="AA">
                                      <p:cBhvr>
                                        <p:cTn id="6" dur="2000" fill="hold"/>
                                        <p:tgtEl>
                                          <p:spTgt spid="12"/>
                                        </p:tgtEl>
                                        <p:attrNameLst>
                                          <p:attrName>ppt_x</p:attrName>
                                          <p:attrName>ppt_y</p:attrName>
                                        </p:attrNameLst>
                                      </p:cBhvr>
                                      <p:rCtr x="5451" y="0"/>
                                    </p:animMotion>
                                  </p:childTnLst>
                                </p:cTn>
                              </p:par>
                            </p:childTnLst>
                          </p:cTn>
                        </p:par>
                        <p:par>
                          <p:cTn id="7" fill="hold">
                            <p:stCondLst>
                              <p:cond delay="2000"/>
                            </p:stCondLst>
                            <p:childTnLst>
                              <p:par>
                                <p:cTn id="8" presetID="63" presetClass="path" presetSubtype="0" accel="50000" decel="50000" fill="hold" nodeType="afterEffect">
                                  <p:stCondLst>
                                    <p:cond delay="400"/>
                                  </p:stCondLst>
                                  <p:childTnLst>
                                    <p:animMotion origin="layout" path="M 0.10921 -3.7037E-6 L 0.25469 -3.7037E-6 " pathEditMode="relative" rAng="0" ptsTypes="AA">
                                      <p:cBhvr>
                                        <p:cTn id="9" dur="3100" fill="hold"/>
                                        <p:tgtEl>
                                          <p:spTgt spid="12"/>
                                        </p:tgtEl>
                                        <p:attrNameLst>
                                          <p:attrName>ppt_x</p:attrName>
                                          <p:attrName>ppt_y</p:attrName>
                                        </p:attrNameLst>
                                      </p:cBhvr>
                                      <p:rCtr x="7274" y="0"/>
                                    </p:animMotion>
                                  </p:childTnLst>
                                </p:cTn>
                              </p:par>
                            </p:childTnLst>
                          </p:cTn>
                        </p:par>
                      </p:childTnLst>
                    </p:cTn>
                  </p:par>
                  <p:par>
                    <p:cTn id="10" fill="hold">
                      <p:stCondLst>
                        <p:cond delay="indefinite"/>
                      </p:stCondLst>
                      <p:childTnLst>
                        <p:par>
                          <p:cTn id="11" fill="hold">
                            <p:stCondLst>
                              <p:cond delay="0"/>
                            </p:stCondLst>
                            <p:childTnLst>
                              <p:par>
                                <p:cTn id="12" presetID="63" presetClass="path" presetSubtype="0" accel="50000" decel="50000" fill="hold" nodeType="clickEffect">
                                  <p:stCondLst>
                                    <p:cond delay="0"/>
                                  </p:stCondLst>
                                  <p:childTnLst>
                                    <p:animMotion origin="layout" path="M -3.88889E-6 -3.20988E-6 L 0.04375 0.00093 " pathEditMode="relative" rAng="0" ptsTypes="AA">
                                      <p:cBhvr>
                                        <p:cTn id="13" dur="2000" fill="hold"/>
                                        <p:tgtEl>
                                          <p:spTgt spid="18"/>
                                        </p:tgtEl>
                                        <p:attrNameLst>
                                          <p:attrName>ppt_x</p:attrName>
                                          <p:attrName>ppt_y</p:attrName>
                                        </p:attrNameLst>
                                      </p:cBhvr>
                                      <p:rCtr x="2187" y="31"/>
                                    </p:animMotion>
                                  </p:childTnLst>
                                </p:cTn>
                              </p:par>
                            </p:childTnLst>
                          </p:cTn>
                        </p:par>
                        <p:par>
                          <p:cTn id="14" fill="hold">
                            <p:stCondLst>
                              <p:cond delay="2000"/>
                            </p:stCondLst>
                            <p:childTnLst>
                              <p:par>
                                <p:cTn id="15" presetID="63" presetClass="path" presetSubtype="0" accel="50000" decel="50000" fill="hold" nodeType="afterEffect">
                                  <p:stCondLst>
                                    <p:cond delay="0"/>
                                  </p:stCondLst>
                                  <p:childTnLst>
                                    <p:animMotion origin="layout" path="M 0.04375 0.00093 L 0.24827 0.00093 " pathEditMode="relative" rAng="0" ptsTypes="AA">
                                      <p:cBhvr>
                                        <p:cTn id="16" dur="2000" fill="hold"/>
                                        <p:tgtEl>
                                          <p:spTgt spid="18"/>
                                        </p:tgtEl>
                                        <p:attrNameLst>
                                          <p:attrName>ppt_x</p:attrName>
                                          <p:attrName>ppt_y</p:attrName>
                                        </p:attrNameLst>
                                      </p:cBhvr>
                                      <p:rCtr x="1022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5"/>
          <p:cNvSpPr>
            <a:spLocks noChangeArrowheads="1"/>
          </p:cNvSpPr>
          <p:nvPr/>
        </p:nvSpPr>
        <p:spPr bwMode="auto">
          <a:xfrm>
            <a:off x="466345" y="616547"/>
            <a:ext cx="8129015"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6" name="Rectangle 6"/>
          <p:cNvSpPr>
            <a:spLocks noChangeArrowheads="1"/>
          </p:cNvSpPr>
          <p:nvPr/>
        </p:nvSpPr>
        <p:spPr bwMode="auto">
          <a:xfrm>
            <a:off x="2803899" y="593457"/>
            <a:ext cx="351891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dirty="0" smtClean="0">
                <a:solidFill>
                  <a:schemeClr val="bg1"/>
                </a:solidFill>
                <a:ea typeface="微软雅黑" panose="020B0503020204020204" pitchFamily="34" charset="-122"/>
              </a:rPr>
              <a:t>数据链路层协议数据单元：帧</a:t>
            </a:r>
            <a:endParaRPr lang="zh-CN" altLang="en-US" sz="2000" b="1" dirty="0">
              <a:solidFill>
                <a:schemeClr val="bg1"/>
              </a:solidFill>
              <a:ea typeface="微软雅黑" panose="020B0503020204020204" pitchFamily="34" charset="-122"/>
            </a:endParaRPr>
          </a:p>
        </p:txBody>
      </p:sp>
      <p:sp>
        <p:nvSpPr>
          <p:cNvPr id="7" name="圆角矩形 6"/>
          <p:cNvSpPr/>
          <p:nvPr/>
        </p:nvSpPr>
        <p:spPr>
          <a:xfrm>
            <a:off x="466344" y="1064541"/>
            <a:ext cx="8129015" cy="3184187"/>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矩形 71"/>
          <p:cNvSpPr/>
          <p:nvPr/>
        </p:nvSpPr>
        <p:spPr>
          <a:xfrm>
            <a:off x="2643121" y="4242340"/>
            <a:ext cx="3861998" cy="369332"/>
          </a:xfrm>
          <a:prstGeom prst="rect">
            <a:avLst/>
          </a:prstGeom>
        </p:spPr>
        <p:txBody>
          <a:bodyPr wrap="square">
            <a:spAutoFit/>
          </a:bodyPr>
          <a:lstStyle/>
          <a:p>
            <a:pPr algn="ctr"/>
            <a:r>
              <a:rPr lang="zh-CN" altLang="en-US" b="1" dirty="0">
                <a:latin typeface="微软雅黑" panose="020B0503020204020204" pitchFamily="34" charset="-122"/>
                <a:ea typeface="微软雅黑" panose="020B0503020204020204" pitchFamily="34" charset="-122"/>
              </a:rPr>
              <a:t>使用点对点信道的数据链路层</a:t>
            </a:r>
            <a:endParaRPr lang="zh-CN" altLang="en-US" b="1" dirty="0">
              <a:latin typeface="微软雅黑" panose="020B0503020204020204" pitchFamily="34" charset="-122"/>
              <a:ea typeface="微软雅黑" panose="020B0503020204020204" pitchFamily="34" charset="-122"/>
            </a:endParaRPr>
          </a:p>
        </p:txBody>
      </p:sp>
      <p:grpSp>
        <p:nvGrpSpPr>
          <p:cNvPr id="132" name="组合 131"/>
          <p:cNvGrpSpPr/>
          <p:nvPr/>
        </p:nvGrpSpPr>
        <p:grpSpPr>
          <a:xfrm>
            <a:off x="1728464" y="3185056"/>
            <a:ext cx="5303095" cy="925407"/>
            <a:chOff x="301636" y="4509120"/>
            <a:chExt cx="9433361" cy="1646150"/>
          </a:xfrm>
        </p:grpSpPr>
        <p:sp>
          <p:nvSpPr>
            <p:cNvPr id="133" name="Freeform 19"/>
            <p:cNvSpPr/>
            <p:nvPr/>
          </p:nvSpPr>
          <p:spPr bwMode="auto">
            <a:xfrm>
              <a:off x="3416482" y="5586241"/>
              <a:ext cx="5162815" cy="4763"/>
            </a:xfrm>
            <a:custGeom>
              <a:avLst/>
              <a:gdLst>
                <a:gd name="T0" fmla="*/ 0 w 3002"/>
                <a:gd name="T1" fmla="*/ 0 h 3"/>
                <a:gd name="T2" fmla="*/ 3002 w 3002"/>
                <a:gd name="T3" fmla="*/ 3 h 3"/>
              </a:gdLst>
              <a:ahLst/>
              <a:cxnLst>
                <a:cxn ang="0">
                  <a:pos x="T0" y="T1"/>
                </a:cxn>
                <a:cxn ang="0">
                  <a:pos x="T2" y="T3"/>
                </a:cxn>
              </a:cxnLst>
              <a:rect l="0" t="0" r="r" b="b"/>
              <a:pathLst>
                <a:path w="3002" h="3">
                  <a:moveTo>
                    <a:pt x="0" y="0"/>
                  </a:moveTo>
                  <a:lnTo>
                    <a:pt x="3002" y="3"/>
                  </a:lnTo>
                </a:path>
              </a:pathLst>
            </a:custGeom>
            <a:noFill/>
            <a:ln w="38100" cap="flat" cmpd="sng">
              <a:solidFill>
                <a:schemeClr val="tx1"/>
              </a:solidFill>
              <a:prstDash val="solid"/>
              <a:round/>
              <a:headEnd type="none" w="med" len="med"/>
              <a:tailEnd type="triangle" w="sm"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99"/>
                </a:solidFill>
                <a:latin typeface="微软雅黑" panose="020B0503020204020204" pitchFamily="34" charset="-122"/>
                <a:ea typeface="微软雅黑" panose="020B0503020204020204" pitchFamily="34" charset="-122"/>
              </a:endParaRPr>
            </a:p>
          </p:txBody>
        </p:sp>
        <p:sp>
          <p:nvSpPr>
            <p:cNvPr id="134" name="Rectangle 20"/>
            <p:cNvSpPr>
              <a:spLocks noChangeArrowheads="1"/>
            </p:cNvSpPr>
            <p:nvPr/>
          </p:nvSpPr>
          <p:spPr bwMode="auto">
            <a:xfrm>
              <a:off x="7556020" y="4971879"/>
              <a:ext cx="2178977" cy="758825"/>
            </a:xfrm>
            <a:prstGeom prst="rect">
              <a:avLst/>
            </a:prstGeom>
            <a:solidFill>
              <a:srgbClr val="0070C0"/>
            </a:solidFill>
            <a:ln w="12700">
              <a:solidFill>
                <a:schemeClr val="tx1"/>
              </a:solidFill>
              <a:miter lim="800000"/>
            </a:ln>
            <a:effectLst/>
          </p:spPr>
          <p:txBody>
            <a:bodyPr wrap="none" anchor="ctr"/>
            <a:lstStyle/>
            <a:p>
              <a:endParaRPr lang="zh-CN" altLang="en-US" sz="1200" b="1">
                <a:solidFill>
                  <a:srgbClr val="000099"/>
                </a:solidFill>
                <a:latin typeface="微软雅黑" panose="020B0503020204020204" pitchFamily="34" charset="-122"/>
                <a:ea typeface="微软雅黑" panose="020B0503020204020204" pitchFamily="34" charset="-122"/>
              </a:endParaRPr>
            </a:p>
          </p:txBody>
        </p:sp>
        <p:sp>
          <p:nvSpPr>
            <p:cNvPr id="135" name="Rectangle 47"/>
            <p:cNvSpPr>
              <a:spLocks noChangeArrowheads="1"/>
            </p:cNvSpPr>
            <p:nvPr/>
          </p:nvSpPr>
          <p:spPr bwMode="auto">
            <a:xfrm>
              <a:off x="301636" y="4948067"/>
              <a:ext cx="1077864" cy="761916"/>
            </a:xfrm>
            <a:prstGeom prst="rect">
              <a:avLst/>
            </a:prstGeom>
            <a:no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eaLnBrk="0" hangingPunct="0"/>
              <a:r>
                <a:rPr kumimoji="1" lang="zh-CN" altLang="en-US" sz="1100" b="1" dirty="0">
                  <a:latin typeface="微软雅黑" panose="020B0503020204020204" pitchFamily="34" charset="-122"/>
                  <a:ea typeface="微软雅黑" panose="020B0503020204020204" pitchFamily="34" charset="-122"/>
                </a:rPr>
                <a:t>数据</a:t>
              </a:r>
              <a:endParaRPr kumimoji="1" lang="zh-CN" altLang="en-US" sz="1100" b="1" dirty="0">
                <a:latin typeface="微软雅黑" panose="020B0503020204020204" pitchFamily="34" charset="-122"/>
                <a:ea typeface="微软雅黑" panose="020B0503020204020204" pitchFamily="34" charset="-122"/>
              </a:endParaRPr>
            </a:p>
            <a:p>
              <a:pPr algn="ctr" defTabSz="762000" eaLnBrk="0" hangingPunct="0"/>
              <a:r>
                <a:rPr kumimoji="1" lang="zh-CN" altLang="en-US" sz="1100" b="1" dirty="0">
                  <a:latin typeface="微软雅黑" panose="020B0503020204020204" pitchFamily="34" charset="-122"/>
                  <a:ea typeface="微软雅黑" panose="020B0503020204020204" pitchFamily="34" charset="-122"/>
                </a:rPr>
                <a:t>链路层</a:t>
              </a:r>
              <a:endParaRPr kumimoji="1" lang="zh-CN" altLang="en-US" sz="1100" b="1" dirty="0">
                <a:latin typeface="微软雅黑" panose="020B0503020204020204" pitchFamily="34" charset="-122"/>
                <a:ea typeface="微软雅黑" panose="020B0503020204020204" pitchFamily="34" charset="-122"/>
              </a:endParaRPr>
            </a:p>
          </p:txBody>
        </p:sp>
        <p:sp>
          <p:nvSpPr>
            <p:cNvPr id="136" name="Rectangle 48"/>
            <p:cNvSpPr>
              <a:spLocks noChangeArrowheads="1"/>
            </p:cNvSpPr>
            <p:nvPr/>
          </p:nvSpPr>
          <p:spPr bwMode="auto">
            <a:xfrm>
              <a:off x="1344132" y="4971879"/>
              <a:ext cx="2178977" cy="758825"/>
            </a:xfrm>
            <a:prstGeom prst="rect">
              <a:avLst/>
            </a:prstGeom>
            <a:solidFill>
              <a:srgbClr val="008000"/>
            </a:solidFill>
            <a:ln w="12700">
              <a:solidFill>
                <a:schemeClr val="tx1"/>
              </a:solidFill>
              <a:miter lim="800000"/>
            </a:ln>
            <a:effectLst/>
          </p:spPr>
          <p:txBody>
            <a:bodyPr wrap="none" anchor="ctr"/>
            <a:lstStyle/>
            <a:p>
              <a:endParaRPr lang="zh-CN" altLang="en-US" sz="1200" b="1">
                <a:solidFill>
                  <a:srgbClr val="000099"/>
                </a:solidFill>
                <a:latin typeface="微软雅黑" panose="020B0503020204020204" pitchFamily="34" charset="-122"/>
                <a:ea typeface="微软雅黑" panose="020B0503020204020204" pitchFamily="34" charset="-122"/>
              </a:endParaRPr>
            </a:p>
          </p:txBody>
        </p:sp>
        <p:sp>
          <p:nvSpPr>
            <p:cNvPr id="137" name="Rectangle 49"/>
            <p:cNvSpPr>
              <a:spLocks noChangeArrowheads="1"/>
            </p:cNvSpPr>
            <p:nvPr/>
          </p:nvSpPr>
          <p:spPr bwMode="auto">
            <a:xfrm>
              <a:off x="1928665" y="4509120"/>
              <a:ext cx="1160558" cy="488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anose="020B0503020204020204" pitchFamily="34" charset="-122"/>
                  <a:ea typeface="微软雅黑" panose="020B0503020204020204" pitchFamily="34" charset="-122"/>
                </a:rPr>
                <a:t>结点 </a:t>
              </a:r>
              <a:r>
                <a:rPr kumimoji="1" lang="en-US" altLang="zh-CN" sz="1200" b="1" dirty="0">
                  <a:latin typeface="微软雅黑" panose="020B0503020204020204" pitchFamily="34" charset="-122"/>
                  <a:ea typeface="微软雅黑" panose="020B0503020204020204" pitchFamily="34" charset="-122"/>
                </a:rPr>
                <a:t>A</a:t>
              </a:r>
              <a:endParaRPr kumimoji="1" lang="en-US" altLang="zh-CN" sz="1200" b="1" dirty="0">
                <a:latin typeface="微软雅黑" panose="020B0503020204020204" pitchFamily="34" charset="-122"/>
                <a:ea typeface="微软雅黑" panose="020B0503020204020204" pitchFamily="34" charset="-122"/>
              </a:endParaRPr>
            </a:p>
          </p:txBody>
        </p:sp>
        <p:sp>
          <p:nvSpPr>
            <p:cNvPr id="138" name="Rectangle 50"/>
            <p:cNvSpPr>
              <a:spLocks noChangeArrowheads="1"/>
            </p:cNvSpPr>
            <p:nvPr/>
          </p:nvSpPr>
          <p:spPr bwMode="auto">
            <a:xfrm>
              <a:off x="8121354" y="4509120"/>
              <a:ext cx="1143449" cy="488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anose="020B0503020204020204" pitchFamily="34" charset="-122"/>
                  <a:ea typeface="微软雅黑" panose="020B0503020204020204" pitchFamily="34" charset="-122"/>
                </a:rPr>
                <a:t>结点 </a:t>
              </a:r>
              <a:r>
                <a:rPr kumimoji="1" lang="en-US" altLang="zh-CN" sz="1200" b="1" dirty="0">
                  <a:latin typeface="微软雅黑" panose="020B0503020204020204" pitchFamily="34" charset="-122"/>
                  <a:ea typeface="微软雅黑" panose="020B0503020204020204" pitchFamily="34" charset="-122"/>
                </a:rPr>
                <a:t>B</a:t>
              </a:r>
              <a:endParaRPr kumimoji="1" lang="en-US" altLang="zh-CN" sz="1200" b="1" dirty="0">
                <a:latin typeface="微软雅黑" panose="020B0503020204020204" pitchFamily="34" charset="-122"/>
                <a:ea typeface="微软雅黑" panose="020B0503020204020204" pitchFamily="34" charset="-122"/>
              </a:endParaRPr>
            </a:p>
          </p:txBody>
        </p:sp>
        <p:grpSp>
          <p:nvGrpSpPr>
            <p:cNvPr id="139" name="Group 51"/>
            <p:cNvGrpSpPr/>
            <p:nvPr/>
          </p:nvGrpSpPr>
          <p:grpSpPr bwMode="auto">
            <a:xfrm>
              <a:off x="2948698" y="5143335"/>
              <a:ext cx="1059392" cy="438150"/>
              <a:chOff x="1701" y="2652"/>
              <a:chExt cx="616" cy="276"/>
            </a:xfrm>
          </p:grpSpPr>
          <p:grpSp>
            <p:nvGrpSpPr>
              <p:cNvPr id="149" name="Group 52"/>
              <p:cNvGrpSpPr/>
              <p:nvPr/>
            </p:nvGrpSpPr>
            <p:grpSpPr bwMode="auto">
              <a:xfrm>
                <a:off x="1701" y="2694"/>
                <a:ext cx="616" cy="192"/>
                <a:chOff x="1701" y="2694"/>
                <a:chExt cx="616" cy="192"/>
              </a:xfrm>
            </p:grpSpPr>
            <p:sp>
              <p:nvSpPr>
                <p:cNvPr id="151" name="AutoShape 53"/>
                <p:cNvSpPr>
                  <a:spLocks noChangeArrowheads="1"/>
                </p:cNvSpPr>
                <p:nvPr/>
              </p:nvSpPr>
              <p:spPr bwMode="auto">
                <a:xfrm>
                  <a:off x="2045" y="2731"/>
                  <a:ext cx="272" cy="136"/>
                </a:xfrm>
                <a:prstGeom prst="rightArrow">
                  <a:avLst>
                    <a:gd name="adj1" fmla="val 50000"/>
                    <a:gd name="adj2" fmla="val 50000"/>
                  </a:avLst>
                </a:prstGeom>
                <a:solidFill>
                  <a:srgbClr val="FFFF00"/>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99"/>
                    </a:solidFill>
                    <a:latin typeface="微软雅黑" panose="020B0503020204020204" pitchFamily="34" charset="-122"/>
                    <a:ea typeface="微软雅黑" panose="020B0503020204020204" pitchFamily="34" charset="-122"/>
                  </a:endParaRPr>
                </a:p>
              </p:txBody>
            </p:sp>
            <p:sp>
              <p:nvSpPr>
                <p:cNvPr id="152" name="Rectangle 54"/>
                <p:cNvSpPr>
                  <a:spLocks noChangeArrowheads="1"/>
                </p:cNvSpPr>
                <p:nvPr/>
              </p:nvSpPr>
              <p:spPr bwMode="auto">
                <a:xfrm>
                  <a:off x="1701" y="2694"/>
                  <a:ext cx="408" cy="192"/>
                </a:xfrm>
                <a:prstGeom prst="rect">
                  <a:avLst/>
                </a:prstGeom>
                <a:solidFill>
                  <a:schemeClr val="bg1"/>
                </a:solidFill>
                <a:ln w="12700">
                  <a:solidFill>
                    <a:schemeClr val="tx1"/>
                  </a:solidFill>
                  <a:miter lim="800000"/>
                </a:ln>
                <a:effectLst/>
              </p:spPr>
              <p:txBody>
                <a:bodyPr wrap="none" anchor="ctr"/>
                <a:lstStyle/>
                <a:p>
                  <a:pPr algn="ctr" defTabSz="762000" eaLnBrk="0" hangingPunct="0"/>
                  <a:endParaRPr kumimoji="1" lang="zh-CN" altLang="zh-CN" sz="1200" b="1">
                    <a:solidFill>
                      <a:srgbClr val="000099"/>
                    </a:solidFill>
                    <a:latin typeface="微软雅黑" panose="020B0503020204020204" pitchFamily="34" charset="-122"/>
                    <a:ea typeface="微软雅黑" panose="020B0503020204020204" pitchFamily="34" charset="-122"/>
                  </a:endParaRPr>
                </a:p>
              </p:txBody>
            </p:sp>
          </p:grpSp>
          <p:sp>
            <p:nvSpPr>
              <p:cNvPr id="150" name="Text Box 55"/>
              <p:cNvSpPr txBox="1">
                <a:spLocks noChangeArrowheads="1"/>
              </p:cNvSpPr>
              <p:nvPr/>
            </p:nvSpPr>
            <p:spPr bwMode="auto">
              <a:xfrm>
                <a:off x="1742" y="2652"/>
                <a:ext cx="324" cy="276"/>
              </a:xfrm>
              <a:prstGeom prst="rect">
                <a:avLst/>
              </a:prstGeom>
              <a:no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zh-CN" altLang="en-US" sz="1000" b="1" dirty="0">
                    <a:solidFill>
                      <a:srgbClr val="CC00CC"/>
                    </a:solidFill>
                    <a:latin typeface="微软雅黑" panose="020B0503020204020204" pitchFamily="34" charset="-122"/>
                    <a:ea typeface="微软雅黑" panose="020B0503020204020204" pitchFamily="34" charset="-122"/>
                  </a:rPr>
                  <a:t>帧</a:t>
                </a:r>
                <a:endParaRPr kumimoji="1" lang="zh-CN" altLang="en-US" sz="1000" b="1" dirty="0">
                  <a:solidFill>
                    <a:srgbClr val="CC00CC"/>
                  </a:solidFill>
                  <a:latin typeface="微软雅黑" panose="020B0503020204020204" pitchFamily="34" charset="-122"/>
                  <a:ea typeface="微软雅黑" panose="020B0503020204020204" pitchFamily="34" charset="-122"/>
                </a:endParaRPr>
              </a:p>
            </p:txBody>
          </p:sp>
        </p:grpSp>
        <p:sp>
          <p:nvSpPr>
            <p:cNvPr id="140" name="Rectangle 57"/>
            <p:cNvSpPr>
              <a:spLocks noChangeArrowheads="1"/>
            </p:cNvSpPr>
            <p:nvPr/>
          </p:nvSpPr>
          <p:spPr bwMode="auto">
            <a:xfrm>
              <a:off x="3578899" y="5667096"/>
              <a:ext cx="3904397" cy="488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488" tIns="44450" rIns="90488" bIns="44450">
              <a:spAutoFit/>
            </a:bodyPr>
            <a:lstStyle/>
            <a:p>
              <a:pPr algn="ctr" defTabSz="762000" eaLnBrk="0" hangingPunct="0"/>
              <a:r>
                <a:rPr kumimoji="1" lang="en-US" altLang="zh-CN" sz="1200" b="1" dirty="0">
                  <a:solidFill>
                    <a:srgbClr val="000099"/>
                  </a:solidFill>
                  <a:latin typeface="微软雅黑" panose="020B0503020204020204" pitchFamily="34" charset="-122"/>
                  <a:ea typeface="微软雅黑" panose="020B0503020204020204" pitchFamily="34" charset="-122"/>
                </a:rPr>
                <a:t>(b</a:t>
              </a:r>
              <a:r>
                <a:rPr kumimoji="1" lang="en-US" altLang="zh-CN" sz="1200" b="1" dirty="0" smtClean="0">
                  <a:solidFill>
                    <a:srgbClr val="000099"/>
                  </a:solidFill>
                  <a:latin typeface="微软雅黑" panose="020B0503020204020204" pitchFamily="34" charset="-122"/>
                  <a:ea typeface="微软雅黑" panose="020B0503020204020204" pitchFamily="34" charset="-122"/>
                </a:rPr>
                <a:t>) </a:t>
              </a:r>
              <a:r>
                <a:rPr kumimoji="1" lang="zh-CN" altLang="en-US" sz="1200" b="1" dirty="0" smtClean="0">
                  <a:solidFill>
                    <a:srgbClr val="000099"/>
                  </a:solidFill>
                  <a:latin typeface="微软雅黑" panose="020B0503020204020204" pitchFamily="34" charset="-122"/>
                  <a:ea typeface="微软雅黑" panose="020B0503020204020204" pitchFamily="34" charset="-122"/>
                </a:rPr>
                <a:t>只考虑数据链路层</a:t>
              </a:r>
              <a:endParaRPr kumimoji="1" lang="en-US" altLang="zh-CN" sz="1200" b="1" dirty="0">
                <a:solidFill>
                  <a:srgbClr val="000099"/>
                </a:solidFill>
                <a:latin typeface="微软雅黑" panose="020B0503020204020204" pitchFamily="34" charset="-122"/>
                <a:ea typeface="微软雅黑" panose="020B0503020204020204" pitchFamily="34" charset="-122"/>
              </a:endParaRPr>
            </a:p>
          </p:txBody>
        </p:sp>
        <p:sp>
          <p:nvSpPr>
            <p:cNvPr id="141" name="Rectangle 58"/>
            <p:cNvSpPr>
              <a:spLocks noChangeArrowheads="1"/>
            </p:cNvSpPr>
            <p:nvPr/>
          </p:nvSpPr>
          <p:spPr bwMode="auto">
            <a:xfrm>
              <a:off x="3572983" y="4832497"/>
              <a:ext cx="872557" cy="488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solidFill>
                    <a:srgbClr val="000099"/>
                  </a:solidFill>
                  <a:latin typeface="微软雅黑" panose="020B0503020204020204" pitchFamily="34" charset="-122"/>
                  <a:ea typeface="微软雅黑" panose="020B0503020204020204" pitchFamily="34" charset="-122"/>
                </a:rPr>
                <a:t>发送</a:t>
              </a:r>
              <a:endParaRPr kumimoji="1" lang="zh-CN" altLang="en-US" sz="1200" b="1" dirty="0">
                <a:solidFill>
                  <a:srgbClr val="000099"/>
                </a:solidFill>
                <a:latin typeface="微软雅黑" panose="020B0503020204020204" pitchFamily="34" charset="-122"/>
                <a:ea typeface="微软雅黑" panose="020B0503020204020204" pitchFamily="34" charset="-122"/>
              </a:endParaRPr>
            </a:p>
          </p:txBody>
        </p:sp>
        <p:grpSp>
          <p:nvGrpSpPr>
            <p:cNvPr id="142" name="Group 59"/>
            <p:cNvGrpSpPr/>
            <p:nvPr/>
          </p:nvGrpSpPr>
          <p:grpSpPr bwMode="auto">
            <a:xfrm>
              <a:off x="7115753" y="5143335"/>
              <a:ext cx="1059392" cy="438150"/>
              <a:chOff x="1701" y="2652"/>
              <a:chExt cx="616" cy="276"/>
            </a:xfrm>
          </p:grpSpPr>
          <p:grpSp>
            <p:nvGrpSpPr>
              <p:cNvPr id="145" name="Group 60"/>
              <p:cNvGrpSpPr/>
              <p:nvPr/>
            </p:nvGrpSpPr>
            <p:grpSpPr bwMode="auto">
              <a:xfrm>
                <a:off x="1701" y="2694"/>
                <a:ext cx="616" cy="192"/>
                <a:chOff x="1701" y="2694"/>
                <a:chExt cx="616" cy="192"/>
              </a:xfrm>
            </p:grpSpPr>
            <p:sp>
              <p:nvSpPr>
                <p:cNvPr id="147" name="AutoShape 61"/>
                <p:cNvSpPr>
                  <a:spLocks noChangeArrowheads="1"/>
                </p:cNvSpPr>
                <p:nvPr/>
              </p:nvSpPr>
              <p:spPr bwMode="auto">
                <a:xfrm>
                  <a:off x="2045" y="2731"/>
                  <a:ext cx="272" cy="136"/>
                </a:xfrm>
                <a:prstGeom prst="rightArrow">
                  <a:avLst>
                    <a:gd name="adj1" fmla="val 50000"/>
                    <a:gd name="adj2" fmla="val 50000"/>
                  </a:avLst>
                </a:prstGeom>
                <a:solidFill>
                  <a:srgbClr val="FFFF00"/>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99"/>
                    </a:solidFill>
                    <a:latin typeface="微软雅黑" panose="020B0503020204020204" pitchFamily="34" charset="-122"/>
                    <a:ea typeface="微软雅黑" panose="020B0503020204020204" pitchFamily="34" charset="-122"/>
                  </a:endParaRPr>
                </a:p>
              </p:txBody>
            </p:sp>
            <p:sp>
              <p:nvSpPr>
                <p:cNvPr id="148" name="Rectangle 62"/>
                <p:cNvSpPr>
                  <a:spLocks noChangeArrowheads="1"/>
                </p:cNvSpPr>
                <p:nvPr/>
              </p:nvSpPr>
              <p:spPr bwMode="auto">
                <a:xfrm>
                  <a:off x="1701" y="2694"/>
                  <a:ext cx="408" cy="192"/>
                </a:xfrm>
                <a:prstGeom prst="rect">
                  <a:avLst/>
                </a:prstGeom>
                <a:solidFill>
                  <a:schemeClr val="bg1"/>
                </a:solidFill>
                <a:ln w="12700">
                  <a:solidFill>
                    <a:schemeClr val="tx1"/>
                  </a:solidFill>
                  <a:miter lim="800000"/>
                </a:ln>
                <a:effectLst/>
              </p:spPr>
              <p:txBody>
                <a:bodyPr wrap="none" anchor="ctr"/>
                <a:lstStyle/>
                <a:p>
                  <a:pPr algn="ctr" defTabSz="762000" eaLnBrk="0" hangingPunct="0"/>
                  <a:endParaRPr kumimoji="1" lang="zh-CN" altLang="zh-CN" sz="1200" b="1">
                    <a:solidFill>
                      <a:srgbClr val="000099"/>
                    </a:solidFill>
                    <a:latin typeface="微软雅黑" panose="020B0503020204020204" pitchFamily="34" charset="-122"/>
                    <a:ea typeface="微软雅黑" panose="020B0503020204020204" pitchFamily="34" charset="-122"/>
                  </a:endParaRPr>
                </a:p>
              </p:txBody>
            </p:sp>
          </p:grpSp>
          <p:sp>
            <p:nvSpPr>
              <p:cNvPr id="146" name="Text Box 63"/>
              <p:cNvSpPr txBox="1">
                <a:spLocks noChangeArrowheads="1"/>
              </p:cNvSpPr>
              <p:nvPr/>
            </p:nvSpPr>
            <p:spPr bwMode="auto">
              <a:xfrm>
                <a:off x="1742" y="2652"/>
                <a:ext cx="324" cy="276"/>
              </a:xfrm>
              <a:prstGeom prst="rect">
                <a:avLst/>
              </a:prstGeom>
              <a:no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zh-CN" altLang="en-US" sz="1000" b="1" dirty="0">
                    <a:solidFill>
                      <a:srgbClr val="CC00CC"/>
                    </a:solidFill>
                    <a:latin typeface="微软雅黑" panose="020B0503020204020204" pitchFamily="34" charset="-122"/>
                    <a:ea typeface="微软雅黑" panose="020B0503020204020204" pitchFamily="34" charset="-122"/>
                  </a:rPr>
                  <a:t>帧</a:t>
                </a:r>
                <a:endParaRPr kumimoji="1" lang="zh-CN" altLang="en-US" sz="1000" b="1" dirty="0">
                  <a:solidFill>
                    <a:srgbClr val="CC00CC"/>
                  </a:solidFill>
                  <a:latin typeface="微软雅黑" panose="020B0503020204020204" pitchFamily="34" charset="-122"/>
                  <a:ea typeface="微软雅黑" panose="020B0503020204020204" pitchFamily="34" charset="-122"/>
                </a:endParaRPr>
              </a:p>
            </p:txBody>
          </p:sp>
        </p:grpSp>
        <p:sp>
          <p:nvSpPr>
            <p:cNvPr id="143" name="Rectangle 64"/>
            <p:cNvSpPr>
              <a:spLocks noChangeArrowheads="1"/>
            </p:cNvSpPr>
            <p:nvPr/>
          </p:nvSpPr>
          <p:spPr bwMode="auto">
            <a:xfrm>
              <a:off x="6756398" y="4797890"/>
              <a:ext cx="872557" cy="488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solidFill>
                    <a:srgbClr val="000099"/>
                  </a:solidFill>
                  <a:latin typeface="微软雅黑" panose="020B0503020204020204" pitchFamily="34" charset="-122"/>
                  <a:ea typeface="微软雅黑" panose="020B0503020204020204" pitchFamily="34" charset="-122"/>
                </a:rPr>
                <a:t>接收</a:t>
              </a:r>
              <a:endParaRPr kumimoji="1" lang="zh-CN" altLang="en-US" sz="1200" b="1" dirty="0">
                <a:solidFill>
                  <a:srgbClr val="000099"/>
                </a:solidFill>
                <a:latin typeface="微软雅黑" panose="020B0503020204020204" pitchFamily="34" charset="-122"/>
                <a:ea typeface="微软雅黑" panose="020B0503020204020204" pitchFamily="34" charset="-122"/>
              </a:endParaRPr>
            </a:p>
          </p:txBody>
        </p:sp>
        <p:sp>
          <p:nvSpPr>
            <p:cNvPr id="144" name="Rectangle 65"/>
            <p:cNvSpPr>
              <a:spLocks noChangeArrowheads="1"/>
            </p:cNvSpPr>
            <p:nvPr/>
          </p:nvSpPr>
          <p:spPr bwMode="auto">
            <a:xfrm>
              <a:off x="5141008" y="5078099"/>
              <a:ext cx="872557" cy="488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solidFill>
                    <a:srgbClr val="C00000"/>
                  </a:solidFill>
                  <a:latin typeface="微软雅黑" panose="020B0503020204020204" pitchFamily="34" charset="-122"/>
                  <a:ea typeface="微软雅黑" panose="020B0503020204020204" pitchFamily="34" charset="-122"/>
                </a:rPr>
                <a:t>链路</a:t>
              </a:r>
              <a:endParaRPr kumimoji="1" lang="zh-CN" altLang="en-US" sz="1200" b="1" dirty="0">
                <a:solidFill>
                  <a:srgbClr val="C00000"/>
                </a:solidFill>
                <a:latin typeface="微软雅黑" panose="020B0503020204020204" pitchFamily="34" charset="-122"/>
                <a:ea typeface="微软雅黑" panose="020B0503020204020204" pitchFamily="34" charset="-122"/>
              </a:endParaRPr>
            </a:p>
          </p:txBody>
        </p:sp>
      </p:grpSp>
      <p:grpSp>
        <p:nvGrpSpPr>
          <p:cNvPr id="153" name="组合 152"/>
          <p:cNvGrpSpPr/>
          <p:nvPr/>
        </p:nvGrpSpPr>
        <p:grpSpPr>
          <a:xfrm>
            <a:off x="993305" y="1097960"/>
            <a:ext cx="6161831" cy="1943054"/>
            <a:chOff x="-601486" y="1052736"/>
            <a:chExt cx="10365718" cy="3268692"/>
          </a:xfrm>
        </p:grpSpPr>
        <p:sp>
          <p:nvSpPr>
            <p:cNvPr id="154" name="Rectangle 4"/>
            <p:cNvSpPr>
              <a:spLocks noChangeArrowheads="1"/>
            </p:cNvSpPr>
            <p:nvPr/>
          </p:nvSpPr>
          <p:spPr bwMode="auto">
            <a:xfrm>
              <a:off x="7411119" y="1498029"/>
              <a:ext cx="2353113" cy="1828800"/>
            </a:xfrm>
            <a:prstGeom prst="rect">
              <a:avLst/>
            </a:prstGeom>
            <a:solidFill>
              <a:srgbClr val="0070C0"/>
            </a:solidFill>
            <a:ln w="12700">
              <a:solidFill>
                <a:schemeClr val="tx1"/>
              </a:solidFill>
              <a:miter lim="800000"/>
            </a:ln>
            <a:effectLst/>
          </p:spPr>
          <p:txBody>
            <a:bodyPr wrap="none" anchor="ctr"/>
            <a:lstStyle/>
            <a:p>
              <a:endParaRPr lang="zh-CN" altLang="en-US" sz="1200" b="1">
                <a:solidFill>
                  <a:srgbClr val="000099"/>
                </a:solidFill>
                <a:latin typeface="微软雅黑" panose="020B0503020204020204" pitchFamily="34" charset="-122"/>
                <a:ea typeface="微软雅黑" panose="020B0503020204020204" pitchFamily="34" charset="-122"/>
              </a:endParaRPr>
            </a:p>
          </p:txBody>
        </p:sp>
        <p:sp>
          <p:nvSpPr>
            <p:cNvPr id="155" name="Rectangle 5"/>
            <p:cNvSpPr>
              <a:spLocks noChangeArrowheads="1"/>
            </p:cNvSpPr>
            <p:nvPr/>
          </p:nvSpPr>
          <p:spPr bwMode="auto">
            <a:xfrm>
              <a:off x="7426917" y="2107630"/>
              <a:ext cx="2325278" cy="609600"/>
            </a:xfrm>
            <a:prstGeom prst="rect">
              <a:avLst/>
            </a:prstGeom>
            <a:solidFill>
              <a:srgbClr val="00FFFF"/>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99"/>
                </a:solidFill>
                <a:latin typeface="微软雅黑" panose="020B0503020204020204" pitchFamily="34" charset="-122"/>
                <a:ea typeface="微软雅黑" panose="020B0503020204020204" pitchFamily="34" charset="-122"/>
              </a:endParaRPr>
            </a:p>
          </p:txBody>
        </p:sp>
        <p:sp>
          <p:nvSpPr>
            <p:cNvPr id="156" name="Line 6"/>
            <p:cNvSpPr>
              <a:spLocks noChangeShapeType="1"/>
            </p:cNvSpPr>
            <p:nvPr/>
          </p:nvSpPr>
          <p:spPr bwMode="auto">
            <a:xfrm>
              <a:off x="7426917" y="2107630"/>
              <a:ext cx="2333876"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99"/>
                </a:solidFill>
                <a:latin typeface="微软雅黑" panose="020B0503020204020204" pitchFamily="34" charset="-122"/>
                <a:ea typeface="微软雅黑" panose="020B0503020204020204" pitchFamily="34" charset="-122"/>
              </a:endParaRPr>
            </a:p>
          </p:txBody>
        </p:sp>
        <p:sp>
          <p:nvSpPr>
            <p:cNvPr id="157" name="Rectangle 7"/>
            <p:cNvSpPr>
              <a:spLocks noChangeArrowheads="1"/>
            </p:cNvSpPr>
            <p:nvPr/>
          </p:nvSpPr>
          <p:spPr bwMode="auto">
            <a:xfrm>
              <a:off x="7917176" y="2260030"/>
              <a:ext cx="1506538" cy="304800"/>
            </a:xfrm>
            <a:prstGeom prst="rect">
              <a:avLst/>
            </a:prstGeom>
            <a:solidFill>
              <a:srgbClr val="0000FF"/>
            </a:solidFill>
            <a:ln w="12700">
              <a:solidFill>
                <a:schemeClr val="tx1"/>
              </a:solidFill>
              <a:miter lim="800000"/>
            </a:ln>
            <a:effectLst/>
          </p:spPr>
          <p:txBody>
            <a:bodyPr wrap="none" anchor="ctr"/>
            <a:lstStyle/>
            <a:p>
              <a:pPr algn="ctr" defTabSz="762000" eaLnBrk="0" hangingPunct="0"/>
              <a:endParaRPr kumimoji="1" lang="zh-CN" altLang="zh-CN" sz="1200" b="1">
                <a:solidFill>
                  <a:srgbClr val="000099"/>
                </a:solidFill>
                <a:latin typeface="微软雅黑" panose="020B0503020204020204" pitchFamily="34" charset="-122"/>
                <a:ea typeface="微软雅黑" panose="020B0503020204020204" pitchFamily="34" charset="-122"/>
              </a:endParaRPr>
            </a:p>
          </p:txBody>
        </p:sp>
        <p:sp>
          <p:nvSpPr>
            <p:cNvPr id="158" name="Line 8"/>
            <p:cNvSpPr>
              <a:spLocks noChangeShapeType="1"/>
            </p:cNvSpPr>
            <p:nvPr/>
          </p:nvSpPr>
          <p:spPr bwMode="auto">
            <a:xfrm>
              <a:off x="7426917" y="2717230"/>
              <a:ext cx="2333876"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99"/>
                </a:solidFill>
                <a:latin typeface="微软雅黑" panose="020B0503020204020204" pitchFamily="34" charset="-122"/>
                <a:ea typeface="微软雅黑" panose="020B0503020204020204" pitchFamily="34" charset="-122"/>
              </a:endParaRPr>
            </a:p>
          </p:txBody>
        </p:sp>
        <p:sp>
          <p:nvSpPr>
            <p:cNvPr id="159" name="Rectangle 9"/>
            <p:cNvSpPr>
              <a:spLocks noChangeArrowheads="1"/>
            </p:cNvSpPr>
            <p:nvPr/>
          </p:nvSpPr>
          <p:spPr bwMode="auto">
            <a:xfrm>
              <a:off x="8128120" y="1650431"/>
              <a:ext cx="1073150" cy="304799"/>
            </a:xfrm>
            <a:prstGeom prst="rect">
              <a:avLst/>
            </a:prstGeom>
            <a:solidFill>
              <a:schemeClr val="bg1"/>
            </a:solidFill>
            <a:ln w="12700">
              <a:solidFill>
                <a:schemeClr val="tx1"/>
              </a:solidFill>
              <a:miter lim="800000"/>
            </a:ln>
            <a:effectLst/>
          </p:spPr>
          <p:txBody>
            <a:bodyPr wrap="none" anchor="ctr"/>
            <a:lstStyle/>
            <a:p>
              <a:pPr algn="ctr" defTabSz="762000" eaLnBrk="0" hangingPunct="0"/>
              <a:r>
                <a:rPr kumimoji="1" lang="en-US" altLang="zh-CN" sz="900" b="1" dirty="0">
                  <a:latin typeface="微软雅黑" panose="020B0503020204020204" pitchFamily="34" charset="-122"/>
                  <a:ea typeface="微软雅黑" panose="020B0503020204020204" pitchFamily="34" charset="-122"/>
                </a:rPr>
                <a:t>IP </a:t>
              </a:r>
              <a:r>
                <a:rPr kumimoji="1" lang="zh-CN" altLang="en-US" sz="900" b="1" dirty="0">
                  <a:latin typeface="微软雅黑" panose="020B0503020204020204" pitchFamily="34" charset="-122"/>
                  <a:ea typeface="微软雅黑" panose="020B0503020204020204" pitchFamily="34" charset="-122"/>
                </a:rPr>
                <a:t>数据报</a:t>
              </a:r>
              <a:endParaRPr kumimoji="1" lang="zh-CN" altLang="en-US" sz="900" b="1" dirty="0">
                <a:latin typeface="微软雅黑" panose="020B0503020204020204" pitchFamily="34" charset="-122"/>
                <a:ea typeface="微软雅黑" panose="020B0503020204020204" pitchFamily="34" charset="-122"/>
              </a:endParaRPr>
            </a:p>
          </p:txBody>
        </p:sp>
        <p:sp>
          <p:nvSpPr>
            <p:cNvPr id="160" name="Rectangle 10"/>
            <p:cNvSpPr>
              <a:spLocks noChangeArrowheads="1"/>
            </p:cNvSpPr>
            <p:nvPr/>
          </p:nvSpPr>
          <p:spPr bwMode="auto">
            <a:xfrm>
              <a:off x="7910297" y="2869630"/>
              <a:ext cx="1520296" cy="304800"/>
            </a:xfrm>
            <a:prstGeom prst="rect">
              <a:avLst/>
            </a:prstGeom>
            <a:solidFill>
              <a:schemeClr val="bg1"/>
            </a:solidFill>
            <a:ln w="12700">
              <a:solidFill>
                <a:schemeClr val="tx1"/>
              </a:solidFill>
              <a:miter lim="800000"/>
            </a:ln>
            <a:effectLst/>
          </p:spPr>
          <p:txBody>
            <a:bodyPr wrap="none" anchor="ctr"/>
            <a:lstStyle/>
            <a:p>
              <a:pPr algn="ctr" defTabSz="762000" eaLnBrk="0" hangingPunct="0"/>
              <a:endParaRPr kumimoji="1" lang="zh-CN" altLang="zh-CN" sz="1200" b="1">
                <a:solidFill>
                  <a:srgbClr val="000099"/>
                </a:solidFill>
                <a:latin typeface="微软雅黑" panose="020B0503020204020204" pitchFamily="34" charset="-122"/>
                <a:ea typeface="微软雅黑" panose="020B0503020204020204" pitchFamily="34" charset="-122"/>
              </a:endParaRPr>
            </a:p>
          </p:txBody>
        </p:sp>
        <p:sp>
          <p:nvSpPr>
            <p:cNvPr id="161" name="Rectangle 11"/>
            <p:cNvSpPr>
              <a:spLocks noChangeArrowheads="1"/>
            </p:cNvSpPr>
            <p:nvPr/>
          </p:nvSpPr>
          <p:spPr bwMode="auto">
            <a:xfrm>
              <a:off x="7808778" y="2871419"/>
              <a:ext cx="1742034" cy="3490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lnSpc>
                  <a:spcPct val="85000"/>
                </a:lnSpc>
              </a:pPr>
              <a:r>
                <a:rPr kumimoji="1" lang="en-US" altLang="zh-CN" sz="900" b="1" dirty="0">
                  <a:latin typeface="微软雅黑" panose="020B0503020204020204" pitchFamily="34" charset="-122"/>
                  <a:ea typeface="微软雅黑" panose="020B0503020204020204" pitchFamily="34" charset="-122"/>
                </a:rPr>
                <a:t>1010…  …0110</a:t>
              </a:r>
              <a:endParaRPr kumimoji="1" lang="en-US" altLang="zh-CN" sz="900" b="1" dirty="0">
                <a:latin typeface="微软雅黑" panose="020B0503020204020204" pitchFamily="34" charset="-122"/>
                <a:ea typeface="微软雅黑" panose="020B0503020204020204" pitchFamily="34" charset="-122"/>
              </a:endParaRPr>
            </a:p>
          </p:txBody>
        </p:sp>
        <p:sp>
          <p:nvSpPr>
            <p:cNvPr id="162" name="AutoShape 12"/>
            <p:cNvSpPr>
              <a:spLocks noChangeArrowheads="1"/>
            </p:cNvSpPr>
            <p:nvPr/>
          </p:nvSpPr>
          <p:spPr bwMode="auto">
            <a:xfrm flipV="1">
              <a:off x="8529422" y="2612455"/>
              <a:ext cx="330200" cy="334962"/>
            </a:xfrm>
            <a:prstGeom prst="downArrow">
              <a:avLst>
                <a:gd name="adj1" fmla="val 50000"/>
                <a:gd name="adj2" fmla="val 43231"/>
              </a:avLst>
            </a:prstGeom>
            <a:solidFill>
              <a:srgbClr val="FFFF00"/>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sz="1200" b="1">
                <a:solidFill>
                  <a:srgbClr val="000099"/>
                </a:solidFill>
                <a:latin typeface="微软雅黑" panose="020B0503020204020204" pitchFamily="34" charset="-122"/>
                <a:ea typeface="微软雅黑" panose="020B0503020204020204" pitchFamily="34" charset="-122"/>
              </a:endParaRPr>
            </a:p>
          </p:txBody>
        </p:sp>
        <p:sp>
          <p:nvSpPr>
            <p:cNvPr id="163" name="Rectangle 13"/>
            <p:cNvSpPr>
              <a:spLocks noChangeArrowheads="1"/>
            </p:cNvSpPr>
            <p:nvPr/>
          </p:nvSpPr>
          <p:spPr bwMode="auto">
            <a:xfrm>
              <a:off x="8132149" y="2280465"/>
              <a:ext cx="1073150" cy="280987"/>
            </a:xfrm>
            <a:prstGeom prst="rect">
              <a:avLst/>
            </a:prstGeom>
            <a:solidFill>
              <a:srgbClr val="00B050"/>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99"/>
                </a:solidFill>
                <a:latin typeface="微软雅黑" panose="020B0503020204020204" pitchFamily="34" charset="-122"/>
                <a:ea typeface="微软雅黑" panose="020B0503020204020204" pitchFamily="34" charset="-122"/>
              </a:endParaRPr>
            </a:p>
          </p:txBody>
        </p:sp>
        <p:sp>
          <p:nvSpPr>
            <p:cNvPr id="164" name="AutoShape 14"/>
            <p:cNvSpPr>
              <a:spLocks noChangeArrowheads="1"/>
            </p:cNvSpPr>
            <p:nvPr/>
          </p:nvSpPr>
          <p:spPr bwMode="auto">
            <a:xfrm flipV="1">
              <a:off x="8128710" y="1901255"/>
              <a:ext cx="1073150" cy="369887"/>
            </a:xfrm>
            <a:prstGeom prst="downArrow">
              <a:avLst>
                <a:gd name="adj1" fmla="val 65389"/>
                <a:gd name="adj2" fmla="val 39394"/>
              </a:avLst>
            </a:prstGeom>
            <a:solidFill>
              <a:srgbClr val="FFFF00"/>
            </a:solidFill>
            <a:ln w="12700">
              <a:solidFill>
                <a:schemeClr val="tx1"/>
              </a:solidFill>
              <a:miter lim="800000"/>
            </a:ln>
            <a:effectLst/>
          </p:spPr>
          <p:txBody>
            <a:bodyPr vert="eaVert" wrap="none" anchor="ctr"/>
            <a:lstStyle/>
            <a:p>
              <a:endParaRPr lang="zh-CN" altLang="en-US" sz="1200" b="1">
                <a:solidFill>
                  <a:srgbClr val="000099"/>
                </a:solidFill>
                <a:latin typeface="微软雅黑" panose="020B0503020204020204" pitchFamily="34" charset="-122"/>
                <a:ea typeface="微软雅黑" panose="020B0503020204020204" pitchFamily="34" charset="-122"/>
              </a:endParaRPr>
            </a:p>
          </p:txBody>
        </p:sp>
        <p:sp>
          <p:nvSpPr>
            <p:cNvPr id="165" name="Text Box 15"/>
            <p:cNvSpPr txBox="1">
              <a:spLocks noChangeArrowheads="1"/>
            </p:cNvSpPr>
            <p:nvPr/>
          </p:nvSpPr>
          <p:spPr bwMode="auto">
            <a:xfrm>
              <a:off x="7387220" y="2170355"/>
              <a:ext cx="569531" cy="4659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zh-CN" altLang="en-US" sz="1200" b="1" dirty="0">
                  <a:solidFill>
                    <a:srgbClr val="CC00CC"/>
                  </a:solidFill>
                  <a:latin typeface="微软雅黑" panose="020B0503020204020204" pitchFamily="34" charset="-122"/>
                  <a:ea typeface="微软雅黑" panose="020B0503020204020204" pitchFamily="34" charset="-122"/>
                </a:rPr>
                <a:t>帧</a:t>
              </a:r>
              <a:endParaRPr kumimoji="1" lang="zh-CN" altLang="en-US" sz="1200" b="1" dirty="0">
                <a:solidFill>
                  <a:srgbClr val="CC00CC"/>
                </a:solidFill>
                <a:latin typeface="微软雅黑" panose="020B0503020204020204" pitchFamily="34" charset="-122"/>
                <a:ea typeface="微软雅黑" panose="020B0503020204020204" pitchFamily="34" charset="-122"/>
              </a:endParaRPr>
            </a:p>
          </p:txBody>
        </p:sp>
        <p:sp>
          <p:nvSpPr>
            <p:cNvPr id="166" name="Rectangle 16"/>
            <p:cNvSpPr>
              <a:spLocks noChangeArrowheads="1"/>
            </p:cNvSpPr>
            <p:nvPr/>
          </p:nvSpPr>
          <p:spPr bwMode="auto">
            <a:xfrm>
              <a:off x="8309581" y="1905171"/>
              <a:ext cx="695736" cy="3840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900" b="1" dirty="0">
                  <a:latin typeface="微软雅黑" panose="020B0503020204020204" pitchFamily="34" charset="-122"/>
                  <a:ea typeface="微软雅黑" panose="020B0503020204020204" pitchFamily="34" charset="-122"/>
                </a:rPr>
                <a:t>取出</a:t>
              </a:r>
              <a:endParaRPr kumimoji="1" lang="zh-CN" altLang="en-US" sz="900" b="1" dirty="0">
                <a:latin typeface="微软雅黑" panose="020B0503020204020204" pitchFamily="34" charset="-122"/>
                <a:ea typeface="微软雅黑" panose="020B0503020204020204" pitchFamily="34" charset="-122"/>
              </a:endParaRPr>
            </a:p>
          </p:txBody>
        </p:sp>
        <p:sp>
          <p:nvSpPr>
            <p:cNvPr id="167" name="Line 17"/>
            <p:cNvSpPr>
              <a:spLocks noChangeShapeType="1"/>
            </p:cNvSpPr>
            <p:nvPr/>
          </p:nvSpPr>
          <p:spPr bwMode="auto">
            <a:xfrm>
              <a:off x="8126990" y="2264792"/>
              <a:ext cx="0" cy="285750"/>
            </a:xfrm>
            <a:prstGeom prst="line">
              <a:avLst/>
            </a:prstGeom>
            <a:noFill/>
            <a:ln w="12700">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anose="020B0503020204020204" pitchFamily="34" charset="-122"/>
                <a:ea typeface="微软雅黑" panose="020B0503020204020204" pitchFamily="34" charset="-122"/>
              </a:endParaRPr>
            </a:p>
          </p:txBody>
        </p:sp>
        <p:sp>
          <p:nvSpPr>
            <p:cNvPr id="168" name="Line 18"/>
            <p:cNvSpPr>
              <a:spLocks noChangeShapeType="1"/>
            </p:cNvSpPr>
            <p:nvPr/>
          </p:nvSpPr>
          <p:spPr bwMode="auto">
            <a:xfrm>
              <a:off x="9200140" y="2266380"/>
              <a:ext cx="0" cy="285750"/>
            </a:xfrm>
            <a:prstGeom prst="line">
              <a:avLst/>
            </a:prstGeom>
            <a:noFill/>
            <a:ln w="12700">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anose="020B0503020204020204" pitchFamily="34" charset="-122"/>
                <a:ea typeface="微软雅黑" panose="020B0503020204020204" pitchFamily="34" charset="-122"/>
              </a:endParaRPr>
            </a:p>
          </p:txBody>
        </p:sp>
        <p:sp>
          <p:nvSpPr>
            <p:cNvPr id="169" name="Freeform 21"/>
            <p:cNvSpPr/>
            <p:nvPr/>
          </p:nvSpPr>
          <p:spPr bwMode="auto">
            <a:xfrm>
              <a:off x="2417281" y="3158555"/>
              <a:ext cx="6273800" cy="609600"/>
            </a:xfrm>
            <a:custGeom>
              <a:avLst/>
              <a:gdLst>
                <a:gd name="T0" fmla="*/ 0 w 2736"/>
                <a:gd name="T1" fmla="*/ 0 h 480"/>
                <a:gd name="T2" fmla="*/ 0 w 2736"/>
                <a:gd name="T3" fmla="*/ 480 h 480"/>
                <a:gd name="T4" fmla="*/ 2736 w 2736"/>
                <a:gd name="T5" fmla="*/ 480 h 480"/>
                <a:gd name="T6" fmla="*/ 2736 w 2736"/>
                <a:gd name="T7" fmla="*/ 0 h 480"/>
              </a:gdLst>
              <a:ahLst/>
              <a:cxnLst>
                <a:cxn ang="0">
                  <a:pos x="T0" y="T1"/>
                </a:cxn>
                <a:cxn ang="0">
                  <a:pos x="T2" y="T3"/>
                </a:cxn>
                <a:cxn ang="0">
                  <a:pos x="T4" y="T5"/>
                </a:cxn>
                <a:cxn ang="0">
                  <a:pos x="T6" y="T7"/>
                </a:cxn>
              </a:cxnLst>
              <a:rect l="0" t="0" r="r" b="b"/>
              <a:pathLst>
                <a:path w="2736" h="480">
                  <a:moveTo>
                    <a:pt x="0" y="0"/>
                  </a:moveTo>
                  <a:lnTo>
                    <a:pt x="0" y="480"/>
                  </a:lnTo>
                  <a:lnTo>
                    <a:pt x="2736" y="480"/>
                  </a:lnTo>
                  <a:lnTo>
                    <a:pt x="2736" y="0"/>
                  </a:lnTo>
                </a:path>
              </a:pathLst>
            </a:custGeom>
            <a:noFill/>
            <a:ln w="38100" cap="flat" cmpd="sng">
              <a:solidFill>
                <a:schemeClr val="tx1"/>
              </a:solidFill>
              <a:prstDash val="solid"/>
              <a:round/>
              <a:headEnd type="none" w="med" len="med"/>
              <a:tailEnd type="triangle" w="sm"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99"/>
                </a:solidFill>
                <a:latin typeface="微软雅黑" panose="020B0503020204020204" pitchFamily="34" charset="-122"/>
                <a:ea typeface="微软雅黑" panose="020B0503020204020204" pitchFamily="34" charset="-122"/>
              </a:endParaRPr>
            </a:p>
          </p:txBody>
        </p:sp>
        <p:sp>
          <p:nvSpPr>
            <p:cNvPr id="170" name="Rectangle 22"/>
            <p:cNvSpPr>
              <a:spLocks noChangeArrowheads="1"/>
            </p:cNvSpPr>
            <p:nvPr/>
          </p:nvSpPr>
          <p:spPr bwMode="auto">
            <a:xfrm>
              <a:off x="-601486" y="2169677"/>
              <a:ext cx="1674606" cy="43577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488" tIns="44450" rIns="90488" bIns="44450">
              <a:spAutoFit/>
            </a:bodyPr>
            <a:lstStyle/>
            <a:p>
              <a:pPr algn="r" defTabSz="762000" eaLnBrk="0" hangingPunct="0"/>
              <a:r>
                <a:rPr kumimoji="1" lang="zh-CN" altLang="en-US" sz="1100" b="1" dirty="0" smtClean="0">
                  <a:latin typeface="微软雅黑" panose="020B0503020204020204" pitchFamily="34" charset="-122"/>
                  <a:ea typeface="微软雅黑" panose="020B0503020204020204" pitchFamily="34" charset="-122"/>
                </a:rPr>
                <a:t>数据链路层</a:t>
              </a:r>
              <a:endParaRPr kumimoji="1" lang="zh-CN" altLang="en-US" sz="1100" b="1" dirty="0">
                <a:latin typeface="微软雅黑" panose="020B0503020204020204" pitchFamily="34" charset="-122"/>
                <a:ea typeface="微软雅黑" panose="020B0503020204020204" pitchFamily="34" charset="-122"/>
              </a:endParaRPr>
            </a:p>
          </p:txBody>
        </p:sp>
        <p:sp>
          <p:nvSpPr>
            <p:cNvPr id="171" name="Rectangle 23"/>
            <p:cNvSpPr>
              <a:spLocks noChangeArrowheads="1"/>
            </p:cNvSpPr>
            <p:nvPr/>
          </p:nvSpPr>
          <p:spPr bwMode="auto">
            <a:xfrm>
              <a:off x="53786" y="1634555"/>
              <a:ext cx="1019334" cy="393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r" defTabSz="762000" eaLnBrk="0" hangingPunct="0">
                <a:lnSpc>
                  <a:spcPct val="85000"/>
                </a:lnSpc>
              </a:pPr>
              <a:r>
                <a:rPr kumimoji="1" lang="zh-CN" altLang="en-US" sz="1100" b="1" dirty="0">
                  <a:latin typeface="微软雅黑" panose="020B0503020204020204" pitchFamily="34" charset="-122"/>
                  <a:ea typeface="微软雅黑" panose="020B0503020204020204" pitchFamily="34" charset="-122"/>
                </a:rPr>
                <a:t>网络层</a:t>
              </a:r>
              <a:endParaRPr kumimoji="1" lang="zh-CN" altLang="en-US" sz="1100" b="1" dirty="0">
                <a:latin typeface="微软雅黑" panose="020B0503020204020204" pitchFamily="34" charset="-122"/>
                <a:ea typeface="微软雅黑" panose="020B0503020204020204" pitchFamily="34" charset="-122"/>
              </a:endParaRPr>
            </a:p>
          </p:txBody>
        </p:sp>
        <p:sp>
          <p:nvSpPr>
            <p:cNvPr id="172" name="Rectangle 24"/>
            <p:cNvSpPr>
              <a:spLocks noChangeArrowheads="1"/>
            </p:cNvSpPr>
            <p:nvPr/>
          </p:nvSpPr>
          <p:spPr bwMode="auto">
            <a:xfrm>
              <a:off x="5141432" y="3299135"/>
              <a:ext cx="82517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smtClean="0">
                  <a:solidFill>
                    <a:srgbClr val="C00000"/>
                  </a:solidFill>
                  <a:latin typeface="微软雅黑" panose="020B0503020204020204" pitchFamily="34" charset="-122"/>
                  <a:ea typeface="微软雅黑" panose="020B0503020204020204" pitchFamily="34" charset="-122"/>
                </a:rPr>
                <a:t>链路</a:t>
              </a:r>
              <a:endParaRPr kumimoji="1" lang="zh-CN" altLang="en-US" sz="1200" b="1" dirty="0">
                <a:solidFill>
                  <a:srgbClr val="C00000"/>
                </a:solidFill>
                <a:latin typeface="微软雅黑" panose="020B0503020204020204" pitchFamily="34" charset="-122"/>
                <a:ea typeface="微软雅黑" panose="020B0503020204020204" pitchFamily="34" charset="-122"/>
              </a:endParaRPr>
            </a:p>
          </p:txBody>
        </p:sp>
        <p:sp>
          <p:nvSpPr>
            <p:cNvPr id="173" name="Rectangle 25"/>
            <p:cNvSpPr>
              <a:spLocks noChangeArrowheads="1"/>
            </p:cNvSpPr>
            <p:nvPr/>
          </p:nvSpPr>
          <p:spPr bwMode="auto">
            <a:xfrm>
              <a:off x="1928666" y="1052736"/>
              <a:ext cx="109753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anose="020B0503020204020204" pitchFamily="34" charset="-122"/>
                  <a:ea typeface="微软雅黑" panose="020B0503020204020204" pitchFamily="34" charset="-122"/>
                </a:rPr>
                <a:t>结点 </a:t>
              </a:r>
              <a:r>
                <a:rPr kumimoji="1" lang="en-US" altLang="zh-CN" sz="1200" b="1" dirty="0">
                  <a:latin typeface="微软雅黑" panose="020B0503020204020204" pitchFamily="34" charset="-122"/>
                  <a:ea typeface="微软雅黑" panose="020B0503020204020204" pitchFamily="34" charset="-122"/>
                </a:rPr>
                <a:t>A</a:t>
              </a:r>
              <a:endParaRPr kumimoji="1" lang="en-US" altLang="zh-CN" sz="1200" b="1" dirty="0">
                <a:latin typeface="微软雅黑" panose="020B0503020204020204" pitchFamily="34" charset="-122"/>
                <a:ea typeface="微软雅黑" panose="020B0503020204020204" pitchFamily="34" charset="-122"/>
              </a:endParaRPr>
            </a:p>
          </p:txBody>
        </p:sp>
        <p:sp>
          <p:nvSpPr>
            <p:cNvPr id="174" name="Rectangle 26"/>
            <p:cNvSpPr>
              <a:spLocks noChangeArrowheads="1"/>
            </p:cNvSpPr>
            <p:nvPr/>
          </p:nvSpPr>
          <p:spPr bwMode="auto">
            <a:xfrm>
              <a:off x="8121353" y="1052736"/>
              <a:ext cx="108135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200" b="1" dirty="0">
                  <a:latin typeface="微软雅黑" panose="020B0503020204020204" pitchFamily="34" charset="-122"/>
                  <a:ea typeface="微软雅黑" panose="020B0503020204020204" pitchFamily="34" charset="-122"/>
                </a:rPr>
                <a:t>结点 </a:t>
              </a:r>
              <a:r>
                <a:rPr kumimoji="1" lang="en-US" altLang="zh-CN" sz="1200" b="1" dirty="0">
                  <a:latin typeface="微软雅黑" panose="020B0503020204020204" pitchFamily="34" charset="-122"/>
                  <a:ea typeface="微软雅黑" panose="020B0503020204020204" pitchFamily="34" charset="-122"/>
                </a:rPr>
                <a:t>B</a:t>
              </a:r>
              <a:endParaRPr kumimoji="1" lang="en-US" altLang="zh-CN" sz="1200" b="1" dirty="0">
                <a:latin typeface="微软雅黑" panose="020B0503020204020204" pitchFamily="34" charset="-122"/>
                <a:ea typeface="微软雅黑" panose="020B0503020204020204" pitchFamily="34" charset="-122"/>
              </a:endParaRPr>
            </a:p>
          </p:txBody>
        </p:sp>
        <p:sp>
          <p:nvSpPr>
            <p:cNvPr id="175" name="Rectangle 27"/>
            <p:cNvSpPr>
              <a:spLocks noChangeArrowheads="1"/>
            </p:cNvSpPr>
            <p:nvPr/>
          </p:nvSpPr>
          <p:spPr bwMode="auto">
            <a:xfrm>
              <a:off x="53786" y="2853755"/>
              <a:ext cx="1019334" cy="393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r" defTabSz="762000" eaLnBrk="0" hangingPunct="0">
                <a:lnSpc>
                  <a:spcPct val="85000"/>
                </a:lnSpc>
              </a:pPr>
              <a:r>
                <a:rPr kumimoji="1" lang="zh-CN" altLang="en-US" sz="1100" b="1" dirty="0">
                  <a:latin typeface="微软雅黑" panose="020B0503020204020204" pitchFamily="34" charset="-122"/>
                  <a:ea typeface="微软雅黑" panose="020B0503020204020204" pitchFamily="34" charset="-122"/>
                </a:rPr>
                <a:t>物理层</a:t>
              </a:r>
              <a:endParaRPr kumimoji="1" lang="zh-CN" altLang="en-US" sz="1100" b="1" dirty="0">
                <a:latin typeface="微软雅黑" panose="020B0503020204020204" pitchFamily="34" charset="-122"/>
                <a:ea typeface="微软雅黑" panose="020B0503020204020204" pitchFamily="34" charset="-122"/>
              </a:endParaRPr>
            </a:p>
          </p:txBody>
        </p:sp>
        <p:sp>
          <p:nvSpPr>
            <p:cNvPr id="176" name="Rectangle 28"/>
            <p:cNvSpPr>
              <a:spLocks noChangeArrowheads="1"/>
            </p:cNvSpPr>
            <p:nvPr/>
          </p:nvSpPr>
          <p:spPr bwMode="auto">
            <a:xfrm>
              <a:off x="2499832" y="3539555"/>
              <a:ext cx="82550" cy="152400"/>
            </a:xfrm>
            <a:prstGeom prst="rect">
              <a:avLst/>
            </a:prstGeom>
            <a:solidFill>
              <a:srgbClr val="FF00FF"/>
            </a:solidFill>
            <a:ln>
              <a:noFill/>
            </a:ln>
            <a:effectLst/>
          </p:spPr>
          <p:txBody>
            <a:bodyPr wrap="none" anchor="ctr"/>
            <a:lstStyle/>
            <a:p>
              <a:endParaRPr lang="zh-CN" altLang="en-US" sz="1200" b="1">
                <a:solidFill>
                  <a:srgbClr val="000099"/>
                </a:solidFill>
                <a:latin typeface="微软雅黑" panose="020B0503020204020204" pitchFamily="34" charset="-122"/>
                <a:ea typeface="微软雅黑" panose="020B0503020204020204" pitchFamily="34" charset="-122"/>
              </a:endParaRPr>
            </a:p>
          </p:txBody>
        </p:sp>
        <p:sp>
          <p:nvSpPr>
            <p:cNvPr id="177" name="Rectangle 29"/>
            <p:cNvSpPr>
              <a:spLocks noChangeArrowheads="1"/>
            </p:cNvSpPr>
            <p:nvPr/>
          </p:nvSpPr>
          <p:spPr bwMode="auto">
            <a:xfrm>
              <a:off x="2664932" y="3539555"/>
              <a:ext cx="82550" cy="152400"/>
            </a:xfrm>
            <a:prstGeom prst="rect">
              <a:avLst/>
            </a:prstGeom>
            <a:solidFill>
              <a:srgbClr val="FF00FF"/>
            </a:solidFill>
            <a:ln>
              <a:noFill/>
            </a:ln>
            <a:effectLst/>
          </p:spPr>
          <p:txBody>
            <a:bodyPr wrap="none" anchor="ctr"/>
            <a:lstStyle/>
            <a:p>
              <a:endParaRPr lang="zh-CN" altLang="en-US" sz="1200" b="1">
                <a:solidFill>
                  <a:srgbClr val="000099"/>
                </a:solidFill>
                <a:latin typeface="微软雅黑" panose="020B0503020204020204" pitchFamily="34" charset="-122"/>
                <a:ea typeface="微软雅黑" panose="020B0503020204020204" pitchFamily="34" charset="-122"/>
              </a:endParaRPr>
            </a:p>
          </p:txBody>
        </p:sp>
        <p:sp>
          <p:nvSpPr>
            <p:cNvPr id="178" name="Rectangle 30"/>
            <p:cNvSpPr>
              <a:spLocks noChangeArrowheads="1"/>
            </p:cNvSpPr>
            <p:nvPr/>
          </p:nvSpPr>
          <p:spPr bwMode="auto">
            <a:xfrm>
              <a:off x="4150832" y="3539555"/>
              <a:ext cx="82550" cy="152400"/>
            </a:xfrm>
            <a:prstGeom prst="rect">
              <a:avLst/>
            </a:prstGeom>
            <a:solidFill>
              <a:srgbClr val="FF00FF"/>
            </a:solidFill>
            <a:ln>
              <a:noFill/>
            </a:ln>
            <a:effectLst/>
          </p:spPr>
          <p:txBody>
            <a:bodyPr wrap="none" anchor="ctr"/>
            <a:lstStyle/>
            <a:p>
              <a:endParaRPr lang="zh-CN" altLang="en-US" sz="1200" b="1">
                <a:solidFill>
                  <a:srgbClr val="000099"/>
                </a:solidFill>
                <a:latin typeface="微软雅黑" panose="020B0503020204020204" pitchFamily="34" charset="-122"/>
                <a:ea typeface="微软雅黑" panose="020B0503020204020204" pitchFamily="34" charset="-122"/>
              </a:endParaRPr>
            </a:p>
          </p:txBody>
        </p:sp>
        <p:sp>
          <p:nvSpPr>
            <p:cNvPr id="179" name="Rectangle 31"/>
            <p:cNvSpPr>
              <a:spLocks noChangeArrowheads="1"/>
            </p:cNvSpPr>
            <p:nvPr/>
          </p:nvSpPr>
          <p:spPr bwMode="auto">
            <a:xfrm>
              <a:off x="4315932" y="3539555"/>
              <a:ext cx="82550" cy="152400"/>
            </a:xfrm>
            <a:prstGeom prst="rect">
              <a:avLst/>
            </a:prstGeom>
            <a:solidFill>
              <a:srgbClr val="FF00FF"/>
            </a:solidFill>
            <a:ln>
              <a:noFill/>
            </a:ln>
            <a:effectLst/>
          </p:spPr>
          <p:txBody>
            <a:bodyPr wrap="none" anchor="ctr"/>
            <a:lstStyle/>
            <a:p>
              <a:endParaRPr lang="zh-CN" altLang="en-US" sz="1200" b="1">
                <a:solidFill>
                  <a:srgbClr val="000099"/>
                </a:solidFill>
                <a:latin typeface="微软雅黑" panose="020B0503020204020204" pitchFamily="34" charset="-122"/>
                <a:ea typeface="微软雅黑" panose="020B0503020204020204" pitchFamily="34" charset="-122"/>
              </a:endParaRPr>
            </a:p>
          </p:txBody>
        </p:sp>
        <p:sp>
          <p:nvSpPr>
            <p:cNvPr id="180" name="Rectangle 32"/>
            <p:cNvSpPr>
              <a:spLocks noChangeArrowheads="1"/>
            </p:cNvSpPr>
            <p:nvPr/>
          </p:nvSpPr>
          <p:spPr bwMode="auto">
            <a:xfrm>
              <a:off x="6214582" y="3539555"/>
              <a:ext cx="82550" cy="152400"/>
            </a:xfrm>
            <a:prstGeom prst="rect">
              <a:avLst/>
            </a:prstGeom>
            <a:solidFill>
              <a:srgbClr val="FF00FF"/>
            </a:solidFill>
            <a:ln>
              <a:noFill/>
            </a:ln>
            <a:effectLst/>
          </p:spPr>
          <p:txBody>
            <a:bodyPr wrap="none" anchor="ctr"/>
            <a:lstStyle/>
            <a:p>
              <a:endParaRPr lang="zh-CN" altLang="en-US" sz="1200" b="1">
                <a:solidFill>
                  <a:srgbClr val="000099"/>
                </a:solidFill>
                <a:latin typeface="微软雅黑" panose="020B0503020204020204" pitchFamily="34" charset="-122"/>
                <a:ea typeface="微软雅黑" panose="020B0503020204020204" pitchFamily="34" charset="-122"/>
              </a:endParaRPr>
            </a:p>
          </p:txBody>
        </p:sp>
        <p:sp>
          <p:nvSpPr>
            <p:cNvPr id="181" name="Rectangle 33"/>
            <p:cNvSpPr>
              <a:spLocks noChangeArrowheads="1"/>
            </p:cNvSpPr>
            <p:nvPr/>
          </p:nvSpPr>
          <p:spPr bwMode="auto">
            <a:xfrm>
              <a:off x="6379682" y="3539555"/>
              <a:ext cx="82550" cy="152400"/>
            </a:xfrm>
            <a:prstGeom prst="rect">
              <a:avLst/>
            </a:prstGeom>
            <a:solidFill>
              <a:srgbClr val="FF00FF"/>
            </a:solidFill>
            <a:ln>
              <a:noFill/>
            </a:ln>
            <a:effectLst/>
          </p:spPr>
          <p:txBody>
            <a:bodyPr wrap="none" anchor="ctr"/>
            <a:lstStyle/>
            <a:p>
              <a:endParaRPr lang="zh-CN" altLang="en-US" sz="1200" b="1">
                <a:solidFill>
                  <a:srgbClr val="000099"/>
                </a:solidFill>
                <a:latin typeface="微软雅黑" panose="020B0503020204020204" pitchFamily="34" charset="-122"/>
                <a:ea typeface="微软雅黑" panose="020B0503020204020204" pitchFamily="34" charset="-122"/>
              </a:endParaRPr>
            </a:p>
          </p:txBody>
        </p:sp>
        <p:sp>
          <p:nvSpPr>
            <p:cNvPr id="182" name="Rectangle 34"/>
            <p:cNvSpPr>
              <a:spLocks noChangeArrowheads="1"/>
            </p:cNvSpPr>
            <p:nvPr/>
          </p:nvSpPr>
          <p:spPr bwMode="auto">
            <a:xfrm>
              <a:off x="8030682" y="3539555"/>
              <a:ext cx="82550" cy="152400"/>
            </a:xfrm>
            <a:prstGeom prst="rect">
              <a:avLst/>
            </a:prstGeom>
            <a:solidFill>
              <a:srgbClr val="FF00FF"/>
            </a:solidFill>
            <a:ln>
              <a:noFill/>
            </a:ln>
            <a:effectLst/>
          </p:spPr>
          <p:txBody>
            <a:bodyPr wrap="none" anchor="ctr"/>
            <a:lstStyle/>
            <a:p>
              <a:endParaRPr lang="zh-CN" altLang="en-US" sz="1200" b="1">
                <a:solidFill>
                  <a:srgbClr val="000099"/>
                </a:solidFill>
                <a:latin typeface="微软雅黑" panose="020B0503020204020204" pitchFamily="34" charset="-122"/>
                <a:ea typeface="微软雅黑" panose="020B0503020204020204" pitchFamily="34" charset="-122"/>
              </a:endParaRPr>
            </a:p>
          </p:txBody>
        </p:sp>
        <p:sp>
          <p:nvSpPr>
            <p:cNvPr id="183" name="Rectangle 35"/>
            <p:cNvSpPr>
              <a:spLocks noChangeArrowheads="1"/>
            </p:cNvSpPr>
            <p:nvPr/>
          </p:nvSpPr>
          <p:spPr bwMode="auto">
            <a:xfrm>
              <a:off x="8195782" y="3539555"/>
              <a:ext cx="82550" cy="152400"/>
            </a:xfrm>
            <a:prstGeom prst="rect">
              <a:avLst/>
            </a:prstGeom>
            <a:solidFill>
              <a:srgbClr val="FF00FF"/>
            </a:solidFill>
            <a:ln>
              <a:noFill/>
            </a:ln>
            <a:effectLst/>
          </p:spPr>
          <p:txBody>
            <a:bodyPr wrap="none" anchor="ctr"/>
            <a:lstStyle/>
            <a:p>
              <a:endParaRPr lang="zh-CN" altLang="en-US" sz="1200" b="1">
                <a:solidFill>
                  <a:srgbClr val="000099"/>
                </a:solidFill>
                <a:latin typeface="微软雅黑" panose="020B0503020204020204" pitchFamily="34" charset="-122"/>
                <a:ea typeface="微软雅黑" panose="020B0503020204020204" pitchFamily="34" charset="-122"/>
              </a:endParaRPr>
            </a:p>
          </p:txBody>
        </p:sp>
        <p:sp>
          <p:nvSpPr>
            <p:cNvPr id="184" name="Rectangle 36"/>
            <p:cNvSpPr>
              <a:spLocks noChangeArrowheads="1"/>
            </p:cNvSpPr>
            <p:nvPr/>
          </p:nvSpPr>
          <p:spPr bwMode="auto">
            <a:xfrm>
              <a:off x="8360882" y="3539555"/>
              <a:ext cx="82550" cy="152400"/>
            </a:xfrm>
            <a:prstGeom prst="rect">
              <a:avLst/>
            </a:prstGeom>
            <a:solidFill>
              <a:srgbClr val="FF00FF"/>
            </a:solidFill>
            <a:ln>
              <a:noFill/>
            </a:ln>
            <a:effectLst/>
          </p:spPr>
          <p:txBody>
            <a:bodyPr wrap="none" anchor="ctr"/>
            <a:lstStyle/>
            <a:p>
              <a:endParaRPr lang="zh-CN" altLang="en-US" sz="1200" b="1">
                <a:solidFill>
                  <a:srgbClr val="000099"/>
                </a:solidFill>
                <a:latin typeface="微软雅黑" panose="020B0503020204020204" pitchFamily="34" charset="-122"/>
                <a:ea typeface="微软雅黑" panose="020B0503020204020204" pitchFamily="34" charset="-122"/>
              </a:endParaRPr>
            </a:p>
          </p:txBody>
        </p:sp>
        <p:sp>
          <p:nvSpPr>
            <p:cNvPr id="185" name="Rectangle 37"/>
            <p:cNvSpPr>
              <a:spLocks noChangeArrowheads="1"/>
            </p:cNvSpPr>
            <p:nvPr/>
          </p:nvSpPr>
          <p:spPr bwMode="auto">
            <a:xfrm>
              <a:off x="8525982" y="3539555"/>
              <a:ext cx="82550" cy="152400"/>
            </a:xfrm>
            <a:prstGeom prst="rect">
              <a:avLst/>
            </a:prstGeom>
            <a:solidFill>
              <a:srgbClr val="FF00FF"/>
            </a:solidFill>
            <a:ln>
              <a:noFill/>
            </a:ln>
            <a:effectLst/>
          </p:spPr>
          <p:txBody>
            <a:bodyPr wrap="none" anchor="ctr"/>
            <a:lstStyle/>
            <a:p>
              <a:endParaRPr lang="zh-CN" altLang="en-US" sz="1200" b="1">
                <a:solidFill>
                  <a:srgbClr val="000099"/>
                </a:solidFill>
                <a:latin typeface="微软雅黑" panose="020B0503020204020204" pitchFamily="34" charset="-122"/>
                <a:ea typeface="微软雅黑" panose="020B0503020204020204" pitchFamily="34" charset="-122"/>
              </a:endParaRPr>
            </a:p>
          </p:txBody>
        </p:sp>
        <p:sp>
          <p:nvSpPr>
            <p:cNvPr id="186" name="Line 38"/>
            <p:cNvSpPr>
              <a:spLocks noChangeShapeType="1"/>
            </p:cNvSpPr>
            <p:nvPr/>
          </p:nvSpPr>
          <p:spPr bwMode="auto">
            <a:xfrm>
              <a:off x="4481032" y="3615755"/>
              <a:ext cx="330200" cy="0"/>
            </a:xfrm>
            <a:prstGeom prst="line">
              <a:avLst/>
            </a:prstGeom>
            <a:noFill/>
            <a:ln w="19050">
              <a:solidFill>
                <a:schemeClr val="tx1"/>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anose="020B0503020204020204" pitchFamily="34" charset="-122"/>
                <a:ea typeface="微软雅黑" panose="020B0503020204020204" pitchFamily="34" charset="-122"/>
              </a:endParaRPr>
            </a:p>
          </p:txBody>
        </p:sp>
        <p:sp>
          <p:nvSpPr>
            <p:cNvPr id="187" name="Line 39"/>
            <p:cNvSpPr>
              <a:spLocks noChangeShapeType="1"/>
            </p:cNvSpPr>
            <p:nvPr/>
          </p:nvSpPr>
          <p:spPr bwMode="auto">
            <a:xfrm rot="5400000">
              <a:off x="2388707" y="3349055"/>
              <a:ext cx="304800" cy="0"/>
            </a:xfrm>
            <a:prstGeom prst="line">
              <a:avLst/>
            </a:prstGeom>
            <a:noFill/>
            <a:ln w="19050">
              <a:solidFill>
                <a:schemeClr val="tx1"/>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anose="020B0503020204020204" pitchFamily="34" charset="-122"/>
                <a:ea typeface="微软雅黑" panose="020B0503020204020204" pitchFamily="34" charset="-122"/>
              </a:endParaRPr>
            </a:p>
          </p:txBody>
        </p:sp>
        <p:sp>
          <p:nvSpPr>
            <p:cNvPr id="188" name="Line 40"/>
            <p:cNvSpPr>
              <a:spLocks noChangeShapeType="1"/>
            </p:cNvSpPr>
            <p:nvPr/>
          </p:nvSpPr>
          <p:spPr bwMode="auto">
            <a:xfrm rot="16200000" flipV="1">
              <a:off x="8414857" y="3387155"/>
              <a:ext cx="304800" cy="0"/>
            </a:xfrm>
            <a:prstGeom prst="line">
              <a:avLst/>
            </a:prstGeom>
            <a:noFill/>
            <a:ln w="19050">
              <a:solidFill>
                <a:schemeClr val="tx1"/>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anose="020B0503020204020204" pitchFamily="34" charset="-122"/>
                <a:ea typeface="微软雅黑" panose="020B0503020204020204" pitchFamily="34" charset="-122"/>
              </a:endParaRPr>
            </a:p>
          </p:txBody>
        </p:sp>
        <p:grpSp>
          <p:nvGrpSpPr>
            <p:cNvPr id="189" name="Group 41"/>
            <p:cNvGrpSpPr/>
            <p:nvPr/>
          </p:nvGrpSpPr>
          <p:grpSpPr bwMode="auto">
            <a:xfrm>
              <a:off x="2830032" y="3539555"/>
              <a:ext cx="1155700" cy="152400"/>
              <a:chOff x="1344" y="912"/>
              <a:chExt cx="672" cy="96"/>
            </a:xfrm>
            <a:solidFill>
              <a:srgbClr val="FFC000"/>
            </a:solidFill>
          </p:grpSpPr>
          <p:sp>
            <p:nvSpPr>
              <p:cNvPr id="209" name="Line 42"/>
              <p:cNvSpPr>
                <a:spLocks noChangeShapeType="1"/>
              </p:cNvSpPr>
              <p:nvPr/>
            </p:nvSpPr>
            <p:spPr bwMode="auto">
              <a:xfrm>
                <a:off x="1344" y="960"/>
                <a:ext cx="672" cy="0"/>
              </a:xfrm>
              <a:prstGeom prst="line">
                <a:avLst/>
              </a:prstGeom>
              <a:grpFill/>
              <a:ln w="12700">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anose="020B0503020204020204" pitchFamily="34" charset="-122"/>
                  <a:ea typeface="微软雅黑" panose="020B0503020204020204" pitchFamily="34" charset="-122"/>
                </a:endParaRPr>
              </a:p>
            </p:txBody>
          </p:sp>
          <p:sp>
            <p:nvSpPr>
              <p:cNvPr id="210" name="Freeform 43"/>
              <p:cNvSpPr/>
              <p:nvPr/>
            </p:nvSpPr>
            <p:spPr bwMode="auto">
              <a:xfrm>
                <a:off x="1392" y="912"/>
                <a:ext cx="576" cy="96"/>
              </a:xfrm>
              <a:custGeom>
                <a:avLst/>
                <a:gdLst>
                  <a:gd name="T0" fmla="*/ 0 w 576"/>
                  <a:gd name="T1" fmla="*/ 96 h 192"/>
                  <a:gd name="T2" fmla="*/ 0 w 576"/>
                  <a:gd name="T3" fmla="*/ 0 h 192"/>
                  <a:gd name="T4" fmla="*/ 192 w 576"/>
                  <a:gd name="T5" fmla="*/ 0 h 192"/>
                  <a:gd name="T6" fmla="*/ 192 w 576"/>
                  <a:gd name="T7" fmla="*/ 192 h 192"/>
                  <a:gd name="T8" fmla="*/ 288 w 576"/>
                  <a:gd name="T9" fmla="*/ 192 h 192"/>
                  <a:gd name="T10" fmla="*/ 288 w 576"/>
                  <a:gd name="T11" fmla="*/ 0 h 192"/>
                  <a:gd name="T12" fmla="*/ 336 w 576"/>
                  <a:gd name="T13" fmla="*/ 0 h 192"/>
                  <a:gd name="T14" fmla="*/ 336 w 576"/>
                  <a:gd name="T15" fmla="*/ 192 h 192"/>
                  <a:gd name="T16" fmla="*/ 480 w 576"/>
                  <a:gd name="T17" fmla="*/ 192 h 192"/>
                  <a:gd name="T18" fmla="*/ 480 w 576"/>
                  <a:gd name="T19" fmla="*/ 0 h 192"/>
                  <a:gd name="T20" fmla="*/ 576 w 576"/>
                  <a:gd name="T21" fmla="*/ 0 h 192"/>
                  <a:gd name="T22" fmla="*/ 576 w 576"/>
                  <a:gd name="T23" fmla="*/ 96 h 192"/>
                  <a:gd name="T24" fmla="*/ 0 w 576"/>
                  <a:gd name="T25" fmla="*/ 9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6" h="192">
                    <a:moveTo>
                      <a:pt x="0" y="96"/>
                    </a:moveTo>
                    <a:lnTo>
                      <a:pt x="0" y="0"/>
                    </a:lnTo>
                    <a:lnTo>
                      <a:pt x="192" y="0"/>
                    </a:lnTo>
                    <a:lnTo>
                      <a:pt x="192" y="192"/>
                    </a:lnTo>
                    <a:lnTo>
                      <a:pt x="288" y="192"/>
                    </a:lnTo>
                    <a:lnTo>
                      <a:pt x="288" y="0"/>
                    </a:lnTo>
                    <a:lnTo>
                      <a:pt x="336" y="0"/>
                    </a:lnTo>
                    <a:lnTo>
                      <a:pt x="336" y="192"/>
                    </a:lnTo>
                    <a:lnTo>
                      <a:pt x="480" y="192"/>
                    </a:lnTo>
                    <a:lnTo>
                      <a:pt x="480" y="0"/>
                    </a:lnTo>
                    <a:lnTo>
                      <a:pt x="576" y="0"/>
                    </a:lnTo>
                    <a:lnTo>
                      <a:pt x="576" y="96"/>
                    </a:lnTo>
                    <a:lnTo>
                      <a:pt x="0" y="96"/>
                    </a:lnTo>
                    <a:close/>
                  </a:path>
                </a:pathLst>
              </a:custGeom>
              <a:solidFill>
                <a:srgbClr val="FF00FF"/>
              </a:solidFill>
              <a:ln w="12700" cap="flat" cmpd="sng">
                <a:solidFill>
                  <a:schemeClr val="tx1"/>
                </a:solidFill>
                <a:prstDash val="solid"/>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anose="020B0503020204020204" pitchFamily="34" charset="-122"/>
                  <a:ea typeface="微软雅黑" panose="020B0503020204020204" pitchFamily="34" charset="-122"/>
                </a:endParaRPr>
              </a:p>
            </p:txBody>
          </p:sp>
        </p:grpSp>
        <p:grpSp>
          <p:nvGrpSpPr>
            <p:cNvPr id="190" name="Group 44"/>
            <p:cNvGrpSpPr/>
            <p:nvPr/>
          </p:nvGrpSpPr>
          <p:grpSpPr bwMode="auto">
            <a:xfrm>
              <a:off x="6627332" y="3539555"/>
              <a:ext cx="1155700" cy="157162"/>
              <a:chOff x="4080" y="3676"/>
              <a:chExt cx="672" cy="99"/>
            </a:xfrm>
            <a:solidFill>
              <a:srgbClr val="FFC000"/>
            </a:solidFill>
          </p:grpSpPr>
          <p:sp>
            <p:nvSpPr>
              <p:cNvPr id="207" name="Line 45"/>
              <p:cNvSpPr>
                <a:spLocks noChangeShapeType="1"/>
              </p:cNvSpPr>
              <p:nvPr/>
            </p:nvSpPr>
            <p:spPr bwMode="auto">
              <a:xfrm>
                <a:off x="4080" y="3727"/>
                <a:ext cx="672" cy="0"/>
              </a:xfrm>
              <a:prstGeom prst="line">
                <a:avLst/>
              </a:prstGeom>
              <a:grpFill/>
              <a:ln w="12700">
                <a:solidFill>
                  <a:schemeClr val="tx1"/>
                </a:solidFill>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anose="020B0503020204020204" pitchFamily="34" charset="-122"/>
                  <a:ea typeface="微软雅黑" panose="020B0503020204020204" pitchFamily="34" charset="-122"/>
                </a:endParaRPr>
              </a:p>
            </p:txBody>
          </p:sp>
          <p:sp>
            <p:nvSpPr>
              <p:cNvPr id="208" name="Freeform 46"/>
              <p:cNvSpPr/>
              <p:nvPr/>
            </p:nvSpPr>
            <p:spPr bwMode="auto">
              <a:xfrm>
                <a:off x="4128" y="3676"/>
                <a:ext cx="576" cy="99"/>
              </a:xfrm>
              <a:custGeom>
                <a:avLst/>
                <a:gdLst>
                  <a:gd name="T0" fmla="*/ 0 w 576"/>
                  <a:gd name="T1" fmla="*/ 51 h 99"/>
                  <a:gd name="T2" fmla="*/ 0 w 576"/>
                  <a:gd name="T3" fmla="*/ 3 h 99"/>
                  <a:gd name="T4" fmla="*/ 135 w 576"/>
                  <a:gd name="T5" fmla="*/ 3 h 99"/>
                  <a:gd name="T6" fmla="*/ 138 w 576"/>
                  <a:gd name="T7" fmla="*/ 99 h 99"/>
                  <a:gd name="T8" fmla="*/ 264 w 576"/>
                  <a:gd name="T9" fmla="*/ 98 h 99"/>
                  <a:gd name="T10" fmla="*/ 264 w 576"/>
                  <a:gd name="T11" fmla="*/ 0 h 99"/>
                  <a:gd name="T12" fmla="*/ 426 w 576"/>
                  <a:gd name="T13" fmla="*/ 0 h 99"/>
                  <a:gd name="T14" fmla="*/ 426 w 576"/>
                  <a:gd name="T15" fmla="*/ 99 h 99"/>
                  <a:gd name="T16" fmla="*/ 480 w 576"/>
                  <a:gd name="T17" fmla="*/ 99 h 99"/>
                  <a:gd name="T18" fmla="*/ 480 w 576"/>
                  <a:gd name="T19" fmla="*/ 3 h 99"/>
                  <a:gd name="T20" fmla="*/ 576 w 576"/>
                  <a:gd name="T21" fmla="*/ 3 h 99"/>
                  <a:gd name="T22" fmla="*/ 576 w 576"/>
                  <a:gd name="T23" fmla="*/ 51 h 99"/>
                  <a:gd name="T24" fmla="*/ 0 w 576"/>
                  <a:gd name="T25" fmla="*/ 51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76" h="99">
                    <a:moveTo>
                      <a:pt x="0" y="51"/>
                    </a:moveTo>
                    <a:lnTo>
                      <a:pt x="0" y="3"/>
                    </a:lnTo>
                    <a:lnTo>
                      <a:pt x="135" y="3"/>
                    </a:lnTo>
                    <a:lnTo>
                      <a:pt x="138" y="99"/>
                    </a:lnTo>
                    <a:lnTo>
                      <a:pt x="264" y="98"/>
                    </a:lnTo>
                    <a:lnTo>
                      <a:pt x="264" y="0"/>
                    </a:lnTo>
                    <a:lnTo>
                      <a:pt x="426" y="0"/>
                    </a:lnTo>
                    <a:lnTo>
                      <a:pt x="426" y="99"/>
                    </a:lnTo>
                    <a:lnTo>
                      <a:pt x="480" y="99"/>
                    </a:lnTo>
                    <a:lnTo>
                      <a:pt x="480" y="3"/>
                    </a:lnTo>
                    <a:lnTo>
                      <a:pt x="576" y="3"/>
                    </a:lnTo>
                    <a:lnTo>
                      <a:pt x="576" y="51"/>
                    </a:lnTo>
                    <a:lnTo>
                      <a:pt x="0" y="51"/>
                    </a:lnTo>
                    <a:close/>
                  </a:path>
                </a:pathLst>
              </a:custGeom>
              <a:solidFill>
                <a:srgbClr val="FF00FF"/>
              </a:solidFill>
              <a:ln w="12700" cap="flat" cmpd="sng">
                <a:solidFill>
                  <a:schemeClr val="tx1"/>
                </a:solidFill>
                <a:prstDash val="solid"/>
                <a:round/>
                <a:headEnd type="none" w="sm" len="lg"/>
                <a:tailEnd type="none" w="sm"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anose="020B0503020204020204" pitchFamily="34" charset="-122"/>
                  <a:ea typeface="微软雅黑" panose="020B0503020204020204" pitchFamily="34" charset="-122"/>
                </a:endParaRPr>
              </a:p>
            </p:txBody>
          </p:sp>
        </p:grpSp>
        <p:sp>
          <p:nvSpPr>
            <p:cNvPr id="191" name="Rectangle 56"/>
            <p:cNvSpPr>
              <a:spLocks noChangeArrowheads="1"/>
            </p:cNvSpPr>
            <p:nvPr/>
          </p:nvSpPr>
          <p:spPr bwMode="auto">
            <a:xfrm>
              <a:off x="3743124" y="3833254"/>
              <a:ext cx="3595018" cy="488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488" tIns="44450" rIns="90488" bIns="44450">
              <a:spAutoFit/>
            </a:bodyPr>
            <a:lstStyle/>
            <a:p>
              <a:pPr algn="ctr" defTabSz="762000" eaLnBrk="0" hangingPunct="0"/>
              <a:r>
                <a:rPr kumimoji="1" lang="en-US" altLang="zh-CN" sz="1200" b="1" dirty="0">
                  <a:solidFill>
                    <a:srgbClr val="000099"/>
                  </a:solidFill>
                  <a:latin typeface="微软雅黑" panose="020B0503020204020204" pitchFamily="34" charset="-122"/>
                  <a:ea typeface="微软雅黑" panose="020B0503020204020204" pitchFamily="34" charset="-122"/>
                </a:rPr>
                <a:t>(a</a:t>
              </a:r>
              <a:r>
                <a:rPr kumimoji="1" lang="en-US" altLang="zh-CN" sz="1200" b="1" dirty="0" smtClean="0">
                  <a:solidFill>
                    <a:srgbClr val="000099"/>
                  </a:solidFill>
                  <a:latin typeface="微软雅黑" panose="020B0503020204020204" pitchFamily="34" charset="-122"/>
                  <a:ea typeface="微软雅黑" panose="020B0503020204020204" pitchFamily="34" charset="-122"/>
                </a:rPr>
                <a:t>) </a:t>
              </a:r>
              <a:r>
                <a:rPr kumimoji="1" lang="zh-CN" altLang="en-US" sz="1200" b="1" dirty="0" smtClean="0">
                  <a:solidFill>
                    <a:srgbClr val="000099"/>
                  </a:solidFill>
                  <a:latin typeface="微软雅黑" panose="020B0503020204020204" pitchFamily="34" charset="-122"/>
                  <a:ea typeface="微软雅黑" panose="020B0503020204020204" pitchFamily="34" charset="-122"/>
                </a:rPr>
                <a:t>三层的简化模型</a:t>
              </a:r>
              <a:endParaRPr kumimoji="1" lang="en-US" altLang="zh-CN" sz="1200" b="1" dirty="0">
                <a:solidFill>
                  <a:srgbClr val="000099"/>
                </a:solidFill>
                <a:latin typeface="微软雅黑" panose="020B0503020204020204" pitchFamily="34" charset="-122"/>
                <a:ea typeface="微软雅黑" panose="020B0503020204020204" pitchFamily="34" charset="-122"/>
              </a:endParaRPr>
            </a:p>
          </p:txBody>
        </p:sp>
        <p:sp>
          <p:nvSpPr>
            <p:cNvPr id="192" name="Rectangle 67"/>
            <p:cNvSpPr>
              <a:spLocks noChangeArrowheads="1"/>
            </p:cNvSpPr>
            <p:nvPr/>
          </p:nvSpPr>
          <p:spPr bwMode="auto">
            <a:xfrm>
              <a:off x="1054950" y="1482156"/>
              <a:ext cx="2468160" cy="1828800"/>
            </a:xfrm>
            <a:prstGeom prst="rect">
              <a:avLst/>
            </a:prstGeom>
            <a:solidFill>
              <a:srgbClr val="008000"/>
            </a:solidFill>
            <a:ln w="12700">
              <a:solidFill>
                <a:schemeClr val="tx1"/>
              </a:solidFill>
              <a:miter lim="800000"/>
            </a:ln>
            <a:effectLst/>
          </p:spPr>
          <p:txBody>
            <a:bodyPr wrap="none" anchor="ctr"/>
            <a:lstStyle/>
            <a:p>
              <a:endParaRPr lang="zh-CN" altLang="en-US" sz="1200" b="1">
                <a:solidFill>
                  <a:srgbClr val="000099"/>
                </a:solidFill>
                <a:latin typeface="微软雅黑" panose="020B0503020204020204" pitchFamily="34" charset="-122"/>
                <a:ea typeface="微软雅黑" panose="020B0503020204020204" pitchFamily="34" charset="-122"/>
              </a:endParaRPr>
            </a:p>
          </p:txBody>
        </p:sp>
        <p:sp>
          <p:nvSpPr>
            <p:cNvPr id="193" name="Rectangle 68"/>
            <p:cNvSpPr>
              <a:spLocks noChangeArrowheads="1"/>
            </p:cNvSpPr>
            <p:nvPr/>
          </p:nvSpPr>
          <p:spPr bwMode="auto">
            <a:xfrm>
              <a:off x="1054952" y="2091756"/>
              <a:ext cx="2456121" cy="609600"/>
            </a:xfrm>
            <a:prstGeom prst="rect">
              <a:avLst/>
            </a:prstGeom>
            <a:solidFill>
              <a:srgbClr val="00FF99"/>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99"/>
                </a:solidFill>
                <a:latin typeface="微软雅黑" panose="020B0503020204020204" pitchFamily="34" charset="-122"/>
                <a:ea typeface="微软雅黑" panose="020B0503020204020204" pitchFamily="34" charset="-122"/>
              </a:endParaRPr>
            </a:p>
          </p:txBody>
        </p:sp>
        <p:sp>
          <p:nvSpPr>
            <p:cNvPr id="194" name="Line 69"/>
            <p:cNvSpPr>
              <a:spLocks noChangeShapeType="1"/>
            </p:cNvSpPr>
            <p:nvPr/>
          </p:nvSpPr>
          <p:spPr bwMode="auto">
            <a:xfrm>
              <a:off x="1054950" y="2091756"/>
              <a:ext cx="2464718"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99"/>
                </a:solidFill>
                <a:latin typeface="微软雅黑" panose="020B0503020204020204" pitchFamily="34" charset="-122"/>
                <a:ea typeface="微软雅黑" panose="020B0503020204020204" pitchFamily="34" charset="-122"/>
              </a:endParaRPr>
            </a:p>
          </p:txBody>
        </p:sp>
        <p:sp>
          <p:nvSpPr>
            <p:cNvPr id="195" name="Rectangle 70"/>
            <p:cNvSpPr>
              <a:spLocks noChangeArrowheads="1"/>
            </p:cNvSpPr>
            <p:nvPr/>
          </p:nvSpPr>
          <p:spPr bwMode="auto">
            <a:xfrm>
              <a:off x="1676052" y="2244155"/>
              <a:ext cx="1506538" cy="304800"/>
            </a:xfrm>
            <a:prstGeom prst="rect">
              <a:avLst/>
            </a:prstGeom>
            <a:solidFill>
              <a:srgbClr val="0000FF"/>
            </a:solidFill>
            <a:ln w="12700">
              <a:solidFill>
                <a:schemeClr val="tx1"/>
              </a:solidFill>
              <a:miter lim="800000"/>
            </a:ln>
            <a:effectLst/>
          </p:spPr>
          <p:txBody>
            <a:bodyPr wrap="none" anchor="ctr"/>
            <a:lstStyle/>
            <a:p>
              <a:pPr algn="ctr" defTabSz="762000" eaLnBrk="0" hangingPunct="0"/>
              <a:endParaRPr kumimoji="1" lang="zh-CN" altLang="zh-CN" sz="1200" b="1">
                <a:solidFill>
                  <a:srgbClr val="000099"/>
                </a:solidFill>
                <a:latin typeface="微软雅黑" panose="020B0503020204020204" pitchFamily="34" charset="-122"/>
                <a:ea typeface="微软雅黑" panose="020B0503020204020204" pitchFamily="34" charset="-122"/>
              </a:endParaRPr>
            </a:p>
          </p:txBody>
        </p:sp>
        <p:sp>
          <p:nvSpPr>
            <p:cNvPr id="196" name="Line 71"/>
            <p:cNvSpPr>
              <a:spLocks noChangeShapeType="1"/>
            </p:cNvSpPr>
            <p:nvPr/>
          </p:nvSpPr>
          <p:spPr bwMode="auto">
            <a:xfrm>
              <a:off x="1054950" y="2701356"/>
              <a:ext cx="2464718"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99"/>
                </a:solidFill>
                <a:latin typeface="微软雅黑" panose="020B0503020204020204" pitchFamily="34" charset="-122"/>
                <a:ea typeface="微软雅黑" panose="020B0503020204020204" pitchFamily="34" charset="-122"/>
              </a:endParaRPr>
            </a:p>
          </p:txBody>
        </p:sp>
        <p:sp>
          <p:nvSpPr>
            <p:cNvPr id="197" name="Rectangle 72"/>
            <p:cNvSpPr>
              <a:spLocks noChangeArrowheads="1"/>
            </p:cNvSpPr>
            <p:nvPr/>
          </p:nvSpPr>
          <p:spPr bwMode="auto">
            <a:xfrm>
              <a:off x="1897905" y="1634555"/>
              <a:ext cx="1073150" cy="304800"/>
            </a:xfrm>
            <a:prstGeom prst="rect">
              <a:avLst/>
            </a:prstGeom>
            <a:solidFill>
              <a:schemeClr val="bg1"/>
            </a:solidFill>
            <a:ln w="12700">
              <a:solidFill>
                <a:schemeClr val="tx1"/>
              </a:solidFill>
              <a:miter lim="800000"/>
            </a:ln>
            <a:effectLst/>
          </p:spPr>
          <p:txBody>
            <a:bodyPr wrap="none" anchor="ctr"/>
            <a:lstStyle/>
            <a:p>
              <a:pPr algn="ctr" defTabSz="762000" eaLnBrk="0" hangingPunct="0"/>
              <a:r>
                <a:rPr kumimoji="1" lang="en-US" altLang="zh-CN" sz="900" b="1" dirty="0">
                  <a:latin typeface="微软雅黑" panose="020B0503020204020204" pitchFamily="34" charset="-122"/>
                  <a:ea typeface="微软雅黑" panose="020B0503020204020204" pitchFamily="34" charset="-122"/>
                </a:rPr>
                <a:t>IP </a:t>
              </a:r>
              <a:r>
                <a:rPr kumimoji="1" lang="zh-CN" altLang="en-US" sz="900" b="1" dirty="0">
                  <a:latin typeface="微软雅黑" panose="020B0503020204020204" pitchFamily="34" charset="-122"/>
                  <a:ea typeface="微软雅黑" panose="020B0503020204020204" pitchFamily="34" charset="-122"/>
                </a:rPr>
                <a:t>数据报</a:t>
              </a:r>
              <a:endParaRPr kumimoji="1" lang="zh-CN" altLang="en-US" sz="900" b="1" dirty="0">
                <a:latin typeface="微软雅黑" panose="020B0503020204020204" pitchFamily="34" charset="-122"/>
                <a:ea typeface="微软雅黑" panose="020B0503020204020204" pitchFamily="34" charset="-122"/>
              </a:endParaRPr>
            </a:p>
          </p:txBody>
        </p:sp>
        <p:sp>
          <p:nvSpPr>
            <p:cNvPr id="198" name="Rectangle 73"/>
            <p:cNvSpPr>
              <a:spLocks noChangeArrowheads="1"/>
            </p:cNvSpPr>
            <p:nvPr/>
          </p:nvSpPr>
          <p:spPr bwMode="auto">
            <a:xfrm>
              <a:off x="1669173" y="2853755"/>
              <a:ext cx="1520296" cy="304800"/>
            </a:xfrm>
            <a:prstGeom prst="rect">
              <a:avLst/>
            </a:prstGeom>
            <a:solidFill>
              <a:srgbClr val="99FFCC"/>
            </a:solidFill>
            <a:ln w="12700">
              <a:solidFill>
                <a:schemeClr val="tx1"/>
              </a:solidFill>
              <a:miter lim="800000"/>
            </a:ln>
            <a:effectLst/>
          </p:spPr>
          <p:txBody>
            <a:bodyPr wrap="none" anchor="ctr"/>
            <a:lstStyle/>
            <a:p>
              <a:pPr algn="ctr" defTabSz="762000" eaLnBrk="0" hangingPunct="0"/>
              <a:endParaRPr kumimoji="1" lang="zh-CN" altLang="zh-CN" sz="1200" b="1">
                <a:solidFill>
                  <a:srgbClr val="000099"/>
                </a:solidFill>
                <a:latin typeface="微软雅黑" panose="020B0503020204020204" pitchFamily="34" charset="-122"/>
                <a:ea typeface="微软雅黑" panose="020B0503020204020204" pitchFamily="34" charset="-122"/>
              </a:endParaRPr>
            </a:p>
          </p:txBody>
        </p:sp>
        <p:sp>
          <p:nvSpPr>
            <p:cNvPr id="199" name="Rectangle 74"/>
            <p:cNvSpPr>
              <a:spLocks noChangeArrowheads="1"/>
            </p:cNvSpPr>
            <p:nvPr/>
          </p:nvSpPr>
          <p:spPr bwMode="auto">
            <a:xfrm>
              <a:off x="1529915" y="2855547"/>
              <a:ext cx="1842062" cy="3690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Lst>
          </p:spPr>
          <p:txBody>
            <a:bodyPr wrap="none" lIns="90488" tIns="44450" rIns="90488" bIns="44450">
              <a:spAutoFit/>
            </a:bodyPr>
            <a:lstStyle/>
            <a:p>
              <a:pPr defTabSz="762000" eaLnBrk="0" hangingPunct="0">
                <a:lnSpc>
                  <a:spcPct val="85000"/>
                </a:lnSpc>
              </a:pPr>
              <a:r>
                <a:rPr kumimoji="1" lang="en-US" altLang="zh-CN" sz="900" b="1" dirty="0">
                  <a:latin typeface="微软雅黑" panose="020B0503020204020204" pitchFamily="34" charset="-122"/>
                  <a:ea typeface="微软雅黑" panose="020B0503020204020204" pitchFamily="34" charset="-122"/>
                </a:rPr>
                <a:t>1010…  …0110</a:t>
              </a:r>
              <a:endParaRPr kumimoji="1" lang="en-US" altLang="zh-CN" sz="900" b="1" dirty="0">
                <a:latin typeface="微软雅黑" panose="020B0503020204020204" pitchFamily="34" charset="-122"/>
                <a:ea typeface="微软雅黑" panose="020B0503020204020204" pitchFamily="34" charset="-122"/>
              </a:endParaRPr>
            </a:p>
          </p:txBody>
        </p:sp>
        <p:sp>
          <p:nvSpPr>
            <p:cNvPr id="200" name="AutoShape 75"/>
            <p:cNvSpPr>
              <a:spLocks noChangeArrowheads="1"/>
            </p:cNvSpPr>
            <p:nvPr/>
          </p:nvSpPr>
          <p:spPr bwMode="auto">
            <a:xfrm>
              <a:off x="2267661" y="2701355"/>
              <a:ext cx="330200" cy="334962"/>
            </a:xfrm>
            <a:prstGeom prst="downArrow">
              <a:avLst>
                <a:gd name="adj1" fmla="val 50000"/>
                <a:gd name="adj2" fmla="val 43231"/>
              </a:avLst>
            </a:prstGeom>
            <a:solidFill>
              <a:srgbClr val="FFFF00"/>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endParaRPr lang="zh-CN" altLang="en-US" sz="1200" b="1">
                <a:solidFill>
                  <a:srgbClr val="000099"/>
                </a:solidFill>
                <a:latin typeface="微软雅黑" panose="020B0503020204020204" pitchFamily="34" charset="-122"/>
                <a:ea typeface="微软雅黑" panose="020B0503020204020204" pitchFamily="34" charset="-122"/>
              </a:endParaRPr>
            </a:p>
          </p:txBody>
        </p:sp>
        <p:sp>
          <p:nvSpPr>
            <p:cNvPr id="201" name="Rectangle 76"/>
            <p:cNvSpPr>
              <a:spLocks noChangeArrowheads="1"/>
            </p:cNvSpPr>
            <p:nvPr/>
          </p:nvSpPr>
          <p:spPr bwMode="auto">
            <a:xfrm>
              <a:off x="1891026" y="2269218"/>
              <a:ext cx="1073150" cy="280987"/>
            </a:xfrm>
            <a:prstGeom prst="rect">
              <a:avLst/>
            </a:prstGeom>
            <a:solidFill>
              <a:srgbClr val="00B0F0"/>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99"/>
                </a:solidFill>
                <a:latin typeface="微软雅黑" panose="020B0503020204020204" pitchFamily="34" charset="-122"/>
                <a:ea typeface="微软雅黑" panose="020B0503020204020204" pitchFamily="34" charset="-122"/>
              </a:endParaRPr>
            </a:p>
          </p:txBody>
        </p:sp>
        <p:sp>
          <p:nvSpPr>
            <p:cNvPr id="202" name="AutoShape 77"/>
            <p:cNvSpPr>
              <a:spLocks noChangeArrowheads="1"/>
            </p:cNvSpPr>
            <p:nvPr/>
          </p:nvSpPr>
          <p:spPr bwMode="auto">
            <a:xfrm>
              <a:off x="1897905" y="1948881"/>
              <a:ext cx="1073150" cy="369887"/>
            </a:xfrm>
            <a:prstGeom prst="downArrow">
              <a:avLst>
                <a:gd name="adj1" fmla="val 65389"/>
                <a:gd name="adj2" fmla="val 39394"/>
              </a:avLst>
            </a:prstGeom>
            <a:solidFill>
              <a:srgbClr val="FFFF00"/>
            </a:solidFill>
            <a:ln w="12700">
              <a:solidFill>
                <a:schemeClr val="tx1"/>
              </a:solidFill>
              <a:miter lim="800000"/>
            </a:ln>
            <a:effectLst/>
          </p:spPr>
          <p:txBody>
            <a:bodyPr vert="eaVert" wrap="none" anchor="ctr"/>
            <a:lstStyle/>
            <a:p>
              <a:endParaRPr lang="zh-CN" altLang="en-US" sz="1200" b="1">
                <a:solidFill>
                  <a:srgbClr val="000099"/>
                </a:solidFill>
                <a:latin typeface="微软雅黑" panose="020B0503020204020204" pitchFamily="34" charset="-122"/>
                <a:ea typeface="微软雅黑" panose="020B0503020204020204" pitchFamily="34" charset="-122"/>
              </a:endParaRPr>
            </a:p>
          </p:txBody>
        </p:sp>
        <p:sp>
          <p:nvSpPr>
            <p:cNvPr id="203" name="Text Box 78"/>
            <p:cNvSpPr txBox="1">
              <a:spLocks noChangeArrowheads="1"/>
            </p:cNvSpPr>
            <p:nvPr/>
          </p:nvSpPr>
          <p:spPr bwMode="auto">
            <a:xfrm>
              <a:off x="1047911" y="2165391"/>
              <a:ext cx="569531" cy="4659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zh-CN" altLang="en-US" sz="1200" b="1" dirty="0">
                  <a:solidFill>
                    <a:srgbClr val="CC00CC"/>
                  </a:solidFill>
                  <a:latin typeface="微软雅黑" panose="020B0503020204020204" pitchFamily="34" charset="-122"/>
                  <a:ea typeface="微软雅黑" panose="020B0503020204020204" pitchFamily="34" charset="-122"/>
                </a:rPr>
                <a:t>帧</a:t>
              </a:r>
              <a:endParaRPr kumimoji="1" lang="zh-CN" altLang="en-US" sz="1200" b="1" dirty="0">
                <a:solidFill>
                  <a:srgbClr val="CC00CC"/>
                </a:solidFill>
                <a:latin typeface="微软雅黑" panose="020B0503020204020204" pitchFamily="34" charset="-122"/>
                <a:ea typeface="微软雅黑" panose="020B0503020204020204" pitchFamily="34" charset="-122"/>
              </a:endParaRPr>
            </a:p>
          </p:txBody>
        </p:sp>
        <p:sp>
          <p:nvSpPr>
            <p:cNvPr id="204" name="Rectangle 79"/>
            <p:cNvSpPr>
              <a:spLocks noChangeArrowheads="1"/>
            </p:cNvSpPr>
            <p:nvPr/>
          </p:nvSpPr>
          <p:spPr bwMode="auto">
            <a:xfrm>
              <a:off x="2068457" y="1889294"/>
              <a:ext cx="695736" cy="3840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900" b="1" dirty="0">
                  <a:latin typeface="微软雅黑" panose="020B0503020204020204" pitchFamily="34" charset="-122"/>
                  <a:ea typeface="微软雅黑" panose="020B0503020204020204" pitchFamily="34" charset="-122"/>
                </a:rPr>
                <a:t>装入</a:t>
              </a:r>
              <a:endParaRPr kumimoji="1" lang="zh-CN" altLang="en-US" sz="900" b="1" dirty="0">
                <a:latin typeface="微软雅黑" panose="020B0503020204020204" pitchFamily="34" charset="-122"/>
                <a:ea typeface="微软雅黑" panose="020B0503020204020204" pitchFamily="34" charset="-122"/>
              </a:endParaRPr>
            </a:p>
          </p:txBody>
        </p:sp>
        <p:sp>
          <p:nvSpPr>
            <p:cNvPr id="205" name="Line 80"/>
            <p:cNvSpPr>
              <a:spLocks noChangeShapeType="1"/>
            </p:cNvSpPr>
            <p:nvPr/>
          </p:nvSpPr>
          <p:spPr bwMode="auto">
            <a:xfrm>
              <a:off x="1885867" y="2248917"/>
              <a:ext cx="0" cy="285750"/>
            </a:xfrm>
            <a:prstGeom prst="line">
              <a:avLst/>
            </a:prstGeom>
            <a:noFill/>
            <a:ln w="12700">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anose="020B0503020204020204" pitchFamily="34" charset="-122"/>
                <a:ea typeface="微软雅黑" panose="020B0503020204020204" pitchFamily="34" charset="-122"/>
              </a:endParaRPr>
            </a:p>
          </p:txBody>
        </p:sp>
        <p:sp>
          <p:nvSpPr>
            <p:cNvPr id="206" name="Line 81"/>
            <p:cNvSpPr>
              <a:spLocks noChangeShapeType="1"/>
            </p:cNvSpPr>
            <p:nvPr/>
          </p:nvSpPr>
          <p:spPr bwMode="auto">
            <a:xfrm>
              <a:off x="2959017" y="2250505"/>
              <a:ext cx="0" cy="285750"/>
            </a:xfrm>
            <a:prstGeom prst="line">
              <a:avLst/>
            </a:prstGeom>
            <a:noFill/>
            <a:ln w="12700">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2000" advTm="2000"/>
    </mc:Choice>
    <mc:Fallback>
      <p:transition spd="slow" advTm="2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nodeType="clickEffect">
                                  <p:stCondLst>
                                    <p:cond delay="0"/>
                                  </p:stCondLst>
                                  <p:endCondLst>
                                    <p:cond evt="onNext" delay="0">
                                      <p:tgtEl>
                                        <p:sldTgt/>
                                      </p:tgtEl>
                                    </p:cond>
                                  </p:endCondLst>
                                  <p:childTnLst>
                                    <p:set>
                                      <p:cBhvr rctx="PPT">
                                        <p:cTn id="6" dur="indefinite"/>
                                        <p:tgtEl>
                                          <p:spTgt spid="153"/>
                                        </p:tgtEl>
                                        <p:attrNameLst>
                                          <p:attrName>style.opacity</p:attrName>
                                        </p:attrNameLst>
                                      </p:cBhvr>
                                      <p:to>
                                        <p:strVal val="0.25"/>
                                      </p:to>
                                    </p:set>
                                    <p:animEffect filter="image" prLst="opacity: 0.25">
                                      <p:cBhvr rctx="IE">
                                        <p:cTn id="7" dur="indefinite"/>
                                        <p:tgtEl>
                                          <p:spTgt spid="153"/>
                                        </p:tgtEl>
                                      </p:cBhvr>
                                    </p:animEffect>
                                  </p:childTnLst>
                                </p:cTn>
                              </p:par>
                            </p:childTnLst>
                          </p:cTn>
                        </p:par>
                        <p:par>
                          <p:cTn id="8" fill="hold">
                            <p:stCondLst>
                              <p:cond delay="0"/>
                            </p:stCondLst>
                            <p:childTnLst>
                              <p:par>
                                <p:cTn id="9" presetID="22" presetClass="entr" presetSubtype="1" fill="hold" nodeType="afterEffect">
                                  <p:stCondLst>
                                    <p:cond delay="0"/>
                                  </p:stCondLst>
                                  <p:childTnLst>
                                    <p:set>
                                      <p:cBhvr>
                                        <p:cTn id="10" dur="1" fill="hold">
                                          <p:stCondLst>
                                            <p:cond delay="0"/>
                                          </p:stCondLst>
                                        </p:cTn>
                                        <p:tgtEl>
                                          <p:spTgt spid="132"/>
                                        </p:tgtEl>
                                        <p:attrNameLst>
                                          <p:attrName>style.visibility</p:attrName>
                                        </p:attrNameLst>
                                      </p:cBhvr>
                                      <p:to>
                                        <p:strVal val="visible"/>
                                      </p:to>
                                    </p:set>
                                    <p:animEffect transition="in" filter="wipe(up)">
                                      <p:cBhvr>
                                        <p:cTn id="11" dur="1000"/>
                                        <p:tgtEl>
                                          <p:spTgt spid="1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圆角矩形 48"/>
          <p:cNvSpPr/>
          <p:nvPr/>
        </p:nvSpPr>
        <p:spPr>
          <a:xfrm>
            <a:off x="502919" y="1116499"/>
            <a:ext cx="8129015" cy="2893011"/>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AutoShape 5"/>
          <p:cNvSpPr>
            <a:spLocks noChangeArrowheads="1"/>
          </p:cNvSpPr>
          <p:nvPr/>
        </p:nvSpPr>
        <p:spPr bwMode="auto">
          <a:xfrm>
            <a:off x="502919" y="646095"/>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 name="Rectangle 6"/>
          <p:cNvSpPr>
            <a:spLocks noChangeArrowheads="1"/>
          </p:cNvSpPr>
          <p:nvPr/>
        </p:nvSpPr>
        <p:spPr bwMode="auto">
          <a:xfrm>
            <a:off x="2781168" y="623005"/>
            <a:ext cx="357181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anose="020B0503020204020204" pitchFamily="34" charset="-122"/>
                <a:ea typeface="微软雅黑" panose="020B0503020204020204" pitchFamily="34" charset="-122"/>
              </a:rPr>
              <a:t>2. </a:t>
            </a:r>
            <a:r>
              <a:rPr lang="zh-CN" altLang="en-US" sz="2000" b="1" dirty="0">
                <a:solidFill>
                  <a:schemeClr val="bg1"/>
                </a:solidFill>
                <a:latin typeface="微软雅黑" panose="020B0503020204020204" pitchFamily="34" charset="-122"/>
                <a:ea typeface="微软雅黑" panose="020B0503020204020204" pitchFamily="34" charset="-122"/>
              </a:rPr>
              <a:t>以太网交换机的自学习功能</a:t>
            </a:r>
            <a:endParaRPr lang="fr-FR" altLang="zh-CN" sz="2000" b="1" dirty="0">
              <a:solidFill>
                <a:schemeClr val="bg1"/>
              </a:solidFill>
              <a:latin typeface="微软雅黑" panose="020B0503020204020204" pitchFamily="34" charset="-122"/>
              <a:ea typeface="微软雅黑" panose="020B0503020204020204" pitchFamily="34" charset="-122"/>
            </a:endParaRPr>
          </a:p>
        </p:txBody>
      </p:sp>
      <p:grpSp>
        <p:nvGrpSpPr>
          <p:cNvPr id="2" name="组合 1"/>
          <p:cNvGrpSpPr/>
          <p:nvPr/>
        </p:nvGrpSpPr>
        <p:grpSpPr>
          <a:xfrm>
            <a:off x="2620631" y="1180734"/>
            <a:ext cx="3390896" cy="2732188"/>
            <a:chOff x="2620631" y="1493842"/>
            <a:chExt cx="3390896" cy="2732188"/>
          </a:xfrm>
        </p:grpSpPr>
        <p:sp>
          <p:nvSpPr>
            <p:cNvPr id="55" name="矩形 54"/>
            <p:cNvSpPr/>
            <p:nvPr/>
          </p:nvSpPr>
          <p:spPr>
            <a:xfrm>
              <a:off x="3746732" y="1808707"/>
              <a:ext cx="2209376" cy="2051788"/>
            </a:xfrm>
            <a:prstGeom prst="rect">
              <a:avLst/>
            </a:prstGeom>
            <a:solidFill>
              <a:srgbClr val="0000CC"/>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200" dirty="0">
                  <a:latin typeface="微软雅黑" panose="020B0503020204020204" pitchFamily="34" charset="-122"/>
                  <a:ea typeface="微软雅黑" panose="020B0503020204020204" pitchFamily="34" charset="-122"/>
                </a:rPr>
                <a:t> </a:t>
              </a:r>
              <a:endParaRPr lang="zh-CN" altLang="en-US" sz="1200" dirty="0">
                <a:latin typeface="微软雅黑" panose="020B0503020204020204" pitchFamily="34" charset="-122"/>
                <a:ea typeface="微软雅黑" panose="020B0503020204020204" pitchFamily="34" charset="-122"/>
              </a:endParaRPr>
            </a:p>
          </p:txBody>
        </p:sp>
        <p:cxnSp>
          <p:nvCxnSpPr>
            <p:cNvPr id="56" name="直接连接符 55"/>
            <p:cNvCxnSpPr>
              <a:stCxn id="69" idx="1"/>
            </p:cNvCxnSpPr>
            <p:nvPr/>
          </p:nvCxnSpPr>
          <p:spPr>
            <a:xfrm flipH="1">
              <a:off x="3075066" y="3606863"/>
              <a:ext cx="66083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直接连接符 56"/>
            <p:cNvCxnSpPr>
              <a:endCxn id="66" idx="1"/>
            </p:cNvCxnSpPr>
            <p:nvPr/>
          </p:nvCxnSpPr>
          <p:spPr>
            <a:xfrm>
              <a:off x="3075066" y="2528961"/>
              <a:ext cx="67167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a:stCxn id="72" idx="1"/>
            </p:cNvCxnSpPr>
            <p:nvPr/>
          </p:nvCxnSpPr>
          <p:spPr>
            <a:xfrm flipH="1">
              <a:off x="3097939" y="3052707"/>
              <a:ext cx="63796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直接连接符 58"/>
            <p:cNvCxnSpPr>
              <a:endCxn id="64" idx="1"/>
            </p:cNvCxnSpPr>
            <p:nvPr/>
          </p:nvCxnSpPr>
          <p:spPr>
            <a:xfrm>
              <a:off x="3075066" y="1973238"/>
              <a:ext cx="66252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0" name="Rectangle 24"/>
            <p:cNvSpPr>
              <a:spLocks noChangeArrowheads="1"/>
            </p:cNvSpPr>
            <p:nvPr/>
          </p:nvSpPr>
          <p:spPr bwMode="auto">
            <a:xfrm>
              <a:off x="4202623" y="1493842"/>
              <a:ext cx="1259961" cy="30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ctr" defTabSz="762000" eaLnBrk="0" hangingPunct="0"/>
              <a:r>
                <a:rPr kumimoji="1" lang="zh-CN" altLang="en-US" sz="1400" b="1" dirty="0">
                  <a:solidFill>
                    <a:srgbClr val="0000FF"/>
                  </a:solidFill>
                  <a:latin typeface="微软雅黑" panose="020B0503020204020204" pitchFamily="34" charset="-122"/>
                  <a:ea typeface="微软雅黑" panose="020B0503020204020204" pitchFamily="34" charset="-122"/>
                </a:rPr>
                <a:t>以太网交换机</a:t>
              </a:r>
              <a:endParaRPr kumimoji="1" lang="en-US" altLang="zh-CN" sz="1400" b="1" dirty="0">
                <a:solidFill>
                  <a:srgbClr val="0000FF"/>
                </a:solidFill>
                <a:latin typeface="微软雅黑" panose="020B0503020204020204" pitchFamily="34" charset="-122"/>
                <a:ea typeface="微软雅黑" panose="020B0503020204020204" pitchFamily="34" charset="-122"/>
              </a:endParaRPr>
            </a:p>
          </p:txBody>
        </p:sp>
        <p:sp>
          <p:nvSpPr>
            <p:cNvPr id="61" name="Rectangle 34"/>
            <p:cNvSpPr>
              <a:spLocks noChangeArrowheads="1"/>
            </p:cNvSpPr>
            <p:nvPr/>
          </p:nvSpPr>
          <p:spPr bwMode="auto">
            <a:xfrm>
              <a:off x="2627339" y="1771593"/>
              <a:ext cx="298160" cy="274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r" defTabSz="762000" eaLnBrk="0" hangingPunct="0"/>
              <a:r>
                <a:rPr kumimoji="1" lang="en-US" altLang="zh-CN" sz="1200" b="1" dirty="0">
                  <a:latin typeface="微软雅黑" panose="020B0503020204020204" pitchFamily="34" charset="-122"/>
                  <a:ea typeface="微软雅黑" panose="020B0503020204020204" pitchFamily="34" charset="-122"/>
                </a:rPr>
                <a:t>A</a:t>
              </a:r>
              <a:endParaRPr kumimoji="1" lang="en-US" altLang="zh-CN" sz="1200" b="1" baseline="-25000" dirty="0">
                <a:latin typeface="微软雅黑" panose="020B0503020204020204" pitchFamily="34" charset="-122"/>
                <a:ea typeface="微软雅黑" panose="020B0503020204020204" pitchFamily="34" charset="-122"/>
              </a:endParaRPr>
            </a:p>
          </p:txBody>
        </p:sp>
        <p:grpSp>
          <p:nvGrpSpPr>
            <p:cNvPr id="62" name="组合 57"/>
            <p:cNvGrpSpPr/>
            <p:nvPr/>
          </p:nvGrpSpPr>
          <p:grpSpPr bwMode="auto">
            <a:xfrm>
              <a:off x="3737593" y="1836021"/>
              <a:ext cx="277321" cy="274434"/>
              <a:chOff x="2255844" y="1268760"/>
              <a:chExt cx="360915" cy="356296"/>
            </a:xfrm>
          </p:grpSpPr>
          <p:sp>
            <p:nvSpPr>
              <p:cNvPr id="63" name="矩形 62"/>
              <p:cNvSpPr/>
              <p:nvPr/>
            </p:nvSpPr>
            <p:spPr>
              <a:xfrm>
                <a:off x="2267744" y="1340197"/>
                <a:ext cx="288032" cy="215900"/>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sz="1200" b="1" dirty="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latin typeface="微软雅黑" panose="020B0503020204020204" pitchFamily="34" charset="-122"/>
                  <a:ea typeface="微软雅黑" panose="020B0503020204020204" pitchFamily="34" charset="-122"/>
                </a:endParaRPr>
              </a:p>
            </p:txBody>
          </p:sp>
          <p:sp>
            <p:nvSpPr>
              <p:cNvPr id="64" name="Rectangle 40"/>
              <p:cNvSpPr>
                <a:spLocks noChangeArrowheads="1"/>
              </p:cNvSpPr>
              <p:nvPr/>
            </p:nvSpPr>
            <p:spPr bwMode="auto">
              <a:xfrm>
                <a:off x="2255844" y="1268760"/>
                <a:ext cx="360915" cy="356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sz="1200" b="1" dirty="0">
                    <a:latin typeface="微软雅黑" panose="020B0503020204020204" pitchFamily="34" charset="-122"/>
                    <a:ea typeface="微软雅黑" panose="020B0503020204020204" pitchFamily="34" charset="-122"/>
                  </a:rPr>
                  <a:t>1</a:t>
                </a:r>
                <a:endParaRPr kumimoji="1" lang="en-US" altLang="zh-CN" sz="1200" b="1" baseline="-25000" dirty="0">
                  <a:latin typeface="微软雅黑" panose="020B0503020204020204" pitchFamily="34" charset="-122"/>
                  <a:ea typeface="微软雅黑" panose="020B0503020204020204" pitchFamily="34" charset="-122"/>
                </a:endParaRPr>
              </a:p>
            </p:txBody>
          </p:sp>
        </p:grpSp>
        <p:grpSp>
          <p:nvGrpSpPr>
            <p:cNvPr id="65" name="组合 58"/>
            <p:cNvGrpSpPr/>
            <p:nvPr/>
          </p:nvGrpSpPr>
          <p:grpSpPr bwMode="auto">
            <a:xfrm>
              <a:off x="3746736" y="2399933"/>
              <a:ext cx="277321" cy="274434"/>
              <a:chOff x="2267744" y="1280668"/>
              <a:chExt cx="360915" cy="357388"/>
            </a:xfrm>
          </p:grpSpPr>
          <p:sp>
            <p:nvSpPr>
              <p:cNvPr id="66" name="矩形 65"/>
              <p:cNvSpPr/>
              <p:nvPr/>
            </p:nvSpPr>
            <p:spPr>
              <a:xfrm>
                <a:off x="2267744" y="1340416"/>
                <a:ext cx="288032" cy="216562"/>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sz="1200" b="1" dirty="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latin typeface="微软雅黑" panose="020B0503020204020204" pitchFamily="34" charset="-122"/>
                  <a:ea typeface="微软雅黑" panose="020B0503020204020204" pitchFamily="34" charset="-122"/>
                </a:endParaRPr>
              </a:p>
            </p:txBody>
          </p:sp>
          <p:sp>
            <p:nvSpPr>
              <p:cNvPr id="67" name="Rectangle 40"/>
              <p:cNvSpPr>
                <a:spLocks noChangeArrowheads="1"/>
              </p:cNvSpPr>
              <p:nvPr/>
            </p:nvSpPr>
            <p:spPr bwMode="auto">
              <a:xfrm>
                <a:off x="2267744" y="1280668"/>
                <a:ext cx="360915" cy="357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sz="1200" b="1" dirty="0">
                    <a:latin typeface="微软雅黑" panose="020B0503020204020204" pitchFamily="34" charset="-122"/>
                    <a:ea typeface="微软雅黑" panose="020B0503020204020204" pitchFamily="34" charset="-122"/>
                  </a:rPr>
                  <a:t>2</a:t>
                </a:r>
                <a:endParaRPr kumimoji="1" lang="en-US" altLang="zh-CN" sz="1200" b="1" baseline="-25000" dirty="0">
                  <a:latin typeface="微软雅黑" panose="020B0503020204020204" pitchFamily="34" charset="-122"/>
                  <a:ea typeface="微软雅黑" panose="020B0503020204020204" pitchFamily="34" charset="-122"/>
                </a:endParaRPr>
              </a:p>
            </p:txBody>
          </p:sp>
        </p:grpSp>
        <p:grpSp>
          <p:nvGrpSpPr>
            <p:cNvPr id="68" name="组合 61"/>
            <p:cNvGrpSpPr/>
            <p:nvPr/>
          </p:nvGrpSpPr>
          <p:grpSpPr bwMode="auto">
            <a:xfrm>
              <a:off x="3717616" y="3477835"/>
              <a:ext cx="277321" cy="274434"/>
              <a:chOff x="2244074" y="1280668"/>
              <a:chExt cx="358931" cy="357388"/>
            </a:xfrm>
          </p:grpSpPr>
          <p:sp>
            <p:nvSpPr>
              <p:cNvPr id="69" name="矩形 68"/>
              <p:cNvSpPr/>
              <p:nvPr/>
            </p:nvSpPr>
            <p:spPr>
              <a:xfrm>
                <a:off x="2267744" y="1340416"/>
                <a:ext cx="288032" cy="216562"/>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sz="1200" b="1" dirty="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latin typeface="微软雅黑" panose="020B0503020204020204" pitchFamily="34" charset="-122"/>
                  <a:ea typeface="微软雅黑" panose="020B0503020204020204" pitchFamily="34" charset="-122"/>
                </a:endParaRPr>
              </a:p>
            </p:txBody>
          </p:sp>
          <p:sp>
            <p:nvSpPr>
              <p:cNvPr id="70" name="Rectangle 40"/>
              <p:cNvSpPr>
                <a:spLocks noChangeArrowheads="1"/>
              </p:cNvSpPr>
              <p:nvPr/>
            </p:nvSpPr>
            <p:spPr bwMode="auto">
              <a:xfrm>
                <a:off x="2244074" y="1280668"/>
                <a:ext cx="358931" cy="357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sz="1200" b="1" dirty="0">
                    <a:latin typeface="微软雅黑" panose="020B0503020204020204" pitchFamily="34" charset="-122"/>
                    <a:ea typeface="微软雅黑" panose="020B0503020204020204" pitchFamily="34" charset="-122"/>
                  </a:rPr>
                  <a:t>4</a:t>
                </a:r>
                <a:endParaRPr kumimoji="1" lang="en-US" altLang="zh-CN" sz="1200" b="1" baseline="-25000" dirty="0">
                  <a:latin typeface="微软雅黑" panose="020B0503020204020204" pitchFamily="34" charset="-122"/>
                  <a:ea typeface="微软雅黑" panose="020B0503020204020204" pitchFamily="34" charset="-122"/>
                </a:endParaRPr>
              </a:p>
            </p:txBody>
          </p:sp>
        </p:grpSp>
        <p:grpSp>
          <p:nvGrpSpPr>
            <p:cNvPr id="71" name="组合 64"/>
            <p:cNvGrpSpPr/>
            <p:nvPr/>
          </p:nvGrpSpPr>
          <p:grpSpPr bwMode="auto">
            <a:xfrm>
              <a:off x="3726760" y="2913924"/>
              <a:ext cx="277321" cy="274434"/>
              <a:chOff x="2255909" y="1268760"/>
              <a:chExt cx="358931" cy="355702"/>
            </a:xfrm>
          </p:grpSpPr>
          <p:sp>
            <p:nvSpPr>
              <p:cNvPr id="72" name="矩形 71"/>
              <p:cNvSpPr/>
              <p:nvPr/>
            </p:nvSpPr>
            <p:spPr>
              <a:xfrm>
                <a:off x="2267744" y="1340078"/>
                <a:ext cx="288032" cy="217125"/>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sz="1200" b="1" dirty="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latin typeface="微软雅黑" panose="020B0503020204020204" pitchFamily="34" charset="-122"/>
                  <a:ea typeface="微软雅黑" panose="020B0503020204020204" pitchFamily="34" charset="-122"/>
                </a:endParaRPr>
              </a:p>
            </p:txBody>
          </p:sp>
          <p:sp>
            <p:nvSpPr>
              <p:cNvPr id="73" name="Rectangle 40"/>
              <p:cNvSpPr>
                <a:spLocks noChangeArrowheads="1"/>
              </p:cNvSpPr>
              <p:nvPr/>
            </p:nvSpPr>
            <p:spPr bwMode="auto">
              <a:xfrm>
                <a:off x="2255909" y="1268760"/>
                <a:ext cx="358931" cy="355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sz="1200" b="1" dirty="0">
                    <a:latin typeface="微软雅黑" panose="020B0503020204020204" pitchFamily="34" charset="-122"/>
                    <a:ea typeface="微软雅黑" panose="020B0503020204020204" pitchFamily="34" charset="-122"/>
                  </a:rPr>
                  <a:t>3</a:t>
                </a:r>
                <a:endParaRPr kumimoji="1" lang="en-US" altLang="zh-CN" sz="1200" b="1" baseline="-25000" dirty="0">
                  <a:latin typeface="微软雅黑" panose="020B0503020204020204" pitchFamily="34" charset="-122"/>
                  <a:ea typeface="微软雅黑" panose="020B0503020204020204" pitchFamily="34" charset="-122"/>
                </a:endParaRPr>
              </a:p>
            </p:txBody>
          </p:sp>
        </p:grpSp>
        <p:sp>
          <p:nvSpPr>
            <p:cNvPr id="74" name="Rectangle 34"/>
            <p:cNvSpPr>
              <a:spLocks noChangeArrowheads="1"/>
            </p:cNvSpPr>
            <p:nvPr/>
          </p:nvSpPr>
          <p:spPr bwMode="auto">
            <a:xfrm>
              <a:off x="2638857" y="3430830"/>
              <a:ext cx="304571" cy="274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r" defTabSz="762000" eaLnBrk="0" hangingPunct="0"/>
              <a:r>
                <a:rPr kumimoji="1" lang="en-US" altLang="zh-CN" sz="1200" b="1" dirty="0">
                  <a:latin typeface="微软雅黑" panose="020B0503020204020204" pitchFamily="34" charset="-122"/>
                  <a:ea typeface="微软雅黑" panose="020B0503020204020204" pitchFamily="34" charset="-122"/>
                </a:rPr>
                <a:t>D</a:t>
              </a:r>
              <a:endParaRPr kumimoji="1" lang="en-US" altLang="zh-CN" sz="1200" b="1" baseline="-25000" dirty="0">
                <a:latin typeface="微软雅黑" panose="020B0503020204020204" pitchFamily="34" charset="-122"/>
                <a:ea typeface="微软雅黑" panose="020B0503020204020204" pitchFamily="34" charset="-122"/>
              </a:endParaRPr>
            </a:p>
          </p:txBody>
        </p:sp>
        <p:sp>
          <p:nvSpPr>
            <p:cNvPr id="75" name="Rectangle 34"/>
            <p:cNvSpPr>
              <a:spLocks noChangeArrowheads="1"/>
            </p:cNvSpPr>
            <p:nvPr/>
          </p:nvSpPr>
          <p:spPr bwMode="auto">
            <a:xfrm>
              <a:off x="2636957" y="2865055"/>
              <a:ext cx="288542" cy="274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r" defTabSz="762000" eaLnBrk="0" hangingPunct="0"/>
              <a:r>
                <a:rPr kumimoji="1" lang="en-US" altLang="zh-CN" sz="1200" b="1" dirty="0">
                  <a:latin typeface="微软雅黑" panose="020B0503020204020204" pitchFamily="34" charset="-122"/>
                  <a:ea typeface="微软雅黑" panose="020B0503020204020204" pitchFamily="34" charset="-122"/>
                </a:rPr>
                <a:t>B</a:t>
              </a:r>
              <a:endParaRPr kumimoji="1" lang="en-US" altLang="zh-CN" sz="1200" b="1" baseline="-25000" dirty="0">
                <a:latin typeface="微软雅黑" panose="020B0503020204020204" pitchFamily="34" charset="-122"/>
                <a:ea typeface="微软雅黑" panose="020B0503020204020204" pitchFamily="34" charset="-122"/>
              </a:endParaRPr>
            </a:p>
          </p:txBody>
        </p:sp>
        <p:grpSp>
          <p:nvGrpSpPr>
            <p:cNvPr id="76" name="组合 75"/>
            <p:cNvGrpSpPr/>
            <p:nvPr/>
          </p:nvGrpSpPr>
          <p:grpSpPr>
            <a:xfrm>
              <a:off x="4065622" y="2068590"/>
              <a:ext cx="1945905" cy="1377898"/>
              <a:chOff x="2208968" y="2283000"/>
              <a:chExt cx="1945905" cy="1377898"/>
            </a:xfrm>
          </p:grpSpPr>
          <p:sp>
            <p:nvSpPr>
              <p:cNvPr id="77" name="Rectangle 44"/>
              <p:cNvSpPr>
                <a:spLocks noChangeArrowheads="1"/>
              </p:cNvSpPr>
              <p:nvPr/>
            </p:nvSpPr>
            <p:spPr bwMode="auto">
              <a:xfrm>
                <a:off x="2248098" y="2551856"/>
                <a:ext cx="1783576" cy="1109042"/>
              </a:xfrm>
              <a:prstGeom prst="rect">
                <a:avLst/>
              </a:prstGeom>
              <a:solidFill>
                <a:schemeClr val="bg1"/>
              </a:solidFill>
              <a:ln w="9525">
                <a:solidFill>
                  <a:schemeClr val="tx1"/>
                </a:solidFill>
                <a:miter lim="800000"/>
              </a:ln>
            </p:spPr>
            <p:txBody>
              <a:bodyPr wrap="none" anchor="ctr"/>
              <a:lstStyle/>
              <a:p>
                <a:endParaRPr lang="zh-CN" altLang="en-US" sz="1200" b="1">
                  <a:latin typeface="微软雅黑" panose="020B0503020204020204" pitchFamily="34" charset="-122"/>
                  <a:ea typeface="微软雅黑" panose="020B0503020204020204" pitchFamily="34" charset="-122"/>
                </a:endParaRPr>
              </a:p>
            </p:txBody>
          </p:sp>
          <p:sp>
            <p:nvSpPr>
              <p:cNvPr id="78" name="Rectangle 49"/>
              <p:cNvSpPr>
                <a:spLocks noChangeArrowheads="1"/>
              </p:cNvSpPr>
              <p:nvPr/>
            </p:nvSpPr>
            <p:spPr bwMode="auto">
              <a:xfrm>
                <a:off x="2208968" y="2521979"/>
                <a:ext cx="1945905" cy="479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90488" tIns="44450" rIns="90488" bIns="44450">
                <a:spAutoFit/>
              </a:bodyPr>
              <a:lstStyle/>
              <a:p>
                <a:pPr defTabSz="762000" eaLnBrk="0" hangingPunct="0">
                  <a:lnSpc>
                    <a:spcPct val="115000"/>
                  </a:lnSpc>
                </a:pPr>
                <a:r>
                  <a:rPr kumimoji="1" lang="en-US" altLang="zh-CN" sz="1100" b="1" dirty="0" smtClean="0">
                    <a:solidFill>
                      <a:srgbClr val="0000FF"/>
                    </a:solidFill>
                    <a:latin typeface="微软雅黑" panose="020B0503020204020204" pitchFamily="34" charset="-122"/>
                    <a:ea typeface="微软雅黑" panose="020B0503020204020204" pitchFamily="34" charset="-122"/>
                  </a:rPr>
                  <a:t>MAC </a:t>
                </a:r>
                <a:r>
                  <a:rPr kumimoji="1" lang="zh-CN" altLang="en-US" sz="1100" b="1" dirty="0" smtClean="0">
                    <a:solidFill>
                      <a:srgbClr val="0000FF"/>
                    </a:solidFill>
                    <a:latin typeface="微软雅黑" panose="020B0503020204020204" pitchFamily="34" charset="-122"/>
                    <a:ea typeface="微软雅黑" panose="020B0503020204020204" pitchFamily="34" charset="-122"/>
                  </a:rPr>
                  <a:t>地址  接口   有效时间</a:t>
                </a:r>
                <a:endParaRPr kumimoji="1" lang="zh-CN" altLang="en-US" sz="1100" b="1" dirty="0">
                  <a:solidFill>
                    <a:srgbClr val="0000FF"/>
                  </a:solidFill>
                  <a:latin typeface="微软雅黑" panose="020B0503020204020204" pitchFamily="34" charset="-122"/>
                  <a:ea typeface="微软雅黑" panose="020B0503020204020204" pitchFamily="34" charset="-122"/>
                </a:endParaRPr>
              </a:p>
              <a:p>
                <a:pPr defTabSz="762000" eaLnBrk="0" hangingPunct="0">
                  <a:lnSpc>
                    <a:spcPct val="115000"/>
                  </a:lnSpc>
                </a:pPr>
                <a:r>
                  <a:rPr kumimoji="1" lang="zh-CN" altLang="en-US" sz="1100" b="1" dirty="0">
                    <a:solidFill>
                      <a:srgbClr val="0000FF"/>
                    </a:solidFill>
                    <a:latin typeface="微软雅黑" panose="020B0503020204020204" pitchFamily="34" charset="-122"/>
                    <a:ea typeface="微软雅黑" panose="020B0503020204020204" pitchFamily="34" charset="-122"/>
                  </a:rPr>
                  <a:t>   </a:t>
                </a:r>
                <a:endParaRPr kumimoji="1" lang="en-US" altLang="zh-CN" sz="1100" b="1" baseline="-25000" dirty="0">
                  <a:solidFill>
                    <a:srgbClr val="0000FF"/>
                  </a:solidFill>
                  <a:latin typeface="微软雅黑" panose="020B0503020204020204" pitchFamily="34" charset="-122"/>
                  <a:ea typeface="微软雅黑" panose="020B0503020204020204" pitchFamily="34" charset="-122"/>
                </a:endParaRPr>
              </a:p>
            </p:txBody>
          </p:sp>
          <p:sp>
            <p:nvSpPr>
              <p:cNvPr id="79" name="Line 50"/>
              <p:cNvSpPr>
                <a:spLocks noChangeShapeType="1"/>
              </p:cNvSpPr>
              <p:nvPr/>
            </p:nvSpPr>
            <p:spPr bwMode="auto">
              <a:xfrm>
                <a:off x="2968302" y="2551856"/>
                <a:ext cx="0" cy="110904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sz="1200" b="1">
                  <a:latin typeface="微软雅黑" panose="020B0503020204020204" pitchFamily="34" charset="-122"/>
                  <a:ea typeface="微软雅黑" panose="020B0503020204020204" pitchFamily="34" charset="-122"/>
                </a:endParaRPr>
              </a:p>
            </p:txBody>
          </p:sp>
          <p:sp>
            <p:nvSpPr>
              <p:cNvPr id="80" name="Line 45"/>
              <p:cNvSpPr>
                <a:spLocks noChangeShapeType="1"/>
              </p:cNvSpPr>
              <p:nvPr/>
            </p:nvSpPr>
            <p:spPr bwMode="auto">
              <a:xfrm>
                <a:off x="2248098" y="2773176"/>
                <a:ext cx="178357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sz="1200" b="1">
                  <a:latin typeface="微软雅黑" panose="020B0503020204020204" pitchFamily="34" charset="-122"/>
                  <a:ea typeface="微软雅黑" panose="020B0503020204020204" pitchFamily="34" charset="-122"/>
                </a:endParaRPr>
              </a:p>
            </p:txBody>
          </p:sp>
          <p:sp>
            <p:nvSpPr>
              <p:cNvPr id="81" name="Line 46"/>
              <p:cNvSpPr>
                <a:spLocks noChangeShapeType="1"/>
              </p:cNvSpPr>
              <p:nvPr/>
            </p:nvSpPr>
            <p:spPr bwMode="auto">
              <a:xfrm>
                <a:off x="2248098" y="2994495"/>
                <a:ext cx="178357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sz="1200" b="1">
                  <a:latin typeface="微软雅黑" panose="020B0503020204020204" pitchFamily="34" charset="-122"/>
                  <a:ea typeface="微软雅黑" panose="020B0503020204020204" pitchFamily="34" charset="-122"/>
                </a:endParaRPr>
              </a:p>
            </p:txBody>
          </p:sp>
          <p:sp>
            <p:nvSpPr>
              <p:cNvPr id="82" name="Line 47"/>
              <p:cNvSpPr>
                <a:spLocks noChangeShapeType="1"/>
              </p:cNvSpPr>
              <p:nvPr/>
            </p:nvSpPr>
            <p:spPr bwMode="auto">
              <a:xfrm>
                <a:off x="2248098" y="3215814"/>
                <a:ext cx="1783578" cy="122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sz="1200" b="1">
                  <a:latin typeface="微软雅黑" panose="020B0503020204020204" pitchFamily="34" charset="-122"/>
                  <a:ea typeface="微软雅黑" panose="020B0503020204020204" pitchFamily="34" charset="-122"/>
                </a:endParaRPr>
              </a:p>
            </p:txBody>
          </p:sp>
          <p:sp>
            <p:nvSpPr>
              <p:cNvPr id="83" name="Line 66"/>
              <p:cNvSpPr>
                <a:spLocks noChangeShapeType="1"/>
              </p:cNvSpPr>
              <p:nvPr/>
            </p:nvSpPr>
            <p:spPr bwMode="auto">
              <a:xfrm>
                <a:off x="2248098" y="3437133"/>
                <a:ext cx="1783578" cy="1223"/>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sz="1200" b="1">
                  <a:latin typeface="微软雅黑" panose="020B0503020204020204" pitchFamily="34" charset="-122"/>
                  <a:ea typeface="微软雅黑" panose="020B0503020204020204" pitchFamily="34" charset="-122"/>
                </a:endParaRPr>
              </a:p>
            </p:txBody>
          </p:sp>
          <p:sp>
            <p:nvSpPr>
              <p:cNvPr id="84" name="Rectangle 24"/>
              <p:cNvSpPr>
                <a:spLocks noChangeArrowheads="1"/>
              </p:cNvSpPr>
              <p:nvPr/>
            </p:nvSpPr>
            <p:spPr bwMode="auto">
              <a:xfrm>
                <a:off x="2746695" y="2283000"/>
                <a:ext cx="721352" cy="30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zh-CN" altLang="en-US" sz="1400" b="1" dirty="0">
                    <a:solidFill>
                      <a:schemeClr val="bg1"/>
                    </a:solidFill>
                    <a:latin typeface="微软雅黑" panose="020B0503020204020204" pitchFamily="34" charset="-122"/>
                    <a:ea typeface="微软雅黑" panose="020B0503020204020204" pitchFamily="34" charset="-122"/>
                  </a:rPr>
                  <a:t>交换表</a:t>
                </a:r>
                <a:endParaRPr kumimoji="1" lang="en-US" altLang="zh-CN" sz="1400" b="1" dirty="0">
                  <a:solidFill>
                    <a:schemeClr val="bg1"/>
                  </a:solidFill>
                  <a:latin typeface="微软雅黑" panose="020B0503020204020204" pitchFamily="34" charset="-122"/>
                  <a:ea typeface="微软雅黑" panose="020B0503020204020204" pitchFamily="34" charset="-122"/>
                </a:endParaRPr>
              </a:p>
            </p:txBody>
          </p:sp>
          <p:sp>
            <p:nvSpPr>
              <p:cNvPr id="85" name="Line 50"/>
              <p:cNvSpPr>
                <a:spLocks noChangeShapeType="1"/>
              </p:cNvSpPr>
              <p:nvPr/>
            </p:nvSpPr>
            <p:spPr bwMode="auto">
              <a:xfrm>
                <a:off x="3420721" y="2551856"/>
                <a:ext cx="0" cy="110904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sz="1200" b="1">
                  <a:latin typeface="微软雅黑" panose="020B0503020204020204" pitchFamily="34" charset="-122"/>
                  <a:ea typeface="微软雅黑" panose="020B0503020204020204" pitchFamily="34" charset="-122"/>
                </a:endParaRPr>
              </a:p>
            </p:txBody>
          </p:sp>
        </p:grpSp>
        <p:sp>
          <p:nvSpPr>
            <p:cNvPr id="86" name="Rectangle 34"/>
            <p:cNvSpPr>
              <a:spLocks noChangeArrowheads="1"/>
            </p:cNvSpPr>
            <p:nvPr/>
          </p:nvSpPr>
          <p:spPr bwMode="auto">
            <a:xfrm>
              <a:off x="2620631" y="2324595"/>
              <a:ext cx="286939" cy="274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r" defTabSz="762000" eaLnBrk="0" hangingPunct="0"/>
              <a:r>
                <a:rPr kumimoji="1" lang="en-US" altLang="zh-CN" sz="1200" b="1" dirty="0">
                  <a:latin typeface="微软雅黑" panose="020B0503020204020204" pitchFamily="34" charset="-122"/>
                  <a:ea typeface="微软雅黑" panose="020B0503020204020204" pitchFamily="34" charset="-122"/>
                </a:rPr>
                <a:t>C</a:t>
              </a:r>
              <a:endParaRPr kumimoji="1" lang="en-US" altLang="zh-CN" sz="1200" b="1" baseline="-25000" dirty="0">
                <a:latin typeface="微软雅黑" panose="020B0503020204020204" pitchFamily="34" charset="-122"/>
                <a:ea typeface="微软雅黑" panose="020B0503020204020204" pitchFamily="34" charset="-122"/>
              </a:endParaRPr>
            </a:p>
          </p:txBody>
        </p:sp>
        <p:pic>
          <p:nvPicPr>
            <p:cNvPr id="87" name="Picture 239" descr="jisuanji"/>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2856224" y="1756556"/>
              <a:ext cx="437685" cy="437685"/>
            </a:xfrm>
            <a:prstGeom prst="rect">
              <a:avLst/>
            </a:prstGeom>
            <a:noFill/>
            <a:extLst>
              <a:ext uri="{909E8E84-426E-40DD-AFC4-6F175D3DCCD1}">
                <a14:hiddenFill xmlns:a14="http://schemas.microsoft.com/office/drawing/2010/main">
                  <a:solidFill>
                    <a:srgbClr val="FFFFFF"/>
                  </a:solidFill>
                </a14:hiddenFill>
              </a:ext>
            </a:extLst>
          </p:spPr>
        </p:pic>
        <p:pic>
          <p:nvPicPr>
            <p:cNvPr id="88" name="Picture 239" descr="jisuanji"/>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2856224" y="2307386"/>
              <a:ext cx="437685" cy="437685"/>
            </a:xfrm>
            <a:prstGeom prst="rect">
              <a:avLst/>
            </a:prstGeom>
            <a:noFill/>
            <a:extLst>
              <a:ext uri="{909E8E84-426E-40DD-AFC4-6F175D3DCCD1}">
                <a14:hiddenFill xmlns:a14="http://schemas.microsoft.com/office/drawing/2010/main">
                  <a:solidFill>
                    <a:srgbClr val="FFFFFF"/>
                  </a:solidFill>
                </a14:hiddenFill>
              </a:ext>
            </a:extLst>
          </p:spPr>
        </p:pic>
        <p:pic>
          <p:nvPicPr>
            <p:cNvPr id="89" name="Picture 239" descr="jisuanji"/>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2856224" y="2828349"/>
              <a:ext cx="437685" cy="437685"/>
            </a:xfrm>
            <a:prstGeom prst="rect">
              <a:avLst/>
            </a:prstGeom>
            <a:noFill/>
            <a:extLst>
              <a:ext uri="{909E8E84-426E-40DD-AFC4-6F175D3DCCD1}">
                <a14:hiddenFill xmlns:a14="http://schemas.microsoft.com/office/drawing/2010/main">
                  <a:solidFill>
                    <a:srgbClr val="FFFFFF"/>
                  </a:solidFill>
                </a14:hiddenFill>
              </a:ext>
            </a:extLst>
          </p:spPr>
        </p:pic>
        <p:pic>
          <p:nvPicPr>
            <p:cNvPr id="90" name="Picture 239" descr="jisuanji"/>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2856224" y="3393034"/>
              <a:ext cx="437685" cy="437685"/>
            </a:xfrm>
            <a:prstGeom prst="rect">
              <a:avLst/>
            </a:prstGeom>
            <a:noFill/>
            <a:extLst>
              <a:ext uri="{909E8E84-426E-40DD-AFC4-6F175D3DCCD1}">
                <a14:hiddenFill xmlns:a14="http://schemas.microsoft.com/office/drawing/2010/main">
                  <a:solidFill>
                    <a:srgbClr val="FFFFFF"/>
                  </a:solidFill>
                </a14:hiddenFill>
              </a:ext>
            </a:extLst>
          </p:spPr>
        </p:pic>
        <p:sp>
          <p:nvSpPr>
            <p:cNvPr id="42" name="矩形 41"/>
            <p:cNvSpPr/>
            <p:nvPr/>
          </p:nvSpPr>
          <p:spPr>
            <a:xfrm>
              <a:off x="3754833" y="3887476"/>
              <a:ext cx="2236510" cy="338554"/>
            </a:xfrm>
            <a:prstGeom prst="rect">
              <a:avLst/>
            </a:prstGeom>
          </p:spPr>
          <p:txBody>
            <a:bodyPr wrap="none">
              <a:spAutoFit/>
            </a:bodyPr>
            <a:lstStyle/>
            <a:p>
              <a:pPr algn="ctr"/>
              <a:r>
                <a:rPr lang="zh-CN" altLang="en-US" sz="1600" b="1" dirty="0" smtClean="0">
                  <a:latin typeface="微软雅黑" panose="020B0503020204020204" pitchFamily="34" charset="-122"/>
                  <a:ea typeface="微软雅黑" panose="020B0503020204020204" pitchFamily="34" charset="-122"/>
                </a:rPr>
                <a:t>开始时，交换表是</a:t>
              </a:r>
              <a:r>
                <a:rPr lang="zh-CN" altLang="en-US" sz="1600" b="1" dirty="0">
                  <a:latin typeface="微软雅黑" panose="020B0503020204020204" pitchFamily="34" charset="-122"/>
                  <a:ea typeface="微软雅黑" panose="020B0503020204020204" pitchFamily="34" charset="-122"/>
                </a:rPr>
                <a:t>空的</a:t>
              </a:r>
              <a:endParaRPr lang="zh-CN" altLang="en-US" sz="1600" b="1" dirty="0">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2000" advTm="2000"/>
    </mc:Choice>
    <mc:Fallback>
      <p:transition spd="slow" advTm="2000"/>
    </mc:Fallback>
  </mc:AlternateContent>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圆角矩形 48"/>
          <p:cNvSpPr/>
          <p:nvPr/>
        </p:nvSpPr>
        <p:spPr>
          <a:xfrm>
            <a:off x="502919" y="1113931"/>
            <a:ext cx="8129015" cy="2993894"/>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AutoShape 5"/>
          <p:cNvSpPr>
            <a:spLocks noChangeArrowheads="1"/>
          </p:cNvSpPr>
          <p:nvPr/>
        </p:nvSpPr>
        <p:spPr bwMode="auto">
          <a:xfrm>
            <a:off x="502919" y="643535"/>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 name="Rectangle 6"/>
          <p:cNvSpPr>
            <a:spLocks noChangeArrowheads="1"/>
          </p:cNvSpPr>
          <p:nvPr/>
        </p:nvSpPr>
        <p:spPr bwMode="auto">
          <a:xfrm>
            <a:off x="2781168" y="620445"/>
            <a:ext cx="357181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anose="020B0503020204020204" pitchFamily="34" charset="-122"/>
                <a:ea typeface="微软雅黑" panose="020B0503020204020204" pitchFamily="34" charset="-122"/>
              </a:rPr>
              <a:t>2. </a:t>
            </a:r>
            <a:r>
              <a:rPr lang="zh-CN" altLang="en-US" sz="2000" b="1" dirty="0">
                <a:solidFill>
                  <a:schemeClr val="bg1"/>
                </a:solidFill>
                <a:latin typeface="微软雅黑" panose="020B0503020204020204" pitchFamily="34" charset="-122"/>
                <a:ea typeface="微软雅黑" panose="020B0503020204020204" pitchFamily="34" charset="-122"/>
              </a:rPr>
              <a:t>以太网交换机的自学习功能</a:t>
            </a:r>
            <a:endParaRPr lang="fr-FR" altLang="zh-CN" sz="2000" b="1" dirty="0">
              <a:solidFill>
                <a:schemeClr val="bg1"/>
              </a:solidFill>
              <a:latin typeface="微软雅黑" panose="020B0503020204020204" pitchFamily="34" charset="-122"/>
              <a:ea typeface="微软雅黑" panose="020B0503020204020204" pitchFamily="34" charset="-122"/>
            </a:endParaRPr>
          </a:p>
        </p:txBody>
      </p:sp>
      <p:sp>
        <p:nvSpPr>
          <p:cNvPr id="12" name="矩形 11"/>
          <p:cNvSpPr/>
          <p:nvPr/>
        </p:nvSpPr>
        <p:spPr>
          <a:xfrm>
            <a:off x="1945498" y="1637426"/>
            <a:ext cx="2209376" cy="2051788"/>
          </a:xfrm>
          <a:prstGeom prst="rect">
            <a:avLst/>
          </a:prstGeom>
          <a:solidFill>
            <a:srgbClr val="0000CC"/>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200" dirty="0">
                <a:latin typeface="微软雅黑" panose="020B0503020204020204" pitchFamily="34" charset="-122"/>
                <a:ea typeface="微软雅黑" panose="020B0503020204020204" pitchFamily="34" charset="-122"/>
              </a:rPr>
              <a:t> </a:t>
            </a:r>
            <a:endParaRPr lang="zh-CN" altLang="en-US" sz="1200" dirty="0">
              <a:latin typeface="微软雅黑" panose="020B0503020204020204" pitchFamily="34" charset="-122"/>
              <a:ea typeface="微软雅黑" panose="020B0503020204020204" pitchFamily="34" charset="-122"/>
            </a:endParaRPr>
          </a:p>
        </p:txBody>
      </p:sp>
      <p:cxnSp>
        <p:nvCxnSpPr>
          <p:cNvPr id="14" name="直接连接符 13"/>
          <p:cNvCxnSpPr>
            <a:stCxn id="39" idx="1"/>
          </p:cNvCxnSpPr>
          <p:nvPr/>
        </p:nvCxnSpPr>
        <p:spPr>
          <a:xfrm flipH="1">
            <a:off x="1273832" y="3435582"/>
            <a:ext cx="66083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a:endCxn id="41" idx="1"/>
          </p:cNvCxnSpPr>
          <p:nvPr/>
        </p:nvCxnSpPr>
        <p:spPr>
          <a:xfrm>
            <a:off x="1273832" y="2357680"/>
            <a:ext cx="67167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a:stCxn id="37" idx="1"/>
          </p:cNvCxnSpPr>
          <p:nvPr/>
        </p:nvCxnSpPr>
        <p:spPr>
          <a:xfrm flipH="1">
            <a:off x="1296705" y="2881426"/>
            <a:ext cx="63796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a:endCxn id="44" idx="1"/>
          </p:cNvCxnSpPr>
          <p:nvPr/>
        </p:nvCxnSpPr>
        <p:spPr>
          <a:xfrm>
            <a:off x="1273832" y="1801957"/>
            <a:ext cx="66252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Rectangle 24"/>
          <p:cNvSpPr>
            <a:spLocks noChangeArrowheads="1"/>
          </p:cNvSpPr>
          <p:nvPr/>
        </p:nvSpPr>
        <p:spPr bwMode="auto">
          <a:xfrm>
            <a:off x="2401389" y="1322561"/>
            <a:ext cx="1259961" cy="30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ctr" defTabSz="762000" eaLnBrk="0" hangingPunct="0"/>
            <a:r>
              <a:rPr kumimoji="1" lang="zh-CN" altLang="en-US" sz="1400" b="1" dirty="0">
                <a:solidFill>
                  <a:srgbClr val="0000FF"/>
                </a:solidFill>
                <a:latin typeface="微软雅黑" panose="020B0503020204020204" pitchFamily="34" charset="-122"/>
                <a:ea typeface="微软雅黑" panose="020B0503020204020204" pitchFamily="34" charset="-122"/>
              </a:rPr>
              <a:t>以太网交换机</a:t>
            </a:r>
            <a:endParaRPr kumimoji="1" lang="en-US" altLang="zh-CN" sz="1400" b="1" dirty="0">
              <a:solidFill>
                <a:srgbClr val="0000FF"/>
              </a:solidFill>
              <a:latin typeface="微软雅黑" panose="020B0503020204020204" pitchFamily="34" charset="-122"/>
              <a:ea typeface="微软雅黑" panose="020B0503020204020204" pitchFamily="34" charset="-122"/>
            </a:endParaRPr>
          </a:p>
        </p:txBody>
      </p:sp>
      <p:sp>
        <p:nvSpPr>
          <p:cNvPr id="21" name="Rectangle 34"/>
          <p:cNvSpPr>
            <a:spLocks noChangeArrowheads="1"/>
          </p:cNvSpPr>
          <p:nvPr/>
        </p:nvSpPr>
        <p:spPr bwMode="auto">
          <a:xfrm>
            <a:off x="826105" y="1600312"/>
            <a:ext cx="298160" cy="274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r" defTabSz="762000" eaLnBrk="0" hangingPunct="0"/>
            <a:r>
              <a:rPr kumimoji="1" lang="en-US" altLang="zh-CN" sz="1200" b="1" dirty="0">
                <a:latin typeface="微软雅黑" panose="020B0503020204020204" pitchFamily="34" charset="-122"/>
                <a:ea typeface="微软雅黑" panose="020B0503020204020204" pitchFamily="34" charset="-122"/>
              </a:rPr>
              <a:t>A</a:t>
            </a:r>
            <a:endParaRPr kumimoji="1" lang="en-US" altLang="zh-CN" sz="1200" b="1" baseline="-25000" dirty="0">
              <a:latin typeface="微软雅黑" panose="020B0503020204020204" pitchFamily="34" charset="-122"/>
              <a:ea typeface="微软雅黑" panose="020B0503020204020204" pitchFamily="34" charset="-122"/>
            </a:endParaRPr>
          </a:p>
        </p:txBody>
      </p:sp>
      <p:grpSp>
        <p:nvGrpSpPr>
          <p:cNvPr id="3" name="组合 57"/>
          <p:cNvGrpSpPr/>
          <p:nvPr/>
        </p:nvGrpSpPr>
        <p:grpSpPr bwMode="auto">
          <a:xfrm>
            <a:off x="1936359" y="1664740"/>
            <a:ext cx="277321" cy="274434"/>
            <a:chOff x="2255844" y="1268760"/>
            <a:chExt cx="360915" cy="356296"/>
          </a:xfrm>
        </p:grpSpPr>
        <p:sp>
          <p:nvSpPr>
            <p:cNvPr id="43" name="矩形 42"/>
            <p:cNvSpPr/>
            <p:nvPr/>
          </p:nvSpPr>
          <p:spPr>
            <a:xfrm>
              <a:off x="2267744" y="1340197"/>
              <a:ext cx="288032" cy="215900"/>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sz="1200" b="1" dirty="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latin typeface="微软雅黑" panose="020B0503020204020204" pitchFamily="34" charset="-122"/>
                <a:ea typeface="微软雅黑" panose="020B0503020204020204" pitchFamily="34" charset="-122"/>
              </a:endParaRPr>
            </a:p>
          </p:txBody>
        </p:sp>
        <p:sp>
          <p:nvSpPr>
            <p:cNvPr id="44" name="Rectangle 40"/>
            <p:cNvSpPr>
              <a:spLocks noChangeArrowheads="1"/>
            </p:cNvSpPr>
            <p:nvPr/>
          </p:nvSpPr>
          <p:spPr bwMode="auto">
            <a:xfrm>
              <a:off x="2255844" y="1268760"/>
              <a:ext cx="360915" cy="356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sz="1200" b="1" dirty="0">
                  <a:latin typeface="微软雅黑" panose="020B0503020204020204" pitchFamily="34" charset="-122"/>
                  <a:ea typeface="微软雅黑" panose="020B0503020204020204" pitchFamily="34" charset="-122"/>
                </a:rPr>
                <a:t>1</a:t>
              </a:r>
              <a:endParaRPr kumimoji="1" lang="en-US" altLang="zh-CN" sz="1200" b="1" baseline="-25000" dirty="0">
                <a:latin typeface="微软雅黑" panose="020B0503020204020204" pitchFamily="34" charset="-122"/>
                <a:ea typeface="微软雅黑" panose="020B0503020204020204" pitchFamily="34" charset="-122"/>
              </a:endParaRPr>
            </a:p>
          </p:txBody>
        </p:sp>
      </p:grpSp>
      <p:grpSp>
        <p:nvGrpSpPr>
          <p:cNvPr id="4" name="组合 58"/>
          <p:cNvGrpSpPr/>
          <p:nvPr/>
        </p:nvGrpSpPr>
        <p:grpSpPr bwMode="auto">
          <a:xfrm>
            <a:off x="1945502" y="2228652"/>
            <a:ext cx="277321" cy="274434"/>
            <a:chOff x="2267744" y="1280668"/>
            <a:chExt cx="360915" cy="357388"/>
          </a:xfrm>
        </p:grpSpPr>
        <p:sp>
          <p:nvSpPr>
            <p:cNvPr id="41" name="矩形 40"/>
            <p:cNvSpPr/>
            <p:nvPr/>
          </p:nvSpPr>
          <p:spPr>
            <a:xfrm>
              <a:off x="2267744" y="1340416"/>
              <a:ext cx="288032" cy="216562"/>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sz="1200" b="1" dirty="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latin typeface="微软雅黑" panose="020B0503020204020204" pitchFamily="34" charset="-122"/>
                <a:ea typeface="微软雅黑" panose="020B0503020204020204" pitchFamily="34" charset="-122"/>
              </a:endParaRPr>
            </a:p>
          </p:txBody>
        </p:sp>
        <p:sp>
          <p:nvSpPr>
            <p:cNvPr id="42" name="Rectangle 40"/>
            <p:cNvSpPr>
              <a:spLocks noChangeArrowheads="1"/>
            </p:cNvSpPr>
            <p:nvPr/>
          </p:nvSpPr>
          <p:spPr bwMode="auto">
            <a:xfrm>
              <a:off x="2267744" y="1280668"/>
              <a:ext cx="360915" cy="357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sz="1200" b="1" dirty="0">
                  <a:latin typeface="微软雅黑" panose="020B0503020204020204" pitchFamily="34" charset="-122"/>
                  <a:ea typeface="微软雅黑" panose="020B0503020204020204" pitchFamily="34" charset="-122"/>
                </a:rPr>
                <a:t>2</a:t>
              </a:r>
              <a:endParaRPr kumimoji="1" lang="en-US" altLang="zh-CN" sz="1200" b="1" baseline="-25000" dirty="0">
                <a:latin typeface="微软雅黑" panose="020B0503020204020204" pitchFamily="34" charset="-122"/>
                <a:ea typeface="微软雅黑" panose="020B0503020204020204" pitchFamily="34" charset="-122"/>
              </a:endParaRPr>
            </a:p>
          </p:txBody>
        </p:sp>
      </p:grpSp>
      <p:grpSp>
        <p:nvGrpSpPr>
          <p:cNvPr id="8" name="组合 61"/>
          <p:cNvGrpSpPr/>
          <p:nvPr/>
        </p:nvGrpSpPr>
        <p:grpSpPr bwMode="auto">
          <a:xfrm>
            <a:off x="1916382" y="3306554"/>
            <a:ext cx="277321" cy="274434"/>
            <a:chOff x="2244074" y="1280668"/>
            <a:chExt cx="358931" cy="357388"/>
          </a:xfrm>
        </p:grpSpPr>
        <p:sp>
          <p:nvSpPr>
            <p:cNvPr id="39" name="矩形 38"/>
            <p:cNvSpPr/>
            <p:nvPr/>
          </p:nvSpPr>
          <p:spPr>
            <a:xfrm>
              <a:off x="2267744" y="1340416"/>
              <a:ext cx="288032" cy="216562"/>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sz="1200" b="1" dirty="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latin typeface="微软雅黑" panose="020B0503020204020204" pitchFamily="34" charset="-122"/>
                <a:ea typeface="微软雅黑" panose="020B0503020204020204" pitchFamily="34" charset="-122"/>
              </a:endParaRPr>
            </a:p>
          </p:txBody>
        </p:sp>
        <p:sp>
          <p:nvSpPr>
            <p:cNvPr id="40" name="Rectangle 40"/>
            <p:cNvSpPr>
              <a:spLocks noChangeArrowheads="1"/>
            </p:cNvSpPr>
            <p:nvPr/>
          </p:nvSpPr>
          <p:spPr bwMode="auto">
            <a:xfrm>
              <a:off x="2244074" y="1280668"/>
              <a:ext cx="358931" cy="357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sz="1200" b="1" dirty="0">
                  <a:latin typeface="微软雅黑" panose="020B0503020204020204" pitchFamily="34" charset="-122"/>
                  <a:ea typeface="微软雅黑" panose="020B0503020204020204" pitchFamily="34" charset="-122"/>
                </a:rPr>
                <a:t>4</a:t>
              </a:r>
              <a:endParaRPr kumimoji="1" lang="en-US" altLang="zh-CN" sz="1200" b="1" baseline="-25000" dirty="0">
                <a:latin typeface="微软雅黑" panose="020B0503020204020204" pitchFamily="34" charset="-122"/>
                <a:ea typeface="微软雅黑" panose="020B0503020204020204" pitchFamily="34" charset="-122"/>
              </a:endParaRPr>
            </a:p>
          </p:txBody>
        </p:sp>
      </p:grpSp>
      <p:grpSp>
        <p:nvGrpSpPr>
          <p:cNvPr id="9" name="组合 64"/>
          <p:cNvGrpSpPr/>
          <p:nvPr/>
        </p:nvGrpSpPr>
        <p:grpSpPr bwMode="auto">
          <a:xfrm>
            <a:off x="1925526" y="2742643"/>
            <a:ext cx="277321" cy="274434"/>
            <a:chOff x="2255909" y="1268760"/>
            <a:chExt cx="358931" cy="355702"/>
          </a:xfrm>
        </p:grpSpPr>
        <p:sp>
          <p:nvSpPr>
            <p:cNvPr id="37" name="矩形 36"/>
            <p:cNvSpPr/>
            <p:nvPr/>
          </p:nvSpPr>
          <p:spPr>
            <a:xfrm>
              <a:off x="2267744" y="1340078"/>
              <a:ext cx="288032" cy="217125"/>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sz="1200" b="1" dirty="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latin typeface="微软雅黑" panose="020B0503020204020204" pitchFamily="34" charset="-122"/>
                <a:ea typeface="微软雅黑" panose="020B0503020204020204" pitchFamily="34" charset="-122"/>
              </a:endParaRPr>
            </a:p>
          </p:txBody>
        </p:sp>
        <p:sp>
          <p:nvSpPr>
            <p:cNvPr id="38" name="Rectangle 40"/>
            <p:cNvSpPr>
              <a:spLocks noChangeArrowheads="1"/>
            </p:cNvSpPr>
            <p:nvPr/>
          </p:nvSpPr>
          <p:spPr bwMode="auto">
            <a:xfrm>
              <a:off x="2255909" y="1268760"/>
              <a:ext cx="358931" cy="355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sz="1200" b="1" dirty="0">
                  <a:latin typeface="微软雅黑" panose="020B0503020204020204" pitchFamily="34" charset="-122"/>
                  <a:ea typeface="微软雅黑" panose="020B0503020204020204" pitchFamily="34" charset="-122"/>
                </a:rPr>
                <a:t>3</a:t>
              </a:r>
              <a:endParaRPr kumimoji="1" lang="en-US" altLang="zh-CN" sz="1200" b="1" baseline="-25000" dirty="0">
                <a:latin typeface="微软雅黑" panose="020B0503020204020204" pitchFamily="34" charset="-122"/>
                <a:ea typeface="微软雅黑" panose="020B0503020204020204" pitchFamily="34" charset="-122"/>
              </a:endParaRPr>
            </a:p>
          </p:txBody>
        </p:sp>
      </p:grpSp>
      <p:sp>
        <p:nvSpPr>
          <p:cNvPr id="30" name="Rectangle 34"/>
          <p:cNvSpPr>
            <a:spLocks noChangeArrowheads="1"/>
          </p:cNvSpPr>
          <p:nvPr/>
        </p:nvSpPr>
        <p:spPr bwMode="auto">
          <a:xfrm>
            <a:off x="837623" y="3259549"/>
            <a:ext cx="304571" cy="274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r" defTabSz="762000" eaLnBrk="0" hangingPunct="0"/>
            <a:r>
              <a:rPr kumimoji="1" lang="en-US" altLang="zh-CN" sz="1200" b="1" dirty="0">
                <a:latin typeface="微软雅黑" panose="020B0503020204020204" pitchFamily="34" charset="-122"/>
                <a:ea typeface="微软雅黑" panose="020B0503020204020204" pitchFamily="34" charset="-122"/>
              </a:rPr>
              <a:t>D</a:t>
            </a:r>
            <a:endParaRPr kumimoji="1" lang="en-US" altLang="zh-CN" sz="1200" b="1" baseline="-25000" dirty="0">
              <a:latin typeface="微软雅黑" panose="020B0503020204020204" pitchFamily="34" charset="-122"/>
              <a:ea typeface="微软雅黑" panose="020B0503020204020204" pitchFamily="34" charset="-122"/>
            </a:endParaRPr>
          </a:p>
        </p:txBody>
      </p:sp>
      <p:sp>
        <p:nvSpPr>
          <p:cNvPr id="33" name="Rectangle 34"/>
          <p:cNvSpPr>
            <a:spLocks noChangeArrowheads="1"/>
          </p:cNvSpPr>
          <p:nvPr/>
        </p:nvSpPr>
        <p:spPr bwMode="auto">
          <a:xfrm>
            <a:off x="835723" y="2693774"/>
            <a:ext cx="288542" cy="274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r" defTabSz="762000" eaLnBrk="0" hangingPunct="0"/>
            <a:r>
              <a:rPr kumimoji="1" lang="en-US" altLang="zh-CN" sz="1200" b="1" dirty="0">
                <a:latin typeface="微软雅黑" panose="020B0503020204020204" pitchFamily="34" charset="-122"/>
                <a:ea typeface="微软雅黑" panose="020B0503020204020204" pitchFamily="34" charset="-122"/>
              </a:rPr>
              <a:t>B</a:t>
            </a:r>
            <a:endParaRPr kumimoji="1" lang="en-US" altLang="zh-CN" sz="1200" b="1" baseline="-25000" dirty="0">
              <a:latin typeface="微软雅黑" panose="020B0503020204020204" pitchFamily="34" charset="-122"/>
              <a:ea typeface="微软雅黑" panose="020B0503020204020204" pitchFamily="34" charset="-122"/>
            </a:endParaRPr>
          </a:p>
        </p:txBody>
      </p:sp>
      <p:grpSp>
        <p:nvGrpSpPr>
          <p:cNvPr id="10" name="组合 57"/>
          <p:cNvGrpSpPr/>
          <p:nvPr/>
        </p:nvGrpSpPr>
        <p:grpSpPr>
          <a:xfrm>
            <a:off x="2264388" y="1897309"/>
            <a:ext cx="1945905" cy="1377898"/>
            <a:chOff x="2208968" y="2283000"/>
            <a:chExt cx="1945905" cy="1377898"/>
          </a:xfrm>
        </p:grpSpPr>
        <p:sp>
          <p:nvSpPr>
            <p:cNvPr id="13" name="Rectangle 44"/>
            <p:cNvSpPr>
              <a:spLocks noChangeArrowheads="1"/>
            </p:cNvSpPr>
            <p:nvPr/>
          </p:nvSpPr>
          <p:spPr bwMode="auto">
            <a:xfrm>
              <a:off x="2248098" y="2551856"/>
              <a:ext cx="1783576" cy="1109042"/>
            </a:xfrm>
            <a:prstGeom prst="rect">
              <a:avLst/>
            </a:prstGeom>
            <a:solidFill>
              <a:schemeClr val="bg1"/>
            </a:solidFill>
            <a:ln w="9525">
              <a:solidFill>
                <a:schemeClr val="tx1"/>
              </a:solidFill>
              <a:miter lim="800000"/>
            </a:ln>
          </p:spPr>
          <p:txBody>
            <a:bodyPr wrap="none" anchor="ctr"/>
            <a:lstStyle/>
            <a:p>
              <a:endParaRPr lang="zh-CN" altLang="en-US" sz="1200" b="1">
                <a:latin typeface="微软雅黑" panose="020B0503020204020204" pitchFamily="34" charset="-122"/>
                <a:ea typeface="微软雅黑" panose="020B0503020204020204" pitchFamily="34" charset="-122"/>
              </a:endParaRPr>
            </a:p>
          </p:txBody>
        </p:sp>
        <p:sp>
          <p:nvSpPr>
            <p:cNvPr id="18" name="Rectangle 49"/>
            <p:cNvSpPr>
              <a:spLocks noChangeArrowheads="1"/>
            </p:cNvSpPr>
            <p:nvPr/>
          </p:nvSpPr>
          <p:spPr bwMode="auto">
            <a:xfrm>
              <a:off x="2208968" y="2521979"/>
              <a:ext cx="1945905" cy="479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90488" tIns="44450" rIns="90488" bIns="44450">
              <a:spAutoFit/>
            </a:bodyPr>
            <a:lstStyle/>
            <a:p>
              <a:pPr defTabSz="762000" eaLnBrk="0" hangingPunct="0">
                <a:lnSpc>
                  <a:spcPct val="115000"/>
                </a:lnSpc>
              </a:pPr>
              <a:r>
                <a:rPr kumimoji="1" lang="en-US" altLang="zh-CN" sz="1100" b="1" dirty="0">
                  <a:solidFill>
                    <a:srgbClr val="0000FF"/>
                  </a:solidFill>
                  <a:latin typeface="微软雅黑" panose="020B0503020204020204" pitchFamily="34" charset="-122"/>
                  <a:ea typeface="微软雅黑" panose="020B0503020204020204" pitchFamily="34" charset="-122"/>
                </a:rPr>
                <a:t>MAC</a:t>
              </a:r>
              <a:r>
                <a:rPr kumimoji="1" lang="zh-CN" altLang="en-US" sz="1100" b="1" dirty="0">
                  <a:solidFill>
                    <a:srgbClr val="0000FF"/>
                  </a:solidFill>
                  <a:latin typeface="微软雅黑" panose="020B0503020204020204" pitchFamily="34" charset="-122"/>
                  <a:ea typeface="微软雅黑" panose="020B0503020204020204" pitchFamily="34" charset="-122"/>
                </a:rPr>
                <a:t>地址  </a:t>
              </a:r>
              <a:r>
                <a:rPr kumimoji="1" lang="zh-CN" altLang="en-US" sz="1100" b="1" dirty="0" smtClean="0">
                  <a:solidFill>
                    <a:srgbClr val="0000FF"/>
                  </a:solidFill>
                  <a:latin typeface="微软雅黑" panose="020B0503020204020204" pitchFamily="34" charset="-122"/>
                  <a:ea typeface="微软雅黑" panose="020B0503020204020204" pitchFamily="34" charset="-122"/>
                </a:rPr>
                <a:t> 接口   有效时间</a:t>
              </a:r>
              <a:endParaRPr kumimoji="1" lang="zh-CN" altLang="en-US" sz="1100" b="1" dirty="0">
                <a:solidFill>
                  <a:srgbClr val="0000FF"/>
                </a:solidFill>
                <a:latin typeface="微软雅黑" panose="020B0503020204020204" pitchFamily="34" charset="-122"/>
                <a:ea typeface="微软雅黑" panose="020B0503020204020204" pitchFamily="34" charset="-122"/>
              </a:endParaRPr>
            </a:p>
            <a:p>
              <a:pPr defTabSz="762000" eaLnBrk="0" hangingPunct="0">
                <a:lnSpc>
                  <a:spcPct val="115000"/>
                </a:lnSpc>
              </a:pPr>
              <a:r>
                <a:rPr kumimoji="1" lang="zh-CN" altLang="en-US" sz="1100" b="1" dirty="0">
                  <a:solidFill>
                    <a:srgbClr val="0000FF"/>
                  </a:solidFill>
                  <a:latin typeface="微软雅黑" panose="020B0503020204020204" pitchFamily="34" charset="-122"/>
                  <a:ea typeface="微软雅黑" panose="020B0503020204020204" pitchFamily="34" charset="-122"/>
                </a:rPr>
                <a:t>   </a:t>
              </a:r>
              <a:endParaRPr kumimoji="1" lang="en-US" altLang="zh-CN" sz="1100" b="1" baseline="-25000" dirty="0">
                <a:solidFill>
                  <a:srgbClr val="0000FF"/>
                </a:solidFill>
                <a:latin typeface="微软雅黑" panose="020B0503020204020204" pitchFamily="34" charset="-122"/>
                <a:ea typeface="微软雅黑" panose="020B0503020204020204" pitchFamily="34" charset="-122"/>
              </a:endParaRPr>
            </a:p>
          </p:txBody>
        </p:sp>
        <p:sp>
          <p:nvSpPr>
            <p:cNvPr id="22" name="Line 50"/>
            <p:cNvSpPr>
              <a:spLocks noChangeShapeType="1"/>
            </p:cNvSpPr>
            <p:nvPr/>
          </p:nvSpPr>
          <p:spPr bwMode="auto">
            <a:xfrm>
              <a:off x="2968302" y="2551856"/>
              <a:ext cx="0" cy="110904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sz="1200" b="1">
                <a:latin typeface="微软雅黑" panose="020B0503020204020204" pitchFamily="34" charset="-122"/>
                <a:ea typeface="微软雅黑" panose="020B0503020204020204" pitchFamily="34" charset="-122"/>
              </a:endParaRPr>
            </a:p>
          </p:txBody>
        </p:sp>
        <p:sp>
          <p:nvSpPr>
            <p:cNvPr id="45" name="Line 45"/>
            <p:cNvSpPr>
              <a:spLocks noChangeShapeType="1"/>
            </p:cNvSpPr>
            <p:nvPr/>
          </p:nvSpPr>
          <p:spPr bwMode="auto">
            <a:xfrm>
              <a:off x="2248098" y="2773176"/>
              <a:ext cx="178357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sz="1200" b="1">
                <a:latin typeface="微软雅黑" panose="020B0503020204020204" pitchFamily="34" charset="-122"/>
                <a:ea typeface="微软雅黑" panose="020B0503020204020204" pitchFamily="34" charset="-122"/>
              </a:endParaRPr>
            </a:p>
          </p:txBody>
        </p:sp>
        <p:sp>
          <p:nvSpPr>
            <p:cNvPr id="46" name="Line 46"/>
            <p:cNvSpPr>
              <a:spLocks noChangeShapeType="1"/>
            </p:cNvSpPr>
            <p:nvPr/>
          </p:nvSpPr>
          <p:spPr bwMode="auto">
            <a:xfrm>
              <a:off x="2248098" y="2994495"/>
              <a:ext cx="178357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sz="1200" b="1">
                <a:latin typeface="微软雅黑" panose="020B0503020204020204" pitchFamily="34" charset="-122"/>
                <a:ea typeface="微软雅黑" panose="020B0503020204020204" pitchFamily="34" charset="-122"/>
              </a:endParaRPr>
            </a:p>
          </p:txBody>
        </p:sp>
        <p:sp>
          <p:nvSpPr>
            <p:cNvPr id="47" name="Line 47"/>
            <p:cNvSpPr>
              <a:spLocks noChangeShapeType="1"/>
            </p:cNvSpPr>
            <p:nvPr/>
          </p:nvSpPr>
          <p:spPr bwMode="auto">
            <a:xfrm>
              <a:off x="2248098" y="3215814"/>
              <a:ext cx="1783578" cy="122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sz="1200" b="1">
                <a:latin typeface="微软雅黑" panose="020B0503020204020204" pitchFamily="34" charset="-122"/>
                <a:ea typeface="微软雅黑" panose="020B0503020204020204" pitchFamily="34" charset="-122"/>
              </a:endParaRPr>
            </a:p>
          </p:txBody>
        </p:sp>
        <p:sp>
          <p:nvSpPr>
            <p:cNvPr id="48" name="Line 66"/>
            <p:cNvSpPr>
              <a:spLocks noChangeShapeType="1"/>
            </p:cNvSpPr>
            <p:nvPr/>
          </p:nvSpPr>
          <p:spPr bwMode="auto">
            <a:xfrm>
              <a:off x="2248098" y="3437133"/>
              <a:ext cx="1783578" cy="1223"/>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sz="1200" b="1">
                <a:latin typeface="微软雅黑" panose="020B0503020204020204" pitchFamily="34" charset="-122"/>
                <a:ea typeface="微软雅黑" panose="020B0503020204020204" pitchFamily="34" charset="-122"/>
              </a:endParaRPr>
            </a:p>
          </p:txBody>
        </p:sp>
        <p:sp>
          <p:nvSpPr>
            <p:cNvPr id="28" name="Rectangle 24"/>
            <p:cNvSpPr>
              <a:spLocks noChangeArrowheads="1"/>
            </p:cNvSpPr>
            <p:nvPr/>
          </p:nvSpPr>
          <p:spPr bwMode="auto">
            <a:xfrm>
              <a:off x="2746695" y="2283000"/>
              <a:ext cx="721352" cy="30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zh-CN" altLang="en-US" sz="1400" b="1" dirty="0">
                  <a:solidFill>
                    <a:schemeClr val="bg1"/>
                  </a:solidFill>
                  <a:latin typeface="微软雅黑" panose="020B0503020204020204" pitchFamily="34" charset="-122"/>
                  <a:ea typeface="微软雅黑" panose="020B0503020204020204" pitchFamily="34" charset="-122"/>
                </a:rPr>
                <a:t>交换表</a:t>
              </a:r>
              <a:endParaRPr kumimoji="1" lang="en-US" altLang="zh-CN" sz="1400" b="1" dirty="0">
                <a:solidFill>
                  <a:schemeClr val="bg1"/>
                </a:solidFill>
                <a:latin typeface="微软雅黑" panose="020B0503020204020204" pitchFamily="34" charset="-122"/>
                <a:ea typeface="微软雅黑" panose="020B0503020204020204" pitchFamily="34" charset="-122"/>
              </a:endParaRPr>
            </a:p>
          </p:txBody>
        </p:sp>
        <p:sp>
          <p:nvSpPr>
            <p:cNvPr id="34" name="Line 50"/>
            <p:cNvSpPr>
              <a:spLocks noChangeShapeType="1"/>
            </p:cNvSpPr>
            <p:nvPr/>
          </p:nvSpPr>
          <p:spPr bwMode="auto">
            <a:xfrm>
              <a:off x="3420721" y="2551856"/>
              <a:ext cx="0" cy="110904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sz="1200" b="1">
                <a:latin typeface="微软雅黑" panose="020B0503020204020204" pitchFamily="34" charset="-122"/>
                <a:ea typeface="微软雅黑" panose="020B0503020204020204" pitchFamily="34" charset="-122"/>
              </a:endParaRPr>
            </a:p>
          </p:txBody>
        </p:sp>
      </p:grpSp>
      <p:sp>
        <p:nvSpPr>
          <p:cNvPr id="35" name="Rectangle 34"/>
          <p:cNvSpPr>
            <a:spLocks noChangeArrowheads="1"/>
          </p:cNvSpPr>
          <p:nvPr/>
        </p:nvSpPr>
        <p:spPr bwMode="auto">
          <a:xfrm>
            <a:off x="819397" y="2153314"/>
            <a:ext cx="286939" cy="274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r" defTabSz="762000" eaLnBrk="0" hangingPunct="0"/>
            <a:r>
              <a:rPr kumimoji="1" lang="en-US" altLang="zh-CN" sz="1200" b="1" dirty="0">
                <a:latin typeface="微软雅黑" panose="020B0503020204020204" pitchFamily="34" charset="-122"/>
                <a:ea typeface="微软雅黑" panose="020B0503020204020204" pitchFamily="34" charset="-122"/>
              </a:rPr>
              <a:t>C</a:t>
            </a:r>
            <a:endParaRPr kumimoji="1" lang="en-US" altLang="zh-CN" sz="1200" b="1" baseline="-25000" dirty="0">
              <a:latin typeface="微软雅黑" panose="020B0503020204020204" pitchFamily="34" charset="-122"/>
              <a:ea typeface="微软雅黑" panose="020B0503020204020204" pitchFamily="34" charset="-122"/>
            </a:endParaRPr>
          </a:p>
        </p:txBody>
      </p:sp>
      <p:pic>
        <p:nvPicPr>
          <p:cNvPr id="51" name="Picture 239" descr="jisuanji"/>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054990" y="1585275"/>
            <a:ext cx="437685" cy="437685"/>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239" descr="jisuanji"/>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054990" y="2136105"/>
            <a:ext cx="437685" cy="437685"/>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239" descr="jisuanji"/>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054990" y="2657068"/>
            <a:ext cx="437685" cy="437685"/>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239" descr="jisuanji"/>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054990" y="3221753"/>
            <a:ext cx="437685" cy="437685"/>
          </a:xfrm>
          <a:prstGeom prst="rect">
            <a:avLst/>
          </a:prstGeom>
          <a:noFill/>
          <a:extLst>
            <a:ext uri="{909E8E84-426E-40DD-AFC4-6F175D3DCCD1}">
              <a14:hiddenFill xmlns:a14="http://schemas.microsoft.com/office/drawing/2010/main">
                <a:solidFill>
                  <a:srgbClr val="FFFFFF"/>
                </a:solidFill>
              </a14:hiddenFill>
            </a:ext>
          </a:extLst>
        </p:spPr>
      </p:pic>
      <p:cxnSp>
        <p:nvCxnSpPr>
          <p:cNvPr id="60" name="直接箭头连接符 59"/>
          <p:cNvCxnSpPr/>
          <p:nvPr/>
        </p:nvCxnSpPr>
        <p:spPr>
          <a:xfrm>
            <a:off x="1534240" y="1710702"/>
            <a:ext cx="322270" cy="0"/>
          </a:xfrm>
          <a:prstGeom prst="straightConnector1">
            <a:avLst/>
          </a:prstGeom>
          <a:ln w="38100">
            <a:solidFill>
              <a:srgbClr val="0000F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aphicFrame>
        <p:nvGraphicFramePr>
          <p:cNvPr id="63" name="表格 62"/>
          <p:cNvGraphicFramePr>
            <a:graphicFrameLocks noGrp="1"/>
          </p:cNvGraphicFramePr>
          <p:nvPr/>
        </p:nvGraphicFramePr>
        <p:xfrm>
          <a:off x="4682837" y="1452195"/>
          <a:ext cx="3380509" cy="548640"/>
        </p:xfrm>
        <a:graphic>
          <a:graphicData uri="http://schemas.openxmlformats.org/drawingml/2006/table">
            <a:tbl>
              <a:tblPr>
                <a:tableStyleId>{5C22544A-7EE6-4342-B048-85BDC9FD1C3A}</a:tableStyleId>
              </a:tblPr>
              <a:tblGrid>
                <a:gridCol w="818178"/>
                <a:gridCol w="864830"/>
                <a:gridCol w="589137"/>
                <a:gridCol w="628932"/>
                <a:gridCol w="479432"/>
              </a:tblGrid>
              <a:tr h="236412">
                <a:tc>
                  <a:txBody>
                    <a:bodyPr/>
                    <a:lstStyle/>
                    <a:p>
                      <a:pPr algn="ctr"/>
                      <a:r>
                        <a:rPr lang="zh-CN" altLang="en-US" sz="1200" b="1" dirty="0" smtClean="0">
                          <a:ln>
                            <a:noFill/>
                          </a:ln>
                          <a:latin typeface="微软雅黑" panose="020B0503020204020204" pitchFamily="34" charset="-122"/>
                          <a:ea typeface="微软雅黑" panose="020B0503020204020204" pitchFamily="34" charset="-122"/>
                        </a:rPr>
                        <a:t>目的地址</a:t>
                      </a:r>
                      <a:endParaRPr lang="zh-CN" altLang="en-US" sz="1200" b="1" dirty="0">
                        <a:ln>
                          <a:noFill/>
                        </a:ln>
                        <a:latin typeface="微软雅黑" panose="020B0503020204020204" pitchFamily="34" charset="-122"/>
                        <a:ea typeface="微软雅黑" panose="020B0503020204020204"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1200" b="1" dirty="0" smtClean="0">
                          <a:ln>
                            <a:noFill/>
                          </a:ln>
                          <a:latin typeface="微软雅黑" panose="020B0503020204020204" pitchFamily="34" charset="-122"/>
                          <a:ea typeface="微软雅黑" panose="020B0503020204020204" pitchFamily="34" charset="-122"/>
                        </a:rPr>
                        <a:t>源地址</a:t>
                      </a:r>
                      <a:endParaRPr lang="zh-CN" altLang="en-US" sz="1200" b="1" dirty="0">
                        <a:ln>
                          <a:noFill/>
                        </a:ln>
                        <a:latin typeface="微软雅黑" panose="020B0503020204020204" pitchFamily="34" charset="-122"/>
                        <a:ea typeface="微软雅黑" panose="020B0503020204020204"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1200" b="1" dirty="0" smtClean="0">
                          <a:ln>
                            <a:noFill/>
                          </a:ln>
                          <a:latin typeface="微软雅黑" panose="020B0503020204020204" pitchFamily="34" charset="-122"/>
                          <a:ea typeface="微软雅黑" panose="020B0503020204020204" pitchFamily="34" charset="-122"/>
                        </a:rPr>
                        <a:t>类型</a:t>
                      </a:r>
                      <a:endParaRPr lang="zh-CN" altLang="en-US" sz="1200" b="1" dirty="0">
                        <a:ln>
                          <a:noFill/>
                        </a:ln>
                        <a:latin typeface="微软雅黑" panose="020B0503020204020204" pitchFamily="34" charset="-122"/>
                        <a:ea typeface="微软雅黑" panose="020B0503020204020204"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1200" b="1" dirty="0" smtClean="0">
                          <a:ln>
                            <a:noFill/>
                          </a:ln>
                          <a:latin typeface="微软雅黑" panose="020B0503020204020204" pitchFamily="34" charset="-122"/>
                          <a:ea typeface="微软雅黑" panose="020B0503020204020204" pitchFamily="34" charset="-122"/>
                        </a:rPr>
                        <a:t>数据</a:t>
                      </a:r>
                      <a:endParaRPr lang="zh-CN" altLang="en-US" sz="1200" b="1" dirty="0">
                        <a:ln>
                          <a:noFill/>
                        </a:ln>
                        <a:latin typeface="微软雅黑" panose="020B0503020204020204" pitchFamily="34" charset="-122"/>
                        <a:ea typeface="微软雅黑" panose="020B0503020204020204"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1" dirty="0" smtClean="0">
                          <a:ln>
                            <a:noFill/>
                          </a:ln>
                          <a:latin typeface="微软雅黑" panose="020B0503020204020204" pitchFamily="34" charset="-122"/>
                          <a:ea typeface="微软雅黑" panose="020B0503020204020204" pitchFamily="34" charset="-122"/>
                        </a:rPr>
                        <a:t>FCS</a:t>
                      </a:r>
                      <a:endParaRPr lang="zh-CN" altLang="en-US" sz="1200" b="1" dirty="0">
                        <a:ln>
                          <a:noFill/>
                        </a:ln>
                        <a:latin typeface="微软雅黑" panose="020B0503020204020204" pitchFamily="34" charset="-122"/>
                        <a:ea typeface="微软雅黑" panose="020B0503020204020204"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236412">
                <a:tc>
                  <a:txBody>
                    <a:bodyPr/>
                    <a:lstStyle/>
                    <a:p>
                      <a:pPr algn="ctr"/>
                      <a:endParaRPr lang="zh-CN" altLang="en-US" sz="1200" b="1" dirty="0">
                        <a:ln>
                          <a:noFill/>
                        </a:ln>
                        <a:solidFill>
                          <a:srgbClr val="CC00CC"/>
                        </a:solidFill>
                        <a:latin typeface="微软雅黑" panose="020B0503020204020204" pitchFamily="34" charset="-122"/>
                        <a:ea typeface="微软雅黑" panose="020B0503020204020204"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200" b="1" dirty="0">
                        <a:ln>
                          <a:noFill/>
                        </a:ln>
                        <a:solidFill>
                          <a:srgbClr val="CC00CC"/>
                        </a:solidFill>
                        <a:latin typeface="微软雅黑" panose="020B0503020204020204" pitchFamily="34" charset="-122"/>
                        <a:ea typeface="微软雅黑" panose="020B0503020204020204"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200" b="1" dirty="0">
                        <a:ln>
                          <a:noFill/>
                        </a:ln>
                        <a:latin typeface="微软雅黑" panose="020B0503020204020204" pitchFamily="34" charset="-122"/>
                        <a:ea typeface="微软雅黑" panose="020B0503020204020204"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200" b="1" dirty="0">
                        <a:ln>
                          <a:noFill/>
                        </a:ln>
                        <a:latin typeface="微软雅黑" panose="020B0503020204020204" pitchFamily="34" charset="-122"/>
                        <a:ea typeface="微软雅黑" panose="020B0503020204020204"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200" b="1" dirty="0">
                        <a:ln>
                          <a:noFill/>
                        </a:ln>
                        <a:latin typeface="微软雅黑" panose="020B0503020204020204" pitchFamily="34" charset="-122"/>
                        <a:ea typeface="微软雅黑" panose="020B0503020204020204"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64" name="Rectangle 24"/>
          <p:cNvSpPr>
            <a:spLocks noChangeArrowheads="1"/>
          </p:cNvSpPr>
          <p:nvPr/>
        </p:nvSpPr>
        <p:spPr bwMode="auto">
          <a:xfrm>
            <a:off x="5929606" y="1174097"/>
            <a:ext cx="798296" cy="274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ctr" defTabSz="762000" eaLnBrk="0" hangingPunct="0"/>
            <a:r>
              <a:rPr kumimoji="1" lang="zh-CN" altLang="en-US" sz="1200" b="1" dirty="0" smtClean="0">
                <a:latin typeface="微软雅黑" panose="020B0503020204020204" pitchFamily="34" charset="-122"/>
                <a:ea typeface="微软雅黑" panose="020B0503020204020204" pitchFamily="34" charset="-122"/>
              </a:rPr>
              <a:t>以太网帧</a:t>
            </a:r>
            <a:endParaRPr kumimoji="1" lang="en-US" altLang="zh-CN" sz="1200" b="1" dirty="0">
              <a:latin typeface="微软雅黑" panose="020B0503020204020204" pitchFamily="34" charset="-122"/>
              <a:ea typeface="微软雅黑" panose="020B0503020204020204" pitchFamily="34" charset="-122"/>
            </a:endParaRPr>
          </a:p>
        </p:txBody>
      </p:sp>
      <p:sp>
        <p:nvSpPr>
          <p:cNvPr id="65" name="矩形 64"/>
          <p:cNvSpPr/>
          <p:nvPr/>
        </p:nvSpPr>
        <p:spPr>
          <a:xfrm>
            <a:off x="4567074" y="2493857"/>
            <a:ext cx="3884680" cy="523220"/>
          </a:xfrm>
          <a:prstGeom prst="rect">
            <a:avLst/>
          </a:prstGeom>
        </p:spPr>
        <p:txBody>
          <a:bodyPr wrap="square">
            <a:spAutoFit/>
          </a:bodyPr>
          <a:lstStyle/>
          <a:p>
            <a:r>
              <a:rPr lang="zh-CN" altLang="en-US" sz="1400" b="1" dirty="0">
                <a:latin typeface="微软雅黑" panose="020B0503020204020204" pitchFamily="34" charset="-122"/>
                <a:ea typeface="微软雅黑" panose="020B0503020204020204" pitchFamily="34" charset="-122"/>
              </a:rPr>
              <a:t>交换机收到帧后，先查找交换表。没有查到应从哪个接口转发这个</a:t>
            </a:r>
            <a:r>
              <a:rPr lang="zh-CN" altLang="en-US" sz="1400" b="1" dirty="0" smtClean="0">
                <a:latin typeface="微软雅黑" panose="020B0503020204020204" pitchFamily="34" charset="-122"/>
                <a:ea typeface="微软雅黑" panose="020B0503020204020204" pitchFamily="34" charset="-122"/>
              </a:rPr>
              <a:t>帧给 </a:t>
            </a:r>
            <a:r>
              <a:rPr lang="en-US" altLang="zh-CN" sz="1400" b="1" dirty="0" smtClean="0">
                <a:latin typeface="微软雅黑" panose="020B0503020204020204" pitchFamily="34" charset="-122"/>
                <a:ea typeface="微软雅黑" panose="020B0503020204020204" pitchFamily="34" charset="-122"/>
              </a:rPr>
              <a:t>B</a:t>
            </a:r>
            <a:r>
              <a:rPr lang="zh-CN" altLang="en-US" sz="1400" b="1" dirty="0" smtClean="0">
                <a:latin typeface="微软雅黑" panose="020B0503020204020204" pitchFamily="34" charset="-122"/>
                <a:ea typeface="微软雅黑" panose="020B0503020204020204" pitchFamily="34" charset="-122"/>
              </a:rPr>
              <a:t>。</a:t>
            </a:r>
            <a:endParaRPr lang="zh-CN" altLang="en-US" sz="1400" b="1" dirty="0">
              <a:latin typeface="微软雅黑" panose="020B0503020204020204" pitchFamily="34" charset="-122"/>
              <a:ea typeface="微软雅黑" panose="020B0503020204020204" pitchFamily="34" charset="-122"/>
            </a:endParaRPr>
          </a:p>
        </p:txBody>
      </p:sp>
      <p:sp>
        <p:nvSpPr>
          <p:cNvPr id="66" name="矩形 65"/>
          <p:cNvSpPr/>
          <p:nvPr/>
        </p:nvSpPr>
        <p:spPr>
          <a:xfrm>
            <a:off x="4567074" y="2152310"/>
            <a:ext cx="4064860" cy="307777"/>
          </a:xfrm>
          <a:prstGeom prst="rect">
            <a:avLst/>
          </a:prstGeom>
        </p:spPr>
        <p:txBody>
          <a:bodyPr wrap="square">
            <a:spAutoFit/>
          </a:bodyPr>
          <a:lstStyle/>
          <a:p>
            <a:r>
              <a:rPr lang="en-US" altLang="zh-CN" sz="1400" b="1" dirty="0">
                <a:latin typeface="微软雅黑" panose="020B0503020204020204" pitchFamily="34" charset="-122"/>
                <a:ea typeface="微软雅黑" panose="020B0503020204020204" pitchFamily="34" charset="-122"/>
              </a:rPr>
              <a:t>A </a:t>
            </a:r>
            <a:r>
              <a:rPr lang="zh-CN" altLang="en-US" sz="1400" b="1" dirty="0">
                <a:latin typeface="微软雅黑" panose="020B0503020204020204" pitchFamily="34" charset="-122"/>
                <a:ea typeface="微软雅黑" panose="020B0503020204020204" pitchFamily="34" charset="-122"/>
              </a:rPr>
              <a:t>先向 </a:t>
            </a:r>
            <a:r>
              <a:rPr lang="en-US" altLang="zh-CN" sz="1400" b="1" dirty="0">
                <a:latin typeface="微软雅黑" panose="020B0503020204020204" pitchFamily="34" charset="-122"/>
                <a:ea typeface="微软雅黑" panose="020B0503020204020204" pitchFamily="34" charset="-122"/>
              </a:rPr>
              <a:t>B </a:t>
            </a:r>
            <a:r>
              <a:rPr lang="zh-CN" altLang="en-US" sz="1400" b="1" dirty="0">
                <a:latin typeface="微软雅黑" panose="020B0503020204020204" pitchFamily="34" charset="-122"/>
                <a:ea typeface="微软雅黑" panose="020B0503020204020204" pitchFamily="34" charset="-122"/>
              </a:rPr>
              <a:t>发送一帧</a:t>
            </a:r>
            <a:r>
              <a:rPr lang="zh-CN" altLang="en-US" sz="1400" b="1" dirty="0" smtClean="0">
                <a:latin typeface="微软雅黑" panose="020B0503020204020204" pitchFamily="34" charset="-122"/>
                <a:ea typeface="微软雅黑" panose="020B0503020204020204" pitchFamily="34" charset="-122"/>
              </a:rPr>
              <a:t>。该帧从</a:t>
            </a:r>
            <a:r>
              <a:rPr lang="zh-CN" altLang="en-US" sz="1400" b="1" dirty="0">
                <a:latin typeface="微软雅黑" panose="020B0503020204020204" pitchFamily="34" charset="-122"/>
                <a:ea typeface="微软雅黑" panose="020B0503020204020204" pitchFamily="34" charset="-122"/>
              </a:rPr>
              <a:t>接口 </a:t>
            </a:r>
            <a:r>
              <a:rPr lang="en-US" altLang="zh-CN" sz="1400" b="1" dirty="0">
                <a:latin typeface="微软雅黑" panose="020B0503020204020204" pitchFamily="34" charset="-122"/>
                <a:ea typeface="微软雅黑" panose="020B0503020204020204" pitchFamily="34" charset="-122"/>
              </a:rPr>
              <a:t>1 </a:t>
            </a:r>
            <a:r>
              <a:rPr lang="zh-CN" altLang="en-US" sz="1400" b="1" dirty="0">
                <a:latin typeface="微软雅黑" panose="020B0503020204020204" pitchFamily="34" charset="-122"/>
                <a:ea typeface="微软雅黑" panose="020B0503020204020204" pitchFamily="34" charset="-122"/>
              </a:rPr>
              <a:t>进入到交换机</a:t>
            </a:r>
            <a:r>
              <a:rPr lang="zh-CN" altLang="en-US" sz="1400" b="1" dirty="0" smtClean="0">
                <a:latin typeface="微软雅黑" panose="020B0503020204020204" pitchFamily="34" charset="-122"/>
                <a:ea typeface="微软雅黑" panose="020B0503020204020204" pitchFamily="34" charset="-122"/>
              </a:rPr>
              <a:t>。</a:t>
            </a:r>
            <a:endParaRPr lang="zh-CN" altLang="en-US" sz="1400" b="1" dirty="0">
              <a:latin typeface="微软雅黑" panose="020B0503020204020204" pitchFamily="34" charset="-122"/>
              <a:ea typeface="微软雅黑" panose="020B0503020204020204" pitchFamily="34" charset="-122"/>
            </a:endParaRPr>
          </a:p>
        </p:txBody>
      </p:sp>
      <p:sp>
        <p:nvSpPr>
          <p:cNvPr id="67" name="矩形 66"/>
          <p:cNvSpPr/>
          <p:nvPr/>
        </p:nvSpPr>
        <p:spPr>
          <a:xfrm>
            <a:off x="4567074" y="3052665"/>
            <a:ext cx="3884680" cy="523220"/>
          </a:xfrm>
          <a:prstGeom prst="rect">
            <a:avLst/>
          </a:prstGeom>
        </p:spPr>
        <p:txBody>
          <a:bodyPr wrap="square">
            <a:spAutoFit/>
          </a:bodyPr>
          <a:lstStyle/>
          <a:p>
            <a:r>
              <a:rPr lang="zh-CN" altLang="en-US" sz="1400" b="1" dirty="0">
                <a:latin typeface="微软雅黑" panose="020B0503020204020204" pitchFamily="34" charset="-122"/>
                <a:ea typeface="微软雅黑" panose="020B0503020204020204" pitchFamily="34" charset="-122"/>
              </a:rPr>
              <a:t>交换机把这个帧的源地址 </a:t>
            </a:r>
            <a:r>
              <a:rPr lang="en-US" altLang="zh-CN" sz="1400" b="1" dirty="0">
                <a:latin typeface="微软雅黑" panose="020B0503020204020204" pitchFamily="34" charset="-122"/>
                <a:ea typeface="微软雅黑" panose="020B0503020204020204" pitchFamily="34" charset="-122"/>
              </a:rPr>
              <a:t>A </a:t>
            </a:r>
            <a:r>
              <a:rPr lang="zh-CN" altLang="en-US" sz="1400" b="1" dirty="0">
                <a:latin typeface="微软雅黑" panose="020B0503020204020204" pitchFamily="34" charset="-122"/>
                <a:ea typeface="微软雅黑" panose="020B0503020204020204" pitchFamily="34" charset="-122"/>
              </a:rPr>
              <a:t>和接口 </a:t>
            </a:r>
            <a:r>
              <a:rPr lang="en-US" altLang="zh-CN" sz="1400" b="1" dirty="0">
                <a:latin typeface="微软雅黑" panose="020B0503020204020204" pitchFamily="34" charset="-122"/>
                <a:ea typeface="微软雅黑" panose="020B0503020204020204" pitchFamily="34" charset="-122"/>
              </a:rPr>
              <a:t>1 </a:t>
            </a:r>
            <a:r>
              <a:rPr lang="zh-CN" altLang="en-US" sz="1400" b="1" dirty="0">
                <a:latin typeface="微软雅黑" panose="020B0503020204020204" pitchFamily="34" charset="-122"/>
                <a:ea typeface="微软雅黑" panose="020B0503020204020204" pitchFamily="34" charset="-122"/>
              </a:rPr>
              <a:t>写入交换表</a:t>
            </a:r>
            <a:r>
              <a:rPr lang="zh-CN" altLang="en-US" sz="1400" b="1" dirty="0" smtClean="0">
                <a:latin typeface="微软雅黑" panose="020B0503020204020204" pitchFamily="34" charset="-122"/>
                <a:ea typeface="微软雅黑" panose="020B0503020204020204" pitchFamily="34" charset="-122"/>
              </a:rPr>
              <a:t>中。</a:t>
            </a:r>
            <a:endParaRPr lang="zh-CN" altLang="en-US" sz="1400" b="1" dirty="0">
              <a:latin typeface="微软雅黑" panose="020B0503020204020204" pitchFamily="34" charset="-122"/>
              <a:ea typeface="微软雅黑" panose="020B0503020204020204" pitchFamily="34" charset="-122"/>
            </a:endParaRPr>
          </a:p>
        </p:txBody>
      </p:sp>
      <p:sp>
        <p:nvSpPr>
          <p:cNvPr id="68" name="矩形 67"/>
          <p:cNvSpPr/>
          <p:nvPr/>
        </p:nvSpPr>
        <p:spPr>
          <a:xfrm>
            <a:off x="4567074" y="3645627"/>
            <a:ext cx="4064860" cy="307777"/>
          </a:xfrm>
          <a:prstGeom prst="rect">
            <a:avLst/>
          </a:prstGeom>
        </p:spPr>
        <p:txBody>
          <a:bodyPr wrap="square">
            <a:spAutoFit/>
          </a:bodyPr>
          <a:lstStyle/>
          <a:p>
            <a:r>
              <a:rPr lang="zh-CN" altLang="en-US" sz="1400" b="1" dirty="0" smtClean="0">
                <a:latin typeface="微软雅黑" panose="020B0503020204020204" pitchFamily="34" charset="-122"/>
                <a:ea typeface="微软雅黑" panose="020B0503020204020204" pitchFamily="34" charset="-122"/>
              </a:rPr>
              <a:t>交换机向</a:t>
            </a:r>
            <a:r>
              <a:rPr lang="zh-CN" altLang="en-US" sz="1400" b="1" dirty="0">
                <a:latin typeface="微软雅黑" panose="020B0503020204020204" pitchFamily="34" charset="-122"/>
                <a:ea typeface="微软雅黑" panose="020B0503020204020204" pitchFamily="34" charset="-122"/>
              </a:rPr>
              <a:t>除</a:t>
            </a:r>
            <a:r>
              <a:rPr lang="zh-CN" altLang="en-US" sz="1400" b="1" dirty="0" smtClean="0">
                <a:latin typeface="微软雅黑" panose="020B0503020204020204" pitchFamily="34" charset="-122"/>
                <a:ea typeface="微软雅黑" panose="020B0503020204020204" pitchFamily="34" charset="-122"/>
              </a:rPr>
              <a:t>接口 </a:t>
            </a:r>
            <a:r>
              <a:rPr lang="en-US" altLang="zh-CN" sz="1400" b="1" dirty="0" smtClean="0">
                <a:latin typeface="微软雅黑" panose="020B0503020204020204" pitchFamily="34" charset="-122"/>
                <a:ea typeface="微软雅黑" panose="020B0503020204020204" pitchFamily="34" charset="-122"/>
              </a:rPr>
              <a:t>1 </a:t>
            </a:r>
            <a:r>
              <a:rPr lang="zh-CN" altLang="en-US" sz="1400" b="1" dirty="0" smtClean="0">
                <a:latin typeface="微软雅黑" panose="020B0503020204020204" pitchFamily="34" charset="-122"/>
                <a:ea typeface="微软雅黑" panose="020B0503020204020204" pitchFamily="34" charset="-122"/>
              </a:rPr>
              <a:t>以外</a:t>
            </a:r>
            <a:r>
              <a:rPr lang="zh-CN" altLang="en-US" sz="1400" b="1" dirty="0">
                <a:latin typeface="微软雅黑" panose="020B0503020204020204" pitchFamily="34" charset="-122"/>
                <a:ea typeface="微软雅黑" panose="020B0503020204020204" pitchFamily="34" charset="-122"/>
              </a:rPr>
              <a:t>的所有的接口广播这个帧。</a:t>
            </a:r>
            <a:endParaRPr lang="zh-CN" altLang="en-US" sz="1400" b="1" dirty="0">
              <a:latin typeface="微软雅黑" panose="020B0503020204020204" pitchFamily="34" charset="-122"/>
              <a:ea typeface="微软雅黑" panose="020B0503020204020204" pitchFamily="34" charset="-122"/>
            </a:endParaRPr>
          </a:p>
        </p:txBody>
      </p:sp>
      <p:sp>
        <p:nvSpPr>
          <p:cNvPr id="70" name="矩形 69"/>
          <p:cNvSpPr/>
          <p:nvPr/>
        </p:nvSpPr>
        <p:spPr>
          <a:xfrm>
            <a:off x="2498126" y="2360145"/>
            <a:ext cx="1588970" cy="261610"/>
          </a:xfrm>
          <a:prstGeom prst="rect">
            <a:avLst/>
          </a:prstGeom>
        </p:spPr>
        <p:txBody>
          <a:bodyPr wrap="square">
            <a:spAutoFit/>
          </a:bodyPr>
          <a:lstStyle/>
          <a:p>
            <a:r>
              <a:rPr lang="en-US" altLang="zh-CN" sz="1100" b="1" dirty="0">
                <a:latin typeface="微软雅黑" panose="020B0503020204020204" pitchFamily="34" charset="-122"/>
                <a:ea typeface="微软雅黑" panose="020B0503020204020204" pitchFamily="34" charset="-122"/>
              </a:rPr>
              <a:t>A </a:t>
            </a:r>
            <a:r>
              <a:rPr lang="en-US" altLang="zh-CN" sz="1100" b="1" dirty="0" smtClean="0">
                <a:latin typeface="微软雅黑" panose="020B0503020204020204" pitchFamily="34" charset="-122"/>
                <a:ea typeface="微软雅黑" panose="020B0503020204020204" pitchFamily="34" charset="-122"/>
              </a:rPr>
              <a:t>            1</a:t>
            </a:r>
            <a:endParaRPr lang="zh-CN" altLang="en-US" sz="1100" b="1" dirty="0">
              <a:latin typeface="微软雅黑" panose="020B0503020204020204" pitchFamily="34" charset="-122"/>
              <a:ea typeface="微软雅黑" panose="020B0503020204020204" pitchFamily="34" charset="-122"/>
            </a:endParaRPr>
          </a:p>
        </p:txBody>
      </p:sp>
      <p:cxnSp>
        <p:nvCxnSpPr>
          <p:cNvPr id="71" name="直接箭头连接符 70"/>
          <p:cNvCxnSpPr/>
          <p:nvPr/>
        </p:nvCxnSpPr>
        <p:spPr>
          <a:xfrm>
            <a:off x="1534240" y="2274532"/>
            <a:ext cx="322270" cy="0"/>
          </a:xfrm>
          <a:prstGeom prst="straightConnector1">
            <a:avLst/>
          </a:prstGeom>
          <a:ln w="3810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2" name="直接箭头连接符 71"/>
          <p:cNvCxnSpPr/>
          <p:nvPr/>
        </p:nvCxnSpPr>
        <p:spPr>
          <a:xfrm>
            <a:off x="1534240" y="2812065"/>
            <a:ext cx="322270" cy="0"/>
          </a:xfrm>
          <a:prstGeom prst="straightConnector1">
            <a:avLst/>
          </a:prstGeom>
          <a:ln w="3810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3" name="直接箭头连接符 72"/>
          <p:cNvCxnSpPr/>
          <p:nvPr/>
        </p:nvCxnSpPr>
        <p:spPr>
          <a:xfrm>
            <a:off x="1534240" y="3360908"/>
            <a:ext cx="322270" cy="0"/>
          </a:xfrm>
          <a:prstGeom prst="straightConnector1">
            <a:avLst/>
          </a:prstGeom>
          <a:ln w="3810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1" name="组合 2"/>
          <p:cNvGrpSpPr/>
          <p:nvPr/>
        </p:nvGrpSpPr>
        <p:grpSpPr>
          <a:xfrm>
            <a:off x="4974334" y="1721211"/>
            <a:ext cx="1090436" cy="276999"/>
            <a:chOff x="4974334" y="1978909"/>
            <a:chExt cx="1090436" cy="276999"/>
          </a:xfrm>
        </p:grpSpPr>
        <p:sp>
          <p:nvSpPr>
            <p:cNvPr id="2" name="TextBox 1"/>
            <p:cNvSpPr txBox="1"/>
            <p:nvPr/>
          </p:nvSpPr>
          <p:spPr>
            <a:xfrm>
              <a:off x="4974334" y="1978909"/>
              <a:ext cx="270328" cy="276999"/>
            </a:xfrm>
            <a:prstGeom prst="rect">
              <a:avLst/>
            </a:prstGeom>
            <a:noFill/>
          </p:spPr>
          <p:txBody>
            <a:bodyPr wrap="square" rtlCol="0">
              <a:spAutoFit/>
            </a:bodyPr>
            <a:lstStyle/>
            <a:p>
              <a:r>
                <a:rPr lang="en-US" altLang="zh-CN" sz="1200" b="1" dirty="0" smtClean="0">
                  <a:solidFill>
                    <a:srgbClr val="CC00CC"/>
                  </a:solidFill>
                  <a:latin typeface="微软雅黑" panose="020B0503020204020204" pitchFamily="34" charset="-122"/>
                  <a:ea typeface="微软雅黑" panose="020B0503020204020204" pitchFamily="34" charset="-122"/>
                </a:rPr>
                <a:t>B</a:t>
              </a:r>
              <a:endParaRPr lang="zh-CN" altLang="en-US" sz="1200" b="1" dirty="0">
                <a:solidFill>
                  <a:srgbClr val="CC00CC"/>
                </a:solidFill>
                <a:latin typeface="微软雅黑" panose="020B0503020204020204" pitchFamily="34" charset="-122"/>
                <a:ea typeface="微软雅黑" panose="020B0503020204020204" pitchFamily="34" charset="-122"/>
              </a:endParaRPr>
            </a:p>
          </p:txBody>
        </p:sp>
        <p:sp>
          <p:nvSpPr>
            <p:cNvPr id="55" name="TextBox 54"/>
            <p:cNvSpPr txBox="1"/>
            <p:nvPr/>
          </p:nvSpPr>
          <p:spPr>
            <a:xfrm>
              <a:off x="5794442" y="1978909"/>
              <a:ext cx="270328" cy="276999"/>
            </a:xfrm>
            <a:prstGeom prst="rect">
              <a:avLst/>
            </a:prstGeom>
            <a:noFill/>
          </p:spPr>
          <p:txBody>
            <a:bodyPr wrap="square" rtlCol="0">
              <a:spAutoFit/>
            </a:bodyPr>
            <a:lstStyle/>
            <a:p>
              <a:r>
                <a:rPr lang="en-US" altLang="zh-CN" sz="1200" b="1" dirty="0">
                  <a:solidFill>
                    <a:srgbClr val="CC00CC"/>
                  </a:solidFill>
                  <a:latin typeface="微软雅黑" panose="020B0503020204020204" pitchFamily="34" charset="-122"/>
                  <a:ea typeface="微软雅黑" panose="020B0503020204020204" pitchFamily="34" charset="-122"/>
                </a:rPr>
                <a:t>A</a:t>
              </a:r>
              <a:endParaRPr lang="zh-CN" altLang="en-US" sz="1200" b="1" dirty="0">
                <a:solidFill>
                  <a:srgbClr val="CC00CC"/>
                </a:solidFill>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2000" advTm="2000"/>
    </mc:Choice>
    <mc:Fallback>
      <p:transition spd="slow"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66"/>
                                        </p:tgtEl>
                                        <p:attrNameLst>
                                          <p:attrName>style.visibility</p:attrName>
                                        </p:attrNameLst>
                                      </p:cBhvr>
                                      <p:to>
                                        <p:strVal val="visible"/>
                                      </p:to>
                                    </p:set>
                                    <p:animEffect transition="in" filter="wipe(up)">
                                      <p:cBhvr>
                                        <p:cTn id="7" dur="2000"/>
                                        <p:tgtEl>
                                          <p:spTgt spid="66"/>
                                        </p:tgtEl>
                                      </p:cBhvr>
                                    </p:animEffect>
                                  </p:childTnLst>
                                </p:cTn>
                              </p:par>
                            </p:childTnLst>
                          </p:cTn>
                        </p:par>
                        <p:par>
                          <p:cTn id="8" fill="hold">
                            <p:stCondLst>
                              <p:cond delay="2000"/>
                            </p:stCondLst>
                            <p:childTnLst>
                              <p:par>
                                <p:cTn id="9" presetID="10" presetClass="entr" presetSubtype="0"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1000"/>
                                        <p:tgtEl>
                                          <p:spTgt spid="11"/>
                                        </p:tgtEl>
                                      </p:cBhvr>
                                    </p:animEffect>
                                  </p:childTnLst>
                                </p:cTn>
                              </p:par>
                              <p:par>
                                <p:cTn id="12" presetID="22" presetClass="entr" presetSubtype="8" fill="hold" nodeType="withEffect">
                                  <p:stCondLst>
                                    <p:cond delay="500"/>
                                  </p:stCondLst>
                                  <p:childTnLst>
                                    <p:set>
                                      <p:cBhvr>
                                        <p:cTn id="13" dur="1" fill="hold">
                                          <p:stCondLst>
                                            <p:cond delay="0"/>
                                          </p:stCondLst>
                                        </p:cTn>
                                        <p:tgtEl>
                                          <p:spTgt spid="60"/>
                                        </p:tgtEl>
                                        <p:attrNameLst>
                                          <p:attrName>style.visibility</p:attrName>
                                        </p:attrNameLst>
                                      </p:cBhvr>
                                      <p:to>
                                        <p:strVal val="visible"/>
                                      </p:to>
                                    </p:set>
                                    <p:animEffect transition="in" filter="wipe(left)">
                                      <p:cBhvr>
                                        <p:cTn id="14" dur="3000"/>
                                        <p:tgtEl>
                                          <p:spTgt spid="60"/>
                                        </p:tgtEl>
                                      </p:cBhvr>
                                    </p:animEffect>
                                  </p:childTnLst>
                                </p:cTn>
                              </p:par>
                            </p:childTnLst>
                          </p:cTn>
                        </p:par>
                        <p:par>
                          <p:cTn id="15" fill="hold">
                            <p:stCondLst>
                              <p:cond delay="3000"/>
                            </p:stCondLst>
                            <p:childTnLst>
                              <p:par>
                                <p:cTn id="16" presetID="22" presetClass="entr" presetSubtype="1" fill="hold" grpId="0" nodeType="afterEffect">
                                  <p:stCondLst>
                                    <p:cond delay="1000"/>
                                  </p:stCondLst>
                                  <p:childTnLst>
                                    <p:set>
                                      <p:cBhvr>
                                        <p:cTn id="17" dur="1" fill="hold">
                                          <p:stCondLst>
                                            <p:cond delay="0"/>
                                          </p:stCondLst>
                                        </p:cTn>
                                        <p:tgtEl>
                                          <p:spTgt spid="65"/>
                                        </p:tgtEl>
                                        <p:attrNameLst>
                                          <p:attrName>style.visibility</p:attrName>
                                        </p:attrNameLst>
                                      </p:cBhvr>
                                      <p:to>
                                        <p:strVal val="visible"/>
                                      </p:to>
                                    </p:set>
                                    <p:animEffect transition="in" filter="wipe(up)">
                                      <p:cBhvr>
                                        <p:cTn id="18" dur="2000"/>
                                        <p:tgtEl>
                                          <p:spTgt spid="65"/>
                                        </p:tgtEl>
                                      </p:cBhvr>
                                    </p:animEffect>
                                  </p:childTnLst>
                                </p:cTn>
                              </p:par>
                            </p:childTnLst>
                          </p:cTn>
                        </p:par>
                        <p:par>
                          <p:cTn id="19" fill="hold">
                            <p:stCondLst>
                              <p:cond delay="6000"/>
                            </p:stCondLst>
                            <p:childTnLst>
                              <p:par>
                                <p:cTn id="20" presetID="22" presetClass="entr" presetSubtype="1" fill="hold" grpId="0" nodeType="afterEffect">
                                  <p:stCondLst>
                                    <p:cond delay="2000"/>
                                  </p:stCondLst>
                                  <p:childTnLst>
                                    <p:set>
                                      <p:cBhvr>
                                        <p:cTn id="21" dur="1" fill="hold">
                                          <p:stCondLst>
                                            <p:cond delay="0"/>
                                          </p:stCondLst>
                                        </p:cTn>
                                        <p:tgtEl>
                                          <p:spTgt spid="67"/>
                                        </p:tgtEl>
                                        <p:attrNameLst>
                                          <p:attrName>style.visibility</p:attrName>
                                        </p:attrNameLst>
                                      </p:cBhvr>
                                      <p:to>
                                        <p:strVal val="visible"/>
                                      </p:to>
                                    </p:set>
                                    <p:animEffect transition="in" filter="wipe(up)">
                                      <p:cBhvr>
                                        <p:cTn id="22" dur="2000"/>
                                        <p:tgtEl>
                                          <p:spTgt spid="67"/>
                                        </p:tgtEl>
                                      </p:cBhvr>
                                    </p:animEffect>
                                  </p:childTnLst>
                                </p:cTn>
                              </p:par>
                            </p:childTnLst>
                          </p:cTn>
                        </p:par>
                        <p:par>
                          <p:cTn id="23" fill="hold">
                            <p:stCondLst>
                              <p:cond delay="10000"/>
                            </p:stCondLst>
                            <p:childTnLst>
                              <p:par>
                                <p:cTn id="24" presetID="1" presetClass="entr" presetSubtype="0" fill="hold" grpId="0" nodeType="afterEffect">
                                  <p:stCondLst>
                                    <p:cond delay="0"/>
                                  </p:stCondLst>
                                  <p:childTnLst>
                                    <p:set>
                                      <p:cBhvr>
                                        <p:cTn id="25" dur="1" fill="hold">
                                          <p:stCondLst>
                                            <p:cond delay="0"/>
                                          </p:stCondLst>
                                        </p:cTn>
                                        <p:tgtEl>
                                          <p:spTgt spid="70"/>
                                        </p:tgtEl>
                                        <p:attrNameLst>
                                          <p:attrName>style.visibility</p:attrName>
                                        </p:attrNameLst>
                                      </p:cBhvr>
                                      <p:to>
                                        <p:strVal val="visible"/>
                                      </p:to>
                                    </p:set>
                                  </p:childTnLst>
                                </p:cTn>
                              </p:par>
                              <p:par>
                                <p:cTn id="26" presetID="35" presetClass="emph" presetSubtype="0" repeatCount="4000" fill="hold" grpId="1" nodeType="withEffect">
                                  <p:stCondLst>
                                    <p:cond delay="0"/>
                                  </p:stCondLst>
                                  <p:childTnLst>
                                    <p:anim calcmode="discrete" valueType="str">
                                      <p:cBhvr>
                                        <p:cTn id="27" dur="1000" fill="hold"/>
                                        <p:tgtEl>
                                          <p:spTgt spid="70"/>
                                        </p:tgtEl>
                                        <p:attrNameLst>
                                          <p:attrName>style.visibility</p:attrName>
                                        </p:attrNameLst>
                                      </p:cBhvr>
                                      <p:tavLst>
                                        <p:tav tm="0">
                                          <p:val>
                                            <p:strVal val="hidden"/>
                                          </p:val>
                                        </p:tav>
                                        <p:tav tm="50000">
                                          <p:val>
                                            <p:strVal val="visible"/>
                                          </p:val>
                                        </p:tav>
                                      </p:tavLst>
                                    </p:anim>
                                  </p:childTnLst>
                                </p:cTn>
                              </p:par>
                            </p:childTnLst>
                          </p:cTn>
                        </p:par>
                        <p:par>
                          <p:cTn id="28" fill="hold">
                            <p:stCondLst>
                              <p:cond delay="10000"/>
                            </p:stCondLst>
                            <p:childTnLst>
                              <p:par>
                                <p:cTn id="29" presetID="22" presetClass="entr" presetSubtype="1" fill="hold" grpId="0" nodeType="afterEffect">
                                  <p:stCondLst>
                                    <p:cond delay="1000"/>
                                  </p:stCondLst>
                                  <p:childTnLst>
                                    <p:set>
                                      <p:cBhvr>
                                        <p:cTn id="30" dur="1" fill="hold">
                                          <p:stCondLst>
                                            <p:cond delay="0"/>
                                          </p:stCondLst>
                                        </p:cTn>
                                        <p:tgtEl>
                                          <p:spTgt spid="68"/>
                                        </p:tgtEl>
                                        <p:attrNameLst>
                                          <p:attrName>style.visibility</p:attrName>
                                        </p:attrNameLst>
                                      </p:cBhvr>
                                      <p:to>
                                        <p:strVal val="visible"/>
                                      </p:to>
                                    </p:set>
                                    <p:animEffect transition="in" filter="wipe(up)">
                                      <p:cBhvr>
                                        <p:cTn id="31" dur="2000"/>
                                        <p:tgtEl>
                                          <p:spTgt spid="68"/>
                                        </p:tgtEl>
                                      </p:cBhvr>
                                    </p:animEffect>
                                  </p:childTnLst>
                                </p:cTn>
                              </p:par>
                              <p:par>
                                <p:cTn id="32" presetID="22" presetClass="entr" presetSubtype="2" fill="hold" nodeType="withEffect">
                                  <p:stCondLst>
                                    <p:cond delay="2000"/>
                                  </p:stCondLst>
                                  <p:childTnLst>
                                    <p:set>
                                      <p:cBhvr>
                                        <p:cTn id="33" dur="1" fill="hold">
                                          <p:stCondLst>
                                            <p:cond delay="0"/>
                                          </p:stCondLst>
                                        </p:cTn>
                                        <p:tgtEl>
                                          <p:spTgt spid="71"/>
                                        </p:tgtEl>
                                        <p:attrNameLst>
                                          <p:attrName>style.visibility</p:attrName>
                                        </p:attrNameLst>
                                      </p:cBhvr>
                                      <p:to>
                                        <p:strVal val="visible"/>
                                      </p:to>
                                    </p:set>
                                    <p:animEffect transition="in" filter="wipe(right)">
                                      <p:cBhvr>
                                        <p:cTn id="34" dur="3000"/>
                                        <p:tgtEl>
                                          <p:spTgt spid="71"/>
                                        </p:tgtEl>
                                      </p:cBhvr>
                                    </p:animEffect>
                                  </p:childTnLst>
                                </p:cTn>
                              </p:par>
                              <p:par>
                                <p:cTn id="35" presetID="22" presetClass="entr" presetSubtype="2" fill="hold" nodeType="withEffect">
                                  <p:stCondLst>
                                    <p:cond delay="2000"/>
                                  </p:stCondLst>
                                  <p:childTnLst>
                                    <p:set>
                                      <p:cBhvr>
                                        <p:cTn id="36" dur="1" fill="hold">
                                          <p:stCondLst>
                                            <p:cond delay="0"/>
                                          </p:stCondLst>
                                        </p:cTn>
                                        <p:tgtEl>
                                          <p:spTgt spid="72"/>
                                        </p:tgtEl>
                                        <p:attrNameLst>
                                          <p:attrName>style.visibility</p:attrName>
                                        </p:attrNameLst>
                                      </p:cBhvr>
                                      <p:to>
                                        <p:strVal val="visible"/>
                                      </p:to>
                                    </p:set>
                                    <p:animEffect transition="in" filter="wipe(right)">
                                      <p:cBhvr>
                                        <p:cTn id="37" dur="3000"/>
                                        <p:tgtEl>
                                          <p:spTgt spid="72"/>
                                        </p:tgtEl>
                                      </p:cBhvr>
                                    </p:animEffect>
                                  </p:childTnLst>
                                </p:cTn>
                              </p:par>
                              <p:par>
                                <p:cTn id="38" presetID="22" presetClass="entr" presetSubtype="2" fill="hold" nodeType="withEffect">
                                  <p:stCondLst>
                                    <p:cond delay="2000"/>
                                  </p:stCondLst>
                                  <p:childTnLst>
                                    <p:set>
                                      <p:cBhvr>
                                        <p:cTn id="39" dur="1" fill="hold">
                                          <p:stCondLst>
                                            <p:cond delay="0"/>
                                          </p:stCondLst>
                                        </p:cTn>
                                        <p:tgtEl>
                                          <p:spTgt spid="73"/>
                                        </p:tgtEl>
                                        <p:attrNameLst>
                                          <p:attrName>style.visibility</p:attrName>
                                        </p:attrNameLst>
                                      </p:cBhvr>
                                      <p:to>
                                        <p:strVal val="visible"/>
                                      </p:to>
                                    </p:set>
                                    <p:animEffect transition="in" filter="wipe(right)">
                                      <p:cBhvr>
                                        <p:cTn id="40" dur="300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p:bldP spid="66" grpId="0"/>
      <p:bldP spid="67" grpId="0"/>
      <p:bldP spid="68" grpId="0"/>
      <p:bldP spid="70" grpId="0"/>
      <p:bldP spid="70" grpId="1"/>
    </p:bld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圆角矩形 48"/>
          <p:cNvSpPr/>
          <p:nvPr/>
        </p:nvSpPr>
        <p:spPr>
          <a:xfrm>
            <a:off x="502919" y="1113933"/>
            <a:ext cx="8129015" cy="2993894"/>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AutoShape 5"/>
          <p:cNvSpPr>
            <a:spLocks noChangeArrowheads="1"/>
          </p:cNvSpPr>
          <p:nvPr/>
        </p:nvSpPr>
        <p:spPr bwMode="auto">
          <a:xfrm>
            <a:off x="502919" y="643533"/>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 name="Rectangle 6"/>
          <p:cNvSpPr>
            <a:spLocks noChangeArrowheads="1"/>
          </p:cNvSpPr>
          <p:nvPr/>
        </p:nvSpPr>
        <p:spPr bwMode="auto">
          <a:xfrm>
            <a:off x="2781168" y="620443"/>
            <a:ext cx="357181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anose="020B0503020204020204" pitchFamily="34" charset="-122"/>
                <a:ea typeface="微软雅黑" panose="020B0503020204020204" pitchFamily="34" charset="-122"/>
              </a:rPr>
              <a:t>2. </a:t>
            </a:r>
            <a:r>
              <a:rPr lang="zh-CN" altLang="en-US" sz="2000" b="1" dirty="0">
                <a:solidFill>
                  <a:schemeClr val="bg1"/>
                </a:solidFill>
                <a:latin typeface="微软雅黑" panose="020B0503020204020204" pitchFamily="34" charset="-122"/>
                <a:ea typeface="微软雅黑" panose="020B0503020204020204" pitchFamily="34" charset="-122"/>
              </a:rPr>
              <a:t>以太网交换机的自学习功能</a:t>
            </a:r>
            <a:endParaRPr lang="fr-FR" altLang="zh-CN" sz="2000" b="1" dirty="0">
              <a:solidFill>
                <a:schemeClr val="bg1"/>
              </a:solidFill>
              <a:latin typeface="微软雅黑" panose="020B0503020204020204" pitchFamily="34" charset="-122"/>
              <a:ea typeface="微软雅黑" panose="020B0503020204020204" pitchFamily="34" charset="-122"/>
            </a:endParaRPr>
          </a:p>
        </p:txBody>
      </p:sp>
      <p:sp>
        <p:nvSpPr>
          <p:cNvPr id="12" name="矩形 11"/>
          <p:cNvSpPr/>
          <p:nvPr/>
        </p:nvSpPr>
        <p:spPr>
          <a:xfrm>
            <a:off x="1945498" y="1637428"/>
            <a:ext cx="2209376" cy="2051788"/>
          </a:xfrm>
          <a:prstGeom prst="rect">
            <a:avLst/>
          </a:prstGeom>
          <a:solidFill>
            <a:srgbClr val="0000CC"/>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200" dirty="0">
                <a:latin typeface="微软雅黑" panose="020B0503020204020204" pitchFamily="34" charset="-122"/>
                <a:ea typeface="微软雅黑" panose="020B0503020204020204" pitchFamily="34" charset="-122"/>
              </a:rPr>
              <a:t> </a:t>
            </a:r>
            <a:endParaRPr lang="zh-CN" altLang="en-US" sz="1200" dirty="0">
              <a:latin typeface="微软雅黑" panose="020B0503020204020204" pitchFamily="34" charset="-122"/>
              <a:ea typeface="微软雅黑" panose="020B0503020204020204" pitchFamily="34" charset="-122"/>
            </a:endParaRPr>
          </a:p>
        </p:txBody>
      </p:sp>
      <p:cxnSp>
        <p:nvCxnSpPr>
          <p:cNvPr id="14" name="直接连接符 13"/>
          <p:cNvCxnSpPr>
            <a:stCxn id="39" idx="1"/>
          </p:cNvCxnSpPr>
          <p:nvPr/>
        </p:nvCxnSpPr>
        <p:spPr>
          <a:xfrm flipH="1">
            <a:off x="1273832" y="3435584"/>
            <a:ext cx="66083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a:endCxn id="41" idx="1"/>
          </p:cNvCxnSpPr>
          <p:nvPr/>
        </p:nvCxnSpPr>
        <p:spPr>
          <a:xfrm>
            <a:off x="1273832" y="2357682"/>
            <a:ext cx="67167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a:stCxn id="37" idx="1"/>
          </p:cNvCxnSpPr>
          <p:nvPr/>
        </p:nvCxnSpPr>
        <p:spPr>
          <a:xfrm flipH="1">
            <a:off x="1296705" y="2881428"/>
            <a:ext cx="63796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a:endCxn id="44" idx="1"/>
          </p:cNvCxnSpPr>
          <p:nvPr/>
        </p:nvCxnSpPr>
        <p:spPr>
          <a:xfrm>
            <a:off x="1273832" y="1801959"/>
            <a:ext cx="66252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Rectangle 24"/>
          <p:cNvSpPr>
            <a:spLocks noChangeArrowheads="1"/>
          </p:cNvSpPr>
          <p:nvPr/>
        </p:nvSpPr>
        <p:spPr bwMode="auto">
          <a:xfrm>
            <a:off x="2401389" y="1322563"/>
            <a:ext cx="1259961" cy="30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ctr" defTabSz="762000" eaLnBrk="0" hangingPunct="0"/>
            <a:r>
              <a:rPr kumimoji="1" lang="zh-CN" altLang="en-US" sz="1400" b="1" dirty="0">
                <a:solidFill>
                  <a:srgbClr val="0000FF"/>
                </a:solidFill>
                <a:latin typeface="微软雅黑" panose="020B0503020204020204" pitchFamily="34" charset="-122"/>
                <a:ea typeface="微软雅黑" panose="020B0503020204020204" pitchFamily="34" charset="-122"/>
              </a:rPr>
              <a:t>以太网交换机</a:t>
            </a:r>
            <a:endParaRPr kumimoji="1" lang="en-US" altLang="zh-CN" sz="1400" b="1" dirty="0">
              <a:solidFill>
                <a:srgbClr val="0000FF"/>
              </a:solidFill>
              <a:latin typeface="微软雅黑" panose="020B0503020204020204" pitchFamily="34" charset="-122"/>
              <a:ea typeface="微软雅黑" panose="020B0503020204020204" pitchFamily="34" charset="-122"/>
            </a:endParaRPr>
          </a:p>
        </p:txBody>
      </p:sp>
      <p:sp>
        <p:nvSpPr>
          <p:cNvPr id="21" name="Rectangle 34"/>
          <p:cNvSpPr>
            <a:spLocks noChangeArrowheads="1"/>
          </p:cNvSpPr>
          <p:nvPr/>
        </p:nvSpPr>
        <p:spPr bwMode="auto">
          <a:xfrm>
            <a:off x="826105" y="1600314"/>
            <a:ext cx="298160" cy="274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r" defTabSz="762000" eaLnBrk="0" hangingPunct="0"/>
            <a:r>
              <a:rPr kumimoji="1" lang="en-US" altLang="zh-CN" sz="1200" b="1" dirty="0">
                <a:latin typeface="微软雅黑" panose="020B0503020204020204" pitchFamily="34" charset="-122"/>
                <a:ea typeface="微软雅黑" panose="020B0503020204020204" pitchFamily="34" charset="-122"/>
              </a:rPr>
              <a:t>A</a:t>
            </a:r>
            <a:endParaRPr kumimoji="1" lang="en-US" altLang="zh-CN" sz="1200" b="1" baseline="-25000" dirty="0">
              <a:latin typeface="微软雅黑" panose="020B0503020204020204" pitchFamily="34" charset="-122"/>
              <a:ea typeface="微软雅黑" panose="020B0503020204020204" pitchFamily="34" charset="-122"/>
            </a:endParaRPr>
          </a:p>
        </p:txBody>
      </p:sp>
      <p:grpSp>
        <p:nvGrpSpPr>
          <p:cNvPr id="3" name="组合 57"/>
          <p:cNvGrpSpPr/>
          <p:nvPr/>
        </p:nvGrpSpPr>
        <p:grpSpPr bwMode="auto">
          <a:xfrm>
            <a:off x="1936359" y="1664742"/>
            <a:ext cx="277321" cy="274434"/>
            <a:chOff x="2255844" y="1268760"/>
            <a:chExt cx="360915" cy="356296"/>
          </a:xfrm>
        </p:grpSpPr>
        <p:sp>
          <p:nvSpPr>
            <p:cNvPr id="43" name="矩形 42"/>
            <p:cNvSpPr/>
            <p:nvPr/>
          </p:nvSpPr>
          <p:spPr>
            <a:xfrm>
              <a:off x="2267744" y="1340197"/>
              <a:ext cx="288032" cy="215900"/>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sz="1200" b="1" dirty="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latin typeface="微软雅黑" panose="020B0503020204020204" pitchFamily="34" charset="-122"/>
                <a:ea typeface="微软雅黑" panose="020B0503020204020204" pitchFamily="34" charset="-122"/>
              </a:endParaRPr>
            </a:p>
          </p:txBody>
        </p:sp>
        <p:sp>
          <p:nvSpPr>
            <p:cNvPr id="44" name="Rectangle 40"/>
            <p:cNvSpPr>
              <a:spLocks noChangeArrowheads="1"/>
            </p:cNvSpPr>
            <p:nvPr/>
          </p:nvSpPr>
          <p:spPr bwMode="auto">
            <a:xfrm>
              <a:off x="2255844" y="1268760"/>
              <a:ext cx="360915" cy="356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sz="1200" b="1" dirty="0">
                  <a:latin typeface="微软雅黑" panose="020B0503020204020204" pitchFamily="34" charset="-122"/>
                  <a:ea typeface="微软雅黑" panose="020B0503020204020204" pitchFamily="34" charset="-122"/>
                </a:rPr>
                <a:t>1</a:t>
              </a:r>
              <a:endParaRPr kumimoji="1" lang="en-US" altLang="zh-CN" sz="1200" b="1" baseline="-25000" dirty="0">
                <a:latin typeface="微软雅黑" panose="020B0503020204020204" pitchFamily="34" charset="-122"/>
                <a:ea typeface="微软雅黑" panose="020B0503020204020204" pitchFamily="34" charset="-122"/>
              </a:endParaRPr>
            </a:p>
          </p:txBody>
        </p:sp>
      </p:grpSp>
      <p:grpSp>
        <p:nvGrpSpPr>
          <p:cNvPr id="4" name="组合 58"/>
          <p:cNvGrpSpPr/>
          <p:nvPr/>
        </p:nvGrpSpPr>
        <p:grpSpPr bwMode="auto">
          <a:xfrm>
            <a:off x="1945502" y="2228654"/>
            <a:ext cx="277321" cy="274434"/>
            <a:chOff x="2267744" y="1280668"/>
            <a:chExt cx="360915" cy="357388"/>
          </a:xfrm>
        </p:grpSpPr>
        <p:sp>
          <p:nvSpPr>
            <p:cNvPr id="41" name="矩形 40"/>
            <p:cNvSpPr/>
            <p:nvPr/>
          </p:nvSpPr>
          <p:spPr>
            <a:xfrm>
              <a:off x="2267744" y="1340416"/>
              <a:ext cx="288032" cy="216562"/>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sz="1200" b="1" dirty="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latin typeface="微软雅黑" panose="020B0503020204020204" pitchFamily="34" charset="-122"/>
                <a:ea typeface="微软雅黑" panose="020B0503020204020204" pitchFamily="34" charset="-122"/>
              </a:endParaRPr>
            </a:p>
          </p:txBody>
        </p:sp>
        <p:sp>
          <p:nvSpPr>
            <p:cNvPr id="42" name="Rectangle 40"/>
            <p:cNvSpPr>
              <a:spLocks noChangeArrowheads="1"/>
            </p:cNvSpPr>
            <p:nvPr/>
          </p:nvSpPr>
          <p:spPr bwMode="auto">
            <a:xfrm>
              <a:off x="2267744" y="1280668"/>
              <a:ext cx="360915" cy="357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sz="1200" b="1" dirty="0">
                  <a:latin typeface="微软雅黑" panose="020B0503020204020204" pitchFamily="34" charset="-122"/>
                  <a:ea typeface="微软雅黑" panose="020B0503020204020204" pitchFamily="34" charset="-122"/>
                </a:rPr>
                <a:t>2</a:t>
              </a:r>
              <a:endParaRPr kumimoji="1" lang="en-US" altLang="zh-CN" sz="1200" b="1" baseline="-25000" dirty="0">
                <a:latin typeface="微软雅黑" panose="020B0503020204020204" pitchFamily="34" charset="-122"/>
                <a:ea typeface="微软雅黑" panose="020B0503020204020204" pitchFamily="34" charset="-122"/>
              </a:endParaRPr>
            </a:p>
          </p:txBody>
        </p:sp>
      </p:grpSp>
      <p:grpSp>
        <p:nvGrpSpPr>
          <p:cNvPr id="8" name="组合 61"/>
          <p:cNvGrpSpPr/>
          <p:nvPr/>
        </p:nvGrpSpPr>
        <p:grpSpPr bwMode="auto">
          <a:xfrm>
            <a:off x="1916382" y="3306556"/>
            <a:ext cx="277321" cy="274434"/>
            <a:chOff x="2244074" y="1280668"/>
            <a:chExt cx="358931" cy="357388"/>
          </a:xfrm>
        </p:grpSpPr>
        <p:sp>
          <p:nvSpPr>
            <p:cNvPr id="39" name="矩形 38"/>
            <p:cNvSpPr/>
            <p:nvPr/>
          </p:nvSpPr>
          <p:spPr>
            <a:xfrm>
              <a:off x="2267744" y="1340416"/>
              <a:ext cx="288032" cy="216562"/>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sz="1200" b="1" dirty="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latin typeface="微软雅黑" panose="020B0503020204020204" pitchFamily="34" charset="-122"/>
                <a:ea typeface="微软雅黑" panose="020B0503020204020204" pitchFamily="34" charset="-122"/>
              </a:endParaRPr>
            </a:p>
          </p:txBody>
        </p:sp>
        <p:sp>
          <p:nvSpPr>
            <p:cNvPr id="40" name="Rectangle 40"/>
            <p:cNvSpPr>
              <a:spLocks noChangeArrowheads="1"/>
            </p:cNvSpPr>
            <p:nvPr/>
          </p:nvSpPr>
          <p:spPr bwMode="auto">
            <a:xfrm>
              <a:off x="2244074" y="1280668"/>
              <a:ext cx="358931" cy="357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sz="1200" b="1" dirty="0">
                  <a:latin typeface="微软雅黑" panose="020B0503020204020204" pitchFamily="34" charset="-122"/>
                  <a:ea typeface="微软雅黑" panose="020B0503020204020204" pitchFamily="34" charset="-122"/>
                </a:rPr>
                <a:t>4</a:t>
              </a:r>
              <a:endParaRPr kumimoji="1" lang="en-US" altLang="zh-CN" sz="1200" b="1" baseline="-25000" dirty="0">
                <a:latin typeface="微软雅黑" panose="020B0503020204020204" pitchFamily="34" charset="-122"/>
                <a:ea typeface="微软雅黑" panose="020B0503020204020204" pitchFamily="34" charset="-122"/>
              </a:endParaRPr>
            </a:p>
          </p:txBody>
        </p:sp>
      </p:grpSp>
      <p:grpSp>
        <p:nvGrpSpPr>
          <p:cNvPr id="9" name="组合 64"/>
          <p:cNvGrpSpPr/>
          <p:nvPr/>
        </p:nvGrpSpPr>
        <p:grpSpPr bwMode="auto">
          <a:xfrm>
            <a:off x="1925526" y="2742645"/>
            <a:ext cx="277321" cy="274434"/>
            <a:chOff x="2255909" y="1268760"/>
            <a:chExt cx="358931" cy="355702"/>
          </a:xfrm>
        </p:grpSpPr>
        <p:sp>
          <p:nvSpPr>
            <p:cNvPr id="37" name="矩形 36"/>
            <p:cNvSpPr/>
            <p:nvPr/>
          </p:nvSpPr>
          <p:spPr>
            <a:xfrm>
              <a:off x="2267744" y="1340078"/>
              <a:ext cx="288032" cy="217125"/>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sz="1200" b="1" dirty="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latin typeface="微软雅黑" panose="020B0503020204020204" pitchFamily="34" charset="-122"/>
                <a:ea typeface="微软雅黑" panose="020B0503020204020204" pitchFamily="34" charset="-122"/>
              </a:endParaRPr>
            </a:p>
          </p:txBody>
        </p:sp>
        <p:sp>
          <p:nvSpPr>
            <p:cNvPr id="38" name="Rectangle 40"/>
            <p:cNvSpPr>
              <a:spLocks noChangeArrowheads="1"/>
            </p:cNvSpPr>
            <p:nvPr/>
          </p:nvSpPr>
          <p:spPr bwMode="auto">
            <a:xfrm>
              <a:off x="2255909" y="1268760"/>
              <a:ext cx="358931" cy="355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sz="1200" b="1" dirty="0">
                  <a:latin typeface="微软雅黑" panose="020B0503020204020204" pitchFamily="34" charset="-122"/>
                  <a:ea typeface="微软雅黑" panose="020B0503020204020204" pitchFamily="34" charset="-122"/>
                </a:rPr>
                <a:t>3</a:t>
              </a:r>
              <a:endParaRPr kumimoji="1" lang="en-US" altLang="zh-CN" sz="1200" b="1" baseline="-25000" dirty="0">
                <a:latin typeface="微软雅黑" panose="020B0503020204020204" pitchFamily="34" charset="-122"/>
                <a:ea typeface="微软雅黑" panose="020B0503020204020204" pitchFamily="34" charset="-122"/>
              </a:endParaRPr>
            </a:p>
          </p:txBody>
        </p:sp>
      </p:grpSp>
      <p:sp>
        <p:nvSpPr>
          <p:cNvPr id="30" name="Rectangle 34"/>
          <p:cNvSpPr>
            <a:spLocks noChangeArrowheads="1"/>
          </p:cNvSpPr>
          <p:nvPr/>
        </p:nvSpPr>
        <p:spPr bwMode="auto">
          <a:xfrm>
            <a:off x="837623" y="3259551"/>
            <a:ext cx="304571" cy="274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r" defTabSz="762000" eaLnBrk="0" hangingPunct="0"/>
            <a:r>
              <a:rPr kumimoji="1" lang="en-US" altLang="zh-CN" sz="1200" b="1" dirty="0">
                <a:latin typeface="微软雅黑" panose="020B0503020204020204" pitchFamily="34" charset="-122"/>
                <a:ea typeface="微软雅黑" panose="020B0503020204020204" pitchFamily="34" charset="-122"/>
              </a:rPr>
              <a:t>D</a:t>
            </a:r>
            <a:endParaRPr kumimoji="1" lang="en-US" altLang="zh-CN" sz="1200" b="1" baseline="-25000" dirty="0">
              <a:latin typeface="微软雅黑" panose="020B0503020204020204" pitchFamily="34" charset="-122"/>
              <a:ea typeface="微软雅黑" panose="020B0503020204020204" pitchFamily="34" charset="-122"/>
            </a:endParaRPr>
          </a:p>
        </p:txBody>
      </p:sp>
      <p:sp>
        <p:nvSpPr>
          <p:cNvPr id="33" name="Rectangle 34"/>
          <p:cNvSpPr>
            <a:spLocks noChangeArrowheads="1"/>
          </p:cNvSpPr>
          <p:nvPr/>
        </p:nvSpPr>
        <p:spPr bwMode="auto">
          <a:xfrm>
            <a:off x="835723" y="2693776"/>
            <a:ext cx="288542" cy="274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r" defTabSz="762000" eaLnBrk="0" hangingPunct="0"/>
            <a:r>
              <a:rPr kumimoji="1" lang="en-US" altLang="zh-CN" sz="1200" b="1" dirty="0">
                <a:latin typeface="微软雅黑" panose="020B0503020204020204" pitchFamily="34" charset="-122"/>
                <a:ea typeface="微软雅黑" panose="020B0503020204020204" pitchFamily="34" charset="-122"/>
              </a:rPr>
              <a:t>B</a:t>
            </a:r>
            <a:endParaRPr kumimoji="1" lang="en-US" altLang="zh-CN" sz="1200" b="1" baseline="-25000" dirty="0">
              <a:latin typeface="微软雅黑" panose="020B0503020204020204" pitchFamily="34" charset="-122"/>
              <a:ea typeface="微软雅黑" panose="020B0503020204020204" pitchFamily="34" charset="-122"/>
            </a:endParaRPr>
          </a:p>
        </p:txBody>
      </p:sp>
      <p:grpSp>
        <p:nvGrpSpPr>
          <p:cNvPr id="10" name="组合 57"/>
          <p:cNvGrpSpPr/>
          <p:nvPr/>
        </p:nvGrpSpPr>
        <p:grpSpPr>
          <a:xfrm>
            <a:off x="2264388" y="1897311"/>
            <a:ext cx="1945905" cy="1377898"/>
            <a:chOff x="2208968" y="2283000"/>
            <a:chExt cx="1945905" cy="1377898"/>
          </a:xfrm>
        </p:grpSpPr>
        <p:sp>
          <p:nvSpPr>
            <p:cNvPr id="13" name="Rectangle 44"/>
            <p:cNvSpPr>
              <a:spLocks noChangeArrowheads="1"/>
            </p:cNvSpPr>
            <p:nvPr/>
          </p:nvSpPr>
          <p:spPr bwMode="auto">
            <a:xfrm>
              <a:off x="2248098" y="2551856"/>
              <a:ext cx="1783576" cy="1109042"/>
            </a:xfrm>
            <a:prstGeom prst="rect">
              <a:avLst/>
            </a:prstGeom>
            <a:solidFill>
              <a:schemeClr val="bg1"/>
            </a:solidFill>
            <a:ln w="9525">
              <a:solidFill>
                <a:schemeClr val="tx1"/>
              </a:solidFill>
              <a:miter lim="800000"/>
            </a:ln>
          </p:spPr>
          <p:txBody>
            <a:bodyPr wrap="none" anchor="ctr"/>
            <a:lstStyle/>
            <a:p>
              <a:endParaRPr lang="zh-CN" altLang="en-US" sz="1200" b="1">
                <a:latin typeface="微软雅黑" panose="020B0503020204020204" pitchFamily="34" charset="-122"/>
                <a:ea typeface="微软雅黑" panose="020B0503020204020204" pitchFamily="34" charset="-122"/>
              </a:endParaRPr>
            </a:p>
          </p:txBody>
        </p:sp>
        <p:sp>
          <p:nvSpPr>
            <p:cNvPr id="18" name="Rectangle 49"/>
            <p:cNvSpPr>
              <a:spLocks noChangeArrowheads="1"/>
            </p:cNvSpPr>
            <p:nvPr/>
          </p:nvSpPr>
          <p:spPr bwMode="auto">
            <a:xfrm>
              <a:off x="2208968" y="2521979"/>
              <a:ext cx="1945905" cy="479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90488" tIns="44450" rIns="90488" bIns="44450">
              <a:spAutoFit/>
            </a:bodyPr>
            <a:lstStyle/>
            <a:p>
              <a:pPr defTabSz="762000" eaLnBrk="0" hangingPunct="0">
                <a:lnSpc>
                  <a:spcPct val="115000"/>
                </a:lnSpc>
              </a:pPr>
              <a:r>
                <a:rPr kumimoji="1" lang="en-US" altLang="zh-CN" sz="1100" b="1" dirty="0">
                  <a:solidFill>
                    <a:srgbClr val="0000FF"/>
                  </a:solidFill>
                  <a:latin typeface="微软雅黑" panose="020B0503020204020204" pitchFamily="34" charset="-122"/>
                  <a:ea typeface="微软雅黑" panose="020B0503020204020204" pitchFamily="34" charset="-122"/>
                </a:rPr>
                <a:t>MAC</a:t>
              </a:r>
              <a:r>
                <a:rPr kumimoji="1" lang="zh-CN" altLang="en-US" sz="1100" b="1" dirty="0">
                  <a:solidFill>
                    <a:srgbClr val="0000FF"/>
                  </a:solidFill>
                  <a:latin typeface="微软雅黑" panose="020B0503020204020204" pitchFamily="34" charset="-122"/>
                  <a:ea typeface="微软雅黑" panose="020B0503020204020204" pitchFamily="34" charset="-122"/>
                </a:rPr>
                <a:t>地址  </a:t>
              </a:r>
              <a:r>
                <a:rPr kumimoji="1" lang="zh-CN" altLang="en-US" sz="1100" b="1" dirty="0" smtClean="0">
                  <a:solidFill>
                    <a:srgbClr val="0000FF"/>
                  </a:solidFill>
                  <a:latin typeface="微软雅黑" panose="020B0503020204020204" pitchFamily="34" charset="-122"/>
                  <a:ea typeface="微软雅黑" panose="020B0503020204020204" pitchFamily="34" charset="-122"/>
                </a:rPr>
                <a:t> 接口   有效时间</a:t>
              </a:r>
              <a:endParaRPr kumimoji="1" lang="zh-CN" altLang="en-US" sz="1100" b="1" dirty="0">
                <a:solidFill>
                  <a:srgbClr val="0000FF"/>
                </a:solidFill>
                <a:latin typeface="微软雅黑" panose="020B0503020204020204" pitchFamily="34" charset="-122"/>
                <a:ea typeface="微软雅黑" panose="020B0503020204020204" pitchFamily="34" charset="-122"/>
              </a:endParaRPr>
            </a:p>
            <a:p>
              <a:pPr defTabSz="762000" eaLnBrk="0" hangingPunct="0">
                <a:lnSpc>
                  <a:spcPct val="115000"/>
                </a:lnSpc>
              </a:pPr>
              <a:r>
                <a:rPr kumimoji="1" lang="zh-CN" altLang="en-US" sz="1100" b="1" dirty="0">
                  <a:solidFill>
                    <a:srgbClr val="0000FF"/>
                  </a:solidFill>
                  <a:latin typeface="微软雅黑" panose="020B0503020204020204" pitchFamily="34" charset="-122"/>
                  <a:ea typeface="微软雅黑" panose="020B0503020204020204" pitchFamily="34" charset="-122"/>
                </a:rPr>
                <a:t>   </a:t>
              </a:r>
              <a:endParaRPr kumimoji="1" lang="en-US" altLang="zh-CN" sz="1100" b="1" baseline="-25000" dirty="0">
                <a:solidFill>
                  <a:srgbClr val="0000FF"/>
                </a:solidFill>
                <a:latin typeface="微软雅黑" panose="020B0503020204020204" pitchFamily="34" charset="-122"/>
                <a:ea typeface="微软雅黑" panose="020B0503020204020204" pitchFamily="34" charset="-122"/>
              </a:endParaRPr>
            </a:p>
          </p:txBody>
        </p:sp>
        <p:sp>
          <p:nvSpPr>
            <p:cNvPr id="22" name="Line 50"/>
            <p:cNvSpPr>
              <a:spLocks noChangeShapeType="1"/>
            </p:cNvSpPr>
            <p:nvPr/>
          </p:nvSpPr>
          <p:spPr bwMode="auto">
            <a:xfrm>
              <a:off x="2968302" y="2551856"/>
              <a:ext cx="0" cy="110904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sz="1200" b="1">
                <a:latin typeface="微软雅黑" panose="020B0503020204020204" pitchFamily="34" charset="-122"/>
                <a:ea typeface="微软雅黑" panose="020B0503020204020204" pitchFamily="34" charset="-122"/>
              </a:endParaRPr>
            </a:p>
          </p:txBody>
        </p:sp>
        <p:sp>
          <p:nvSpPr>
            <p:cNvPr id="45" name="Line 45"/>
            <p:cNvSpPr>
              <a:spLocks noChangeShapeType="1"/>
            </p:cNvSpPr>
            <p:nvPr/>
          </p:nvSpPr>
          <p:spPr bwMode="auto">
            <a:xfrm>
              <a:off x="2248098" y="2773176"/>
              <a:ext cx="178357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sz="1200" b="1">
                <a:latin typeface="微软雅黑" panose="020B0503020204020204" pitchFamily="34" charset="-122"/>
                <a:ea typeface="微软雅黑" panose="020B0503020204020204" pitchFamily="34" charset="-122"/>
              </a:endParaRPr>
            </a:p>
          </p:txBody>
        </p:sp>
        <p:sp>
          <p:nvSpPr>
            <p:cNvPr id="46" name="Line 46"/>
            <p:cNvSpPr>
              <a:spLocks noChangeShapeType="1"/>
            </p:cNvSpPr>
            <p:nvPr/>
          </p:nvSpPr>
          <p:spPr bwMode="auto">
            <a:xfrm>
              <a:off x="2248098" y="2994495"/>
              <a:ext cx="178357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sz="1200" b="1">
                <a:latin typeface="微软雅黑" panose="020B0503020204020204" pitchFamily="34" charset="-122"/>
                <a:ea typeface="微软雅黑" panose="020B0503020204020204" pitchFamily="34" charset="-122"/>
              </a:endParaRPr>
            </a:p>
          </p:txBody>
        </p:sp>
        <p:sp>
          <p:nvSpPr>
            <p:cNvPr id="47" name="Line 47"/>
            <p:cNvSpPr>
              <a:spLocks noChangeShapeType="1"/>
            </p:cNvSpPr>
            <p:nvPr/>
          </p:nvSpPr>
          <p:spPr bwMode="auto">
            <a:xfrm>
              <a:off x="2248098" y="3215814"/>
              <a:ext cx="1783578" cy="122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sz="1200" b="1">
                <a:latin typeface="微软雅黑" panose="020B0503020204020204" pitchFamily="34" charset="-122"/>
                <a:ea typeface="微软雅黑" panose="020B0503020204020204" pitchFamily="34" charset="-122"/>
              </a:endParaRPr>
            </a:p>
          </p:txBody>
        </p:sp>
        <p:sp>
          <p:nvSpPr>
            <p:cNvPr id="48" name="Line 66"/>
            <p:cNvSpPr>
              <a:spLocks noChangeShapeType="1"/>
            </p:cNvSpPr>
            <p:nvPr/>
          </p:nvSpPr>
          <p:spPr bwMode="auto">
            <a:xfrm>
              <a:off x="2248098" y="3437133"/>
              <a:ext cx="1783578" cy="1223"/>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sz="1200" b="1">
                <a:latin typeface="微软雅黑" panose="020B0503020204020204" pitchFamily="34" charset="-122"/>
                <a:ea typeface="微软雅黑" panose="020B0503020204020204" pitchFamily="34" charset="-122"/>
              </a:endParaRPr>
            </a:p>
          </p:txBody>
        </p:sp>
        <p:sp>
          <p:nvSpPr>
            <p:cNvPr id="28" name="Rectangle 24"/>
            <p:cNvSpPr>
              <a:spLocks noChangeArrowheads="1"/>
            </p:cNvSpPr>
            <p:nvPr/>
          </p:nvSpPr>
          <p:spPr bwMode="auto">
            <a:xfrm>
              <a:off x="2746695" y="2283000"/>
              <a:ext cx="721352" cy="30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zh-CN" altLang="en-US" sz="1400" b="1" dirty="0">
                  <a:solidFill>
                    <a:schemeClr val="bg1"/>
                  </a:solidFill>
                  <a:latin typeface="微软雅黑" panose="020B0503020204020204" pitchFamily="34" charset="-122"/>
                  <a:ea typeface="微软雅黑" panose="020B0503020204020204" pitchFamily="34" charset="-122"/>
                </a:rPr>
                <a:t>交换表</a:t>
              </a:r>
              <a:endParaRPr kumimoji="1" lang="en-US" altLang="zh-CN" sz="1400" b="1" dirty="0">
                <a:solidFill>
                  <a:schemeClr val="bg1"/>
                </a:solidFill>
                <a:latin typeface="微软雅黑" panose="020B0503020204020204" pitchFamily="34" charset="-122"/>
                <a:ea typeface="微软雅黑" panose="020B0503020204020204" pitchFamily="34" charset="-122"/>
              </a:endParaRPr>
            </a:p>
          </p:txBody>
        </p:sp>
        <p:sp>
          <p:nvSpPr>
            <p:cNvPr id="34" name="Line 50"/>
            <p:cNvSpPr>
              <a:spLocks noChangeShapeType="1"/>
            </p:cNvSpPr>
            <p:nvPr/>
          </p:nvSpPr>
          <p:spPr bwMode="auto">
            <a:xfrm>
              <a:off x="3420721" y="2551856"/>
              <a:ext cx="0" cy="110904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sz="1200" b="1">
                <a:latin typeface="微软雅黑" panose="020B0503020204020204" pitchFamily="34" charset="-122"/>
                <a:ea typeface="微软雅黑" panose="020B0503020204020204" pitchFamily="34" charset="-122"/>
              </a:endParaRPr>
            </a:p>
          </p:txBody>
        </p:sp>
      </p:grpSp>
      <p:sp>
        <p:nvSpPr>
          <p:cNvPr id="35" name="Rectangle 34"/>
          <p:cNvSpPr>
            <a:spLocks noChangeArrowheads="1"/>
          </p:cNvSpPr>
          <p:nvPr/>
        </p:nvSpPr>
        <p:spPr bwMode="auto">
          <a:xfrm>
            <a:off x="819397" y="2153316"/>
            <a:ext cx="286939" cy="274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r" defTabSz="762000" eaLnBrk="0" hangingPunct="0"/>
            <a:r>
              <a:rPr kumimoji="1" lang="en-US" altLang="zh-CN" sz="1200" b="1" dirty="0">
                <a:latin typeface="微软雅黑" panose="020B0503020204020204" pitchFamily="34" charset="-122"/>
                <a:ea typeface="微软雅黑" panose="020B0503020204020204" pitchFamily="34" charset="-122"/>
              </a:rPr>
              <a:t>C</a:t>
            </a:r>
            <a:endParaRPr kumimoji="1" lang="en-US" altLang="zh-CN" sz="1200" b="1" baseline="-25000" dirty="0">
              <a:latin typeface="微软雅黑" panose="020B0503020204020204" pitchFamily="34" charset="-122"/>
              <a:ea typeface="微软雅黑" panose="020B0503020204020204" pitchFamily="34" charset="-122"/>
            </a:endParaRPr>
          </a:p>
        </p:txBody>
      </p:sp>
      <p:pic>
        <p:nvPicPr>
          <p:cNvPr id="51" name="Picture 239" descr="jisuanji"/>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054990" y="1585277"/>
            <a:ext cx="437685" cy="437685"/>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239" descr="jisuanji"/>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054990" y="2136107"/>
            <a:ext cx="437685" cy="437685"/>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239" descr="jisuanji"/>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054990" y="2657070"/>
            <a:ext cx="437685" cy="437685"/>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239" descr="jisuanji"/>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054990" y="3221755"/>
            <a:ext cx="437685" cy="437685"/>
          </a:xfrm>
          <a:prstGeom prst="rect">
            <a:avLst/>
          </a:prstGeom>
          <a:noFill/>
          <a:extLst>
            <a:ext uri="{909E8E84-426E-40DD-AFC4-6F175D3DCCD1}">
              <a14:hiddenFill xmlns:a14="http://schemas.microsoft.com/office/drawing/2010/main">
                <a:solidFill>
                  <a:srgbClr val="FFFFFF"/>
                </a:solidFill>
              </a14:hiddenFill>
            </a:ext>
          </a:extLst>
        </p:spPr>
      </p:pic>
      <p:cxnSp>
        <p:nvCxnSpPr>
          <p:cNvPr id="60" name="直接箭头连接符 59"/>
          <p:cNvCxnSpPr/>
          <p:nvPr/>
        </p:nvCxnSpPr>
        <p:spPr>
          <a:xfrm>
            <a:off x="1534240" y="1710704"/>
            <a:ext cx="322270" cy="0"/>
          </a:xfrm>
          <a:prstGeom prst="straightConnector1">
            <a:avLst/>
          </a:prstGeom>
          <a:ln w="38100">
            <a:solidFill>
              <a:srgbClr val="0000F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aphicFrame>
        <p:nvGraphicFramePr>
          <p:cNvPr id="63" name="表格 62"/>
          <p:cNvGraphicFramePr>
            <a:graphicFrameLocks noGrp="1"/>
          </p:cNvGraphicFramePr>
          <p:nvPr/>
        </p:nvGraphicFramePr>
        <p:xfrm>
          <a:off x="4682837" y="1452197"/>
          <a:ext cx="3380509" cy="548640"/>
        </p:xfrm>
        <a:graphic>
          <a:graphicData uri="http://schemas.openxmlformats.org/drawingml/2006/table">
            <a:tbl>
              <a:tblPr>
                <a:tableStyleId>{5C22544A-7EE6-4342-B048-85BDC9FD1C3A}</a:tableStyleId>
              </a:tblPr>
              <a:tblGrid>
                <a:gridCol w="818178"/>
                <a:gridCol w="864830"/>
                <a:gridCol w="589137"/>
                <a:gridCol w="628932"/>
                <a:gridCol w="479432"/>
              </a:tblGrid>
              <a:tr h="236412">
                <a:tc>
                  <a:txBody>
                    <a:bodyPr/>
                    <a:lstStyle/>
                    <a:p>
                      <a:pPr algn="ctr"/>
                      <a:r>
                        <a:rPr lang="zh-CN" altLang="en-US" sz="1200" b="1" dirty="0" smtClean="0">
                          <a:ln>
                            <a:noFill/>
                          </a:ln>
                          <a:latin typeface="微软雅黑" panose="020B0503020204020204" pitchFamily="34" charset="-122"/>
                          <a:ea typeface="微软雅黑" panose="020B0503020204020204" pitchFamily="34" charset="-122"/>
                        </a:rPr>
                        <a:t>目的地址</a:t>
                      </a:r>
                      <a:endParaRPr lang="zh-CN" altLang="en-US" sz="1200" b="1" dirty="0">
                        <a:ln>
                          <a:noFill/>
                        </a:ln>
                        <a:latin typeface="微软雅黑" panose="020B0503020204020204" pitchFamily="34" charset="-122"/>
                        <a:ea typeface="微软雅黑" panose="020B0503020204020204"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1200" b="1" dirty="0" smtClean="0">
                          <a:ln>
                            <a:noFill/>
                          </a:ln>
                          <a:latin typeface="微软雅黑" panose="020B0503020204020204" pitchFamily="34" charset="-122"/>
                          <a:ea typeface="微软雅黑" panose="020B0503020204020204" pitchFamily="34" charset="-122"/>
                        </a:rPr>
                        <a:t>源地址</a:t>
                      </a:r>
                      <a:endParaRPr lang="zh-CN" altLang="en-US" sz="1200" b="1" dirty="0">
                        <a:ln>
                          <a:noFill/>
                        </a:ln>
                        <a:latin typeface="微软雅黑" panose="020B0503020204020204" pitchFamily="34" charset="-122"/>
                        <a:ea typeface="微软雅黑" panose="020B0503020204020204"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1200" b="1" dirty="0" smtClean="0">
                          <a:ln>
                            <a:noFill/>
                          </a:ln>
                          <a:latin typeface="微软雅黑" panose="020B0503020204020204" pitchFamily="34" charset="-122"/>
                          <a:ea typeface="微软雅黑" panose="020B0503020204020204" pitchFamily="34" charset="-122"/>
                        </a:rPr>
                        <a:t>类型</a:t>
                      </a:r>
                      <a:endParaRPr lang="zh-CN" altLang="en-US" sz="1200" b="1" dirty="0">
                        <a:ln>
                          <a:noFill/>
                        </a:ln>
                        <a:latin typeface="微软雅黑" panose="020B0503020204020204" pitchFamily="34" charset="-122"/>
                        <a:ea typeface="微软雅黑" panose="020B0503020204020204"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1200" b="1" dirty="0" smtClean="0">
                          <a:ln>
                            <a:noFill/>
                          </a:ln>
                          <a:latin typeface="微软雅黑" panose="020B0503020204020204" pitchFamily="34" charset="-122"/>
                          <a:ea typeface="微软雅黑" panose="020B0503020204020204" pitchFamily="34" charset="-122"/>
                        </a:rPr>
                        <a:t>数据</a:t>
                      </a:r>
                      <a:endParaRPr lang="zh-CN" altLang="en-US" sz="1200" b="1" dirty="0">
                        <a:ln>
                          <a:noFill/>
                        </a:ln>
                        <a:latin typeface="微软雅黑" panose="020B0503020204020204" pitchFamily="34" charset="-122"/>
                        <a:ea typeface="微软雅黑" panose="020B0503020204020204"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1" dirty="0" smtClean="0">
                          <a:ln>
                            <a:noFill/>
                          </a:ln>
                          <a:latin typeface="微软雅黑" panose="020B0503020204020204" pitchFamily="34" charset="-122"/>
                          <a:ea typeface="微软雅黑" panose="020B0503020204020204" pitchFamily="34" charset="-122"/>
                        </a:rPr>
                        <a:t>FCS</a:t>
                      </a:r>
                      <a:endParaRPr lang="zh-CN" altLang="en-US" sz="1200" b="1" dirty="0">
                        <a:ln>
                          <a:noFill/>
                        </a:ln>
                        <a:latin typeface="微软雅黑" panose="020B0503020204020204" pitchFamily="34" charset="-122"/>
                        <a:ea typeface="微软雅黑" panose="020B0503020204020204"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236412">
                <a:tc>
                  <a:txBody>
                    <a:bodyPr/>
                    <a:lstStyle/>
                    <a:p>
                      <a:pPr algn="ctr"/>
                      <a:endParaRPr lang="zh-CN" altLang="en-US" sz="1200" b="1" dirty="0">
                        <a:ln>
                          <a:noFill/>
                        </a:ln>
                        <a:solidFill>
                          <a:srgbClr val="CC00CC"/>
                        </a:solidFill>
                        <a:latin typeface="微软雅黑" panose="020B0503020204020204" pitchFamily="34" charset="-122"/>
                        <a:ea typeface="微软雅黑" panose="020B0503020204020204"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200" b="1" dirty="0">
                        <a:ln>
                          <a:noFill/>
                        </a:ln>
                        <a:solidFill>
                          <a:srgbClr val="CC00CC"/>
                        </a:solidFill>
                        <a:latin typeface="微软雅黑" panose="020B0503020204020204" pitchFamily="34" charset="-122"/>
                        <a:ea typeface="微软雅黑" panose="020B0503020204020204"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200" b="1" dirty="0">
                        <a:ln>
                          <a:noFill/>
                        </a:ln>
                        <a:latin typeface="微软雅黑" panose="020B0503020204020204" pitchFamily="34" charset="-122"/>
                        <a:ea typeface="微软雅黑" panose="020B0503020204020204"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200" b="1" dirty="0">
                        <a:ln>
                          <a:noFill/>
                        </a:ln>
                        <a:latin typeface="微软雅黑" panose="020B0503020204020204" pitchFamily="34" charset="-122"/>
                        <a:ea typeface="微软雅黑" panose="020B0503020204020204"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200" b="1" dirty="0">
                        <a:ln>
                          <a:noFill/>
                        </a:ln>
                        <a:latin typeface="微软雅黑" panose="020B0503020204020204" pitchFamily="34" charset="-122"/>
                        <a:ea typeface="微软雅黑" panose="020B0503020204020204"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64" name="Rectangle 24"/>
          <p:cNvSpPr>
            <a:spLocks noChangeArrowheads="1"/>
          </p:cNvSpPr>
          <p:nvPr/>
        </p:nvSpPr>
        <p:spPr bwMode="auto">
          <a:xfrm>
            <a:off x="5929606" y="1174099"/>
            <a:ext cx="798296" cy="274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ctr" defTabSz="762000" eaLnBrk="0" hangingPunct="0"/>
            <a:r>
              <a:rPr kumimoji="1" lang="zh-CN" altLang="en-US" sz="1200" b="1" dirty="0" smtClean="0">
                <a:latin typeface="微软雅黑" panose="020B0503020204020204" pitchFamily="34" charset="-122"/>
                <a:ea typeface="微软雅黑" panose="020B0503020204020204" pitchFamily="34" charset="-122"/>
              </a:rPr>
              <a:t>以太网帧</a:t>
            </a:r>
            <a:endParaRPr kumimoji="1" lang="en-US" altLang="zh-CN" sz="1200" b="1" dirty="0">
              <a:latin typeface="微软雅黑" panose="020B0503020204020204" pitchFamily="34" charset="-122"/>
              <a:ea typeface="微软雅黑" panose="020B0503020204020204" pitchFamily="34" charset="-122"/>
            </a:endParaRPr>
          </a:p>
        </p:txBody>
      </p:sp>
      <p:sp>
        <p:nvSpPr>
          <p:cNvPr id="66" name="矩形 65"/>
          <p:cNvSpPr/>
          <p:nvPr/>
        </p:nvSpPr>
        <p:spPr>
          <a:xfrm>
            <a:off x="4567074" y="2152312"/>
            <a:ext cx="4064860" cy="523220"/>
          </a:xfrm>
          <a:prstGeom prst="rect">
            <a:avLst/>
          </a:prstGeom>
        </p:spPr>
        <p:txBody>
          <a:bodyPr wrap="square">
            <a:spAutoFit/>
          </a:bodyPr>
          <a:lstStyle/>
          <a:p>
            <a:r>
              <a:rPr lang="zh-CN" altLang="en-US" sz="1400" b="1" dirty="0" smtClean="0">
                <a:latin typeface="微软雅黑" panose="020B0503020204020204" pitchFamily="34" charset="-122"/>
                <a:ea typeface="微软雅黑" panose="020B0503020204020204" pitchFamily="34" charset="-122"/>
              </a:rPr>
              <a:t>由于与该帧的目的地址不相符，</a:t>
            </a:r>
            <a:r>
              <a:rPr lang="en-US" altLang="zh-CN" sz="1400" b="1" dirty="0" smtClean="0">
                <a:latin typeface="微软雅黑" panose="020B0503020204020204" pitchFamily="34" charset="-122"/>
                <a:ea typeface="微软雅黑" panose="020B0503020204020204" pitchFamily="34" charset="-122"/>
              </a:rPr>
              <a:t>C </a:t>
            </a:r>
            <a:r>
              <a:rPr lang="zh-CN" altLang="en-US" sz="1400" b="1" dirty="0" smtClean="0">
                <a:latin typeface="微软雅黑" panose="020B0503020204020204" pitchFamily="34" charset="-122"/>
                <a:ea typeface="微软雅黑" panose="020B0503020204020204" pitchFamily="34" charset="-122"/>
              </a:rPr>
              <a:t>和 </a:t>
            </a:r>
            <a:r>
              <a:rPr lang="en-US" altLang="zh-CN" sz="1400" b="1" dirty="0" smtClean="0">
                <a:latin typeface="微软雅黑" panose="020B0503020204020204" pitchFamily="34" charset="-122"/>
                <a:ea typeface="微软雅黑" panose="020B0503020204020204" pitchFamily="34" charset="-122"/>
              </a:rPr>
              <a:t>D </a:t>
            </a:r>
            <a:r>
              <a:rPr lang="zh-CN" altLang="en-US" sz="1400" b="1" dirty="0" smtClean="0">
                <a:latin typeface="微软雅黑" panose="020B0503020204020204" pitchFamily="34" charset="-122"/>
                <a:ea typeface="微软雅黑" panose="020B0503020204020204" pitchFamily="34" charset="-122"/>
              </a:rPr>
              <a:t>将丢弃该帧。</a:t>
            </a:r>
            <a:endParaRPr lang="zh-CN" altLang="en-US" sz="1400" b="1" dirty="0">
              <a:latin typeface="微软雅黑" panose="020B0503020204020204" pitchFamily="34" charset="-122"/>
              <a:ea typeface="微软雅黑" panose="020B0503020204020204" pitchFamily="34" charset="-122"/>
            </a:endParaRPr>
          </a:p>
        </p:txBody>
      </p:sp>
      <p:sp>
        <p:nvSpPr>
          <p:cNvPr id="70" name="矩形 69"/>
          <p:cNvSpPr/>
          <p:nvPr/>
        </p:nvSpPr>
        <p:spPr>
          <a:xfrm>
            <a:off x="2498126" y="2360147"/>
            <a:ext cx="1588970" cy="261610"/>
          </a:xfrm>
          <a:prstGeom prst="rect">
            <a:avLst/>
          </a:prstGeom>
        </p:spPr>
        <p:txBody>
          <a:bodyPr wrap="square">
            <a:spAutoFit/>
          </a:bodyPr>
          <a:lstStyle/>
          <a:p>
            <a:r>
              <a:rPr lang="en-US" altLang="zh-CN" sz="1100" b="1" dirty="0">
                <a:latin typeface="微软雅黑" panose="020B0503020204020204" pitchFamily="34" charset="-122"/>
                <a:ea typeface="微软雅黑" panose="020B0503020204020204" pitchFamily="34" charset="-122"/>
              </a:rPr>
              <a:t>A </a:t>
            </a:r>
            <a:r>
              <a:rPr lang="en-US" altLang="zh-CN" sz="1100" b="1" dirty="0" smtClean="0">
                <a:latin typeface="微软雅黑" panose="020B0503020204020204" pitchFamily="34" charset="-122"/>
                <a:ea typeface="微软雅黑" panose="020B0503020204020204" pitchFamily="34" charset="-122"/>
              </a:rPr>
              <a:t>            1</a:t>
            </a:r>
            <a:endParaRPr lang="zh-CN" altLang="en-US" sz="1100" b="1" dirty="0">
              <a:latin typeface="微软雅黑" panose="020B0503020204020204" pitchFamily="34" charset="-122"/>
              <a:ea typeface="微软雅黑" panose="020B0503020204020204" pitchFamily="34" charset="-122"/>
            </a:endParaRPr>
          </a:p>
        </p:txBody>
      </p:sp>
      <p:cxnSp>
        <p:nvCxnSpPr>
          <p:cNvPr id="71" name="直接箭头连接符 70"/>
          <p:cNvCxnSpPr/>
          <p:nvPr/>
        </p:nvCxnSpPr>
        <p:spPr>
          <a:xfrm>
            <a:off x="1534240" y="2274534"/>
            <a:ext cx="322270" cy="0"/>
          </a:xfrm>
          <a:prstGeom prst="straightConnector1">
            <a:avLst/>
          </a:prstGeom>
          <a:ln w="3810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2" name="直接箭头连接符 71"/>
          <p:cNvCxnSpPr/>
          <p:nvPr/>
        </p:nvCxnSpPr>
        <p:spPr>
          <a:xfrm>
            <a:off x="1534240" y="2812067"/>
            <a:ext cx="322270" cy="0"/>
          </a:xfrm>
          <a:prstGeom prst="straightConnector1">
            <a:avLst/>
          </a:prstGeom>
          <a:ln w="3810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3" name="直接箭头连接符 72"/>
          <p:cNvCxnSpPr/>
          <p:nvPr/>
        </p:nvCxnSpPr>
        <p:spPr>
          <a:xfrm>
            <a:off x="1534240" y="3360910"/>
            <a:ext cx="322270" cy="0"/>
          </a:xfrm>
          <a:prstGeom prst="straightConnector1">
            <a:avLst/>
          </a:prstGeom>
          <a:ln w="3810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1" name="组合 2"/>
          <p:cNvGrpSpPr/>
          <p:nvPr/>
        </p:nvGrpSpPr>
        <p:grpSpPr>
          <a:xfrm>
            <a:off x="4974334" y="1721213"/>
            <a:ext cx="1090436" cy="276999"/>
            <a:chOff x="4974334" y="1978909"/>
            <a:chExt cx="1090436" cy="276999"/>
          </a:xfrm>
        </p:grpSpPr>
        <p:sp>
          <p:nvSpPr>
            <p:cNvPr id="2" name="TextBox 1"/>
            <p:cNvSpPr txBox="1"/>
            <p:nvPr/>
          </p:nvSpPr>
          <p:spPr>
            <a:xfrm>
              <a:off x="4974334" y="1978909"/>
              <a:ext cx="270328" cy="276999"/>
            </a:xfrm>
            <a:prstGeom prst="rect">
              <a:avLst/>
            </a:prstGeom>
            <a:noFill/>
          </p:spPr>
          <p:txBody>
            <a:bodyPr wrap="square" rtlCol="0">
              <a:spAutoFit/>
            </a:bodyPr>
            <a:lstStyle/>
            <a:p>
              <a:r>
                <a:rPr lang="en-US" altLang="zh-CN" sz="1200" b="1" dirty="0" smtClean="0">
                  <a:solidFill>
                    <a:srgbClr val="CC00CC"/>
                  </a:solidFill>
                  <a:latin typeface="微软雅黑" panose="020B0503020204020204" pitchFamily="34" charset="-122"/>
                  <a:ea typeface="微软雅黑" panose="020B0503020204020204" pitchFamily="34" charset="-122"/>
                </a:rPr>
                <a:t>B</a:t>
              </a:r>
              <a:endParaRPr lang="zh-CN" altLang="en-US" sz="1200" b="1" dirty="0">
                <a:solidFill>
                  <a:srgbClr val="CC00CC"/>
                </a:solidFill>
                <a:latin typeface="微软雅黑" panose="020B0503020204020204" pitchFamily="34" charset="-122"/>
                <a:ea typeface="微软雅黑" panose="020B0503020204020204" pitchFamily="34" charset="-122"/>
              </a:endParaRPr>
            </a:p>
          </p:txBody>
        </p:sp>
        <p:sp>
          <p:nvSpPr>
            <p:cNvPr id="55" name="TextBox 54"/>
            <p:cNvSpPr txBox="1"/>
            <p:nvPr/>
          </p:nvSpPr>
          <p:spPr>
            <a:xfrm>
              <a:off x="5794442" y="1978909"/>
              <a:ext cx="270328" cy="276999"/>
            </a:xfrm>
            <a:prstGeom prst="rect">
              <a:avLst/>
            </a:prstGeom>
            <a:noFill/>
          </p:spPr>
          <p:txBody>
            <a:bodyPr wrap="square" rtlCol="0">
              <a:spAutoFit/>
            </a:bodyPr>
            <a:lstStyle/>
            <a:p>
              <a:r>
                <a:rPr lang="en-US" altLang="zh-CN" sz="1200" b="1" dirty="0">
                  <a:solidFill>
                    <a:srgbClr val="CC00CC"/>
                  </a:solidFill>
                  <a:latin typeface="微软雅黑" panose="020B0503020204020204" pitchFamily="34" charset="-122"/>
                  <a:ea typeface="微软雅黑" panose="020B0503020204020204" pitchFamily="34" charset="-122"/>
                </a:rPr>
                <a:t>A</a:t>
              </a:r>
              <a:endParaRPr lang="zh-CN" altLang="en-US" sz="1200" b="1" dirty="0">
                <a:solidFill>
                  <a:srgbClr val="CC00CC"/>
                </a:solidFill>
                <a:latin typeface="微软雅黑" panose="020B0503020204020204" pitchFamily="34" charset="-122"/>
                <a:ea typeface="微软雅黑" panose="020B0503020204020204" pitchFamily="34" charset="-122"/>
              </a:endParaRPr>
            </a:p>
          </p:txBody>
        </p:sp>
      </p:grpSp>
      <p:sp>
        <p:nvSpPr>
          <p:cNvPr id="56" name="Rectangle 24"/>
          <p:cNvSpPr>
            <a:spLocks noChangeArrowheads="1"/>
          </p:cNvSpPr>
          <p:nvPr/>
        </p:nvSpPr>
        <p:spPr bwMode="auto">
          <a:xfrm>
            <a:off x="231983" y="2124397"/>
            <a:ext cx="629980" cy="305212"/>
          </a:xfrm>
          <a:prstGeom prst="rect">
            <a:avLst/>
          </a:prstGeom>
          <a:solidFill>
            <a:srgbClr val="272CFD"/>
          </a:solidFill>
          <a:ln>
            <a:noFill/>
          </a:ln>
        </p:spPr>
        <p:txBody>
          <a:bodyPr wrap="square" lIns="90488" tIns="44450" rIns="90488" bIns="44450">
            <a:spAutoFit/>
          </a:bodyPr>
          <a:lstStyle/>
          <a:p>
            <a:pPr algn="ctr" defTabSz="762000" eaLnBrk="0" hangingPunct="0"/>
            <a:r>
              <a:rPr kumimoji="1" lang="zh-CN" altLang="en-US" sz="1400" b="1" dirty="0" smtClean="0">
                <a:solidFill>
                  <a:schemeClr val="bg1"/>
                </a:solidFill>
                <a:latin typeface="微软雅黑" panose="020B0503020204020204" pitchFamily="34" charset="-122"/>
                <a:ea typeface="微软雅黑" panose="020B0503020204020204" pitchFamily="34" charset="-122"/>
              </a:rPr>
              <a:t>丢弃</a:t>
            </a:r>
            <a:endParaRPr kumimoji="1" lang="en-US" altLang="zh-CN" sz="1400" b="1" dirty="0">
              <a:solidFill>
                <a:schemeClr val="bg1"/>
              </a:solidFill>
              <a:latin typeface="微软雅黑" panose="020B0503020204020204" pitchFamily="34" charset="-122"/>
              <a:ea typeface="微软雅黑" panose="020B0503020204020204" pitchFamily="34" charset="-122"/>
            </a:endParaRPr>
          </a:p>
        </p:txBody>
      </p:sp>
      <p:sp>
        <p:nvSpPr>
          <p:cNvPr id="57" name="Rectangle 24"/>
          <p:cNvSpPr>
            <a:spLocks noChangeArrowheads="1"/>
          </p:cNvSpPr>
          <p:nvPr/>
        </p:nvSpPr>
        <p:spPr bwMode="auto">
          <a:xfrm>
            <a:off x="231983" y="3216888"/>
            <a:ext cx="629980" cy="305212"/>
          </a:xfrm>
          <a:prstGeom prst="rect">
            <a:avLst/>
          </a:prstGeom>
          <a:solidFill>
            <a:srgbClr val="272CFD"/>
          </a:solidFill>
          <a:ln>
            <a:noFill/>
          </a:ln>
        </p:spPr>
        <p:txBody>
          <a:bodyPr wrap="square" lIns="90488" tIns="44450" rIns="90488" bIns="44450">
            <a:spAutoFit/>
          </a:bodyPr>
          <a:lstStyle/>
          <a:p>
            <a:pPr algn="ctr" defTabSz="762000" eaLnBrk="0" hangingPunct="0"/>
            <a:r>
              <a:rPr kumimoji="1" lang="zh-CN" altLang="en-US" sz="1400" b="1" dirty="0" smtClean="0">
                <a:solidFill>
                  <a:schemeClr val="bg1"/>
                </a:solidFill>
                <a:latin typeface="微软雅黑" panose="020B0503020204020204" pitchFamily="34" charset="-122"/>
                <a:ea typeface="微软雅黑" panose="020B0503020204020204" pitchFamily="34" charset="-122"/>
              </a:rPr>
              <a:t>丢弃</a:t>
            </a:r>
            <a:endParaRPr kumimoji="1" lang="en-US" altLang="zh-CN" sz="14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Tm="2000"/>
    </mc:Choice>
    <mc:Fallback>
      <p:transition spd="slow"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1" nodeType="afterEffect">
                                  <p:stCondLst>
                                    <p:cond delay="0"/>
                                  </p:stCondLst>
                                  <p:childTnLst>
                                    <p:set>
                                      <p:cBhvr>
                                        <p:cTn id="6" dur="1" fill="hold">
                                          <p:stCondLst>
                                            <p:cond delay="0"/>
                                          </p:stCondLst>
                                        </p:cTn>
                                        <p:tgtEl>
                                          <p:spTgt spid="56"/>
                                        </p:tgtEl>
                                        <p:attrNameLst>
                                          <p:attrName>style.visibility</p:attrName>
                                        </p:attrNameLst>
                                      </p:cBhvr>
                                      <p:to>
                                        <p:strVal val="visible"/>
                                      </p:to>
                                    </p:set>
                                  </p:childTnLst>
                                </p:cTn>
                              </p:par>
                              <p:par>
                                <p:cTn id="7" presetID="1" presetClass="entr" presetSubtype="0" fill="hold" grpId="1" nodeType="withEffect">
                                  <p:stCondLst>
                                    <p:cond delay="0"/>
                                  </p:stCondLst>
                                  <p:childTnLst>
                                    <p:set>
                                      <p:cBhvr>
                                        <p:cTn id="8" dur="1" fill="hold">
                                          <p:stCondLst>
                                            <p:cond delay="0"/>
                                          </p:stCondLst>
                                        </p:cTn>
                                        <p:tgtEl>
                                          <p:spTgt spid="57"/>
                                        </p:tgtEl>
                                        <p:attrNameLst>
                                          <p:attrName>style.visibility</p:attrName>
                                        </p:attrNameLst>
                                      </p:cBhvr>
                                      <p:to>
                                        <p:strVal val="visible"/>
                                      </p:to>
                                    </p:set>
                                  </p:childTnLst>
                                </p:cTn>
                              </p:par>
                              <p:par>
                                <p:cTn id="9" presetID="35" presetClass="emph" presetSubtype="0" repeatCount="indefinite" fill="hold" grpId="0" nodeType="withEffect">
                                  <p:stCondLst>
                                    <p:cond delay="0"/>
                                  </p:stCondLst>
                                  <p:endCondLst>
                                    <p:cond evt="onNext" delay="0">
                                      <p:tgtEl>
                                        <p:sldTgt/>
                                      </p:tgtEl>
                                    </p:cond>
                                  </p:endCondLst>
                                  <p:childTnLst>
                                    <p:anim calcmode="discrete" valueType="str">
                                      <p:cBhvr>
                                        <p:cTn id="10" dur="1000" fill="hold"/>
                                        <p:tgtEl>
                                          <p:spTgt spid="56"/>
                                        </p:tgtEl>
                                        <p:attrNameLst>
                                          <p:attrName>style.visibility</p:attrName>
                                        </p:attrNameLst>
                                      </p:cBhvr>
                                      <p:tavLst>
                                        <p:tav tm="0">
                                          <p:val>
                                            <p:strVal val="hidden"/>
                                          </p:val>
                                        </p:tav>
                                        <p:tav tm="50000">
                                          <p:val>
                                            <p:strVal val="visible"/>
                                          </p:val>
                                        </p:tav>
                                      </p:tavLst>
                                    </p:anim>
                                  </p:childTnLst>
                                </p:cTn>
                              </p:par>
                              <p:par>
                                <p:cTn id="11" presetID="35" presetClass="emph" presetSubtype="0" repeatCount="indefinite" fill="hold" grpId="0" nodeType="withEffect">
                                  <p:stCondLst>
                                    <p:cond delay="0"/>
                                  </p:stCondLst>
                                  <p:endCondLst>
                                    <p:cond evt="onNext" delay="0">
                                      <p:tgtEl>
                                        <p:sldTgt/>
                                      </p:tgtEl>
                                    </p:cond>
                                  </p:endCondLst>
                                  <p:childTnLst>
                                    <p:anim calcmode="discrete" valueType="str">
                                      <p:cBhvr>
                                        <p:cTn id="12" dur="1000" fill="hold"/>
                                        <p:tgtEl>
                                          <p:spTgt spid="57"/>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56" grpId="1" animBg="1"/>
      <p:bldP spid="57" grpId="0" animBg="1"/>
      <p:bldP spid="57" grpId="1" animBg="1"/>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圆角矩形 55"/>
          <p:cNvSpPr/>
          <p:nvPr/>
        </p:nvSpPr>
        <p:spPr>
          <a:xfrm>
            <a:off x="502919" y="1113931"/>
            <a:ext cx="8129015" cy="2993894"/>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AutoShape 5"/>
          <p:cNvSpPr>
            <a:spLocks noChangeArrowheads="1"/>
          </p:cNvSpPr>
          <p:nvPr/>
        </p:nvSpPr>
        <p:spPr bwMode="auto">
          <a:xfrm>
            <a:off x="502919" y="643533"/>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 name="Rectangle 6"/>
          <p:cNvSpPr>
            <a:spLocks noChangeArrowheads="1"/>
          </p:cNvSpPr>
          <p:nvPr/>
        </p:nvSpPr>
        <p:spPr bwMode="auto">
          <a:xfrm>
            <a:off x="2781168" y="620443"/>
            <a:ext cx="357181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anose="020B0503020204020204" pitchFamily="34" charset="-122"/>
                <a:ea typeface="微软雅黑" panose="020B0503020204020204" pitchFamily="34" charset="-122"/>
              </a:rPr>
              <a:t>2. </a:t>
            </a:r>
            <a:r>
              <a:rPr lang="zh-CN" altLang="en-US" sz="2000" b="1" dirty="0">
                <a:solidFill>
                  <a:schemeClr val="bg1"/>
                </a:solidFill>
                <a:latin typeface="微软雅黑" panose="020B0503020204020204" pitchFamily="34" charset="-122"/>
                <a:ea typeface="微软雅黑" panose="020B0503020204020204" pitchFamily="34" charset="-122"/>
              </a:rPr>
              <a:t>以太网交换机的自学习功能</a:t>
            </a:r>
            <a:endParaRPr lang="fr-FR" altLang="zh-CN" sz="2000" b="1" dirty="0">
              <a:solidFill>
                <a:schemeClr val="bg1"/>
              </a:solidFill>
              <a:latin typeface="微软雅黑" panose="020B0503020204020204" pitchFamily="34" charset="-122"/>
              <a:ea typeface="微软雅黑" panose="020B0503020204020204" pitchFamily="34" charset="-122"/>
            </a:endParaRPr>
          </a:p>
        </p:txBody>
      </p:sp>
      <p:sp>
        <p:nvSpPr>
          <p:cNvPr id="12" name="矩形 11"/>
          <p:cNvSpPr/>
          <p:nvPr/>
        </p:nvSpPr>
        <p:spPr>
          <a:xfrm>
            <a:off x="1945498" y="1637426"/>
            <a:ext cx="2209376" cy="2051788"/>
          </a:xfrm>
          <a:prstGeom prst="rect">
            <a:avLst/>
          </a:prstGeom>
          <a:solidFill>
            <a:srgbClr val="0000CC"/>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200" dirty="0">
                <a:latin typeface="微软雅黑" panose="020B0503020204020204" pitchFamily="34" charset="-122"/>
                <a:ea typeface="微软雅黑" panose="020B0503020204020204" pitchFamily="34" charset="-122"/>
              </a:rPr>
              <a:t> </a:t>
            </a:r>
            <a:endParaRPr lang="zh-CN" altLang="en-US" sz="1200" dirty="0">
              <a:latin typeface="微软雅黑" panose="020B0503020204020204" pitchFamily="34" charset="-122"/>
              <a:ea typeface="微软雅黑" panose="020B0503020204020204" pitchFamily="34" charset="-122"/>
            </a:endParaRPr>
          </a:p>
        </p:txBody>
      </p:sp>
      <p:cxnSp>
        <p:nvCxnSpPr>
          <p:cNvPr id="14" name="直接连接符 13"/>
          <p:cNvCxnSpPr>
            <a:stCxn id="39" idx="1"/>
          </p:cNvCxnSpPr>
          <p:nvPr/>
        </p:nvCxnSpPr>
        <p:spPr>
          <a:xfrm flipH="1">
            <a:off x="1273832" y="3435582"/>
            <a:ext cx="66083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a:endCxn id="41" idx="1"/>
          </p:cNvCxnSpPr>
          <p:nvPr/>
        </p:nvCxnSpPr>
        <p:spPr>
          <a:xfrm>
            <a:off x="1273832" y="2357680"/>
            <a:ext cx="67167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a:stCxn id="37" idx="1"/>
          </p:cNvCxnSpPr>
          <p:nvPr/>
        </p:nvCxnSpPr>
        <p:spPr>
          <a:xfrm flipH="1">
            <a:off x="1296705" y="2881426"/>
            <a:ext cx="63796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a:endCxn id="44" idx="1"/>
          </p:cNvCxnSpPr>
          <p:nvPr/>
        </p:nvCxnSpPr>
        <p:spPr>
          <a:xfrm>
            <a:off x="1273832" y="1801957"/>
            <a:ext cx="66252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Rectangle 24"/>
          <p:cNvSpPr>
            <a:spLocks noChangeArrowheads="1"/>
          </p:cNvSpPr>
          <p:nvPr/>
        </p:nvSpPr>
        <p:spPr bwMode="auto">
          <a:xfrm>
            <a:off x="2401389" y="1322561"/>
            <a:ext cx="1259961" cy="30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ctr" defTabSz="762000" eaLnBrk="0" hangingPunct="0"/>
            <a:r>
              <a:rPr kumimoji="1" lang="zh-CN" altLang="en-US" sz="1400" b="1" dirty="0">
                <a:solidFill>
                  <a:srgbClr val="0000FF"/>
                </a:solidFill>
                <a:latin typeface="微软雅黑" panose="020B0503020204020204" pitchFamily="34" charset="-122"/>
                <a:ea typeface="微软雅黑" panose="020B0503020204020204" pitchFamily="34" charset="-122"/>
              </a:rPr>
              <a:t>以太网交换机</a:t>
            </a:r>
            <a:endParaRPr kumimoji="1" lang="en-US" altLang="zh-CN" sz="1400" b="1" dirty="0">
              <a:solidFill>
                <a:srgbClr val="0000FF"/>
              </a:solidFill>
              <a:latin typeface="微软雅黑" panose="020B0503020204020204" pitchFamily="34" charset="-122"/>
              <a:ea typeface="微软雅黑" panose="020B0503020204020204" pitchFamily="34" charset="-122"/>
            </a:endParaRPr>
          </a:p>
        </p:txBody>
      </p:sp>
      <p:sp>
        <p:nvSpPr>
          <p:cNvPr id="21" name="Rectangle 34"/>
          <p:cNvSpPr>
            <a:spLocks noChangeArrowheads="1"/>
          </p:cNvSpPr>
          <p:nvPr/>
        </p:nvSpPr>
        <p:spPr bwMode="auto">
          <a:xfrm>
            <a:off x="826105" y="1600312"/>
            <a:ext cx="298160" cy="274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r" defTabSz="762000" eaLnBrk="0" hangingPunct="0"/>
            <a:r>
              <a:rPr kumimoji="1" lang="en-US" altLang="zh-CN" sz="1200" b="1" dirty="0">
                <a:latin typeface="微软雅黑" panose="020B0503020204020204" pitchFamily="34" charset="-122"/>
                <a:ea typeface="微软雅黑" panose="020B0503020204020204" pitchFamily="34" charset="-122"/>
              </a:rPr>
              <a:t>A</a:t>
            </a:r>
            <a:endParaRPr kumimoji="1" lang="en-US" altLang="zh-CN" sz="1200" b="1" baseline="-25000" dirty="0">
              <a:latin typeface="微软雅黑" panose="020B0503020204020204" pitchFamily="34" charset="-122"/>
              <a:ea typeface="微软雅黑" panose="020B0503020204020204" pitchFamily="34" charset="-122"/>
            </a:endParaRPr>
          </a:p>
        </p:txBody>
      </p:sp>
      <p:grpSp>
        <p:nvGrpSpPr>
          <p:cNvPr id="2" name="组合 57"/>
          <p:cNvGrpSpPr/>
          <p:nvPr/>
        </p:nvGrpSpPr>
        <p:grpSpPr bwMode="auto">
          <a:xfrm>
            <a:off x="1936359" y="1664740"/>
            <a:ext cx="277321" cy="274434"/>
            <a:chOff x="2255844" y="1268760"/>
            <a:chExt cx="360915" cy="356296"/>
          </a:xfrm>
        </p:grpSpPr>
        <p:sp>
          <p:nvSpPr>
            <p:cNvPr id="43" name="矩形 42"/>
            <p:cNvSpPr/>
            <p:nvPr/>
          </p:nvSpPr>
          <p:spPr>
            <a:xfrm>
              <a:off x="2267744" y="1340197"/>
              <a:ext cx="288032" cy="215900"/>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sz="1200" b="1" dirty="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latin typeface="微软雅黑" panose="020B0503020204020204" pitchFamily="34" charset="-122"/>
                <a:ea typeface="微软雅黑" panose="020B0503020204020204" pitchFamily="34" charset="-122"/>
              </a:endParaRPr>
            </a:p>
          </p:txBody>
        </p:sp>
        <p:sp>
          <p:nvSpPr>
            <p:cNvPr id="44" name="Rectangle 40"/>
            <p:cNvSpPr>
              <a:spLocks noChangeArrowheads="1"/>
            </p:cNvSpPr>
            <p:nvPr/>
          </p:nvSpPr>
          <p:spPr bwMode="auto">
            <a:xfrm>
              <a:off x="2255844" y="1268760"/>
              <a:ext cx="360915" cy="356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sz="1200" b="1" dirty="0">
                  <a:latin typeface="微软雅黑" panose="020B0503020204020204" pitchFamily="34" charset="-122"/>
                  <a:ea typeface="微软雅黑" panose="020B0503020204020204" pitchFamily="34" charset="-122"/>
                </a:rPr>
                <a:t>1</a:t>
              </a:r>
              <a:endParaRPr kumimoji="1" lang="en-US" altLang="zh-CN" sz="1200" b="1" baseline="-25000" dirty="0">
                <a:latin typeface="微软雅黑" panose="020B0503020204020204" pitchFamily="34" charset="-122"/>
                <a:ea typeface="微软雅黑" panose="020B0503020204020204" pitchFamily="34" charset="-122"/>
              </a:endParaRPr>
            </a:p>
          </p:txBody>
        </p:sp>
      </p:grpSp>
      <p:grpSp>
        <p:nvGrpSpPr>
          <p:cNvPr id="3" name="组合 58"/>
          <p:cNvGrpSpPr/>
          <p:nvPr/>
        </p:nvGrpSpPr>
        <p:grpSpPr bwMode="auto">
          <a:xfrm>
            <a:off x="1945502" y="2228652"/>
            <a:ext cx="277321" cy="274434"/>
            <a:chOff x="2267744" y="1280668"/>
            <a:chExt cx="360915" cy="357388"/>
          </a:xfrm>
        </p:grpSpPr>
        <p:sp>
          <p:nvSpPr>
            <p:cNvPr id="41" name="矩形 40"/>
            <p:cNvSpPr/>
            <p:nvPr/>
          </p:nvSpPr>
          <p:spPr>
            <a:xfrm>
              <a:off x="2267744" y="1340416"/>
              <a:ext cx="288032" cy="216562"/>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sz="1200" b="1" dirty="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latin typeface="微软雅黑" panose="020B0503020204020204" pitchFamily="34" charset="-122"/>
                <a:ea typeface="微软雅黑" panose="020B0503020204020204" pitchFamily="34" charset="-122"/>
              </a:endParaRPr>
            </a:p>
          </p:txBody>
        </p:sp>
        <p:sp>
          <p:nvSpPr>
            <p:cNvPr id="42" name="Rectangle 40"/>
            <p:cNvSpPr>
              <a:spLocks noChangeArrowheads="1"/>
            </p:cNvSpPr>
            <p:nvPr/>
          </p:nvSpPr>
          <p:spPr bwMode="auto">
            <a:xfrm>
              <a:off x="2267744" y="1280668"/>
              <a:ext cx="360915" cy="357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sz="1200" b="1" dirty="0">
                  <a:latin typeface="微软雅黑" panose="020B0503020204020204" pitchFamily="34" charset="-122"/>
                  <a:ea typeface="微软雅黑" panose="020B0503020204020204" pitchFamily="34" charset="-122"/>
                </a:rPr>
                <a:t>2</a:t>
              </a:r>
              <a:endParaRPr kumimoji="1" lang="en-US" altLang="zh-CN" sz="1200" b="1" baseline="-25000" dirty="0">
                <a:latin typeface="微软雅黑" panose="020B0503020204020204" pitchFamily="34" charset="-122"/>
                <a:ea typeface="微软雅黑" panose="020B0503020204020204" pitchFamily="34" charset="-122"/>
              </a:endParaRPr>
            </a:p>
          </p:txBody>
        </p:sp>
      </p:grpSp>
      <p:grpSp>
        <p:nvGrpSpPr>
          <p:cNvPr id="4" name="组合 61"/>
          <p:cNvGrpSpPr/>
          <p:nvPr/>
        </p:nvGrpSpPr>
        <p:grpSpPr bwMode="auto">
          <a:xfrm>
            <a:off x="1916382" y="3306554"/>
            <a:ext cx="277321" cy="274434"/>
            <a:chOff x="2244074" y="1280668"/>
            <a:chExt cx="358931" cy="357388"/>
          </a:xfrm>
        </p:grpSpPr>
        <p:sp>
          <p:nvSpPr>
            <p:cNvPr id="39" name="矩形 38"/>
            <p:cNvSpPr/>
            <p:nvPr/>
          </p:nvSpPr>
          <p:spPr>
            <a:xfrm>
              <a:off x="2267744" y="1340416"/>
              <a:ext cx="288032" cy="216562"/>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sz="1200" b="1" dirty="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latin typeface="微软雅黑" panose="020B0503020204020204" pitchFamily="34" charset="-122"/>
                <a:ea typeface="微软雅黑" panose="020B0503020204020204" pitchFamily="34" charset="-122"/>
              </a:endParaRPr>
            </a:p>
          </p:txBody>
        </p:sp>
        <p:sp>
          <p:nvSpPr>
            <p:cNvPr id="40" name="Rectangle 40"/>
            <p:cNvSpPr>
              <a:spLocks noChangeArrowheads="1"/>
            </p:cNvSpPr>
            <p:nvPr/>
          </p:nvSpPr>
          <p:spPr bwMode="auto">
            <a:xfrm>
              <a:off x="2244074" y="1280668"/>
              <a:ext cx="358931" cy="357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sz="1200" b="1" dirty="0">
                  <a:latin typeface="微软雅黑" panose="020B0503020204020204" pitchFamily="34" charset="-122"/>
                  <a:ea typeface="微软雅黑" panose="020B0503020204020204" pitchFamily="34" charset="-122"/>
                </a:rPr>
                <a:t>4</a:t>
              </a:r>
              <a:endParaRPr kumimoji="1" lang="en-US" altLang="zh-CN" sz="1200" b="1" baseline="-25000" dirty="0">
                <a:latin typeface="微软雅黑" panose="020B0503020204020204" pitchFamily="34" charset="-122"/>
                <a:ea typeface="微软雅黑" panose="020B0503020204020204" pitchFamily="34" charset="-122"/>
              </a:endParaRPr>
            </a:p>
          </p:txBody>
        </p:sp>
      </p:grpSp>
      <p:grpSp>
        <p:nvGrpSpPr>
          <p:cNvPr id="8" name="组合 64"/>
          <p:cNvGrpSpPr/>
          <p:nvPr/>
        </p:nvGrpSpPr>
        <p:grpSpPr bwMode="auto">
          <a:xfrm>
            <a:off x="1925526" y="2742643"/>
            <a:ext cx="277321" cy="274434"/>
            <a:chOff x="2255909" y="1268760"/>
            <a:chExt cx="358931" cy="355702"/>
          </a:xfrm>
        </p:grpSpPr>
        <p:sp>
          <p:nvSpPr>
            <p:cNvPr id="37" name="矩形 36"/>
            <p:cNvSpPr/>
            <p:nvPr/>
          </p:nvSpPr>
          <p:spPr>
            <a:xfrm>
              <a:off x="2267744" y="1340078"/>
              <a:ext cx="288032" cy="217125"/>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sz="1200" b="1" dirty="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latin typeface="微软雅黑" panose="020B0503020204020204" pitchFamily="34" charset="-122"/>
                <a:ea typeface="微软雅黑" panose="020B0503020204020204" pitchFamily="34" charset="-122"/>
              </a:endParaRPr>
            </a:p>
          </p:txBody>
        </p:sp>
        <p:sp>
          <p:nvSpPr>
            <p:cNvPr id="38" name="Rectangle 40"/>
            <p:cNvSpPr>
              <a:spLocks noChangeArrowheads="1"/>
            </p:cNvSpPr>
            <p:nvPr/>
          </p:nvSpPr>
          <p:spPr bwMode="auto">
            <a:xfrm>
              <a:off x="2255909" y="1268760"/>
              <a:ext cx="358931" cy="355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sz="1200" b="1" dirty="0">
                  <a:latin typeface="微软雅黑" panose="020B0503020204020204" pitchFamily="34" charset="-122"/>
                  <a:ea typeface="微软雅黑" panose="020B0503020204020204" pitchFamily="34" charset="-122"/>
                </a:rPr>
                <a:t>3</a:t>
              </a:r>
              <a:endParaRPr kumimoji="1" lang="en-US" altLang="zh-CN" sz="1200" b="1" baseline="-25000" dirty="0">
                <a:latin typeface="微软雅黑" panose="020B0503020204020204" pitchFamily="34" charset="-122"/>
                <a:ea typeface="微软雅黑" panose="020B0503020204020204" pitchFamily="34" charset="-122"/>
              </a:endParaRPr>
            </a:p>
          </p:txBody>
        </p:sp>
      </p:grpSp>
      <p:sp>
        <p:nvSpPr>
          <p:cNvPr id="30" name="Rectangle 34"/>
          <p:cNvSpPr>
            <a:spLocks noChangeArrowheads="1"/>
          </p:cNvSpPr>
          <p:nvPr/>
        </p:nvSpPr>
        <p:spPr bwMode="auto">
          <a:xfrm>
            <a:off x="837623" y="3259549"/>
            <a:ext cx="304571" cy="274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r" defTabSz="762000" eaLnBrk="0" hangingPunct="0"/>
            <a:r>
              <a:rPr kumimoji="1" lang="en-US" altLang="zh-CN" sz="1200" b="1" dirty="0">
                <a:latin typeface="微软雅黑" panose="020B0503020204020204" pitchFamily="34" charset="-122"/>
                <a:ea typeface="微软雅黑" panose="020B0503020204020204" pitchFamily="34" charset="-122"/>
              </a:rPr>
              <a:t>D</a:t>
            </a:r>
            <a:endParaRPr kumimoji="1" lang="en-US" altLang="zh-CN" sz="1200" b="1" baseline="-25000" dirty="0">
              <a:latin typeface="微软雅黑" panose="020B0503020204020204" pitchFamily="34" charset="-122"/>
              <a:ea typeface="微软雅黑" panose="020B0503020204020204" pitchFamily="34" charset="-122"/>
            </a:endParaRPr>
          </a:p>
        </p:txBody>
      </p:sp>
      <p:sp>
        <p:nvSpPr>
          <p:cNvPr id="33" name="Rectangle 34"/>
          <p:cNvSpPr>
            <a:spLocks noChangeArrowheads="1"/>
          </p:cNvSpPr>
          <p:nvPr/>
        </p:nvSpPr>
        <p:spPr bwMode="auto">
          <a:xfrm>
            <a:off x="835723" y="2693774"/>
            <a:ext cx="288542" cy="274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r" defTabSz="762000" eaLnBrk="0" hangingPunct="0"/>
            <a:r>
              <a:rPr kumimoji="1" lang="en-US" altLang="zh-CN" sz="1200" b="1" dirty="0">
                <a:latin typeface="微软雅黑" panose="020B0503020204020204" pitchFamily="34" charset="-122"/>
                <a:ea typeface="微软雅黑" panose="020B0503020204020204" pitchFamily="34" charset="-122"/>
              </a:rPr>
              <a:t>B</a:t>
            </a:r>
            <a:endParaRPr kumimoji="1" lang="en-US" altLang="zh-CN" sz="1200" b="1" baseline="-25000" dirty="0">
              <a:latin typeface="微软雅黑" panose="020B0503020204020204" pitchFamily="34" charset="-122"/>
              <a:ea typeface="微软雅黑" panose="020B0503020204020204" pitchFamily="34" charset="-122"/>
            </a:endParaRPr>
          </a:p>
        </p:txBody>
      </p:sp>
      <p:grpSp>
        <p:nvGrpSpPr>
          <p:cNvPr id="9" name="组合 57"/>
          <p:cNvGrpSpPr/>
          <p:nvPr/>
        </p:nvGrpSpPr>
        <p:grpSpPr>
          <a:xfrm>
            <a:off x="2264388" y="1897309"/>
            <a:ext cx="1945905" cy="1377898"/>
            <a:chOff x="2208968" y="2283000"/>
            <a:chExt cx="1945905" cy="1377898"/>
          </a:xfrm>
        </p:grpSpPr>
        <p:sp>
          <p:nvSpPr>
            <p:cNvPr id="13" name="Rectangle 44"/>
            <p:cNvSpPr>
              <a:spLocks noChangeArrowheads="1"/>
            </p:cNvSpPr>
            <p:nvPr/>
          </p:nvSpPr>
          <p:spPr bwMode="auto">
            <a:xfrm>
              <a:off x="2248098" y="2551856"/>
              <a:ext cx="1783576" cy="1109042"/>
            </a:xfrm>
            <a:prstGeom prst="rect">
              <a:avLst/>
            </a:prstGeom>
            <a:solidFill>
              <a:schemeClr val="bg1"/>
            </a:solidFill>
            <a:ln w="9525">
              <a:solidFill>
                <a:schemeClr val="tx1"/>
              </a:solidFill>
              <a:miter lim="800000"/>
            </a:ln>
          </p:spPr>
          <p:txBody>
            <a:bodyPr wrap="none" anchor="ctr"/>
            <a:lstStyle/>
            <a:p>
              <a:endParaRPr lang="zh-CN" altLang="en-US" sz="1200" b="1">
                <a:latin typeface="微软雅黑" panose="020B0503020204020204" pitchFamily="34" charset="-122"/>
                <a:ea typeface="微软雅黑" panose="020B0503020204020204" pitchFamily="34" charset="-122"/>
              </a:endParaRPr>
            </a:p>
          </p:txBody>
        </p:sp>
        <p:sp>
          <p:nvSpPr>
            <p:cNvPr id="18" name="Rectangle 49"/>
            <p:cNvSpPr>
              <a:spLocks noChangeArrowheads="1"/>
            </p:cNvSpPr>
            <p:nvPr/>
          </p:nvSpPr>
          <p:spPr bwMode="auto">
            <a:xfrm>
              <a:off x="2208968" y="2521979"/>
              <a:ext cx="1945905" cy="479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90488" tIns="44450" rIns="90488" bIns="44450">
              <a:spAutoFit/>
            </a:bodyPr>
            <a:lstStyle/>
            <a:p>
              <a:pPr defTabSz="762000" eaLnBrk="0" hangingPunct="0">
                <a:lnSpc>
                  <a:spcPct val="115000"/>
                </a:lnSpc>
              </a:pPr>
              <a:r>
                <a:rPr kumimoji="1" lang="en-US" altLang="zh-CN" sz="1100" b="1" dirty="0">
                  <a:solidFill>
                    <a:srgbClr val="0000FF"/>
                  </a:solidFill>
                  <a:latin typeface="微软雅黑" panose="020B0503020204020204" pitchFamily="34" charset="-122"/>
                  <a:ea typeface="微软雅黑" panose="020B0503020204020204" pitchFamily="34" charset="-122"/>
                </a:rPr>
                <a:t>MAC</a:t>
              </a:r>
              <a:r>
                <a:rPr kumimoji="1" lang="zh-CN" altLang="en-US" sz="1100" b="1" dirty="0">
                  <a:solidFill>
                    <a:srgbClr val="0000FF"/>
                  </a:solidFill>
                  <a:latin typeface="微软雅黑" panose="020B0503020204020204" pitchFamily="34" charset="-122"/>
                  <a:ea typeface="微软雅黑" panose="020B0503020204020204" pitchFamily="34" charset="-122"/>
                </a:rPr>
                <a:t>地址  </a:t>
              </a:r>
              <a:r>
                <a:rPr kumimoji="1" lang="zh-CN" altLang="en-US" sz="1100" b="1" dirty="0" smtClean="0">
                  <a:solidFill>
                    <a:srgbClr val="0000FF"/>
                  </a:solidFill>
                  <a:latin typeface="微软雅黑" panose="020B0503020204020204" pitchFamily="34" charset="-122"/>
                  <a:ea typeface="微软雅黑" panose="020B0503020204020204" pitchFamily="34" charset="-122"/>
                </a:rPr>
                <a:t> 接口   有效时间</a:t>
              </a:r>
              <a:endParaRPr kumimoji="1" lang="zh-CN" altLang="en-US" sz="1100" b="1" dirty="0">
                <a:solidFill>
                  <a:srgbClr val="0000FF"/>
                </a:solidFill>
                <a:latin typeface="微软雅黑" panose="020B0503020204020204" pitchFamily="34" charset="-122"/>
                <a:ea typeface="微软雅黑" panose="020B0503020204020204" pitchFamily="34" charset="-122"/>
              </a:endParaRPr>
            </a:p>
            <a:p>
              <a:pPr defTabSz="762000" eaLnBrk="0" hangingPunct="0">
                <a:lnSpc>
                  <a:spcPct val="115000"/>
                </a:lnSpc>
              </a:pPr>
              <a:r>
                <a:rPr kumimoji="1" lang="zh-CN" altLang="en-US" sz="1100" b="1" dirty="0">
                  <a:solidFill>
                    <a:srgbClr val="0000FF"/>
                  </a:solidFill>
                  <a:latin typeface="微软雅黑" panose="020B0503020204020204" pitchFamily="34" charset="-122"/>
                  <a:ea typeface="微软雅黑" panose="020B0503020204020204" pitchFamily="34" charset="-122"/>
                </a:rPr>
                <a:t>   </a:t>
              </a:r>
              <a:endParaRPr kumimoji="1" lang="en-US" altLang="zh-CN" sz="1100" b="1" baseline="-25000" dirty="0">
                <a:solidFill>
                  <a:srgbClr val="0000FF"/>
                </a:solidFill>
                <a:latin typeface="微软雅黑" panose="020B0503020204020204" pitchFamily="34" charset="-122"/>
                <a:ea typeface="微软雅黑" panose="020B0503020204020204" pitchFamily="34" charset="-122"/>
              </a:endParaRPr>
            </a:p>
          </p:txBody>
        </p:sp>
        <p:sp>
          <p:nvSpPr>
            <p:cNvPr id="22" name="Line 50"/>
            <p:cNvSpPr>
              <a:spLocks noChangeShapeType="1"/>
            </p:cNvSpPr>
            <p:nvPr/>
          </p:nvSpPr>
          <p:spPr bwMode="auto">
            <a:xfrm>
              <a:off x="2968302" y="2551856"/>
              <a:ext cx="0" cy="110904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sz="1200" b="1">
                <a:latin typeface="微软雅黑" panose="020B0503020204020204" pitchFamily="34" charset="-122"/>
                <a:ea typeface="微软雅黑" panose="020B0503020204020204" pitchFamily="34" charset="-122"/>
              </a:endParaRPr>
            </a:p>
          </p:txBody>
        </p:sp>
        <p:sp>
          <p:nvSpPr>
            <p:cNvPr id="45" name="Line 45"/>
            <p:cNvSpPr>
              <a:spLocks noChangeShapeType="1"/>
            </p:cNvSpPr>
            <p:nvPr/>
          </p:nvSpPr>
          <p:spPr bwMode="auto">
            <a:xfrm>
              <a:off x="2248098" y="2773176"/>
              <a:ext cx="178357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sz="1200" b="1">
                <a:latin typeface="微软雅黑" panose="020B0503020204020204" pitchFamily="34" charset="-122"/>
                <a:ea typeface="微软雅黑" panose="020B0503020204020204" pitchFamily="34" charset="-122"/>
              </a:endParaRPr>
            </a:p>
          </p:txBody>
        </p:sp>
        <p:sp>
          <p:nvSpPr>
            <p:cNvPr id="46" name="Line 46"/>
            <p:cNvSpPr>
              <a:spLocks noChangeShapeType="1"/>
            </p:cNvSpPr>
            <p:nvPr/>
          </p:nvSpPr>
          <p:spPr bwMode="auto">
            <a:xfrm>
              <a:off x="2248098" y="2994495"/>
              <a:ext cx="178357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sz="1200" b="1">
                <a:latin typeface="微软雅黑" panose="020B0503020204020204" pitchFamily="34" charset="-122"/>
                <a:ea typeface="微软雅黑" panose="020B0503020204020204" pitchFamily="34" charset="-122"/>
              </a:endParaRPr>
            </a:p>
          </p:txBody>
        </p:sp>
        <p:sp>
          <p:nvSpPr>
            <p:cNvPr id="47" name="Line 47"/>
            <p:cNvSpPr>
              <a:spLocks noChangeShapeType="1"/>
            </p:cNvSpPr>
            <p:nvPr/>
          </p:nvSpPr>
          <p:spPr bwMode="auto">
            <a:xfrm>
              <a:off x="2248098" y="3215814"/>
              <a:ext cx="1783578" cy="122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sz="1200" b="1">
                <a:latin typeface="微软雅黑" panose="020B0503020204020204" pitchFamily="34" charset="-122"/>
                <a:ea typeface="微软雅黑" panose="020B0503020204020204" pitchFamily="34" charset="-122"/>
              </a:endParaRPr>
            </a:p>
          </p:txBody>
        </p:sp>
        <p:sp>
          <p:nvSpPr>
            <p:cNvPr id="48" name="Line 66"/>
            <p:cNvSpPr>
              <a:spLocks noChangeShapeType="1"/>
            </p:cNvSpPr>
            <p:nvPr/>
          </p:nvSpPr>
          <p:spPr bwMode="auto">
            <a:xfrm>
              <a:off x="2248098" y="3437133"/>
              <a:ext cx="1783578" cy="1223"/>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sz="1200" b="1">
                <a:latin typeface="微软雅黑" panose="020B0503020204020204" pitchFamily="34" charset="-122"/>
                <a:ea typeface="微软雅黑" panose="020B0503020204020204" pitchFamily="34" charset="-122"/>
              </a:endParaRPr>
            </a:p>
          </p:txBody>
        </p:sp>
        <p:sp>
          <p:nvSpPr>
            <p:cNvPr id="28" name="Rectangle 24"/>
            <p:cNvSpPr>
              <a:spLocks noChangeArrowheads="1"/>
            </p:cNvSpPr>
            <p:nvPr/>
          </p:nvSpPr>
          <p:spPr bwMode="auto">
            <a:xfrm>
              <a:off x="2746695" y="2283000"/>
              <a:ext cx="721352" cy="30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zh-CN" altLang="en-US" sz="1400" b="1" dirty="0">
                  <a:solidFill>
                    <a:schemeClr val="bg1"/>
                  </a:solidFill>
                  <a:latin typeface="微软雅黑" panose="020B0503020204020204" pitchFamily="34" charset="-122"/>
                  <a:ea typeface="微软雅黑" panose="020B0503020204020204" pitchFamily="34" charset="-122"/>
                </a:rPr>
                <a:t>交换表</a:t>
              </a:r>
              <a:endParaRPr kumimoji="1" lang="en-US" altLang="zh-CN" sz="1400" b="1" dirty="0">
                <a:solidFill>
                  <a:schemeClr val="bg1"/>
                </a:solidFill>
                <a:latin typeface="微软雅黑" panose="020B0503020204020204" pitchFamily="34" charset="-122"/>
                <a:ea typeface="微软雅黑" panose="020B0503020204020204" pitchFamily="34" charset="-122"/>
              </a:endParaRPr>
            </a:p>
          </p:txBody>
        </p:sp>
        <p:sp>
          <p:nvSpPr>
            <p:cNvPr id="34" name="Line 50"/>
            <p:cNvSpPr>
              <a:spLocks noChangeShapeType="1"/>
            </p:cNvSpPr>
            <p:nvPr/>
          </p:nvSpPr>
          <p:spPr bwMode="auto">
            <a:xfrm>
              <a:off x="3420721" y="2551856"/>
              <a:ext cx="0" cy="110904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sz="1200" b="1">
                <a:latin typeface="微软雅黑" panose="020B0503020204020204" pitchFamily="34" charset="-122"/>
                <a:ea typeface="微软雅黑" panose="020B0503020204020204" pitchFamily="34" charset="-122"/>
              </a:endParaRPr>
            </a:p>
          </p:txBody>
        </p:sp>
      </p:grpSp>
      <p:sp>
        <p:nvSpPr>
          <p:cNvPr id="35" name="Rectangle 34"/>
          <p:cNvSpPr>
            <a:spLocks noChangeArrowheads="1"/>
          </p:cNvSpPr>
          <p:nvPr/>
        </p:nvSpPr>
        <p:spPr bwMode="auto">
          <a:xfrm>
            <a:off x="819397" y="2153314"/>
            <a:ext cx="286939" cy="274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r" defTabSz="762000" eaLnBrk="0" hangingPunct="0"/>
            <a:r>
              <a:rPr kumimoji="1" lang="en-US" altLang="zh-CN" sz="1200" b="1" dirty="0">
                <a:latin typeface="微软雅黑" panose="020B0503020204020204" pitchFamily="34" charset="-122"/>
                <a:ea typeface="微软雅黑" panose="020B0503020204020204" pitchFamily="34" charset="-122"/>
              </a:rPr>
              <a:t>C</a:t>
            </a:r>
            <a:endParaRPr kumimoji="1" lang="en-US" altLang="zh-CN" sz="1200" b="1" baseline="-25000" dirty="0">
              <a:latin typeface="微软雅黑" panose="020B0503020204020204" pitchFamily="34" charset="-122"/>
              <a:ea typeface="微软雅黑" panose="020B0503020204020204" pitchFamily="34" charset="-122"/>
            </a:endParaRPr>
          </a:p>
        </p:txBody>
      </p:sp>
      <p:pic>
        <p:nvPicPr>
          <p:cNvPr id="51" name="Picture 239" descr="jisuanji"/>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054990" y="1585275"/>
            <a:ext cx="437685" cy="437685"/>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239" descr="jisuanji"/>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054990" y="2136105"/>
            <a:ext cx="437685" cy="437685"/>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239" descr="jisuanji"/>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054990" y="2657068"/>
            <a:ext cx="437685" cy="437685"/>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239" descr="jisuanji"/>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054990" y="3221753"/>
            <a:ext cx="437685" cy="437685"/>
          </a:xfrm>
          <a:prstGeom prst="rect">
            <a:avLst/>
          </a:prstGeom>
          <a:noFill/>
          <a:extLst>
            <a:ext uri="{909E8E84-426E-40DD-AFC4-6F175D3DCCD1}">
              <a14:hiddenFill xmlns:a14="http://schemas.microsoft.com/office/drawing/2010/main">
                <a:solidFill>
                  <a:srgbClr val="FFFFFF"/>
                </a:solidFill>
              </a14:hiddenFill>
            </a:ext>
          </a:extLst>
        </p:spPr>
      </p:pic>
      <p:cxnSp>
        <p:nvCxnSpPr>
          <p:cNvPr id="60" name="直接箭头连接符 59"/>
          <p:cNvCxnSpPr/>
          <p:nvPr/>
        </p:nvCxnSpPr>
        <p:spPr>
          <a:xfrm>
            <a:off x="1534240" y="2822300"/>
            <a:ext cx="322270" cy="0"/>
          </a:xfrm>
          <a:prstGeom prst="straightConnector1">
            <a:avLst/>
          </a:prstGeom>
          <a:ln w="38100">
            <a:solidFill>
              <a:srgbClr val="0000F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5" name="矩形 64"/>
          <p:cNvSpPr/>
          <p:nvPr/>
        </p:nvSpPr>
        <p:spPr>
          <a:xfrm>
            <a:off x="4567074" y="2493857"/>
            <a:ext cx="3884680" cy="954107"/>
          </a:xfrm>
          <a:prstGeom prst="rect">
            <a:avLst/>
          </a:prstGeom>
        </p:spPr>
        <p:txBody>
          <a:bodyPr wrap="square">
            <a:spAutoFit/>
          </a:bodyPr>
          <a:lstStyle/>
          <a:p>
            <a:r>
              <a:rPr lang="zh-CN" altLang="en-US" sz="1400" b="1" dirty="0">
                <a:latin typeface="微软雅黑" panose="020B0503020204020204" pitchFamily="34" charset="-122"/>
                <a:ea typeface="微软雅黑" panose="020B0503020204020204" pitchFamily="34" charset="-122"/>
              </a:rPr>
              <a:t>交换机收到帧后，先查找交换表。发现交换表中的 </a:t>
            </a:r>
            <a:r>
              <a:rPr lang="en-US" altLang="zh-CN" sz="1400" b="1" dirty="0">
                <a:latin typeface="微软雅黑" panose="020B0503020204020204" pitchFamily="34" charset="-122"/>
                <a:ea typeface="微软雅黑" panose="020B0503020204020204" pitchFamily="34" charset="-122"/>
              </a:rPr>
              <a:t>MAC </a:t>
            </a:r>
            <a:r>
              <a:rPr lang="zh-CN" altLang="en-US" sz="1400" b="1" dirty="0">
                <a:latin typeface="微软雅黑" panose="020B0503020204020204" pitchFamily="34" charset="-122"/>
                <a:ea typeface="微软雅黑" panose="020B0503020204020204" pitchFamily="34" charset="-122"/>
              </a:rPr>
              <a:t>地址有 </a:t>
            </a:r>
            <a:r>
              <a:rPr lang="en-US" altLang="zh-CN" sz="1400" b="1" dirty="0" smtClean="0">
                <a:latin typeface="微软雅黑" panose="020B0503020204020204" pitchFamily="34" charset="-122"/>
                <a:ea typeface="微软雅黑" panose="020B0503020204020204" pitchFamily="34" charset="-122"/>
              </a:rPr>
              <a:t>A</a:t>
            </a:r>
            <a:r>
              <a:rPr lang="zh-CN" altLang="en-US" sz="1400" b="1" dirty="0" smtClean="0">
                <a:latin typeface="微软雅黑" panose="020B0503020204020204" pitchFamily="34" charset="-122"/>
                <a:ea typeface="微软雅黑" panose="020B0503020204020204" pitchFamily="34" charset="-122"/>
              </a:rPr>
              <a:t>，表明</a:t>
            </a:r>
            <a:r>
              <a:rPr lang="zh-CN" altLang="en-US" sz="1400" b="1" dirty="0">
                <a:latin typeface="微软雅黑" panose="020B0503020204020204" pitchFamily="34" charset="-122"/>
                <a:ea typeface="微软雅黑" panose="020B0503020204020204" pitchFamily="34" charset="-122"/>
              </a:rPr>
              <a:t>要发送</a:t>
            </a:r>
            <a:r>
              <a:rPr lang="zh-CN" altLang="en-US" sz="1400" b="1" dirty="0" smtClean="0">
                <a:latin typeface="微软雅黑" panose="020B0503020204020204" pitchFamily="34" charset="-122"/>
                <a:ea typeface="微软雅黑" panose="020B0503020204020204" pitchFamily="34" charset="-122"/>
              </a:rPr>
              <a:t>给 </a:t>
            </a:r>
            <a:r>
              <a:rPr lang="en-US" altLang="zh-CN" sz="1400" b="1" dirty="0" smtClean="0">
                <a:latin typeface="微软雅黑" panose="020B0503020204020204" pitchFamily="34" charset="-122"/>
                <a:ea typeface="微软雅黑" panose="020B0503020204020204" pitchFamily="34" charset="-122"/>
              </a:rPr>
              <a:t>A </a:t>
            </a:r>
            <a:r>
              <a:rPr lang="zh-CN" altLang="en-US" sz="1400" b="1" dirty="0" smtClean="0">
                <a:latin typeface="微软雅黑" panose="020B0503020204020204" pitchFamily="34" charset="-122"/>
                <a:ea typeface="微软雅黑" panose="020B0503020204020204" pitchFamily="34" charset="-122"/>
              </a:rPr>
              <a:t>的</a:t>
            </a:r>
            <a:r>
              <a:rPr lang="zh-CN" altLang="en-US" sz="1400" b="1" dirty="0">
                <a:latin typeface="微软雅黑" panose="020B0503020204020204" pitchFamily="34" charset="-122"/>
                <a:ea typeface="微软雅黑" panose="020B0503020204020204" pitchFamily="34" charset="-122"/>
              </a:rPr>
              <a:t>帧应从</a:t>
            </a:r>
            <a:r>
              <a:rPr lang="zh-CN" altLang="en-US" sz="1400" b="1" dirty="0" smtClean="0">
                <a:latin typeface="微软雅黑" panose="020B0503020204020204" pitchFamily="34" charset="-122"/>
                <a:ea typeface="微软雅黑" panose="020B0503020204020204" pitchFamily="34" charset="-122"/>
              </a:rPr>
              <a:t>接口 </a:t>
            </a:r>
            <a:r>
              <a:rPr lang="en-US" altLang="zh-CN" sz="1400" b="1" dirty="0" smtClean="0">
                <a:latin typeface="微软雅黑" panose="020B0503020204020204" pitchFamily="34" charset="-122"/>
                <a:ea typeface="微软雅黑" panose="020B0503020204020204" pitchFamily="34" charset="-122"/>
              </a:rPr>
              <a:t>1 </a:t>
            </a:r>
            <a:r>
              <a:rPr lang="zh-CN" altLang="en-US" sz="1400" b="1" dirty="0" smtClean="0">
                <a:latin typeface="微软雅黑" panose="020B0503020204020204" pitchFamily="34" charset="-122"/>
                <a:ea typeface="微软雅黑" panose="020B0503020204020204" pitchFamily="34" charset="-122"/>
              </a:rPr>
              <a:t>转发</a:t>
            </a:r>
            <a:r>
              <a:rPr lang="zh-CN" altLang="en-US" sz="1400" b="1" dirty="0">
                <a:latin typeface="微软雅黑" panose="020B0503020204020204" pitchFamily="34" charset="-122"/>
                <a:ea typeface="微软雅黑" panose="020B0503020204020204" pitchFamily="34" charset="-122"/>
              </a:rPr>
              <a:t>出去。于是就把这个帧传送到接口 </a:t>
            </a:r>
            <a:r>
              <a:rPr lang="en-US" altLang="zh-CN" sz="1400" b="1" dirty="0">
                <a:latin typeface="微软雅黑" panose="020B0503020204020204" pitchFamily="34" charset="-122"/>
                <a:ea typeface="微软雅黑" panose="020B0503020204020204" pitchFamily="34" charset="-122"/>
              </a:rPr>
              <a:t>1 </a:t>
            </a:r>
            <a:r>
              <a:rPr lang="zh-CN" altLang="en-US" sz="1400" b="1" dirty="0">
                <a:latin typeface="微软雅黑" panose="020B0503020204020204" pitchFamily="34" charset="-122"/>
                <a:ea typeface="微软雅黑" panose="020B0503020204020204" pitchFamily="34" charset="-122"/>
              </a:rPr>
              <a:t>转发给 </a:t>
            </a:r>
            <a:r>
              <a:rPr lang="en-US" altLang="zh-CN" sz="1400" b="1" dirty="0">
                <a:latin typeface="微软雅黑" panose="020B0503020204020204" pitchFamily="34" charset="-122"/>
                <a:ea typeface="微软雅黑" panose="020B0503020204020204" pitchFamily="34" charset="-122"/>
              </a:rPr>
              <a:t>A</a:t>
            </a:r>
            <a:r>
              <a:rPr lang="zh-CN" altLang="en-US" sz="1400" b="1" dirty="0">
                <a:latin typeface="微软雅黑" panose="020B0503020204020204" pitchFamily="34" charset="-122"/>
                <a:ea typeface="微软雅黑" panose="020B0503020204020204" pitchFamily="34" charset="-122"/>
              </a:rPr>
              <a:t>。</a:t>
            </a:r>
            <a:endParaRPr lang="zh-CN" altLang="en-US" sz="1400" b="1" dirty="0">
              <a:latin typeface="微软雅黑" panose="020B0503020204020204" pitchFamily="34" charset="-122"/>
              <a:ea typeface="微软雅黑" panose="020B0503020204020204" pitchFamily="34" charset="-122"/>
            </a:endParaRPr>
          </a:p>
        </p:txBody>
      </p:sp>
      <p:sp>
        <p:nvSpPr>
          <p:cNvPr id="66" name="矩形 65"/>
          <p:cNvSpPr/>
          <p:nvPr/>
        </p:nvSpPr>
        <p:spPr>
          <a:xfrm>
            <a:off x="4567074" y="2152310"/>
            <a:ext cx="3884680" cy="307777"/>
          </a:xfrm>
          <a:prstGeom prst="rect">
            <a:avLst/>
          </a:prstGeom>
        </p:spPr>
        <p:txBody>
          <a:bodyPr wrap="square">
            <a:spAutoFit/>
          </a:bodyPr>
          <a:lstStyle/>
          <a:p>
            <a:r>
              <a:rPr lang="en-US" altLang="zh-CN" sz="1400" b="1" dirty="0" smtClean="0">
                <a:latin typeface="微软雅黑" panose="020B0503020204020204" pitchFamily="34" charset="-122"/>
                <a:ea typeface="微软雅黑" panose="020B0503020204020204" pitchFamily="34" charset="-122"/>
              </a:rPr>
              <a:t>B </a:t>
            </a:r>
            <a:r>
              <a:rPr lang="zh-CN" altLang="en-US" sz="1400" b="1" dirty="0" smtClean="0">
                <a:latin typeface="微软雅黑" panose="020B0503020204020204" pitchFamily="34" charset="-122"/>
                <a:ea typeface="微软雅黑" panose="020B0503020204020204" pitchFamily="34" charset="-122"/>
              </a:rPr>
              <a:t>向 </a:t>
            </a:r>
            <a:r>
              <a:rPr lang="en-US" altLang="zh-CN" sz="1400" b="1" dirty="0" smtClean="0">
                <a:latin typeface="微软雅黑" panose="020B0503020204020204" pitchFamily="34" charset="-122"/>
                <a:ea typeface="微软雅黑" panose="020B0503020204020204" pitchFamily="34" charset="-122"/>
              </a:rPr>
              <a:t>A </a:t>
            </a:r>
            <a:r>
              <a:rPr lang="zh-CN" altLang="en-US" sz="1400" b="1" dirty="0">
                <a:latin typeface="微软雅黑" panose="020B0503020204020204" pitchFamily="34" charset="-122"/>
                <a:ea typeface="微软雅黑" panose="020B0503020204020204" pitchFamily="34" charset="-122"/>
              </a:rPr>
              <a:t>发送一帧</a:t>
            </a:r>
            <a:r>
              <a:rPr lang="zh-CN" altLang="en-US" sz="1400" b="1" dirty="0" smtClean="0">
                <a:latin typeface="微软雅黑" panose="020B0503020204020204" pitchFamily="34" charset="-122"/>
                <a:ea typeface="微软雅黑" panose="020B0503020204020204" pitchFamily="34" charset="-122"/>
              </a:rPr>
              <a:t>。该帧从</a:t>
            </a:r>
            <a:r>
              <a:rPr lang="zh-CN" altLang="en-US" sz="1400" b="1" dirty="0">
                <a:latin typeface="微软雅黑" panose="020B0503020204020204" pitchFamily="34" charset="-122"/>
                <a:ea typeface="微软雅黑" panose="020B0503020204020204" pitchFamily="34" charset="-122"/>
              </a:rPr>
              <a:t>接口 </a:t>
            </a:r>
            <a:r>
              <a:rPr lang="en-US" altLang="zh-CN" sz="1400" b="1" dirty="0">
                <a:latin typeface="微软雅黑" panose="020B0503020204020204" pitchFamily="34" charset="-122"/>
                <a:ea typeface="微软雅黑" panose="020B0503020204020204" pitchFamily="34" charset="-122"/>
              </a:rPr>
              <a:t>3</a:t>
            </a:r>
            <a:r>
              <a:rPr lang="en-US" altLang="zh-CN" sz="1400" b="1" dirty="0" smtClean="0">
                <a:latin typeface="微软雅黑" panose="020B0503020204020204" pitchFamily="34" charset="-122"/>
                <a:ea typeface="微软雅黑" panose="020B0503020204020204" pitchFamily="34" charset="-122"/>
              </a:rPr>
              <a:t> </a:t>
            </a:r>
            <a:r>
              <a:rPr lang="zh-CN" altLang="en-US" sz="1400" b="1" dirty="0">
                <a:latin typeface="微软雅黑" panose="020B0503020204020204" pitchFamily="34" charset="-122"/>
                <a:ea typeface="微软雅黑" panose="020B0503020204020204" pitchFamily="34" charset="-122"/>
              </a:rPr>
              <a:t>进入到交换机</a:t>
            </a:r>
            <a:r>
              <a:rPr lang="zh-CN" altLang="en-US" sz="1400" b="1" dirty="0" smtClean="0">
                <a:latin typeface="微软雅黑" panose="020B0503020204020204" pitchFamily="34" charset="-122"/>
                <a:ea typeface="微软雅黑" panose="020B0503020204020204" pitchFamily="34" charset="-122"/>
              </a:rPr>
              <a:t>。</a:t>
            </a:r>
            <a:endParaRPr lang="zh-CN" altLang="en-US" sz="1400" b="1" dirty="0">
              <a:latin typeface="微软雅黑" panose="020B0503020204020204" pitchFamily="34" charset="-122"/>
              <a:ea typeface="微软雅黑" panose="020B0503020204020204" pitchFamily="34" charset="-122"/>
            </a:endParaRPr>
          </a:p>
        </p:txBody>
      </p:sp>
      <p:sp>
        <p:nvSpPr>
          <p:cNvPr id="67" name="矩形 66"/>
          <p:cNvSpPr/>
          <p:nvPr/>
        </p:nvSpPr>
        <p:spPr>
          <a:xfrm>
            <a:off x="4567074" y="3482961"/>
            <a:ext cx="3884680" cy="523220"/>
          </a:xfrm>
          <a:prstGeom prst="rect">
            <a:avLst/>
          </a:prstGeom>
        </p:spPr>
        <p:txBody>
          <a:bodyPr wrap="square">
            <a:spAutoFit/>
          </a:bodyPr>
          <a:lstStyle/>
          <a:p>
            <a:r>
              <a:rPr lang="zh-CN" altLang="en-US" sz="1400" b="1" dirty="0">
                <a:latin typeface="微软雅黑" panose="020B0503020204020204" pitchFamily="34" charset="-122"/>
                <a:ea typeface="微软雅黑" panose="020B0503020204020204" pitchFamily="34" charset="-122"/>
              </a:rPr>
              <a:t>交换机把这个帧的源地址 </a:t>
            </a:r>
            <a:r>
              <a:rPr lang="en-US" altLang="zh-CN" sz="1400" b="1" dirty="0" smtClean="0">
                <a:latin typeface="微软雅黑" panose="020B0503020204020204" pitchFamily="34" charset="-122"/>
                <a:ea typeface="微软雅黑" panose="020B0503020204020204" pitchFamily="34" charset="-122"/>
              </a:rPr>
              <a:t>B </a:t>
            </a:r>
            <a:r>
              <a:rPr lang="zh-CN" altLang="en-US" sz="1400" b="1" dirty="0">
                <a:latin typeface="微软雅黑" panose="020B0503020204020204" pitchFamily="34" charset="-122"/>
                <a:ea typeface="微软雅黑" panose="020B0503020204020204" pitchFamily="34" charset="-122"/>
              </a:rPr>
              <a:t>和接口 </a:t>
            </a:r>
            <a:r>
              <a:rPr lang="en-US" altLang="zh-CN" sz="1400" b="1" dirty="0" smtClean="0">
                <a:latin typeface="微软雅黑" panose="020B0503020204020204" pitchFamily="34" charset="-122"/>
                <a:ea typeface="微软雅黑" panose="020B0503020204020204" pitchFamily="34" charset="-122"/>
              </a:rPr>
              <a:t>3 </a:t>
            </a:r>
            <a:r>
              <a:rPr lang="zh-CN" altLang="en-US" sz="1400" b="1" dirty="0">
                <a:latin typeface="微软雅黑" panose="020B0503020204020204" pitchFamily="34" charset="-122"/>
                <a:ea typeface="微软雅黑" panose="020B0503020204020204" pitchFamily="34" charset="-122"/>
              </a:rPr>
              <a:t>写入交换表</a:t>
            </a:r>
            <a:r>
              <a:rPr lang="zh-CN" altLang="en-US" sz="1400" b="1" dirty="0" smtClean="0">
                <a:latin typeface="微软雅黑" panose="020B0503020204020204" pitchFamily="34" charset="-122"/>
                <a:ea typeface="微软雅黑" panose="020B0503020204020204" pitchFamily="34" charset="-122"/>
              </a:rPr>
              <a:t>中。</a:t>
            </a:r>
            <a:endParaRPr lang="zh-CN" altLang="en-US" sz="1400" b="1" dirty="0">
              <a:latin typeface="微软雅黑" panose="020B0503020204020204" pitchFamily="34" charset="-122"/>
              <a:ea typeface="微软雅黑" panose="020B0503020204020204" pitchFamily="34" charset="-122"/>
            </a:endParaRPr>
          </a:p>
        </p:txBody>
      </p:sp>
      <p:sp>
        <p:nvSpPr>
          <p:cNvPr id="70" name="矩形 69"/>
          <p:cNvSpPr/>
          <p:nvPr/>
        </p:nvSpPr>
        <p:spPr>
          <a:xfrm>
            <a:off x="2498126" y="2360145"/>
            <a:ext cx="1588970" cy="261610"/>
          </a:xfrm>
          <a:prstGeom prst="rect">
            <a:avLst/>
          </a:prstGeom>
        </p:spPr>
        <p:txBody>
          <a:bodyPr wrap="square">
            <a:spAutoFit/>
          </a:bodyPr>
          <a:lstStyle/>
          <a:p>
            <a:r>
              <a:rPr lang="en-US" altLang="zh-CN" sz="1100" b="1" dirty="0">
                <a:latin typeface="微软雅黑" panose="020B0503020204020204" pitchFamily="34" charset="-122"/>
                <a:ea typeface="微软雅黑" panose="020B0503020204020204" pitchFamily="34" charset="-122"/>
              </a:rPr>
              <a:t>A </a:t>
            </a:r>
            <a:r>
              <a:rPr lang="en-US" altLang="zh-CN" sz="1100" b="1" dirty="0" smtClean="0">
                <a:latin typeface="微软雅黑" panose="020B0503020204020204" pitchFamily="34" charset="-122"/>
                <a:ea typeface="微软雅黑" panose="020B0503020204020204" pitchFamily="34" charset="-122"/>
              </a:rPr>
              <a:t>            1</a:t>
            </a:r>
            <a:endParaRPr lang="zh-CN" altLang="en-US" sz="1100" b="1" dirty="0">
              <a:latin typeface="微软雅黑" panose="020B0503020204020204" pitchFamily="34" charset="-122"/>
              <a:ea typeface="微软雅黑" panose="020B0503020204020204" pitchFamily="34" charset="-122"/>
            </a:endParaRPr>
          </a:p>
        </p:txBody>
      </p:sp>
      <p:cxnSp>
        <p:nvCxnSpPr>
          <p:cNvPr id="71" name="直接箭头连接符 70"/>
          <p:cNvCxnSpPr/>
          <p:nvPr/>
        </p:nvCxnSpPr>
        <p:spPr>
          <a:xfrm>
            <a:off x="1534240" y="1718733"/>
            <a:ext cx="322270" cy="0"/>
          </a:xfrm>
          <a:prstGeom prst="straightConnector1">
            <a:avLst/>
          </a:prstGeom>
          <a:ln w="38100">
            <a:solidFill>
              <a:srgbClr val="FF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55" name="矩形 54"/>
          <p:cNvSpPr/>
          <p:nvPr/>
        </p:nvSpPr>
        <p:spPr>
          <a:xfrm>
            <a:off x="2498126" y="2615908"/>
            <a:ext cx="1588970" cy="261610"/>
          </a:xfrm>
          <a:prstGeom prst="rect">
            <a:avLst/>
          </a:prstGeom>
        </p:spPr>
        <p:txBody>
          <a:bodyPr wrap="square">
            <a:spAutoFit/>
          </a:bodyPr>
          <a:lstStyle/>
          <a:p>
            <a:r>
              <a:rPr lang="en-US" altLang="zh-CN" sz="1100" b="1" dirty="0" smtClean="0">
                <a:latin typeface="微软雅黑" panose="020B0503020204020204" pitchFamily="34" charset="-122"/>
                <a:ea typeface="微软雅黑" panose="020B0503020204020204" pitchFamily="34" charset="-122"/>
              </a:rPr>
              <a:t>B             3</a:t>
            </a:r>
            <a:endParaRPr lang="zh-CN" altLang="en-US" sz="1100" b="1" dirty="0">
              <a:latin typeface="微软雅黑" panose="020B0503020204020204" pitchFamily="34" charset="-122"/>
              <a:ea typeface="微软雅黑" panose="020B0503020204020204" pitchFamily="34" charset="-122"/>
            </a:endParaRPr>
          </a:p>
        </p:txBody>
      </p:sp>
      <p:graphicFrame>
        <p:nvGraphicFramePr>
          <p:cNvPr id="69" name="表格 68"/>
          <p:cNvGraphicFramePr>
            <a:graphicFrameLocks noGrp="1"/>
          </p:cNvGraphicFramePr>
          <p:nvPr/>
        </p:nvGraphicFramePr>
        <p:xfrm>
          <a:off x="4682837" y="1452195"/>
          <a:ext cx="3380509" cy="548640"/>
        </p:xfrm>
        <a:graphic>
          <a:graphicData uri="http://schemas.openxmlformats.org/drawingml/2006/table">
            <a:tbl>
              <a:tblPr>
                <a:tableStyleId>{5C22544A-7EE6-4342-B048-85BDC9FD1C3A}</a:tableStyleId>
              </a:tblPr>
              <a:tblGrid>
                <a:gridCol w="818178"/>
                <a:gridCol w="864830"/>
                <a:gridCol w="589137"/>
                <a:gridCol w="628932"/>
                <a:gridCol w="479432"/>
              </a:tblGrid>
              <a:tr h="236412">
                <a:tc>
                  <a:txBody>
                    <a:bodyPr/>
                    <a:lstStyle/>
                    <a:p>
                      <a:pPr algn="ctr"/>
                      <a:r>
                        <a:rPr lang="zh-CN" altLang="en-US" sz="1200" b="1" dirty="0" smtClean="0">
                          <a:ln>
                            <a:noFill/>
                          </a:ln>
                          <a:latin typeface="微软雅黑" panose="020B0503020204020204" pitchFamily="34" charset="-122"/>
                          <a:ea typeface="微软雅黑" panose="020B0503020204020204" pitchFamily="34" charset="-122"/>
                        </a:rPr>
                        <a:t>目的地址</a:t>
                      </a:r>
                      <a:endParaRPr lang="zh-CN" altLang="en-US" sz="1200" b="1" dirty="0">
                        <a:ln>
                          <a:noFill/>
                        </a:ln>
                        <a:latin typeface="微软雅黑" panose="020B0503020204020204" pitchFamily="34" charset="-122"/>
                        <a:ea typeface="微软雅黑" panose="020B0503020204020204"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1200" b="1" dirty="0" smtClean="0">
                          <a:ln>
                            <a:noFill/>
                          </a:ln>
                          <a:latin typeface="微软雅黑" panose="020B0503020204020204" pitchFamily="34" charset="-122"/>
                          <a:ea typeface="微软雅黑" panose="020B0503020204020204" pitchFamily="34" charset="-122"/>
                        </a:rPr>
                        <a:t>源地址</a:t>
                      </a:r>
                      <a:endParaRPr lang="zh-CN" altLang="en-US" sz="1200" b="1" dirty="0">
                        <a:ln>
                          <a:noFill/>
                        </a:ln>
                        <a:latin typeface="微软雅黑" panose="020B0503020204020204" pitchFamily="34" charset="-122"/>
                        <a:ea typeface="微软雅黑" panose="020B0503020204020204"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1200" b="1" dirty="0" smtClean="0">
                          <a:ln>
                            <a:noFill/>
                          </a:ln>
                          <a:latin typeface="微软雅黑" panose="020B0503020204020204" pitchFamily="34" charset="-122"/>
                          <a:ea typeface="微软雅黑" panose="020B0503020204020204" pitchFamily="34" charset="-122"/>
                        </a:rPr>
                        <a:t>类型</a:t>
                      </a:r>
                      <a:endParaRPr lang="zh-CN" altLang="en-US" sz="1200" b="1" dirty="0">
                        <a:ln>
                          <a:noFill/>
                        </a:ln>
                        <a:latin typeface="微软雅黑" panose="020B0503020204020204" pitchFamily="34" charset="-122"/>
                        <a:ea typeface="微软雅黑" panose="020B0503020204020204"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sz="1200" b="1" dirty="0" smtClean="0">
                          <a:ln>
                            <a:noFill/>
                          </a:ln>
                          <a:latin typeface="微软雅黑" panose="020B0503020204020204" pitchFamily="34" charset="-122"/>
                          <a:ea typeface="微软雅黑" panose="020B0503020204020204" pitchFamily="34" charset="-122"/>
                        </a:rPr>
                        <a:t>数据</a:t>
                      </a:r>
                      <a:endParaRPr lang="zh-CN" altLang="en-US" sz="1200" b="1" dirty="0">
                        <a:ln>
                          <a:noFill/>
                        </a:ln>
                        <a:latin typeface="微软雅黑" panose="020B0503020204020204" pitchFamily="34" charset="-122"/>
                        <a:ea typeface="微软雅黑" panose="020B0503020204020204"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200" b="1" dirty="0" smtClean="0">
                          <a:ln>
                            <a:noFill/>
                          </a:ln>
                          <a:latin typeface="微软雅黑" panose="020B0503020204020204" pitchFamily="34" charset="-122"/>
                          <a:ea typeface="微软雅黑" panose="020B0503020204020204" pitchFamily="34" charset="-122"/>
                        </a:rPr>
                        <a:t>FCS</a:t>
                      </a:r>
                      <a:endParaRPr lang="zh-CN" altLang="en-US" sz="1200" b="1" dirty="0">
                        <a:ln>
                          <a:noFill/>
                        </a:ln>
                        <a:latin typeface="微软雅黑" panose="020B0503020204020204" pitchFamily="34" charset="-122"/>
                        <a:ea typeface="微软雅黑" panose="020B0503020204020204"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236412">
                <a:tc>
                  <a:txBody>
                    <a:bodyPr/>
                    <a:lstStyle/>
                    <a:p>
                      <a:pPr algn="ctr"/>
                      <a:endParaRPr lang="zh-CN" altLang="en-US" sz="1200" b="1" dirty="0">
                        <a:ln>
                          <a:noFill/>
                        </a:ln>
                        <a:solidFill>
                          <a:srgbClr val="CC00CC"/>
                        </a:solidFill>
                        <a:latin typeface="微软雅黑" panose="020B0503020204020204" pitchFamily="34" charset="-122"/>
                        <a:ea typeface="微软雅黑" panose="020B0503020204020204"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200" b="1" dirty="0">
                        <a:ln>
                          <a:noFill/>
                        </a:ln>
                        <a:solidFill>
                          <a:srgbClr val="CC00CC"/>
                        </a:solidFill>
                        <a:latin typeface="微软雅黑" panose="020B0503020204020204" pitchFamily="34" charset="-122"/>
                        <a:ea typeface="微软雅黑" panose="020B0503020204020204"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200" b="1" dirty="0">
                        <a:ln>
                          <a:noFill/>
                        </a:ln>
                        <a:latin typeface="微软雅黑" panose="020B0503020204020204" pitchFamily="34" charset="-122"/>
                        <a:ea typeface="微软雅黑" panose="020B0503020204020204"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200" b="1" dirty="0">
                        <a:ln>
                          <a:noFill/>
                        </a:ln>
                        <a:latin typeface="微软雅黑" panose="020B0503020204020204" pitchFamily="34" charset="-122"/>
                        <a:ea typeface="微软雅黑" panose="020B0503020204020204"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zh-CN" altLang="en-US" sz="1200" b="1" dirty="0">
                        <a:ln>
                          <a:noFill/>
                        </a:ln>
                        <a:latin typeface="微软雅黑" panose="020B0503020204020204" pitchFamily="34" charset="-122"/>
                        <a:ea typeface="微软雅黑" panose="020B0503020204020204"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72" name="Rectangle 24"/>
          <p:cNvSpPr>
            <a:spLocks noChangeArrowheads="1"/>
          </p:cNvSpPr>
          <p:nvPr/>
        </p:nvSpPr>
        <p:spPr bwMode="auto">
          <a:xfrm>
            <a:off x="5929606" y="1174097"/>
            <a:ext cx="798296" cy="274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ctr" defTabSz="762000" eaLnBrk="0" hangingPunct="0"/>
            <a:r>
              <a:rPr kumimoji="1" lang="zh-CN" altLang="en-US" sz="1200" b="1" dirty="0" smtClean="0">
                <a:latin typeface="微软雅黑" panose="020B0503020204020204" pitchFamily="34" charset="-122"/>
                <a:ea typeface="微软雅黑" panose="020B0503020204020204" pitchFamily="34" charset="-122"/>
              </a:rPr>
              <a:t>以太网帧</a:t>
            </a:r>
            <a:endParaRPr kumimoji="1" lang="en-US" altLang="zh-CN" sz="1200" b="1" dirty="0">
              <a:latin typeface="微软雅黑" panose="020B0503020204020204" pitchFamily="34" charset="-122"/>
              <a:ea typeface="微软雅黑" panose="020B0503020204020204" pitchFamily="34" charset="-122"/>
            </a:endParaRPr>
          </a:p>
        </p:txBody>
      </p:sp>
      <p:grpSp>
        <p:nvGrpSpPr>
          <p:cNvPr id="10" name="组合 72"/>
          <p:cNvGrpSpPr/>
          <p:nvPr/>
        </p:nvGrpSpPr>
        <p:grpSpPr>
          <a:xfrm>
            <a:off x="4974334" y="1721211"/>
            <a:ext cx="1090436" cy="276999"/>
            <a:chOff x="4974334" y="1978909"/>
            <a:chExt cx="1090436" cy="276999"/>
          </a:xfrm>
        </p:grpSpPr>
        <p:sp>
          <p:nvSpPr>
            <p:cNvPr id="74" name="TextBox 73"/>
            <p:cNvSpPr txBox="1"/>
            <p:nvPr/>
          </p:nvSpPr>
          <p:spPr>
            <a:xfrm>
              <a:off x="4974334" y="1978909"/>
              <a:ext cx="270328" cy="276999"/>
            </a:xfrm>
            <a:prstGeom prst="rect">
              <a:avLst/>
            </a:prstGeom>
            <a:noFill/>
          </p:spPr>
          <p:txBody>
            <a:bodyPr wrap="square" rtlCol="0">
              <a:spAutoFit/>
            </a:bodyPr>
            <a:lstStyle/>
            <a:p>
              <a:r>
                <a:rPr lang="en-US" altLang="zh-CN" sz="1200" b="1" dirty="0" smtClean="0">
                  <a:solidFill>
                    <a:srgbClr val="CC00CC"/>
                  </a:solidFill>
                  <a:latin typeface="微软雅黑" panose="020B0503020204020204" pitchFamily="34" charset="-122"/>
                  <a:ea typeface="微软雅黑" panose="020B0503020204020204" pitchFamily="34" charset="-122"/>
                </a:rPr>
                <a:t>A</a:t>
              </a:r>
              <a:endParaRPr lang="zh-CN" altLang="en-US" sz="1200" b="1" dirty="0">
                <a:solidFill>
                  <a:srgbClr val="CC00CC"/>
                </a:solidFill>
                <a:latin typeface="微软雅黑" panose="020B0503020204020204" pitchFamily="34" charset="-122"/>
                <a:ea typeface="微软雅黑" panose="020B0503020204020204" pitchFamily="34" charset="-122"/>
              </a:endParaRPr>
            </a:p>
          </p:txBody>
        </p:sp>
        <p:sp>
          <p:nvSpPr>
            <p:cNvPr id="75" name="TextBox 74"/>
            <p:cNvSpPr txBox="1"/>
            <p:nvPr/>
          </p:nvSpPr>
          <p:spPr>
            <a:xfrm>
              <a:off x="5794442" y="1978909"/>
              <a:ext cx="270328" cy="276999"/>
            </a:xfrm>
            <a:prstGeom prst="rect">
              <a:avLst/>
            </a:prstGeom>
            <a:noFill/>
          </p:spPr>
          <p:txBody>
            <a:bodyPr wrap="square" rtlCol="0">
              <a:spAutoFit/>
            </a:bodyPr>
            <a:lstStyle/>
            <a:p>
              <a:r>
                <a:rPr lang="en-US" altLang="zh-CN" sz="1200" b="1" dirty="0" smtClean="0">
                  <a:solidFill>
                    <a:srgbClr val="CC00CC"/>
                  </a:solidFill>
                  <a:latin typeface="微软雅黑" panose="020B0503020204020204" pitchFamily="34" charset="-122"/>
                  <a:ea typeface="微软雅黑" panose="020B0503020204020204" pitchFamily="34" charset="-122"/>
                </a:rPr>
                <a:t>B</a:t>
              </a:r>
              <a:endParaRPr lang="zh-CN" altLang="en-US" sz="1200" b="1" dirty="0">
                <a:solidFill>
                  <a:srgbClr val="CC00CC"/>
                </a:solidFill>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2000" advTm="2000"/>
    </mc:Choice>
    <mc:Fallback>
      <p:transition spd="slow"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66"/>
                                        </p:tgtEl>
                                        <p:attrNameLst>
                                          <p:attrName>style.visibility</p:attrName>
                                        </p:attrNameLst>
                                      </p:cBhvr>
                                      <p:to>
                                        <p:strVal val="visible"/>
                                      </p:to>
                                    </p:set>
                                    <p:animEffect transition="in" filter="wipe(up)">
                                      <p:cBhvr>
                                        <p:cTn id="7" dur="2000"/>
                                        <p:tgtEl>
                                          <p:spTgt spid="66"/>
                                        </p:tgtEl>
                                      </p:cBhvr>
                                    </p:animEffect>
                                  </p:childTnLst>
                                </p:cTn>
                              </p:par>
                            </p:childTnLst>
                          </p:cTn>
                        </p:par>
                        <p:par>
                          <p:cTn id="8" fill="hold">
                            <p:stCondLst>
                              <p:cond delay="2000"/>
                            </p:stCondLst>
                            <p:childTnLst>
                              <p:par>
                                <p:cTn id="9" presetID="10" presetClass="entr" presetSubtype="0"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1000"/>
                                        <p:tgtEl>
                                          <p:spTgt spid="10"/>
                                        </p:tgtEl>
                                      </p:cBhvr>
                                    </p:animEffect>
                                  </p:childTnLst>
                                </p:cTn>
                              </p:par>
                              <p:par>
                                <p:cTn id="12" presetID="22" presetClass="entr" presetSubtype="8" fill="hold" nodeType="withEffect">
                                  <p:stCondLst>
                                    <p:cond delay="500"/>
                                  </p:stCondLst>
                                  <p:childTnLst>
                                    <p:set>
                                      <p:cBhvr>
                                        <p:cTn id="13" dur="1" fill="hold">
                                          <p:stCondLst>
                                            <p:cond delay="0"/>
                                          </p:stCondLst>
                                        </p:cTn>
                                        <p:tgtEl>
                                          <p:spTgt spid="60"/>
                                        </p:tgtEl>
                                        <p:attrNameLst>
                                          <p:attrName>style.visibility</p:attrName>
                                        </p:attrNameLst>
                                      </p:cBhvr>
                                      <p:to>
                                        <p:strVal val="visible"/>
                                      </p:to>
                                    </p:set>
                                    <p:animEffect transition="in" filter="wipe(left)">
                                      <p:cBhvr>
                                        <p:cTn id="14" dur="3000"/>
                                        <p:tgtEl>
                                          <p:spTgt spid="60"/>
                                        </p:tgtEl>
                                      </p:cBhvr>
                                    </p:animEffect>
                                  </p:childTnLst>
                                </p:cTn>
                              </p:par>
                            </p:childTnLst>
                          </p:cTn>
                        </p:par>
                        <p:par>
                          <p:cTn id="15" fill="hold">
                            <p:stCondLst>
                              <p:cond delay="3000"/>
                            </p:stCondLst>
                            <p:childTnLst>
                              <p:par>
                                <p:cTn id="16" presetID="22" presetClass="entr" presetSubtype="1" fill="hold" grpId="0" nodeType="afterEffect">
                                  <p:stCondLst>
                                    <p:cond delay="0"/>
                                  </p:stCondLst>
                                  <p:childTnLst>
                                    <p:set>
                                      <p:cBhvr>
                                        <p:cTn id="17" dur="1" fill="hold">
                                          <p:stCondLst>
                                            <p:cond delay="0"/>
                                          </p:stCondLst>
                                        </p:cTn>
                                        <p:tgtEl>
                                          <p:spTgt spid="65"/>
                                        </p:tgtEl>
                                        <p:attrNameLst>
                                          <p:attrName>style.visibility</p:attrName>
                                        </p:attrNameLst>
                                      </p:cBhvr>
                                      <p:to>
                                        <p:strVal val="visible"/>
                                      </p:to>
                                    </p:set>
                                    <p:animEffect transition="in" filter="wipe(up)">
                                      <p:cBhvr>
                                        <p:cTn id="18" dur="3000"/>
                                        <p:tgtEl>
                                          <p:spTgt spid="65"/>
                                        </p:tgtEl>
                                      </p:cBhvr>
                                    </p:animEffect>
                                  </p:childTnLst>
                                </p:cTn>
                              </p:par>
                              <p:par>
                                <p:cTn id="19" presetID="22" presetClass="entr" presetSubtype="2" fill="hold" nodeType="withEffect">
                                  <p:stCondLst>
                                    <p:cond delay="2000"/>
                                  </p:stCondLst>
                                  <p:childTnLst>
                                    <p:set>
                                      <p:cBhvr>
                                        <p:cTn id="20" dur="1" fill="hold">
                                          <p:stCondLst>
                                            <p:cond delay="0"/>
                                          </p:stCondLst>
                                        </p:cTn>
                                        <p:tgtEl>
                                          <p:spTgt spid="71"/>
                                        </p:tgtEl>
                                        <p:attrNameLst>
                                          <p:attrName>style.visibility</p:attrName>
                                        </p:attrNameLst>
                                      </p:cBhvr>
                                      <p:to>
                                        <p:strVal val="visible"/>
                                      </p:to>
                                    </p:set>
                                    <p:animEffect transition="in" filter="wipe(right)">
                                      <p:cBhvr>
                                        <p:cTn id="21" dur="4000"/>
                                        <p:tgtEl>
                                          <p:spTgt spid="71"/>
                                        </p:tgtEl>
                                      </p:cBhvr>
                                    </p:animEffect>
                                  </p:childTnLst>
                                </p:cTn>
                              </p:par>
                            </p:childTnLst>
                          </p:cTn>
                        </p:par>
                        <p:par>
                          <p:cTn id="22" fill="hold">
                            <p:stCondLst>
                              <p:cond delay="6000"/>
                            </p:stCondLst>
                            <p:childTnLst>
                              <p:par>
                                <p:cTn id="23" presetID="22" presetClass="entr" presetSubtype="1" fill="hold" grpId="0" nodeType="afterEffect">
                                  <p:stCondLst>
                                    <p:cond delay="0"/>
                                  </p:stCondLst>
                                  <p:childTnLst>
                                    <p:set>
                                      <p:cBhvr>
                                        <p:cTn id="24" dur="1" fill="hold">
                                          <p:stCondLst>
                                            <p:cond delay="0"/>
                                          </p:stCondLst>
                                        </p:cTn>
                                        <p:tgtEl>
                                          <p:spTgt spid="67"/>
                                        </p:tgtEl>
                                        <p:attrNameLst>
                                          <p:attrName>style.visibility</p:attrName>
                                        </p:attrNameLst>
                                      </p:cBhvr>
                                      <p:to>
                                        <p:strVal val="visible"/>
                                      </p:to>
                                    </p:set>
                                    <p:animEffect transition="in" filter="wipe(up)">
                                      <p:cBhvr>
                                        <p:cTn id="25" dur="2000"/>
                                        <p:tgtEl>
                                          <p:spTgt spid="67"/>
                                        </p:tgtEl>
                                      </p:cBhvr>
                                    </p:animEffect>
                                  </p:childTnLst>
                                </p:cTn>
                              </p:par>
                            </p:childTnLst>
                          </p:cTn>
                        </p:par>
                        <p:par>
                          <p:cTn id="26" fill="hold">
                            <p:stCondLst>
                              <p:cond delay="8000"/>
                            </p:stCondLst>
                            <p:childTnLst>
                              <p:par>
                                <p:cTn id="27" presetID="1" presetClass="entr" presetSubtype="0" fill="hold" grpId="0" nodeType="afterEffect">
                                  <p:stCondLst>
                                    <p:cond delay="0"/>
                                  </p:stCondLst>
                                  <p:childTnLst>
                                    <p:set>
                                      <p:cBhvr>
                                        <p:cTn id="28" dur="1" fill="hold">
                                          <p:stCondLst>
                                            <p:cond delay="0"/>
                                          </p:stCondLst>
                                        </p:cTn>
                                        <p:tgtEl>
                                          <p:spTgt spid="55"/>
                                        </p:tgtEl>
                                        <p:attrNameLst>
                                          <p:attrName>style.visibility</p:attrName>
                                        </p:attrNameLst>
                                      </p:cBhvr>
                                      <p:to>
                                        <p:strVal val="visible"/>
                                      </p:to>
                                    </p:set>
                                  </p:childTnLst>
                                </p:cTn>
                              </p:par>
                              <p:par>
                                <p:cTn id="29" presetID="35" presetClass="emph" presetSubtype="0" repeatCount="3000" fill="hold" grpId="1" nodeType="withEffect">
                                  <p:stCondLst>
                                    <p:cond delay="0"/>
                                  </p:stCondLst>
                                  <p:childTnLst>
                                    <p:anim calcmode="discrete" valueType="str">
                                      <p:cBhvr>
                                        <p:cTn id="30" dur="1000" fill="hold"/>
                                        <p:tgtEl>
                                          <p:spTgt spid="55"/>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p:bldP spid="66" grpId="0"/>
      <p:bldP spid="67" grpId="0"/>
      <p:bldP spid="55" grpId="0"/>
      <p:bldP spid="55" grpId="1"/>
    </p:bld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圆角矩形 49"/>
          <p:cNvSpPr/>
          <p:nvPr/>
        </p:nvSpPr>
        <p:spPr>
          <a:xfrm>
            <a:off x="502919" y="1113933"/>
            <a:ext cx="8129015" cy="2993894"/>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AutoShape 5"/>
          <p:cNvSpPr>
            <a:spLocks noChangeArrowheads="1"/>
          </p:cNvSpPr>
          <p:nvPr/>
        </p:nvSpPr>
        <p:spPr bwMode="auto">
          <a:xfrm>
            <a:off x="502919" y="643533"/>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 name="Rectangle 6"/>
          <p:cNvSpPr>
            <a:spLocks noChangeArrowheads="1"/>
          </p:cNvSpPr>
          <p:nvPr/>
        </p:nvSpPr>
        <p:spPr bwMode="auto">
          <a:xfrm>
            <a:off x="2781168" y="620443"/>
            <a:ext cx="357181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anose="020B0503020204020204" pitchFamily="34" charset="-122"/>
                <a:ea typeface="微软雅黑" panose="020B0503020204020204" pitchFamily="34" charset="-122"/>
              </a:rPr>
              <a:t>2. </a:t>
            </a:r>
            <a:r>
              <a:rPr lang="zh-CN" altLang="en-US" sz="2000" b="1" dirty="0">
                <a:solidFill>
                  <a:schemeClr val="bg1"/>
                </a:solidFill>
                <a:latin typeface="微软雅黑" panose="020B0503020204020204" pitchFamily="34" charset="-122"/>
                <a:ea typeface="微软雅黑" panose="020B0503020204020204" pitchFamily="34" charset="-122"/>
              </a:rPr>
              <a:t>以太网交换机的自学习功能</a:t>
            </a:r>
            <a:endParaRPr lang="fr-FR" altLang="zh-CN" sz="2000" b="1" dirty="0">
              <a:solidFill>
                <a:schemeClr val="bg1"/>
              </a:solidFill>
              <a:latin typeface="微软雅黑" panose="020B0503020204020204" pitchFamily="34" charset="-122"/>
              <a:ea typeface="微软雅黑" panose="020B0503020204020204" pitchFamily="34" charset="-122"/>
            </a:endParaRPr>
          </a:p>
        </p:txBody>
      </p:sp>
      <p:sp>
        <p:nvSpPr>
          <p:cNvPr id="12" name="矩形 11"/>
          <p:cNvSpPr/>
          <p:nvPr/>
        </p:nvSpPr>
        <p:spPr>
          <a:xfrm>
            <a:off x="1945498" y="1638274"/>
            <a:ext cx="2209376" cy="2051788"/>
          </a:xfrm>
          <a:prstGeom prst="rect">
            <a:avLst/>
          </a:prstGeom>
          <a:solidFill>
            <a:srgbClr val="0000CC"/>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200" dirty="0">
                <a:latin typeface="微软雅黑" panose="020B0503020204020204" pitchFamily="34" charset="-122"/>
                <a:ea typeface="微软雅黑" panose="020B0503020204020204" pitchFamily="34" charset="-122"/>
              </a:rPr>
              <a:t> </a:t>
            </a:r>
            <a:endParaRPr lang="zh-CN" altLang="en-US" sz="1200" dirty="0">
              <a:latin typeface="微软雅黑" panose="020B0503020204020204" pitchFamily="34" charset="-122"/>
              <a:ea typeface="微软雅黑" panose="020B0503020204020204" pitchFamily="34" charset="-122"/>
            </a:endParaRPr>
          </a:p>
        </p:txBody>
      </p:sp>
      <p:cxnSp>
        <p:nvCxnSpPr>
          <p:cNvPr id="14" name="直接连接符 13"/>
          <p:cNvCxnSpPr>
            <a:stCxn id="39" idx="1"/>
          </p:cNvCxnSpPr>
          <p:nvPr/>
        </p:nvCxnSpPr>
        <p:spPr>
          <a:xfrm flipH="1">
            <a:off x="1273832" y="3436430"/>
            <a:ext cx="66083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a:endCxn id="41" idx="1"/>
          </p:cNvCxnSpPr>
          <p:nvPr/>
        </p:nvCxnSpPr>
        <p:spPr>
          <a:xfrm>
            <a:off x="1273832" y="2358528"/>
            <a:ext cx="67167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a:stCxn id="37" idx="1"/>
          </p:cNvCxnSpPr>
          <p:nvPr/>
        </p:nvCxnSpPr>
        <p:spPr>
          <a:xfrm flipH="1">
            <a:off x="1296705" y="2882274"/>
            <a:ext cx="63796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a:endCxn id="44" idx="1"/>
          </p:cNvCxnSpPr>
          <p:nvPr/>
        </p:nvCxnSpPr>
        <p:spPr>
          <a:xfrm>
            <a:off x="1273832" y="1802805"/>
            <a:ext cx="66252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Rectangle 24"/>
          <p:cNvSpPr>
            <a:spLocks noChangeArrowheads="1"/>
          </p:cNvSpPr>
          <p:nvPr/>
        </p:nvSpPr>
        <p:spPr bwMode="auto">
          <a:xfrm>
            <a:off x="2401389" y="1323409"/>
            <a:ext cx="1259961" cy="30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ctr" defTabSz="762000" eaLnBrk="0" hangingPunct="0"/>
            <a:r>
              <a:rPr kumimoji="1" lang="zh-CN" altLang="en-US" sz="1400" b="1" dirty="0">
                <a:solidFill>
                  <a:srgbClr val="0000FF"/>
                </a:solidFill>
                <a:latin typeface="微软雅黑" panose="020B0503020204020204" pitchFamily="34" charset="-122"/>
                <a:ea typeface="微软雅黑" panose="020B0503020204020204" pitchFamily="34" charset="-122"/>
              </a:rPr>
              <a:t>以太网交换机</a:t>
            </a:r>
            <a:endParaRPr kumimoji="1" lang="en-US" altLang="zh-CN" sz="1400" b="1" dirty="0">
              <a:solidFill>
                <a:srgbClr val="0000FF"/>
              </a:solidFill>
              <a:latin typeface="微软雅黑" panose="020B0503020204020204" pitchFamily="34" charset="-122"/>
              <a:ea typeface="微软雅黑" panose="020B0503020204020204" pitchFamily="34" charset="-122"/>
            </a:endParaRPr>
          </a:p>
        </p:txBody>
      </p:sp>
      <p:sp>
        <p:nvSpPr>
          <p:cNvPr id="21" name="Rectangle 34"/>
          <p:cNvSpPr>
            <a:spLocks noChangeArrowheads="1"/>
          </p:cNvSpPr>
          <p:nvPr/>
        </p:nvSpPr>
        <p:spPr bwMode="auto">
          <a:xfrm>
            <a:off x="826105" y="1601160"/>
            <a:ext cx="298160" cy="274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r" defTabSz="762000" eaLnBrk="0" hangingPunct="0"/>
            <a:r>
              <a:rPr kumimoji="1" lang="en-US" altLang="zh-CN" sz="1200" b="1" dirty="0">
                <a:latin typeface="微软雅黑" panose="020B0503020204020204" pitchFamily="34" charset="-122"/>
                <a:ea typeface="微软雅黑" panose="020B0503020204020204" pitchFamily="34" charset="-122"/>
              </a:rPr>
              <a:t>A</a:t>
            </a:r>
            <a:endParaRPr kumimoji="1" lang="en-US" altLang="zh-CN" sz="1200" b="1" baseline="-25000" dirty="0">
              <a:latin typeface="微软雅黑" panose="020B0503020204020204" pitchFamily="34" charset="-122"/>
              <a:ea typeface="微软雅黑" panose="020B0503020204020204" pitchFamily="34" charset="-122"/>
            </a:endParaRPr>
          </a:p>
        </p:txBody>
      </p:sp>
      <p:grpSp>
        <p:nvGrpSpPr>
          <p:cNvPr id="2" name="组合 57"/>
          <p:cNvGrpSpPr/>
          <p:nvPr/>
        </p:nvGrpSpPr>
        <p:grpSpPr bwMode="auto">
          <a:xfrm>
            <a:off x="1936359" y="1665588"/>
            <a:ext cx="277321" cy="274434"/>
            <a:chOff x="2255844" y="1268760"/>
            <a:chExt cx="360915" cy="356296"/>
          </a:xfrm>
        </p:grpSpPr>
        <p:sp>
          <p:nvSpPr>
            <p:cNvPr id="43" name="矩形 42"/>
            <p:cNvSpPr/>
            <p:nvPr/>
          </p:nvSpPr>
          <p:spPr>
            <a:xfrm>
              <a:off x="2267744" y="1340197"/>
              <a:ext cx="288032" cy="215900"/>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sz="1200" b="1" dirty="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latin typeface="微软雅黑" panose="020B0503020204020204" pitchFamily="34" charset="-122"/>
                <a:ea typeface="微软雅黑" panose="020B0503020204020204" pitchFamily="34" charset="-122"/>
              </a:endParaRPr>
            </a:p>
          </p:txBody>
        </p:sp>
        <p:sp>
          <p:nvSpPr>
            <p:cNvPr id="44" name="Rectangle 40"/>
            <p:cNvSpPr>
              <a:spLocks noChangeArrowheads="1"/>
            </p:cNvSpPr>
            <p:nvPr/>
          </p:nvSpPr>
          <p:spPr bwMode="auto">
            <a:xfrm>
              <a:off x="2255844" y="1268760"/>
              <a:ext cx="360915" cy="356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sz="1200" b="1" dirty="0">
                  <a:latin typeface="微软雅黑" panose="020B0503020204020204" pitchFamily="34" charset="-122"/>
                  <a:ea typeface="微软雅黑" panose="020B0503020204020204" pitchFamily="34" charset="-122"/>
                </a:rPr>
                <a:t>1</a:t>
              </a:r>
              <a:endParaRPr kumimoji="1" lang="en-US" altLang="zh-CN" sz="1200" b="1" baseline="-25000" dirty="0">
                <a:latin typeface="微软雅黑" panose="020B0503020204020204" pitchFamily="34" charset="-122"/>
                <a:ea typeface="微软雅黑" panose="020B0503020204020204" pitchFamily="34" charset="-122"/>
              </a:endParaRPr>
            </a:p>
          </p:txBody>
        </p:sp>
      </p:grpSp>
      <p:grpSp>
        <p:nvGrpSpPr>
          <p:cNvPr id="3" name="组合 58"/>
          <p:cNvGrpSpPr/>
          <p:nvPr/>
        </p:nvGrpSpPr>
        <p:grpSpPr bwMode="auto">
          <a:xfrm>
            <a:off x="1945502" y="2229500"/>
            <a:ext cx="277321" cy="274434"/>
            <a:chOff x="2267744" y="1280668"/>
            <a:chExt cx="360915" cy="357388"/>
          </a:xfrm>
        </p:grpSpPr>
        <p:sp>
          <p:nvSpPr>
            <p:cNvPr id="41" name="矩形 40"/>
            <p:cNvSpPr/>
            <p:nvPr/>
          </p:nvSpPr>
          <p:spPr>
            <a:xfrm>
              <a:off x="2267744" y="1340416"/>
              <a:ext cx="288032" cy="216562"/>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sz="1200" b="1" dirty="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latin typeface="微软雅黑" panose="020B0503020204020204" pitchFamily="34" charset="-122"/>
                <a:ea typeface="微软雅黑" panose="020B0503020204020204" pitchFamily="34" charset="-122"/>
              </a:endParaRPr>
            </a:p>
          </p:txBody>
        </p:sp>
        <p:sp>
          <p:nvSpPr>
            <p:cNvPr id="42" name="Rectangle 40"/>
            <p:cNvSpPr>
              <a:spLocks noChangeArrowheads="1"/>
            </p:cNvSpPr>
            <p:nvPr/>
          </p:nvSpPr>
          <p:spPr bwMode="auto">
            <a:xfrm>
              <a:off x="2267744" y="1280668"/>
              <a:ext cx="360915" cy="357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sz="1200" b="1" dirty="0">
                  <a:latin typeface="微软雅黑" panose="020B0503020204020204" pitchFamily="34" charset="-122"/>
                  <a:ea typeface="微软雅黑" panose="020B0503020204020204" pitchFamily="34" charset="-122"/>
                </a:rPr>
                <a:t>2</a:t>
              </a:r>
              <a:endParaRPr kumimoji="1" lang="en-US" altLang="zh-CN" sz="1200" b="1" baseline="-25000" dirty="0">
                <a:latin typeface="微软雅黑" panose="020B0503020204020204" pitchFamily="34" charset="-122"/>
                <a:ea typeface="微软雅黑" panose="020B0503020204020204" pitchFamily="34" charset="-122"/>
              </a:endParaRPr>
            </a:p>
          </p:txBody>
        </p:sp>
      </p:grpSp>
      <p:grpSp>
        <p:nvGrpSpPr>
          <p:cNvPr id="4" name="组合 61"/>
          <p:cNvGrpSpPr/>
          <p:nvPr/>
        </p:nvGrpSpPr>
        <p:grpSpPr bwMode="auto">
          <a:xfrm>
            <a:off x="1916382" y="3307402"/>
            <a:ext cx="277321" cy="274434"/>
            <a:chOff x="2244074" y="1280668"/>
            <a:chExt cx="358931" cy="357388"/>
          </a:xfrm>
        </p:grpSpPr>
        <p:sp>
          <p:nvSpPr>
            <p:cNvPr id="39" name="矩形 38"/>
            <p:cNvSpPr/>
            <p:nvPr/>
          </p:nvSpPr>
          <p:spPr>
            <a:xfrm>
              <a:off x="2267744" y="1340416"/>
              <a:ext cx="288032" cy="216562"/>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sz="1200" b="1" dirty="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latin typeface="微软雅黑" panose="020B0503020204020204" pitchFamily="34" charset="-122"/>
                <a:ea typeface="微软雅黑" panose="020B0503020204020204" pitchFamily="34" charset="-122"/>
              </a:endParaRPr>
            </a:p>
          </p:txBody>
        </p:sp>
        <p:sp>
          <p:nvSpPr>
            <p:cNvPr id="40" name="Rectangle 40"/>
            <p:cNvSpPr>
              <a:spLocks noChangeArrowheads="1"/>
            </p:cNvSpPr>
            <p:nvPr/>
          </p:nvSpPr>
          <p:spPr bwMode="auto">
            <a:xfrm>
              <a:off x="2244074" y="1280668"/>
              <a:ext cx="358931" cy="357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sz="1200" b="1" dirty="0">
                  <a:latin typeface="微软雅黑" panose="020B0503020204020204" pitchFamily="34" charset="-122"/>
                  <a:ea typeface="微软雅黑" panose="020B0503020204020204" pitchFamily="34" charset="-122"/>
                </a:rPr>
                <a:t>4</a:t>
              </a:r>
              <a:endParaRPr kumimoji="1" lang="en-US" altLang="zh-CN" sz="1200" b="1" baseline="-25000" dirty="0">
                <a:latin typeface="微软雅黑" panose="020B0503020204020204" pitchFamily="34" charset="-122"/>
                <a:ea typeface="微软雅黑" panose="020B0503020204020204" pitchFamily="34" charset="-122"/>
              </a:endParaRPr>
            </a:p>
          </p:txBody>
        </p:sp>
      </p:grpSp>
      <p:grpSp>
        <p:nvGrpSpPr>
          <p:cNvPr id="8" name="组合 64"/>
          <p:cNvGrpSpPr/>
          <p:nvPr/>
        </p:nvGrpSpPr>
        <p:grpSpPr bwMode="auto">
          <a:xfrm>
            <a:off x="1925526" y="2743491"/>
            <a:ext cx="277321" cy="274434"/>
            <a:chOff x="2255909" y="1268760"/>
            <a:chExt cx="358931" cy="355702"/>
          </a:xfrm>
        </p:grpSpPr>
        <p:sp>
          <p:nvSpPr>
            <p:cNvPr id="37" name="矩形 36"/>
            <p:cNvSpPr/>
            <p:nvPr/>
          </p:nvSpPr>
          <p:spPr>
            <a:xfrm>
              <a:off x="2267744" y="1340078"/>
              <a:ext cx="288032" cy="217125"/>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sz="1200" b="1" dirty="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latin typeface="微软雅黑" panose="020B0503020204020204" pitchFamily="34" charset="-122"/>
                <a:ea typeface="微软雅黑" panose="020B0503020204020204" pitchFamily="34" charset="-122"/>
              </a:endParaRPr>
            </a:p>
          </p:txBody>
        </p:sp>
        <p:sp>
          <p:nvSpPr>
            <p:cNvPr id="38" name="Rectangle 40"/>
            <p:cNvSpPr>
              <a:spLocks noChangeArrowheads="1"/>
            </p:cNvSpPr>
            <p:nvPr/>
          </p:nvSpPr>
          <p:spPr bwMode="auto">
            <a:xfrm>
              <a:off x="2255909" y="1268760"/>
              <a:ext cx="358931" cy="355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sz="1200" b="1" dirty="0">
                  <a:latin typeface="微软雅黑" panose="020B0503020204020204" pitchFamily="34" charset="-122"/>
                  <a:ea typeface="微软雅黑" panose="020B0503020204020204" pitchFamily="34" charset="-122"/>
                </a:rPr>
                <a:t>3</a:t>
              </a:r>
              <a:endParaRPr kumimoji="1" lang="en-US" altLang="zh-CN" sz="1200" b="1" baseline="-25000" dirty="0">
                <a:latin typeface="微软雅黑" panose="020B0503020204020204" pitchFamily="34" charset="-122"/>
                <a:ea typeface="微软雅黑" panose="020B0503020204020204" pitchFamily="34" charset="-122"/>
              </a:endParaRPr>
            </a:p>
          </p:txBody>
        </p:sp>
      </p:grpSp>
      <p:sp>
        <p:nvSpPr>
          <p:cNvPr id="30" name="Rectangle 34"/>
          <p:cNvSpPr>
            <a:spLocks noChangeArrowheads="1"/>
          </p:cNvSpPr>
          <p:nvPr/>
        </p:nvSpPr>
        <p:spPr bwMode="auto">
          <a:xfrm>
            <a:off x="837623" y="3260397"/>
            <a:ext cx="304571" cy="274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r" defTabSz="762000" eaLnBrk="0" hangingPunct="0"/>
            <a:r>
              <a:rPr kumimoji="1" lang="en-US" altLang="zh-CN" sz="1200" b="1" dirty="0">
                <a:latin typeface="微软雅黑" panose="020B0503020204020204" pitchFamily="34" charset="-122"/>
                <a:ea typeface="微软雅黑" panose="020B0503020204020204" pitchFamily="34" charset="-122"/>
              </a:rPr>
              <a:t>D</a:t>
            </a:r>
            <a:endParaRPr kumimoji="1" lang="en-US" altLang="zh-CN" sz="1200" b="1" baseline="-25000" dirty="0">
              <a:latin typeface="微软雅黑" panose="020B0503020204020204" pitchFamily="34" charset="-122"/>
              <a:ea typeface="微软雅黑" panose="020B0503020204020204" pitchFamily="34" charset="-122"/>
            </a:endParaRPr>
          </a:p>
        </p:txBody>
      </p:sp>
      <p:sp>
        <p:nvSpPr>
          <p:cNvPr id="33" name="Rectangle 34"/>
          <p:cNvSpPr>
            <a:spLocks noChangeArrowheads="1"/>
          </p:cNvSpPr>
          <p:nvPr/>
        </p:nvSpPr>
        <p:spPr bwMode="auto">
          <a:xfrm>
            <a:off x="835723" y="2694622"/>
            <a:ext cx="288542" cy="274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r" defTabSz="762000" eaLnBrk="0" hangingPunct="0"/>
            <a:r>
              <a:rPr kumimoji="1" lang="en-US" altLang="zh-CN" sz="1200" b="1" dirty="0">
                <a:latin typeface="微软雅黑" panose="020B0503020204020204" pitchFamily="34" charset="-122"/>
                <a:ea typeface="微软雅黑" panose="020B0503020204020204" pitchFamily="34" charset="-122"/>
              </a:rPr>
              <a:t>B</a:t>
            </a:r>
            <a:endParaRPr kumimoji="1" lang="en-US" altLang="zh-CN" sz="1200" b="1" baseline="-25000" dirty="0">
              <a:latin typeface="微软雅黑" panose="020B0503020204020204" pitchFamily="34" charset="-122"/>
              <a:ea typeface="微软雅黑" panose="020B0503020204020204" pitchFamily="34" charset="-122"/>
            </a:endParaRPr>
          </a:p>
        </p:txBody>
      </p:sp>
      <p:grpSp>
        <p:nvGrpSpPr>
          <p:cNvPr id="9" name="组合 57"/>
          <p:cNvGrpSpPr/>
          <p:nvPr/>
        </p:nvGrpSpPr>
        <p:grpSpPr>
          <a:xfrm>
            <a:off x="2264388" y="1898157"/>
            <a:ext cx="1945905" cy="1377898"/>
            <a:chOff x="2208968" y="2283000"/>
            <a:chExt cx="1945905" cy="1377898"/>
          </a:xfrm>
        </p:grpSpPr>
        <p:sp>
          <p:nvSpPr>
            <p:cNvPr id="13" name="Rectangle 44"/>
            <p:cNvSpPr>
              <a:spLocks noChangeArrowheads="1"/>
            </p:cNvSpPr>
            <p:nvPr/>
          </p:nvSpPr>
          <p:spPr bwMode="auto">
            <a:xfrm>
              <a:off x="2248098" y="2551856"/>
              <a:ext cx="1783576" cy="1109042"/>
            </a:xfrm>
            <a:prstGeom prst="rect">
              <a:avLst/>
            </a:prstGeom>
            <a:solidFill>
              <a:schemeClr val="bg1"/>
            </a:solidFill>
            <a:ln w="9525">
              <a:solidFill>
                <a:schemeClr val="tx1"/>
              </a:solidFill>
              <a:miter lim="800000"/>
            </a:ln>
          </p:spPr>
          <p:txBody>
            <a:bodyPr wrap="none" anchor="ctr"/>
            <a:lstStyle/>
            <a:p>
              <a:endParaRPr lang="zh-CN" altLang="en-US" sz="1200" b="1">
                <a:latin typeface="微软雅黑" panose="020B0503020204020204" pitchFamily="34" charset="-122"/>
                <a:ea typeface="微软雅黑" panose="020B0503020204020204" pitchFamily="34" charset="-122"/>
              </a:endParaRPr>
            </a:p>
          </p:txBody>
        </p:sp>
        <p:sp>
          <p:nvSpPr>
            <p:cNvPr id="18" name="Rectangle 49"/>
            <p:cNvSpPr>
              <a:spLocks noChangeArrowheads="1"/>
            </p:cNvSpPr>
            <p:nvPr/>
          </p:nvSpPr>
          <p:spPr bwMode="auto">
            <a:xfrm>
              <a:off x="2208968" y="2521979"/>
              <a:ext cx="1945905" cy="479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90488" tIns="44450" rIns="90488" bIns="44450">
              <a:spAutoFit/>
            </a:bodyPr>
            <a:lstStyle/>
            <a:p>
              <a:pPr defTabSz="762000" eaLnBrk="0" hangingPunct="0">
                <a:lnSpc>
                  <a:spcPct val="115000"/>
                </a:lnSpc>
              </a:pPr>
              <a:r>
                <a:rPr kumimoji="1" lang="en-US" altLang="zh-CN" sz="1100" b="1" dirty="0">
                  <a:solidFill>
                    <a:srgbClr val="0000FF"/>
                  </a:solidFill>
                  <a:latin typeface="微软雅黑" panose="020B0503020204020204" pitchFamily="34" charset="-122"/>
                  <a:ea typeface="微软雅黑" panose="020B0503020204020204" pitchFamily="34" charset="-122"/>
                </a:rPr>
                <a:t>MAC</a:t>
              </a:r>
              <a:r>
                <a:rPr kumimoji="1" lang="zh-CN" altLang="en-US" sz="1100" b="1" dirty="0">
                  <a:solidFill>
                    <a:srgbClr val="0000FF"/>
                  </a:solidFill>
                  <a:latin typeface="微软雅黑" panose="020B0503020204020204" pitchFamily="34" charset="-122"/>
                  <a:ea typeface="微软雅黑" panose="020B0503020204020204" pitchFamily="34" charset="-122"/>
                </a:rPr>
                <a:t>地址  </a:t>
              </a:r>
              <a:r>
                <a:rPr kumimoji="1" lang="zh-CN" altLang="en-US" sz="1100" b="1" dirty="0" smtClean="0">
                  <a:solidFill>
                    <a:srgbClr val="0000FF"/>
                  </a:solidFill>
                  <a:latin typeface="微软雅黑" panose="020B0503020204020204" pitchFamily="34" charset="-122"/>
                  <a:ea typeface="微软雅黑" panose="020B0503020204020204" pitchFamily="34" charset="-122"/>
                </a:rPr>
                <a:t> 接口   有效时间</a:t>
              </a:r>
              <a:endParaRPr kumimoji="1" lang="zh-CN" altLang="en-US" sz="1100" b="1" dirty="0">
                <a:solidFill>
                  <a:srgbClr val="0000FF"/>
                </a:solidFill>
                <a:latin typeface="微软雅黑" panose="020B0503020204020204" pitchFamily="34" charset="-122"/>
                <a:ea typeface="微软雅黑" panose="020B0503020204020204" pitchFamily="34" charset="-122"/>
              </a:endParaRPr>
            </a:p>
            <a:p>
              <a:pPr defTabSz="762000" eaLnBrk="0" hangingPunct="0">
                <a:lnSpc>
                  <a:spcPct val="115000"/>
                </a:lnSpc>
              </a:pPr>
              <a:r>
                <a:rPr kumimoji="1" lang="zh-CN" altLang="en-US" sz="1100" b="1" dirty="0">
                  <a:solidFill>
                    <a:srgbClr val="0000FF"/>
                  </a:solidFill>
                  <a:latin typeface="微软雅黑" panose="020B0503020204020204" pitchFamily="34" charset="-122"/>
                  <a:ea typeface="微软雅黑" panose="020B0503020204020204" pitchFamily="34" charset="-122"/>
                </a:rPr>
                <a:t>   </a:t>
              </a:r>
              <a:endParaRPr kumimoji="1" lang="en-US" altLang="zh-CN" sz="1100" b="1" baseline="-25000" dirty="0">
                <a:solidFill>
                  <a:srgbClr val="0000FF"/>
                </a:solidFill>
                <a:latin typeface="微软雅黑" panose="020B0503020204020204" pitchFamily="34" charset="-122"/>
                <a:ea typeface="微软雅黑" panose="020B0503020204020204" pitchFamily="34" charset="-122"/>
              </a:endParaRPr>
            </a:p>
          </p:txBody>
        </p:sp>
        <p:sp>
          <p:nvSpPr>
            <p:cNvPr id="22" name="Line 50"/>
            <p:cNvSpPr>
              <a:spLocks noChangeShapeType="1"/>
            </p:cNvSpPr>
            <p:nvPr/>
          </p:nvSpPr>
          <p:spPr bwMode="auto">
            <a:xfrm>
              <a:off x="2968302" y="2551856"/>
              <a:ext cx="0" cy="110904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sz="1200" b="1">
                <a:latin typeface="微软雅黑" panose="020B0503020204020204" pitchFamily="34" charset="-122"/>
                <a:ea typeface="微软雅黑" panose="020B0503020204020204" pitchFamily="34" charset="-122"/>
              </a:endParaRPr>
            </a:p>
          </p:txBody>
        </p:sp>
        <p:sp>
          <p:nvSpPr>
            <p:cNvPr id="45" name="Line 45"/>
            <p:cNvSpPr>
              <a:spLocks noChangeShapeType="1"/>
            </p:cNvSpPr>
            <p:nvPr/>
          </p:nvSpPr>
          <p:spPr bwMode="auto">
            <a:xfrm>
              <a:off x="2248098" y="2773176"/>
              <a:ext cx="178357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sz="1200" b="1">
                <a:latin typeface="微软雅黑" panose="020B0503020204020204" pitchFamily="34" charset="-122"/>
                <a:ea typeface="微软雅黑" panose="020B0503020204020204" pitchFamily="34" charset="-122"/>
              </a:endParaRPr>
            </a:p>
          </p:txBody>
        </p:sp>
        <p:sp>
          <p:nvSpPr>
            <p:cNvPr id="46" name="Line 46"/>
            <p:cNvSpPr>
              <a:spLocks noChangeShapeType="1"/>
            </p:cNvSpPr>
            <p:nvPr/>
          </p:nvSpPr>
          <p:spPr bwMode="auto">
            <a:xfrm>
              <a:off x="2248098" y="2994495"/>
              <a:ext cx="178357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sz="1200" b="1">
                <a:latin typeface="微软雅黑" panose="020B0503020204020204" pitchFamily="34" charset="-122"/>
                <a:ea typeface="微软雅黑" panose="020B0503020204020204" pitchFamily="34" charset="-122"/>
              </a:endParaRPr>
            </a:p>
          </p:txBody>
        </p:sp>
        <p:sp>
          <p:nvSpPr>
            <p:cNvPr id="47" name="Line 47"/>
            <p:cNvSpPr>
              <a:spLocks noChangeShapeType="1"/>
            </p:cNvSpPr>
            <p:nvPr/>
          </p:nvSpPr>
          <p:spPr bwMode="auto">
            <a:xfrm>
              <a:off x="2248098" y="3215814"/>
              <a:ext cx="1783578" cy="122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sz="1200" b="1">
                <a:latin typeface="微软雅黑" panose="020B0503020204020204" pitchFamily="34" charset="-122"/>
                <a:ea typeface="微软雅黑" panose="020B0503020204020204" pitchFamily="34" charset="-122"/>
              </a:endParaRPr>
            </a:p>
          </p:txBody>
        </p:sp>
        <p:sp>
          <p:nvSpPr>
            <p:cNvPr id="48" name="Line 66"/>
            <p:cNvSpPr>
              <a:spLocks noChangeShapeType="1"/>
            </p:cNvSpPr>
            <p:nvPr/>
          </p:nvSpPr>
          <p:spPr bwMode="auto">
            <a:xfrm>
              <a:off x="2248098" y="3437133"/>
              <a:ext cx="1783578" cy="1223"/>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sz="1200" b="1">
                <a:latin typeface="微软雅黑" panose="020B0503020204020204" pitchFamily="34" charset="-122"/>
                <a:ea typeface="微软雅黑" panose="020B0503020204020204" pitchFamily="34" charset="-122"/>
              </a:endParaRPr>
            </a:p>
          </p:txBody>
        </p:sp>
        <p:sp>
          <p:nvSpPr>
            <p:cNvPr id="28" name="Rectangle 24"/>
            <p:cNvSpPr>
              <a:spLocks noChangeArrowheads="1"/>
            </p:cNvSpPr>
            <p:nvPr/>
          </p:nvSpPr>
          <p:spPr bwMode="auto">
            <a:xfrm>
              <a:off x="2746695" y="2283000"/>
              <a:ext cx="721352" cy="30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zh-CN" altLang="en-US" sz="1400" b="1" dirty="0">
                  <a:solidFill>
                    <a:schemeClr val="bg1"/>
                  </a:solidFill>
                  <a:latin typeface="微软雅黑" panose="020B0503020204020204" pitchFamily="34" charset="-122"/>
                  <a:ea typeface="微软雅黑" panose="020B0503020204020204" pitchFamily="34" charset="-122"/>
                </a:rPr>
                <a:t>交换表</a:t>
              </a:r>
              <a:endParaRPr kumimoji="1" lang="en-US" altLang="zh-CN" sz="1400" b="1" dirty="0">
                <a:solidFill>
                  <a:schemeClr val="bg1"/>
                </a:solidFill>
                <a:latin typeface="微软雅黑" panose="020B0503020204020204" pitchFamily="34" charset="-122"/>
                <a:ea typeface="微软雅黑" panose="020B0503020204020204" pitchFamily="34" charset="-122"/>
              </a:endParaRPr>
            </a:p>
          </p:txBody>
        </p:sp>
        <p:sp>
          <p:nvSpPr>
            <p:cNvPr id="34" name="Line 50"/>
            <p:cNvSpPr>
              <a:spLocks noChangeShapeType="1"/>
            </p:cNvSpPr>
            <p:nvPr/>
          </p:nvSpPr>
          <p:spPr bwMode="auto">
            <a:xfrm>
              <a:off x="3420721" y="2551856"/>
              <a:ext cx="0" cy="110904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sz="1200" b="1">
                <a:latin typeface="微软雅黑" panose="020B0503020204020204" pitchFamily="34" charset="-122"/>
                <a:ea typeface="微软雅黑" panose="020B0503020204020204" pitchFamily="34" charset="-122"/>
              </a:endParaRPr>
            </a:p>
          </p:txBody>
        </p:sp>
      </p:grpSp>
      <p:sp>
        <p:nvSpPr>
          <p:cNvPr id="35" name="Rectangle 34"/>
          <p:cNvSpPr>
            <a:spLocks noChangeArrowheads="1"/>
          </p:cNvSpPr>
          <p:nvPr/>
        </p:nvSpPr>
        <p:spPr bwMode="auto">
          <a:xfrm>
            <a:off x="819397" y="2154162"/>
            <a:ext cx="286939" cy="274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r" defTabSz="762000" eaLnBrk="0" hangingPunct="0"/>
            <a:r>
              <a:rPr kumimoji="1" lang="en-US" altLang="zh-CN" sz="1200" b="1" dirty="0">
                <a:latin typeface="微软雅黑" panose="020B0503020204020204" pitchFamily="34" charset="-122"/>
                <a:ea typeface="微软雅黑" panose="020B0503020204020204" pitchFamily="34" charset="-122"/>
              </a:rPr>
              <a:t>C</a:t>
            </a:r>
            <a:endParaRPr kumimoji="1" lang="en-US" altLang="zh-CN" sz="1200" b="1" baseline="-25000" dirty="0">
              <a:latin typeface="微软雅黑" panose="020B0503020204020204" pitchFamily="34" charset="-122"/>
              <a:ea typeface="微软雅黑" panose="020B0503020204020204" pitchFamily="34" charset="-122"/>
            </a:endParaRPr>
          </a:p>
        </p:txBody>
      </p:sp>
      <p:pic>
        <p:nvPicPr>
          <p:cNvPr id="51" name="Picture 239" descr="jisuanji"/>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054990" y="1586123"/>
            <a:ext cx="437685" cy="437685"/>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239" descr="jisuanji"/>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054990" y="2136953"/>
            <a:ext cx="437685" cy="437685"/>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239" descr="jisuanji"/>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054990" y="2657916"/>
            <a:ext cx="437685" cy="437685"/>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239" descr="jisuanji"/>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054990" y="3222601"/>
            <a:ext cx="437685" cy="437685"/>
          </a:xfrm>
          <a:prstGeom prst="rect">
            <a:avLst/>
          </a:prstGeom>
          <a:noFill/>
          <a:extLst>
            <a:ext uri="{909E8E84-426E-40DD-AFC4-6F175D3DCCD1}">
              <a14:hiddenFill xmlns:a14="http://schemas.microsoft.com/office/drawing/2010/main">
                <a:solidFill>
                  <a:srgbClr val="FFFFFF"/>
                </a:solidFill>
              </a14:hiddenFill>
            </a:ext>
          </a:extLst>
        </p:spPr>
      </p:pic>
      <p:sp>
        <p:nvSpPr>
          <p:cNvPr id="70" name="矩形 69"/>
          <p:cNvSpPr/>
          <p:nvPr/>
        </p:nvSpPr>
        <p:spPr>
          <a:xfrm>
            <a:off x="2498126" y="2360993"/>
            <a:ext cx="1588970" cy="261610"/>
          </a:xfrm>
          <a:prstGeom prst="rect">
            <a:avLst/>
          </a:prstGeom>
        </p:spPr>
        <p:txBody>
          <a:bodyPr wrap="square">
            <a:spAutoFit/>
          </a:bodyPr>
          <a:lstStyle/>
          <a:p>
            <a:r>
              <a:rPr lang="en-US" altLang="zh-CN" sz="1100" b="1" dirty="0">
                <a:latin typeface="微软雅黑" panose="020B0503020204020204" pitchFamily="34" charset="-122"/>
                <a:ea typeface="微软雅黑" panose="020B0503020204020204" pitchFamily="34" charset="-122"/>
              </a:rPr>
              <a:t>A </a:t>
            </a:r>
            <a:r>
              <a:rPr lang="en-US" altLang="zh-CN" sz="1100" b="1" dirty="0" smtClean="0">
                <a:latin typeface="微软雅黑" panose="020B0503020204020204" pitchFamily="34" charset="-122"/>
                <a:ea typeface="微软雅黑" panose="020B0503020204020204" pitchFamily="34" charset="-122"/>
              </a:rPr>
              <a:t>            1</a:t>
            </a:r>
            <a:endParaRPr lang="zh-CN" altLang="en-US" sz="1100" b="1" dirty="0">
              <a:latin typeface="微软雅黑" panose="020B0503020204020204" pitchFamily="34" charset="-122"/>
              <a:ea typeface="微软雅黑" panose="020B0503020204020204" pitchFamily="34" charset="-122"/>
            </a:endParaRPr>
          </a:p>
        </p:txBody>
      </p:sp>
      <p:sp>
        <p:nvSpPr>
          <p:cNvPr id="55" name="矩形 54"/>
          <p:cNvSpPr/>
          <p:nvPr/>
        </p:nvSpPr>
        <p:spPr>
          <a:xfrm>
            <a:off x="2498126" y="2616756"/>
            <a:ext cx="1588970" cy="261610"/>
          </a:xfrm>
          <a:prstGeom prst="rect">
            <a:avLst/>
          </a:prstGeom>
        </p:spPr>
        <p:txBody>
          <a:bodyPr wrap="square">
            <a:spAutoFit/>
          </a:bodyPr>
          <a:lstStyle/>
          <a:p>
            <a:r>
              <a:rPr lang="en-US" altLang="zh-CN" sz="1100" b="1" dirty="0" smtClean="0">
                <a:latin typeface="微软雅黑" panose="020B0503020204020204" pitchFamily="34" charset="-122"/>
                <a:ea typeface="微软雅黑" panose="020B0503020204020204" pitchFamily="34" charset="-122"/>
              </a:rPr>
              <a:t>B             3</a:t>
            </a:r>
            <a:endParaRPr lang="zh-CN" altLang="en-US" sz="1100" b="1" dirty="0">
              <a:latin typeface="微软雅黑" panose="020B0503020204020204" pitchFamily="34" charset="-122"/>
              <a:ea typeface="微软雅黑" panose="020B0503020204020204" pitchFamily="34" charset="-122"/>
            </a:endParaRPr>
          </a:p>
        </p:txBody>
      </p:sp>
      <p:sp>
        <p:nvSpPr>
          <p:cNvPr id="56" name="矩形 55"/>
          <p:cNvSpPr/>
          <p:nvPr/>
        </p:nvSpPr>
        <p:spPr>
          <a:xfrm>
            <a:off x="4972922" y="1743479"/>
            <a:ext cx="3339692" cy="1785104"/>
          </a:xfrm>
          <a:prstGeom prst="rect">
            <a:avLst/>
          </a:prstGeom>
          <a:solidFill>
            <a:schemeClr val="bg1"/>
          </a:solidFill>
          <a:ln w="12700">
            <a:solidFill>
              <a:schemeClr val="tx1"/>
            </a:solidFill>
          </a:ln>
        </p:spPr>
        <p:txBody>
          <a:bodyPr wrap="square">
            <a:spAutoFit/>
          </a:bodyPr>
          <a:lstStyle/>
          <a:p>
            <a:pPr>
              <a:lnSpc>
                <a:spcPts val="2200"/>
              </a:lnSpc>
            </a:pPr>
            <a:r>
              <a:rPr lang="zh-CN" altLang="zh-CN" sz="1600" b="1" dirty="0" smtClean="0">
                <a:latin typeface="微软雅黑" panose="020B0503020204020204" pitchFamily="34" charset="-122"/>
                <a:ea typeface="微软雅黑" panose="020B0503020204020204" pitchFamily="34" charset="-122"/>
              </a:rPr>
              <a:t>考虑到可能有时要在交换机的接口更换主机，或者主机要更换其网络适配器，这就需要更改交换表中的项目。为此，在交换表中每个项目都设有一定的</a:t>
            </a:r>
            <a:r>
              <a:rPr lang="zh-CN" altLang="zh-CN" sz="1600" b="1" dirty="0">
                <a:solidFill>
                  <a:srgbClr val="C00000"/>
                </a:solidFill>
                <a:latin typeface="微软雅黑" panose="020B0503020204020204" pitchFamily="34" charset="-122"/>
                <a:ea typeface="微软雅黑" panose="020B0503020204020204" pitchFamily="34" charset="-122"/>
              </a:rPr>
              <a:t>有效时间。</a:t>
            </a:r>
            <a:r>
              <a:rPr lang="zh-CN" altLang="zh-CN" sz="1600" b="1" dirty="0" smtClean="0">
                <a:solidFill>
                  <a:srgbClr val="0000FF"/>
                </a:solidFill>
                <a:latin typeface="微软雅黑" panose="020B0503020204020204" pitchFamily="34" charset="-122"/>
                <a:ea typeface="微软雅黑" panose="020B0503020204020204" pitchFamily="34" charset="-122"/>
              </a:rPr>
              <a:t>过期的项目就自动被删除。</a:t>
            </a:r>
            <a:endParaRPr lang="zh-CN" altLang="en-US" sz="1600" b="1" dirty="0">
              <a:solidFill>
                <a:srgbClr val="0000FF"/>
              </a:solidFill>
              <a:latin typeface="微软雅黑" panose="020B0503020204020204" pitchFamily="34" charset="-122"/>
              <a:ea typeface="微软雅黑" panose="020B0503020204020204" pitchFamily="34" charset="-122"/>
            </a:endParaRPr>
          </a:p>
        </p:txBody>
      </p:sp>
      <p:cxnSp>
        <p:nvCxnSpPr>
          <p:cNvPr id="57" name="直接箭头连接符 56"/>
          <p:cNvCxnSpPr>
            <a:stCxn id="56" idx="1"/>
          </p:cNvCxnSpPr>
          <p:nvPr/>
        </p:nvCxnSpPr>
        <p:spPr bwMode="auto">
          <a:xfrm flipH="1" flipV="1">
            <a:off x="4017818" y="2275380"/>
            <a:ext cx="955104" cy="360651"/>
          </a:xfrm>
          <a:prstGeom prst="straightConnector1">
            <a:avLst/>
          </a:prstGeom>
          <a:solidFill>
            <a:schemeClr val="accent1"/>
          </a:solidFill>
          <a:ln w="28575" cap="flat" cmpd="sng" algn="ctr">
            <a:solidFill>
              <a:srgbClr val="FF0000"/>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1" name="矩形 60"/>
          <p:cNvSpPr/>
          <p:nvPr/>
        </p:nvSpPr>
        <p:spPr>
          <a:xfrm>
            <a:off x="979053" y="4122113"/>
            <a:ext cx="7278254" cy="369332"/>
          </a:xfrm>
          <a:prstGeom prst="rect">
            <a:avLst/>
          </a:prstGeom>
        </p:spPr>
        <p:txBody>
          <a:bodyPr wrap="square">
            <a:spAutoFit/>
          </a:bodyPr>
          <a:lstStyle/>
          <a:p>
            <a:pPr algn="ctr"/>
            <a:r>
              <a:rPr lang="zh-CN" altLang="en-US" b="1" dirty="0" smtClean="0">
                <a:solidFill>
                  <a:srgbClr val="C00000"/>
                </a:solidFill>
                <a:latin typeface="微软雅黑" panose="020B0503020204020204" pitchFamily="34" charset="-122"/>
                <a:ea typeface="微软雅黑" panose="020B0503020204020204" pitchFamily="34" charset="-122"/>
              </a:rPr>
              <a:t>这种</a:t>
            </a:r>
            <a:r>
              <a:rPr lang="zh-CN" altLang="en-US" b="1" dirty="0">
                <a:solidFill>
                  <a:srgbClr val="0000FF"/>
                </a:solidFill>
                <a:latin typeface="微软雅黑" panose="020B0503020204020204" pitchFamily="34" charset="-122"/>
                <a:ea typeface="微软雅黑" panose="020B0503020204020204" pitchFamily="34" charset="-122"/>
              </a:rPr>
              <a:t>自学习</a:t>
            </a:r>
            <a:r>
              <a:rPr lang="zh-CN" altLang="en-US" b="1" dirty="0">
                <a:solidFill>
                  <a:srgbClr val="C00000"/>
                </a:solidFill>
                <a:latin typeface="微软雅黑" panose="020B0503020204020204" pitchFamily="34" charset="-122"/>
                <a:ea typeface="微软雅黑" panose="020B0503020204020204" pitchFamily="34" charset="-122"/>
              </a:rPr>
              <a:t>方法使得以太网交换机能够即插即用，不必人工进行</a:t>
            </a:r>
            <a:r>
              <a:rPr lang="zh-CN" altLang="en-US" b="1" dirty="0" smtClean="0">
                <a:solidFill>
                  <a:srgbClr val="C00000"/>
                </a:solidFill>
                <a:latin typeface="微软雅黑" panose="020B0503020204020204" pitchFamily="34" charset="-122"/>
                <a:ea typeface="微软雅黑" panose="020B0503020204020204" pitchFamily="34" charset="-122"/>
              </a:rPr>
              <a:t>配置。</a:t>
            </a:r>
            <a:endParaRPr lang="zh-CN" altLang="en-US" b="1" dirty="0">
              <a:solidFill>
                <a:srgbClr val="C00000"/>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Tm="2000"/>
    </mc:Choice>
    <mc:Fallback>
      <p:transition spd="slow" advTm="2000"/>
    </mc:Fallback>
  </mc:AlternateContent>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utoShape 5"/>
          <p:cNvSpPr>
            <a:spLocks noChangeArrowheads="1"/>
          </p:cNvSpPr>
          <p:nvPr/>
        </p:nvSpPr>
        <p:spPr bwMode="auto">
          <a:xfrm>
            <a:off x="502919" y="643533"/>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 name="Rectangle 6"/>
          <p:cNvSpPr>
            <a:spLocks noChangeArrowheads="1"/>
          </p:cNvSpPr>
          <p:nvPr/>
        </p:nvSpPr>
        <p:spPr bwMode="auto">
          <a:xfrm>
            <a:off x="2551137" y="620443"/>
            <a:ext cx="403187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anose="020B0503020204020204" pitchFamily="34" charset="-122"/>
                <a:ea typeface="微软雅黑" panose="020B0503020204020204" pitchFamily="34" charset="-122"/>
              </a:rPr>
              <a:t>交换机自学习和转发帧的步骤归纳</a:t>
            </a:r>
            <a:endParaRPr lang="fr-FR" altLang="zh-CN" sz="2000" b="1" dirty="0">
              <a:solidFill>
                <a:schemeClr val="bg1"/>
              </a:solidFill>
              <a:latin typeface="微软雅黑" panose="020B0503020204020204" pitchFamily="34" charset="-122"/>
              <a:ea typeface="微软雅黑" panose="020B0503020204020204" pitchFamily="34" charset="-122"/>
            </a:endParaRPr>
          </a:p>
        </p:txBody>
      </p:sp>
      <p:grpSp>
        <p:nvGrpSpPr>
          <p:cNvPr id="49" name="组合 48"/>
          <p:cNvGrpSpPr/>
          <p:nvPr/>
        </p:nvGrpSpPr>
        <p:grpSpPr>
          <a:xfrm>
            <a:off x="559688" y="1078925"/>
            <a:ext cx="7472852" cy="3274130"/>
            <a:chOff x="453492" y="1003987"/>
            <a:chExt cx="8369232" cy="3666867"/>
          </a:xfrm>
        </p:grpSpPr>
        <p:sp>
          <p:nvSpPr>
            <p:cNvPr id="58" name="矩形 57"/>
            <p:cNvSpPr/>
            <p:nvPr/>
          </p:nvSpPr>
          <p:spPr>
            <a:xfrm>
              <a:off x="2658520" y="1300549"/>
              <a:ext cx="1503099" cy="407773"/>
            </a:xfrm>
            <a:prstGeom prst="rect">
              <a:avLst/>
            </a:prstGeom>
            <a:solidFill>
              <a:srgbClr val="99FFCC"/>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dirty="0" smtClean="0">
                  <a:solidFill>
                    <a:schemeClr val="tx1"/>
                  </a:solidFill>
                  <a:latin typeface="微软雅黑" panose="020B0503020204020204" pitchFamily="34" charset="-122"/>
                  <a:ea typeface="微软雅黑" panose="020B0503020204020204" pitchFamily="34" charset="-122"/>
                </a:rPr>
                <a:t>从接收的帧中取出</a:t>
              </a:r>
              <a:endParaRPr lang="en-US" altLang="zh-CN" sz="1000" b="1" dirty="0" smtClean="0">
                <a:solidFill>
                  <a:schemeClr val="tx1"/>
                </a:solidFill>
                <a:latin typeface="微软雅黑" panose="020B0503020204020204" pitchFamily="34" charset="-122"/>
                <a:ea typeface="微软雅黑" panose="020B0503020204020204" pitchFamily="34" charset="-122"/>
              </a:endParaRPr>
            </a:p>
            <a:p>
              <a:pPr algn="ctr"/>
              <a:r>
                <a:rPr lang="zh-CN" altLang="en-US" sz="1000" b="1" dirty="0" smtClean="0">
                  <a:solidFill>
                    <a:schemeClr val="tx1"/>
                  </a:solidFill>
                  <a:latin typeface="微软雅黑" panose="020B0503020204020204" pitchFamily="34" charset="-122"/>
                  <a:ea typeface="微软雅黑" panose="020B0503020204020204" pitchFamily="34" charset="-122"/>
                </a:rPr>
                <a:t>源地址</a:t>
              </a:r>
              <a:endParaRPr lang="zh-CN" altLang="en-US" sz="1000" b="1" dirty="0">
                <a:solidFill>
                  <a:schemeClr val="tx1"/>
                </a:solidFill>
                <a:latin typeface="微软雅黑" panose="020B0503020204020204" pitchFamily="34" charset="-122"/>
                <a:ea typeface="微软雅黑" panose="020B0503020204020204" pitchFamily="34" charset="-122"/>
              </a:endParaRPr>
            </a:p>
          </p:txBody>
        </p:sp>
        <p:sp>
          <p:nvSpPr>
            <p:cNvPr id="59" name="流程图: 决策 58"/>
            <p:cNvSpPr/>
            <p:nvPr/>
          </p:nvSpPr>
          <p:spPr>
            <a:xfrm>
              <a:off x="2440064" y="2236572"/>
              <a:ext cx="1940010" cy="469556"/>
            </a:xfrm>
            <a:prstGeom prst="flowChartDecision">
              <a:avLst/>
            </a:prstGeom>
            <a:solidFill>
              <a:srgbClr val="99CCFF"/>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dirty="0" smtClean="0">
                  <a:solidFill>
                    <a:schemeClr val="tx1"/>
                  </a:solidFill>
                  <a:latin typeface="微软雅黑" panose="020B0503020204020204" pitchFamily="34" charset="-122"/>
                  <a:ea typeface="微软雅黑" panose="020B0503020204020204" pitchFamily="34" charset="-122"/>
                </a:rPr>
                <a:t>交换表中有该地址吗？</a:t>
              </a:r>
              <a:endParaRPr lang="zh-CN" altLang="en-US" sz="1000" b="1" dirty="0">
                <a:solidFill>
                  <a:schemeClr val="tx1"/>
                </a:solidFill>
                <a:latin typeface="微软雅黑" panose="020B0503020204020204" pitchFamily="34" charset="-122"/>
                <a:ea typeface="微软雅黑" panose="020B0503020204020204" pitchFamily="34" charset="-122"/>
              </a:endParaRPr>
            </a:p>
          </p:txBody>
        </p:sp>
        <p:sp>
          <p:nvSpPr>
            <p:cNvPr id="60" name="矩形 59"/>
            <p:cNvSpPr/>
            <p:nvPr/>
          </p:nvSpPr>
          <p:spPr>
            <a:xfrm>
              <a:off x="2658519" y="3212748"/>
              <a:ext cx="1503100" cy="642552"/>
            </a:xfrm>
            <a:prstGeom prst="rect">
              <a:avLst/>
            </a:prstGeom>
            <a:solidFill>
              <a:srgbClr val="00FF9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dirty="0" smtClean="0">
                  <a:solidFill>
                    <a:srgbClr val="C00000"/>
                  </a:solidFill>
                  <a:latin typeface="微软雅黑" panose="020B0503020204020204" pitchFamily="34" charset="-122"/>
                  <a:ea typeface="微软雅黑" panose="020B0503020204020204" pitchFamily="34" charset="-122"/>
                </a:rPr>
                <a:t>更新</a:t>
              </a:r>
              <a:r>
                <a:rPr lang="zh-CN" altLang="en-US" sz="1000" b="1" dirty="0" smtClean="0">
                  <a:solidFill>
                    <a:schemeClr val="tx1"/>
                  </a:solidFill>
                  <a:latin typeface="微软雅黑" panose="020B0503020204020204" pitchFamily="34" charset="-122"/>
                  <a:ea typeface="微软雅黑" panose="020B0503020204020204" pitchFamily="34" charset="-122"/>
                </a:rPr>
                <a:t>交换表中的该地址项</a:t>
              </a:r>
              <a:endParaRPr lang="en-US" altLang="zh-CN" sz="1000" b="1" dirty="0" smtClean="0">
                <a:solidFill>
                  <a:schemeClr val="tx1"/>
                </a:solidFill>
                <a:latin typeface="微软雅黑" panose="020B0503020204020204" pitchFamily="34" charset="-122"/>
                <a:ea typeface="微软雅黑" panose="020B0503020204020204" pitchFamily="34" charset="-122"/>
              </a:endParaRPr>
            </a:p>
            <a:p>
              <a:pPr algn="ctr"/>
              <a:r>
                <a:rPr lang="zh-CN" altLang="en-US" sz="1000" b="1" dirty="0">
                  <a:solidFill>
                    <a:schemeClr val="tx1"/>
                  </a:solidFill>
                  <a:latin typeface="微软雅黑" panose="020B0503020204020204" pitchFamily="34" charset="-122"/>
                  <a:ea typeface="微软雅黑" panose="020B0503020204020204" pitchFamily="34" charset="-122"/>
                </a:rPr>
                <a:t>（</a:t>
              </a:r>
              <a:r>
                <a:rPr lang="zh-CN" altLang="en-US" sz="1000" b="1" dirty="0" smtClean="0">
                  <a:solidFill>
                    <a:schemeClr val="tx1"/>
                  </a:solidFill>
                  <a:latin typeface="微软雅黑" panose="020B0503020204020204" pitchFamily="34" charset="-122"/>
                  <a:ea typeface="微软雅黑" panose="020B0503020204020204" pitchFamily="34" charset="-122"/>
                </a:rPr>
                <a:t>接口和有效时间</a:t>
              </a:r>
              <a:r>
                <a:rPr lang="zh-CN" altLang="en-US" sz="1000" b="1" dirty="0">
                  <a:solidFill>
                    <a:schemeClr val="tx1"/>
                  </a:solidFill>
                  <a:latin typeface="微软雅黑" panose="020B0503020204020204" pitchFamily="34" charset="-122"/>
                  <a:ea typeface="微软雅黑" panose="020B0503020204020204" pitchFamily="34" charset="-122"/>
                </a:rPr>
                <a:t>）</a:t>
              </a:r>
              <a:endParaRPr lang="zh-CN" altLang="en-US" sz="1000" b="1" dirty="0">
                <a:solidFill>
                  <a:schemeClr val="tx1"/>
                </a:solidFill>
                <a:latin typeface="微软雅黑" panose="020B0503020204020204" pitchFamily="34" charset="-122"/>
                <a:ea typeface="微软雅黑" panose="020B0503020204020204" pitchFamily="34" charset="-122"/>
              </a:endParaRPr>
            </a:p>
          </p:txBody>
        </p:sp>
        <p:sp>
          <p:nvSpPr>
            <p:cNvPr id="62" name="矩形 61"/>
            <p:cNvSpPr/>
            <p:nvPr/>
          </p:nvSpPr>
          <p:spPr>
            <a:xfrm>
              <a:off x="453492" y="2125362"/>
              <a:ext cx="1560658" cy="691977"/>
            </a:xfrm>
            <a:prstGeom prst="rect">
              <a:avLst/>
            </a:prstGeom>
            <a:solidFill>
              <a:srgbClr val="00FF9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dirty="0" smtClean="0">
                  <a:solidFill>
                    <a:schemeClr val="tx1"/>
                  </a:solidFill>
                  <a:latin typeface="微软雅黑" panose="020B0503020204020204" pitchFamily="34" charset="-122"/>
                  <a:ea typeface="微软雅黑" panose="020B0503020204020204" pitchFamily="34" charset="-122"/>
                </a:rPr>
                <a:t>将该地址</a:t>
              </a:r>
              <a:r>
                <a:rPr lang="zh-CN" altLang="en-US" sz="1000" b="1" dirty="0" smtClean="0">
                  <a:solidFill>
                    <a:srgbClr val="C00000"/>
                  </a:solidFill>
                  <a:latin typeface="微软雅黑" panose="020B0503020204020204" pitchFamily="34" charset="-122"/>
                  <a:ea typeface="微软雅黑" panose="020B0503020204020204" pitchFamily="34" charset="-122"/>
                </a:rPr>
                <a:t>加入</a:t>
              </a:r>
              <a:r>
                <a:rPr lang="zh-CN" altLang="en-US" sz="1000" b="1" dirty="0" smtClean="0">
                  <a:solidFill>
                    <a:schemeClr val="tx1"/>
                  </a:solidFill>
                  <a:latin typeface="微软雅黑" panose="020B0503020204020204" pitchFamily="34" charset="-122"/>
                  <a:ea typeface="微软雅黑" panose="020B0503020204020204" pitchFamily="34" charset="-122"/>
                </a:rPr>
                <a:t>交换表</a:t>
              </a:r>
              <a:endParaRPr lang="en-US" altLang="zh-CN" sz="1000" b="1" dirty="0" smtClean="0">
                <a:solidFill>
                  <a:schemeClr val="tx1"/>
                </a:solidFill>
                <a:latin typeface="微软雅黑" panose="020B0503020204020204" pitchFamily="34" charset="-122"/>
                <a:ea typeface="微软雅黑" panose="020B0503020204020204" pitchFamily="34" charset="-122"/>
              </a:endParaRPr>
            </a:p>
            <a:p>
              <a:pPr algn="ctr"/>
              <a:r>
                <a:rPr lang="zh-CN" altLang="en-US" sz="1000" b="1" dirty="0" smtClean="0">
                  <a:solidFill>
                    <a:schemeClr val="tx1"/>
                  </a:solidFill>
                  <a:latin typeface="微软雅黑" panose="020B0503020204020204" pitchFamily="34" charset="-122"/>
                  <a:ea typeface="微软雅黑" panose="020B0503020204020204" pitchFamily="34" charset="-122"/>
                </a:rPr>
                <a:t>（地址、接口和有效时间</a:t>
              </a:r>
              <a:r>
                <a:rPr lang="zh-CN" altLang="en-US" sz="1000" b="1" dirty="0">
                  <a:solidFill>
                    <a:schemeClr val="tx1"/>
                  </a:solidFill>
                  <a:latin typeface="微软雅黑" panose="020B0503020204020204" pitchFamily="34" charset="-122"/>
                  <a:ea typeface="微软雅黑" panose="020B0503020204020204" pitchFamily="34" charset="-122"/>
                </a:rPr>
                <a:t>）</a:t>
              </a:r>
              <a:endParaRPr lang="zh-CN" altLang="en-US" sz="1000" b="1" dirty="0">
                <a:solidFill>
                  <a:schemeClr val="tx1"/>
                </a:solidFill>
                <a:latin typeface="微软雅黑" panose="020B0503020204020204" pitchFamily="34" charset="-122"/>
                <a:ea typeface="微软雅黑" panose="020B0503020204020204" pitchFamily="34" charset="-122"/>
              </a:endParaRPr>
            </a:p>
          </p:txBody>
        </p:sp>
        <p:sp>
          <p:nvSpPr>
            <p:cNvPr id="63" name="矩形 62"/>
            <p:cNvSpPr/>
            <p:nvPr/>
          </p:nvSpPr>
          <p:spPr>
            <a:xfrm>
              <a:off x="5124992" y="1303640"/>
              <a:ext cx="1503099" cy="407773"/>
            </a:xfrm>
            <a:prstGeom prst="rect">
              <a:avLst/>
            </a:prstGeom>
            <a:solidFill>
              <a:srgbClr val="CC00CC"/>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dirty="0" smtClean="0">
                  <a:solidFill>
                    <a:schemeClr val="bg1"/>
                  </a:solidFill>
                  <a:latin typeface="微软雅黑" panose="020B0503020204020204" pitchFamily="34" charset="-122"/>
                  <a:ea typeface="微软雅黑" panose="020B0503020204020204" pitchFamily="34" charset="-122"/>
                </a:rPr>
                <a:t>从接收的帧中取出</a:t>
              </a:r>
              <a:endParaRPr lang="en-US" altLang="zh-CN" sz="1000" b="1" dirty="0" smtClean="0">
                <a:solidFill>
                  <a:schemeClr val="bg1"/>
                </a:solidFill>
                <a:latin typeface="微软雅黑" panose="020B0503020204020204" pitchFamily="34" charset="-122"/>
                <a:ea typeface="微软雅黑" panose="020B0503020204020204" pitchFamily="34" charset="-122"/>
              </a:endParaRPr>
            </a:p>
            <a:p>
              <a:pPr algn="ctr"/>
              <a:r>
                <a:rPr lang="zh-CN" altLang="en-US" sz="1000" b="1" dirty="0" smtClean="0">
                  <a:solidFill>
                    <a:schemeClr val="bg1"/>
                  </a:solidFill>
                  <a:latin typeface="微软雅黑" panose="020B0503020204020204" pitchFamily="34" charset="-122"/>
                  <a:ea typeface="微软雅黑" panose="020B0503020204020204" pitchFamily="34" charset="-122"/>
                </a:rPr>
                <a:t>目的地址</a:t>
              </a:r>
              <a:endParaRPr lang="zh-CN" altLang="en-US" sz="1000" b="1" dirty="0">
                <a:solidFill>
                  <a:schemeClr val="bg1"/>
                </a:solidFill>
                <a:latin typeface="微软雅黑" panose="020B0503020204020204" pitchFamily="34" charset="-122"/>
                <a:ea typeface="微软雅黑" panose="020B0503020204020204" pitchFamily="34" charset="-122"/>
              </a:endParaRPr>
            </a:p>
          </p:txBody>
        </p:sp>
        <p:sp>
          <p:nvSpPr>
            <p:cNvPr id="64" name="流程图: 决策 63"/>
            <p:cNvSpPr/>
            <p:nvPr/>
          </p:nvSpPr>
          <p:spPr>
            <a:xfrm>
              <a:off x="4906536" y="1952367"/>
              <a:ext cx="1940010" cy="469556"/>
            </a:xfrm>
            <a:prstGeom prst="flowChartDecision">
              <a:avLst/>
            </a:prstGeom>
            <a:solidFill>
              <a:srgbClr val="99CCFF"/>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dirty="0" smtClean="0">
                  <a:solidFill>
                    <a:schemeClr val="tx1"/>
                  </a:solidFill>
                  <a:latin typeface="微软雅黑" panose="020B0503020204020204" pitchFamily="34" charset="-122"/>
                  <a:ea typeface="微软雅黑" panose="020B0503020204020204" pitchFamily="34" charset="-122"/>
                </a:rPr>
                <a:t>交换表中有该地址吗？</a:t>
              </a:r>
              <a:endParaRPr lang="zh-CN" altLang="en-US" sz="1000" b="1" dirty="0">
                <a:solidFill>
                  <a:schemeClr val="tx1"/>
                </a:solidFill>
                <a:latin typeface="微软雅黑" panose="020B0503020204020204" pitchFamily="34" charset="-122"/>
                <a:ea typeface="微软雅黑" panose="020B0503020204020204" pitchFamily="34" charset="-122"/>
              </a:endParaRPr>
            </a:p>
          </p:txBody>
        </p:sp>
        <p:sp>
          <p:nvSpPr>
            <p:cNvPr id="65" name="矩形 64"/>
            <p:cNvSpPr/>
            <p:nvPr/>
          </p:nvSpPr>
          <p:spPr>
            <a:xfrm>
              <a:off x="7217256" y="2916192"/>
              <a:ext cx="890988" cy="407773"/>
            </a:xfrm>
            <a:prstGeom prst="rect">
              <a:avLst/>
            </a:prstGeom>
            <a:solidFill>
              <a:srgbClr val="00FF9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dirty="0" smtClean="0">
                  <a:solidFill>
                    <a:schemeClr val="tx1"/>
                  </a:solidFill>
                  <a:latin typeface="微软雅黑" panose="020B0503020204020204" pitchFamily="34" charset="-122"/>
                  <a:ea typeface="微软雅黑" panose="020B0503020204020204" pitchFamily="34" charset="-122"/>
                </a:rPr>
                <a:t>向指定接口转发</a:t>
              </a:r>
              <a:endParaRPr lang="zh-CN" altLang="en-US" sz="1000" b="1" dirty="0">
                <a:solidFill>
                  <a:schemeClr val="tx1"/>
                </a:solidFill>
                <a:latin typeface="微软雅黑" panose="020B0503020204020204" pitchFamily="34" charset="-122"/>
                <a:ea typeface="微软雅黑" panose="020B0503020204020204" pitchFamily="34" charset="-122"/>
              </a:endParaRPr>
            </a:p>
          </p:txBody>
        </p:sp>
        <p:sp>
          <p:nvSpPr>
            <p:cNvPr id="66" name="矩形 65"/>
            <p:cNvSpPr/>
            <p:nvPr/>
          </p:nvSpPr>
          <p:spPr>
            <a:xfrm>
              <a:off x="7217256" y="1983259"/>
              <a:ext cx="1605468" cy="407773"/>
            </a:xfrm>
            <a:prstGeom prst="rect">
              <a:avLst/>
            </a:prstGeom>
            <a:solidFill>
              <a:srgbClr val="00FF99"/>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dirty="0" smtClean="0">
                  <a:solidFill>
                    <a:schemeClr val="tx1"/>
                  </a:solidFill>
                  <a:latin typeface="微软雅黑" panose="020B0503020204020204" pitchFamily="34" charset="-122"/>
                  <a:ea typeface="微软雅黑" panose="020B0503020204020204" pitchFamily="34" charset="-122"/>
                </a:rPr>
                <a:t>向</a:t>
              </a:r>
              <a:r>
                <a:rPr lang="zh-CN" altLang="en-US" sz="1000" b="1" dirty="0">
                  <a:solidFill>
                    <a:schemeClr val="tx1"/>
                  </a:solidFill>
                  <a:latin typeface="微软雅黑" panose="020B0503020204020204" pitchFamily="34" charset="-122"/>
                  <a:ea typeface="微软雅黑" panose="020B0503020204020204" pitchFamily="34" charset="-122"/>
                </a:rPr>
                <a:t>所有其他</a:t>
              </a:r>
              <a:r>
                <a:rPr lang="zh-CN" altLang="en-US" sz="1000" b="1" dirty="0" smtClean="0">
                  <a:solidFill>
                    <a:schemeClr val="tx1"/>
                  </a:solidFill>
                  <a:latin typeface="微软雅黑" panose="020B0503020204020204" pitchFamily="34" charset="-122"/>
                  <a:ea typeface="微软雅黑" panose="020B0503020204020204" pitchFamily="34" charset="-122"/>
                </a:rPr>
                <a:t>接口</a:t>
              </a:r>
              <a:r>
                <a:rPr lang="zh-CN" altLang="en-US" sz="1000" b="1" dirty="0">
                  <a:solidFill>
                    <a:schemeClr val="tx1"/>
                  </a:solidFill>
                  <a:latin typeface="微软雅黑" panose="020B0503020204020204" pitchFamily="34" charset="-122"/>
                  <a:ea typeface="微软雅黑" panose="020B0503020204020204" pitchFamily="34" charset="-122"/>
                </a:rPr>
                <a:t>转发</a:t>
              </a:r>
              <a:r>
                <a:rPr lang="zh-CN" altLang="en-US" sz="1000" b="1" dirty="0" smtClean="0">
                  <a:solidFill>
                    <a:schemeClr val="tx1"/>
                  </a:solidFill>
                  <a:latin typeface="微软雅黑" panose="020B0503020204020204" pitchFamily="34" charset="-122"/>
                  <a:ea typeface="微软雅黑" panose="020B0503020204020204" pitchFamily="34" charset="-122"/>
                </a:rPr>
                <a:t>（</a:t>
              </a:r>
              <a:r>
                <a:rPr lang="zh-CN" altLang="en-US" sz="1000" b="1" dirty="0">
                  <a:solidFill>
                    <a:schemeClr val="tx1"/>
                  </a:solidFill>
                  <a:latin typeface="微软雅黑" panose="020B0503020204020204" pitchFamily="34" charset="-122"/>
                  <a:ea typeface="微软雅黑" panose="020B0503020204020204" pitchFamily="34" charset="-122"/>
                </a:rPr>
                <a:t>进入的接口除外</a:t>
              </a:r>
              <a:r>
                <a:rPr lang="zh-CN" altLang="en-US" sz="1000" b="1" dirty="0" smtClean="0">
                  <a:solidFill>
                    <a:schemeClr val="tx1"/>
                  </a:solidFill>
                  <a:latin typeface="微软雅黑" panose="020B0503020204020204" pitchFamily="34" charset="-122"/>
                  <a:ea typeface="微软雅黑" panose="020B0503020204020204" pitchFamily="34" charset="-122"/>
                </a:rPr>
                <a:t>）</a:t>
              </a:r>
              <a:endParaRPr lang="zh-CN" altLang="en-US" sz="1000" b="1" dirty="0">
                <a:solidFill>
                  <a:schemeClr val="tx1"/>
                </a:solidFill>
                <a:latin typeface="微软雅黑" panose="020B0503020204020204" pitchFamily="34" charset="-122"/>
                <a:ea typeface="微软雅黑" panose="020B0503020204020204" pitchFamily="34" charset="-122"/>
              </a:endParaRPr>
            </a:p>
          </p:txBody>
        </p:sp>
        <p:sp>
          <p:nvSpPr>
            <p:cNvPr id="67" name="流程图: 决策 66"/>
            <p:cNvSpPr/>
            <p:nvPr/>
          </p:nvSpPr>
          <p:spPr>
            <a:xfrm>
              <a:off x="4906536" y="2755553"/>
              <a:ext cx="1940010" cy="729050"/>
            </a:xfrm>
            <a:prstGeom prst="flowChartDecision">
              <a:avLst/>
            </a:prstGeom>
            <a:solidFill>
              <a:srgbClr val="99CCFF"/>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b="1" dirty="0" smtClean="0">
                  <a:solidFill>
                    <a:schemeClr val="tx1"/>
                  </a:solidFill>
                  <a:latin typeface="微软雅黑" panose="020B0503020204020204" pitchFamily="34" charset="-122"/>
                  <a:ea typeface="微软雅黑" panose="020B0503020204020204" pitchFamily="34" charset="-122"/>
                </a:rPr>
                <a:t>其接口与帧进入的接口相同吗？</a:t>
              </a:r>
              <a:endParaRPr lang="zh-CN" altLang="en-US" sz="1000" b="1" dirty="0">
                <a:solidFill>
                  <a:schemeClr val="tx1"/>
                </a:solidFill>
                <a:latin typeface="微软雅黑" panose="020B0503020204020204" pitchFamily="34" charset="-122"/>
                <a:ea typeface="微软雅黑" panose="020B0503020204020204" pitchFamily="34" charset="-122"/>
              </a:endParaRPr>
            </a:p>
          </p:txBody>
        </p:sp>
        <p:sp>
          <p:nvSpPr>
            <p:cNvPr id="68" name="矩形 67"/>
            <p:cNvSpPr/>
            <p:nvPr/>
          </p:nvSpPr>
          <p:spPr>
            <a:xfrm>
              <a:off x="5124991" y="3781162"/>
              <a:ext cx="1503100" cy="407773"/>
            </a:xfrm>
            <a:prstGeom prst="rect">
              <a:avLst/>
            </a:prstGeom>
            <a:solidFill>
              <a:srgbClr val="00B05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smtClean="0">
                  <a:solidFill>
                    <a:schemeClr val="bg1"/>
                  </a:solidFill>
                  <a:latin typeface="微软雅黑" panose="020B0503020204020204" pitchFamily="34" charset="-122"/>
                  <a:ea typeface="微软雅黑" panose="020B0503020204020204" pitchFamily="34" charset="-122"/>
                </a:rPr>
                <a:t>丢弃</a:t>
              </a:r>
              <a:endParaRPr lang="zh-CN" altLang="en-US" sz="1400" b="1" dirty="0">
                <a:solidFill>
                  <a:schemeClr val="bg1"/>
                </a:solidFill>
                <a:latin typeface="微软雅黑" panose="020B0503020204020204" pitchFamily="34" charset="-122"/>
                <a:ea typeface="微软雅黑" panose="020B0503020204020204" pitchFamily="34" charset="-122"/>
              </a:endParaRPr>
            </a:p>
          </p:txBody>
        </p:sp>
        <p:sp>
          <p:nvSpPr>
            <p:cNvPr id="69" name="圆角矩形 68"/>
            <p:cNvSpPr/>
            <p:nvPr/>
          </p:nvSpPr>
          <p:spPr>
            <a:xfrm>
              <a:off x="887834" y="1300549"/>
              <a:ext cx="914400" cy="407773"/>
            </a:xfrm>
            <a:prstGeom prst="roundRect">
              <a:avLst/>
            </a:prstGeom>
            <a:solidFill>
              <a:srgbClr val="33CC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smtClean="0">
                  <a:solidFill>
                    <a:schemeClr val="tx1"/>
                  </a:solidFill>
                  <a:latin typeface="微软雅黑" panose="020B0503020204020204" pitchFamily="34" charset="-122"/>
                  <a:ea typeface="微软雅黑" panose="020B0503020204020204" pitchFamily="34" charset="-122"/>
                </a:rPr>
                <a:t>开始</a:t>
              </a:r>
              <a:endParaRPr lang="zh-CN" altLang="en-US" sz="1400" b="1" dirty="0">
                <a:solidFill>
                  <a:schemeClr val="tx1"/>
                </a:solidFill>
                <a:latin typeface="微软雅黑" panose="020B0503020204020204" pitchFamily="34" charset="-122"/>
                <a:ea typeface="微软雅黑" panose="020B0503020204020204" pitchFamily="34" charset="-122"/>
              </a:endParaRPr>
            </a:p>
          </p:txBody>
        </p:sp>
        <p:sp>
          <p:nvSpPr>
            <p:cNvPr id="71" name="圆角矩形 70"/>
            <p:cNvSpPr/>
            <p:nvPr/>
          </p:nvSpPr>
          <p:spPr>
            <a:xfrm>
              <a:off x="7873470" y="4263081"/>
              <a:ext cx="914400" cy="407773"/>
            </a:xfrm>
            <a:prstGeom prst="roundRect">
              <a:avLst/>
            </a:prstGeom>
            <a:solidFill>
              <a:srgbClr val="33CCFF"/>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smtClean="0">
                  <a:solidFill>
                    <a:schemeClr val="tx1"/>
                  </a:solidFill>
                  <a:latin typeface="微软雅黑" panose="020B0503020204020204" pitchFamily="34" charset="-122"/>
                  <a:ea typeface="微软雅黑" panose="020B0503020204020204" pitchFamily="34" charset="-122"/>
                </a:rPr>
                <a:t>结束</a:t>
              </a:r>
              <a:endParaRPr lang="zh-CN" altLang="en-US" sz="1400" b="1" dirty="0">
                <a:solidFill>
                  <a:schemeClr val="tx1"/>
                </a:solidFill>
                <a:latin typeface="微软雅黑" panose="020B0503020204020204" pitchFamily="34" charset="-122"/>
                <a:ea typeface="微软雅黑" panose="020B0503020204020204" pitchFamily="34" charset="-122"/>
              </a:endParaRPr>
            </a:p>
          </p:txBody>
        </p:sp>
        <p:cxnSp>
          <p:nvCxnSpPr>
            <p:cNvPr id="72" name="直接箭头连接符 71"/>
            <p:cNvCxnSpPr>
              <a:stCxn id="58" idx="2"/>
              <a:endCxn id="59" idx="0"/>
            </p:cNvCxnSpPr>
            <p:nvPr/>
          </p:nvCxnSpPr>
          <p:spPr>
            <a:xfrm flipH="1">
              <a:off x="3410069" y="1708322"/>
              <a:ext cx="1" cy="528250"/>
            </a:xfrm>
            <a:prstGeom prst="straightConnector1">
              <a:avLst/>
            </a:prstGeom>
            <a:ln w="19050">
              <a:solidFill>
                <a:srgbClr val="3333FF"/>
              </a:solidFill>
              <a:tailEnd type="arrow"/>
            </a:ln>
          </p:spPr>
          <p:style>
            <a:lnRef idx="1">
              <a:schemeClr val="accent1"/>
            </a:lnRef>
            <a:fillRef idx="0">
              <a:schemeClr val="accent1"/>
            </a:fillRef>
            <a:effectRef idx="0">
              <a:schemeClr val="accent1"/>
            </a:effectRef>
            <a:fontRef idx="minor">
              <a:schemeClr val="tx1"/>
            </a:fontRef>
          </p:style>
        </p:cxnSp>
        <p:cxnSp>
          <p:nvCxnSpPr>
            <p:cNvPr id="73" name="直接箭头连接符 72"/>
            <p:cNvCxnSpPr>
              <a:stCxn id="59" idx="2"/>
              <a:endCxn id="60" idx="0"/>
            </p:cNvCxnSpPr>
            <p:nvPr/>
          </p:nvCxnSpPr>
          <p:spPr>
            <a:xfrm>
              <a:off x="3410069" y="2706128"/>
              <a:ext cx="0" cy="506620"/>
            </a:xfrm>
            <a:prstGeom prst="straightConnector1">
              <a:avLst/>
            </a:prstGeom>
            <a:ln w="19050">
              <a:solidFill>
                <a:srgbClr val="3333FF"/>
              </a:solidFill>
              <a:tailEnd type="arrow"/>
            </a:ln>
          </p:spPr>
          <p:style>
            <a:lnRef idx="1">
              <a:schemeClr val="accent1"/>
            </a:lnRef>
            <a:fillRef idx="0">
              <a:schemeClr val="accent1"/>
            </a:fillRef>
            <a:effectRef idx="0">
              <a:schemeClr val="accent1"/>
            </a:effectRef>
            <a:fontRef idx="minor">
              <a:schemeClr val="tx1"/>
            </a:fontRef>
          </p:style>
        </p:cxnSp>
        <p:cxnSp>
          <p:nvCxnSpPr>
            <p:cNvPr id="74" name="直接箭头连接符 73"/>
            <p:cNvCxnSpPr>
              <a:stCxn id="63" idx="2"/>
              <a:endCxn id="64" idx="0"/>
            </p:cNvCxnSpPr>
            <p:nvPr/>
          </p:nvCxnSpPr>
          <p:spPr>
            <a:xfrm flipH="1">
              <a:off x="5876541" y="1711413"/>
              <a:ext cx="1" cy="240954"/>
            </a:xfrm>
            <a:prstGeom prst="straightConnector1">
              <a:avLst/>
            </a:prstGeom>
            <a:ln w="19050">
              <a:solidFill>
                <a:srgbClr val="3333FF"/>
              </a:solidFill>
              <a:tailEnd type="arrow"/>
            </a:ln>
          </p:spPr>
          <p:style>
            <a:lnRef idx="1">
              <a:schemeClr val="accent1"/>
            </a:lnRef>
            <a:fillRef idx="0">
              <a:schemeClr val="accent1"/>
            </a:fillRef>
            <a:effectRef idx="0">
              <a:schemeClr val="accent1"/>
            </a:effectRef>
            <a:fontRef idx="minor">
              <a:schemeClr val="tx1"/>
            </a:fontRef>
          </p:style>
        </p:cxnSp>
        <p:cxnSp>
          <p:nvCxnSpPr>
            <p:cNvPr id="75" name="直接箭头连接符 74"/>
            <p:cNvCxnSpPr>
              <a:stCxn id="64" idx="2"/>
              <a:endCxn id="67" idx="0"/>
            </p:cNvCxnSpPr>
            <p:nvPr/>
          </p:nvCxnSpPr>
          <p:spPr>
            <a:xfrm>
              <a:off x="5876541" y="2421923"/>
              <a:ext cx="0" cy="333630"/>
            </a:xfrm>
            <a:prstGeom prst="straightConnector1">
              <a:avLst/>
            </a:prstGeom>
            <a:ln w="19050">
              <a:solidFill>
                <a:srgbClr val="3333FF"/>
              </a:solidFill>
              <a:tailEnd type="arrow"/>
            </a:ln>
          </p:spPr>
          <p:style>
            <a:lnRef idx="1">
              <a:schemeClr val="accent1"/>
            </a:lnRef>
            <a:fillRef idx="0">
              <a:schemeClr val="accent1"/>
            </a:fillRef>
            <a:effectRef idx="0">
              <a:schemeClr val="accent1"/>
            </a:effectRef>
            <a:fontRef idx="minor">
              <a:schemeClr val="tx1"/>
            </a:fontRef>
          </p:style>
        </p:cxnSp>
        <p:cxnSp>
          <p:nvCxnSpPr>
            <p:cNvPr id="76" name="直接箭头连接符 75"/>
            <p:cNvCxnSpPr>
              <a:stCxn id="67" idx="2"/>
              <a:endCxn id="68" idx="0"/>
            </p:cNvCxnSpPr>
            <p:nvPr/>
          </p:nvCxnSpPr>
          <p:spPr>
            <a:xfrm>
              <a:off x="5876541" y="3484603"/>
              <a:ext cx="0" cy="296559"/>
            </a:xfrm>
            <a:prstGeom prst="straightConnector1">
              <a:avLst/>
            </a:prstGeom>
            <a:ln w="19050">
              <a:solidFill>
                <a:srgbClr val="3333FF"/>
              </a:solidFill>
              <a:tailEnd type="arrow"/>
            </a:ln>
          </p:spPr>
          <p:style>
            <a:lnRef idx="1">
              <a:schemeClr val="accent1"/>
            </a:lnRef>
            <a:fillRef idx="0">
              <a:schemeClr val="accent1"/>
            </a:fillRef>
            <a:effectRef idx="0">
              <a:schemeClr val="accent1"/>
            </a:effectRef>
            <a:fontRef idx="minor">
              <a:schemeClr val="tx1"/>
            </a:fontRef>
          </p:style>
        </p:cxnSp>
        <p:cxnSp>
          <p:nvCxnSpPr>
            <p:cNvPr id="77" name="直接箭头连接符 76"/>
            <p:cNvCxnSpPr>
              <a:stCxn id="59" idx="1"/>
              <a:endCxn id="62" idx="3"/>
            </p:cNvCxnSpPr>
            <p:nvPr/>
          </p:nvCxnSpPr>
          <p:spPr>
            <a:xfrm flipH="1">
              <a:off x="2014150" y="2471350"/>
              <a:ext cx="425914" cy="1"/>
            </a:xfrm>
            <a:prstGeom prst="straightConnector1">
              <a:avLst/>
            </a:prstGeom>
            <a:ln w="19050">
              <a:solidFill>
                <a:srgbClr val="3333FF"/>
              </a:solidFill>
              <a:tailEnd type="arrow"/>
            </a:ln>
          </p:spPr>
          <p:style>
            <a:lnRef idx="1">
              <a:schemeClr val="accent1"/>
            </a:lnRef>
            <a:fillRef idx="0">
              <a:schemeClr val="accent1"/>
            </a:fillRef>
            <a:effectRef idx="0">
              <a:schemeClr val="accent1"/>
            </a:effectRef>
            <a:fontRef idx="minor">
              <a:schemeClr val="tx1"/>
            </a:fontRef>
          </p:style>
        </p:cxnSp>
        <p:cxnSp>
          <p:nvCxnSpPr>
            <p:cNvPr id="78" name="直接箭头连接符 77"/>
            <p:cNvCxnSpPr>
              <a:stCxn id="64" idx="3"/>
              <a:endCxn id="66" idx="1"/>
            </p:cNvCxnSpPr>
            <p:nvPr/>
          </p:nvCxnSpPr>
          <p:spPr>
            <a:xfrm>
              <a:off x="6846546" y="2187145"/>
              <a:ext cx="370710" cy="1"/>
            </a:xfrm>
            <a:prstGeom prst="straightConnector1">
              <a:avLst/>
            </a:prstGeom>
            <a:ln w="19050">
              <a:solidFill>
                <a:srgbClr val="3333FF"/>
              </a:solidFill>
              <a:tailEnd type="arrow"/>
            </a:ln>
          </p:spPr>
          <p:style>
            <a:lnRef idx="1">
              <a:schemeClr val="accent1"/>
            </a:lnRef>
            <a:fillRef idx="0">
              <a:schemeClr val="accent1"/>
            </a:fillRef>
            <a:effectRef idx="0">
              <a:schemeClr val="accent1"/>
            </a:effectRef>
            <a:fontRef idx="minor">
              <a:schemeClr val="tx1"/>
            </a:fontRef>
          </p:style>
        </p:cxnSp>
        <p:cxnSp>
          <p:nvCxnSpPr>
            <p:cNvPr id="79" name="直接箭头连接符 78"/>
            <p:cNvCxnSpPr>
              <a:stCxn id="67" idx="3"/>
              <a:endCxn id="65" idx="1"/>
            </p:cNvCxnSpPr>
            <p:nvPr/>
          </p:nvCxnSpPr>
          <p:spPr>
            <a:xfrm>
              <a:off x="6846546" y="3120078"/>
              <a:ext cx="370710" cy="1"/>
            </a:xfrm>
            <a:prstGeom prst="straightConnector1">
              <a:avLst/>
            </a:prstGeom>
            <a:ln w="19050">
              <a:solidFill>
                <a:srgbClr val="3333FF"/>
              </a:solidFill>
              <a:tailEnd type="arrow"/>
            </a:ln>
          </p:spPr>
          <p:style>
            <a:lnRef idx="1">
              <a:schemeClr val="accent1"/>
            </a:lnRef>
            <a:fillRef idx="0">
              <a:schemeClr val="accent1"/>
            </a:fillRef>
            <a:effectRef idx="0">
              <a:schemeClr val="accent1"/>
            </a:effectRef>
            <a:fontRef idx="minor">
              <a:schemeClr val="tx1"/>
            </a:fontRef>
          </p:style>
        </p:cxnSp>
        <p:cxnSp>
          <p:nvCxnSpPr>
            <p:cNvPr id="80" name="直接箭头连接符 79"/>
            <p:cNvCxnSpPr>
              <a:stCxn id="69" idx="3"/>
              <a:endCxn id="58" idx="1"/>
            </p:cNvCxnSpPr>
            <p:nvPr/>
          </p:nvCxnSpPr>
          <p:spPr>
            <a:xfrm>
              <a:off x="1802234" y="1504436"/>
              <a:ext cx="856286" cy="0"/>
            </a:xfrm>
            <a:prstGeom prst="straightConnector1">
              <a:avLst/>
            </a:prstGeom>
            <a:ln w="19050">
              <a:solidFill>
                <a:srgbClr val="3333FF"/>
              </a:solidFill>
              <a:tailEnd type="arrow"/>
            </a:ln>
          </p:spPr>
          <p:style>
            <a:lnRef idx="1">
              <a:schemeClr val="accent1"/>
            </a:lnRef>
            <a:fillRef idx="0">
              <a:schemeClr val="accent1"/>
            </a:fillRef>
            <a:effectRef idx="0">
              <a:schemeClr val="accent1"/>
            </a:effectRef>
            <a:fontRef idx="minor">
              <a:schemeClr val="tx1"/>
            </a:fontRef>
          </p:style>
        </p:cxnSp>
        <p:cxnSp>
          <p:nvCxnSpPr>
            <p:cNvPr id="81" name="直接箭头连接符 80"/>
            <p:cNvCxnSpPr>
              <a:stCxn id="60" idx="2"/>
            </p:cNvCxnSpPr>
            <p:nvPr/>
          </p:nvCxnSpPr>
          <p:spPr>
            <a:xfrm>
              <a:off x="3410069" y="3855300"/>
              <a:ext cx="0" cy="407781"/>
            </a:xfrm>
            <a:prstGeom prst="straightConnector1">
              <a:avLst/>
            </a:prstGeom>
            <a:ln w="19050">
              <a:solidFill>
                <a:srgbClr val="3333FF"/>
              </a:solidFill>
              <a:tailEnd type="arrow"/>
            </a:ln>
          </p:spPr>
          <p:style>
            <a:lnRef idx="1">
              <a:schemeClr val="accent1"/>
            </a:lnRef>
            <a:fillRef idx="0">
              <a:schemeClr val="accent1"/>
            </a:fillRef>
            <a:effectRef idx="0">
              <a:schemeClr val="accent1"/>
            </a:effectRef>
            <a:fontRef idx="minor">
              <a:schemeClr val="tx1"/>
            </a:fontRef>
          </p:style>
        </p:cxnSp>
        <p:cxnSp>
          <p:nvCxnSpPr>
            <p:cNvPr id="82" name="直接箭头连接符 81"/>
            <p:cNvCxnSpPr>
              <a:stCxn id="62" idx="2"/>
            </p:cNvCxnSpPr>
            <p:nvPr/>
          </p:nvCxnSpPr>
          <p:spPr>
            <a:xfrm>
              <a:off x="1233821" y="2817339"/>
              <a:ext cx="0" cy="1445742"/>
            </a:xfrm>
            <a:prstGeom prst="straightConnector1">
              <a:avLst/>
            </a:prstGeom>
            <a:ln w="19050">
              <a:solidFill>
                <a:srgbClr val="3333FF"/>
              </a:solidFill>
              <a:tailEnd type="arrow"/>
            </a:ln>
          </p:spPr>
          <p:style>
            <a:lnRef idx="1">
              <a:schemeClr val="accent1"/>
            </a:lnRef>
            <a:fillRef idx="0">
              <a:schemeClr val="accent1"/>
            </a:fillRef>
            <a:effectRef idx="0">
              <a:schemeClr val="accent1"/>
            </a:effectRef>
            <a:fontRef idx="minor">
              <a:schemeClr val="tx1"/>
            </a:fontRef>
          </p:style>
        </p:cxnSp>
        <p:cxnSp>
          <p:nvCxnSpPr>
            <p:cNvPr id="83" name="直接连接符 82"/>
            <p:cNvCxnSpPr/>
            <p:nvPr/>
          </p:nvCxnSpPr>
          <p:spPr>
            <a:xfrm>
              <a:off x="1221464" y="4263081"/>
              <a:ext cx="3321249" cy="0"/>
            </a:xfrm>
            <a:prstGeom prst="line">
              <a:avLst/>
            </a:prstGeom>
            <a:ln w="19050">
              <a:solidFill>
                <a:srgbClr val="3333FF"/>
              </a:solidFill>
            </a:ln>
          </p:spPr>
          <p:style>
            <a:lnRef idx="1">
              <a:schemeClr val="accent1"/>
            </a:lnRef>
            <a:fillRef idx="0">
              <a:schemeClr val="accent1"/>
            </a:fillRef>
            <a:effectRef idx="0">
              <a:schemeClr val="accent1"/>
            </a:effectRef>
            <a:fontRef idx="minor">
              <a:schemeClr val="tx1"/>
            </a:fontRef>
          </p:style>
        </p:cxnSp>
        <p:cxnSp>
          <p:nvCxnSpPr>
            <p:cNvPr id="84" name="直接连接符 83"/>
            <p:cNvCxnSpPr/>
            <p:nvPr/>
          </p:nvCxnSpPr>
          <p:spPr>
            <a:xfrm flipV="1">
              <a:off x="4542713" y="1013253"/>
              <a:ext cx="0" cy="3249829"/>
            </a:xfrm>
            <a:prstGeom prst="line">
              <a:avLst/>
            </a:prstGeom>
            <a:ln w="19050">
              <a:solidFill>
                <a:srgbClr val="3333FF"/>
              </a:solidFill>
            </a:ln>
          </p:spPr>
          <p:style>
            <a:lnRef idx="1">
              <a:schemeClr val="accent1"/>
            </a:lnRef>
            <a:fillRef idx="0">
              <a:schemeClr val="accent1"/>
            </a:fillRef>
            <a:effectRef idx="0">
              <a:schemeClr val="accent1"/>
            </a:effectRef>
            <a:fontRef idx="minor">
              <a:schemeClr val="tx1"/>
            </a:fontRef>
          </p:style>
        </p:cxnSp>
        <p:cxnSp>
          <p:nvCxnSpPr>
            <p:cNvPr id="85" name="直接连接符 84"/>
            <p:cNvCxnSpPr/>
            <p:nvPr/>
          </p:nvCxnSpPr>
          <p:spPr>
            <a:xfrm>
              <a:off x="4542713" y="1013253"/>
              <a:ext cx="1333830" cy="0"/>
            </a:xfrm>
            <a:prstGeom prst="line">
              <a:avLst/>
            </a:prstGeom>
            <a:ln w="19050">
              <a:solidFill>
                <a:srgbClr val="3333FF"/>
              </a:solidFill>
            </a:ln>
          </p:spPr>
          <p:style>
            <a:lnRef idx="1">
              <a:schemeClr val="accent1"/>
            </a:lnRef>
            <a:fillRef idx="0">
              <a:schemeClr val="accent1"/>
            </a:fillRef>
            <a:effectRef idx="0">
              <a:schemeClr val="accent1"/>
            </a:effectRef>
            <a:fontRef idx="minor">
              <a:schemeClr val="tx1"/>
            </a:fontRef>
          </p:style>
        </p:cxnSp>
        <p:cxnSp>
          <p:nvCxnSpPr>
            <p:cNvPr id="86" name="直接箭头连接符 85"/>
            <p:cNvCxnSpPr>
              <a:endCxn id="63" idx="0"/>
            </p:cNvCxnSpPr>
            <p:nvPr/>
          </p:nvCxnSpPr>
          <p:spPr>
            <a:xfrm flipH="1">
              <a:off x="5876542" y="1003987"/>
              <a:ext cx="1" cy="299653"/>
            </a:xfrm>
            <a:prstGeom prst="straightConnector1">
              <a:avLst/>
            </a:prstGeom>
            <a:ln w="19050">
              <a:solidFill>
                <a:srgbClr val="3333FF"/>
              </a:solidFill>
              <a:tailEnd type="arrow"/>
            </a:ln>
          </p:spPr>
          <p:style>
            <a:lnRef idx="1">
              <a:schemeClr val="accent1"/>
            </a:lnRef>
            <a:fillRef idx="0">
              <a:schemeClr val="accent1"/>
            </a:fillRef>
            <a:effectRef idx="0">
              <a:schemeClr val="accent1"/>
            </a:effectRef>
            <a:fontRef idx="minor">
              <a:schemeClr val="tx1"/>
            </a:fontRef>
          </p:style>
        </p:cxnSp>
        <p:cxnSp>
          <p:nvCxnSpPr>
            <p:cNvPr id="87" name="直接箭头连接符 86"/>
            <p:cNvCxnSpPr/>
            <p:nvPr/>
          </p:nvCxnSpPr>
          <p:spPr>
            <a:xfrm>
              <a:off x="8516025" y="2391032"/>
              <a:ext cx="0" cy="1872049"/>
            </a:xfrm>
            <a:prstGeom prst="straightConnector1">
              <a:avLst/>
            </a:prstGeom>
            <a:ln w="19050">
              <a:solidFill>
                <a:srgbClr val="3333FF"/>
              </a:solidFill>
              <a:tailEnd type="arrow"/>
            </a:ln>
          </p:spPr>
          <p:style>
            <a:lnRef idx="1">
              <a:schemeClr val="accent1"/>
            </a:lnRef>
            <a:fillRef idx="0">
              <a:schemeClr val="accent1"/>
            </a:fillRef>
            <a:effectRef idx="0">
              <a:schemeClr val="accent1"/>
            </a:effectRef>
            <a:fontRef idx="minor">
              <a:schemeClr val="tx1"/>
            </a:fontRef>
          </p:style>
        </p:cxnSp>
        <p:cxnSp>
          <p:nvCxnSpPr>
            <p:cNvPr id="88" name="直接箭头连接符 87"/>
            <p:cNvCxnSpPr/>
            <p:nvPr/>
          </p:nvCxnSpPr>
          <p:spPr>
            <a:xfrm>
              <a:off x="6641355" y="3985047"/>
              <a:ext cx="1874670" cy="1"/>
            </a:xfrm>
            <a:prstGeom prst="straightConnector1">
              <a:avLst/>
            </a:prstGeom>
            <a:ln w="19050">
              <a:solidFill>
                <a:srgbClr val="3333FF"/>
              </a:solidFill>
              <a:tailEnd type="arrow"/>
            </a:ln>
          </p:spPr>
          <p:style>
            <a:lnRef idx="1">
              <a:schemeClr val="accent1"/>
            </a:lnRef>
            <a:fillRef idx="0">
              <a:schemeClr val="accent1"/>
            </a:fillRef>
            <a:effectRef idx="0">
              <a:schemeClr val="accent1"/>
            </a:effectRef>
            <a:fontRef idx="minor">
              <a:schemeClr val="tx1"/>
            </a:fontRef>
          </p:style>
        </p:cxnSp>
        <p:cxnSp>
          <p:nvCxnSpPr>
            <p:cNvPr id="89" name="直接箭头连接符 88"/>
            <p:cNvCxnSpPr/>
            <p:nvPr/>
          </p:nvCxnSpPr>
          <p:spPr>
            <a:xfrm>
              <a:off x="8120601" y="3120079"/>
              <a:ext cx="395424" cy="1"/>
            </a:xfrm>
            <a:prstGeom prst="straightConnector1">
              <a:avLst/>
            </a:prstGeom>
            <a:ln w="19050">
              <a:solidFill>
                <a:srgbClr val="3333FF"/>
              </a:solidFill>
              <a:tailEnd type="arrow"/>
            </a:ln>
          </p:spPr>
          <p:style>
            <a:lnRef idx="1">
              <a:schemeClr val="accent1"/>
            </a:lnRef>
            <a:fillRef idx="0">
              <a:schemeClr val="accent1"/>
            </a:fillRef>
            <a:effectRef idx="0">
              <a:schemeClr val="accent1"/>
            </a:effectRef>
            <a:fontRef idx="minor">
              <a:schemeClr val="tx1"/>
            </a:fontRef>
          </p:style>
        </p:cxnSp>
        <p:sp>
          <p:nvSpPr>
            <p:cNvPr id="90" name="Rectangle 24"/>
            <p:cNvSpPr>
              <a:spLocks noChangeArrowheads="1"/>
            </p:cNvSpPr>
            <p:nvPr/>
          </p:nvSpPr>
          <p:spPr bwMode="auto">
            <a:xfrm>
              <a:off x="2984438" y="2718477"/>
              <a:ext cx="348287" cy="272883"/>
            </a:xfrm>
            <a:prstGeom prst="rect">
              <a:avLst/>
            </a:prstGeom>
            <a:solidFill>
              <a:srgbClr val="3333FF"/>
            </a:solidFill>
            <a:ln w="6350">
              <a:solidFill>
                <a:srgbClr val="000000"/>
              </a:solidFill>
              <a:miter lim="800000"/>
            </a:ln>
          </p:spPr>
          <p:txBody>
            <a:bodyPr wrap="none" lIns="90488" tIns="44450" rIns="90488" bIns="44450">
              <a:spAutoFit/>
            </a:bodyPr>
            <a:lstStyle/>
            <a:p>
              <a:pPr algn="ctr" defTabSz="762000" eaLnBrk="0" hangingPunct="0"/>
              <a:r>
                <a:rPr kumimoji="1" lang="zh-CN" altLang="en-US" sz="1000" b="1" dirty="0">
                  <a:solidFill>
                    <a:schemeClr val="bg1"/>
                  </a:solidFill>
                  <a:latin typeface="微软雅黑" panose="020B0503020204020204" pitchFamily="34" charset="-122"/>
                  <a:ea typeface="微软雅黑" panose="020B0503020204020204" pitchFamily="34" charset="-122"/>
                </a:rPr>
                <a:t>有</a:t>
              </a:r>
              <a:endParaRPr kumimoji="1" lang="en-US" altLang="zh-CN" sz="1000" b="1" dirty="0">
                <a:solidFill>
                  <a:schemeClr val="bg1"/>
                </a:solidFill>
                <a:latin typeface="微软雅黑" panose="020B0503020204020204" pitchFamily="34" charset="-122"/>
                <a:ea typeface="微软雅黑" panose="020B0503020204020204" pitchFamily="34" charset="-122"/>
              </a:endParaRPr>
            </a:p>
          </p:txBody>
        </p:sp>
        <p:sp>
          <p:nvSpPr>
            <p:cNvPr id="91" name="Rectangle 24"/>
            <p:cNvSpPr>
              <a:spLocks noChangeArrowheads="1"/>
            </p:cNvSpPr>
            <p:nvPr/>
          </p:nvSpPr>
          <p:spPr bwMode="auto">
            <a:xfrm>
              <a:off x="2138022" y="2104968"/>
              <a:ext cx="348287" cy="272883"/>
            </a:xfrm>
            <a:prstGeom prst="rect">
              <a:avLst/>
            </a:prstGeom>
            <a:solidFill>
              <a:srgbClr val="FFFF00"/>
            </a:solidFill>
            <a:ln w="6350">
              <a:solidFill>
                <a:srgbClr val="000000"/>
              </a:solidFill>
              <a:miter lim="800000"/>
            </a:ln>
          </p:spPr>
          <p:txBody>
            <a:bodyPr wrap="none" lIns="90488" tIns="44450" rIns="90488" bIns="44450">
              <a:spAutoFit/>
            </a:bodyPr>
            <a:lstStyle/>
            <a:p>
              <a:pPr algn="ctr" defTabSz="762000" eaLnBrk="0" hangingPunct="0"/>
              <a:r>
                <a:rPr kumimoji="1" lang="zh-CN" altLang="en-US" sz="1000" b="1" dirty="0" smtClean="0">
                  <a:latin typeface="微软雅黑" panose="020B0503020204020204" pitchFamily="34" charset="-122"/>
                  <a:ea typeface="微软雅黑" panose="020B0503020204020204" pitchFamily="34" charset="-122"/>
                </a:rPr>
                <a:t>无</a:t>
              </a:r>
              <a:endParaRPr kumimoji="1" lang="en-US" altLang="zh-CN" sz="1000" b="1" dirty="0">
                <a:latin typeface="微软雅黑" panose="020B0503020204020204" pitchFamily="34" charset="-122"/>
                <a:ea typeface="微软雅黑" panose="020B0503020204020204" pitchFamily="34" charset="-122"/>
              </a:endParaRPr>
            </a:p>
          </p:txBody>
        </p:sp>
        <p:sp>
          <p:nvSpPr>
            <p:cNvPr id="92" name="Rectangle 24"/>
            <p:cNvSpPr>
              <a:spLocks noChangeArrowheads="1"/>
            </p:cNvSpPr>
            <p:nvPr/>
          </p:nvSpPr>
          <p:spPr bwMode="auto">
            <a:xfrm>
              <a:off x="6828828" y="1847946"/>
              <a:ext cx="348287" cy="272883"/>
            </a:xfrm>
            <a:prstGeom prst="rect">
              <a:avLst/>
            </a:prstGeom>
            <a:solidFill>
              <a:srgbClr val="FFFF00"/>
            </a:solidFill>
            <a:ln w="6350">
              <a:solidFill>
                <a:srgbClr val="000000"/>
              </a:solidFill>
              <a:miter lim="800000"/>
            </a:ln>
          </p:spPr>
          <p:txBody>
            <a:bodyPr wrap="none" lIns="90488" tIns="44450" rIns="90488" bIns="44450">
              <a:spAutoFit/>
            </a:bodyPr>
            <a:lstStyle/>
            <a:p>
              <a:pPr algn="ctr" defTabSz="762000" eaLnBrk="0" hangingPunct="0"/>
              <a:r>
                <a:rPr kumimoji="1" lang="zh-CN" altLang="en-US" sz="1000" b="1" dirty="0" smtClean="0">
                  <a:latin typeface="微软雅黑" panose="020B0503020204020204" pitchFamily="34" charset="-122"/>
                  <a:ea typeface="微软雅黑" panose="020B0503020204020204" pitchFamily="34" charset="-122"/>
                </a:rPr>
                <a:t>无</a:t>
              </a:r>
              <a:endParaRPr kumimoji="1" lang="en-US" altLang="zh-CN" sz="1000" b="1" dirty="0">
                <a:latin typeface="微软雅黑" panose="020B0503020204020204" pitchFamily="34" charset="-122"/>
                <a:ea typeface="微软雅黑" panose="020B0503020204020204" pitchFamily="34" charset="-122"/>
              </a:endParaRPr>
            </a:p>
          </p:txBody>
        </p:sp>
        <p:sp>
          <p:nvSpPr>
            <p:cNvPr id="93" name="Rectangle 24"/>
            <p:cNvSpPr>
              <a:spLocks noChangeArrowheads="1"/>
            </p:cNvSpPr>
            <p:nvPr/>
          </p:nvSpPr>
          <p:spPr bwMode="auto">
            <a:xfrm>
              <a:off x="5438554" y="2418207"/>
              <a:ext cx="348287" cy="272883"/>
            </a:xfrm>
            <a:prstGeom prst="rect">
              <a:avLst/>
            </a:prstGeom>
            <a:solidFill>
              <a:srgbClr val="3333FF"/>
            </a:solidFill>
            <a:ln w="6350">
              <a:solidFill>
                <a:srgbClr val="000000"/>
              </a:solidFill>
              <a:miter lim="800000"/>
            </a:ln>
          </p:spPr>
          <p:txBody>
            <a:bodyPr wrap="none" lIns="90488" tIns="44450" rIns="90488" bIns="44450">
              <a:spAutoFit/>
            </a:bodyPr>
            <a:lstStyle/>
            <a:p>
              <a:pPr algn="ctr" defTabSz="762000" eaLnBrk="0" hangingPunct="0"/>
              <a:r>
                <a:rPr kumimoji="1" lang="zh-CN" altLang="en-US" sz="1000" b="1" dirty="0">
                  <a:solidFill>
                    <a:schemeClr val="bg1"/>
                  </a:solidFill>
                  <a:latin typeface="微软雅黑" panose="020B0503020204020204" pitchFamily="34" charset="-122"/>
                  <a:ea typeface="微软雅黑" panose="020B0503020204020204" pitchFamily="34" charset="-122"/>
                </a:rPr>
                <a:t>有</a:t>
              </a:r>
              <a:endParaRPr kumimoji="1" lang="en-US" altLang="zh-CN" sz="1000" b="1" dirty="0">
                <a:solidFill>
                  <a:schemeClr val="bg1"/>
                </a:solidFill>
                <a:latin typeface="微软雅黑" panose="020B0503020204020204" pitchFamily="34" charset="-122"/>
                <a:ea typeface="微软雅黑" panose="020B0503020204020204" pitchFamily="34" charset="-122"/>
              </a:endParaRPr>
            </a:p>
          </p:txBody>
        </p:sp>
        <p:sp>
          <p:nvSpPr>
            <p:cNvPr id="94" name="Rectangle 24"/>
            <p:cNvSpPr>
              <a:spLocks noChangeArrowheads="1"/>
            </p:cNvSpPr>
            <p:nvPr/>
          </p:nvSpPr>
          <p:spPr bwMode="auto">
            <a:xfrm>
              <a:off x="5304956" y="3463592"/>
              <a:ext cx="491910" cy="272883"/>
            </a:xfrm>
            <a:prstGeom prst="rect">
              <a:avLst/>
            </a:prstGeom>
            <a:solidFill>
              <a:srgbClr val="3333FF"/>
            </a:solidFill>
            <a:ln w="6350">
              <a:solidFill>
                <a:srgbClr val="000000"/>
              </a:solidFill>
              <a:miter lim="800000"/>
            </a:ln>
          </p:spPr>
          <p:txBody>
            <a:bodyPr wrap="none" lIns="90488" tIns="44450" rIns="90488" bIns="44450">
              <a:spAutoFit/>
            </a:bodyPr>
            <a:lstStyle/>
            <a:p>
              <a:pPr algn="ctr" defTabSz="762000" eaLnBrk="0" hangingPunct="0"/>
              <a:r>
                <a:rPr kumimoji="1" lang="zh-CN" altLang="en-US" sz="1000" b="1" dirty="0" smtClean="0">
                  <a:solidFill>
                    <a:schemeClr val="bg1"/>
                  </a:solidFill>
                  <a:latin typeface="微软雅黑" panose="020B0503020204020204" pitchFamily="34" charset="-122"/>
                  <a:ea typeface="微软雅黑" panose="020B0503020204020204" pitchFamily="34" charset="-122"/>
                </a:rPr>
                <a:t>相同</a:t>
              </a:r>
              <a:endParaRPr kumimoji="1" lang="en-US" altLang="zh-CN" sz="1000" b="1" dirty="0">
                <a:solidFill>
                  <a:schemeClr val="bg1"/>
                </a:solidFill>
                <a:latin typeface="微软雅黑" panose="020B0503020204020204" pitchFamily="34" charset="-122"/>
                <a:ea typeface="微软雅黑" panose="020B0503020204020204" pitchFamily="34" charset="-122"/>
              </a:endParaRPr>
            </a:p>
          </p:txBody>
        </p:sp>
        <p:sp>
          <p:nvSpPr>
            <p:cNvPr id="95" name="Rectangle 24"/>
            <p:cNvSpPr>
              <a:spLocks noChangeArrowheads="1"/>
            </p:cNvSpPr>
            <p:nvPr/>
          </p:nvSpPr>
          <p:spPr bwMode="auto">
            <a:xfrm>
              <a:off x="6736517" y="2758017"/>
              <a:ext cx="491910" cy="272883"/>
            </a:xfrm>
            <a:prstGeom prst="rect">
              <a:avLst/>
            </a:prstGeom>
            <a:solidFill>
              <a:srgbClr val="FFFF00"/>
            </a:solidFill>
            <a:ln w="6350">
              <a:solidFill>
                <a:srgbClr val="000000"/>
              </a:solidFill>
              <a:miter lim="800000"/>
            </a:ln>
          </p:spPr>
          <p:txBody>
            <a:bodyPr wrap="none" lIns="90488" tIns="44450" rIns="90488" bIns="44450">
              <a:spAutoFit/>
            </a:bodyPr>
            <a:lstStyle/>
            <a:p>
              <a:pPr algn="ctr" defTabSz="762000" eaLnBrk="0" hangingPunct="0"/>
              <a:r>
                <a:rPr kumimoji="1" lang="zh-CN" altLang="en-US" sz="1000" b="1" dirty="0" smtClean="0">
                  <a:latin typeface="微软雅黑" panose="020B0503020204020204" pitchFamily="34" charset="-122"/>
                  <a:ea typeface="微软雅黑" panose="020B0503020204020204" pitchFamily="34" charset="-122"/>
                </a:rPr>
                <a:t>不同</a:t>
              </a:r>
              <a:endParaRPr kumimoji="1" lang="en-US" altLang="zh-CN" sz="1000" b="1" dirty="0">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2000" advTm="2000"/>
    </mc:Choice>
    <mc:Fallback>
      <p:transition spd="slow" advTm="2000"/>
    </mc:Fallback>
  </mc:AlternateContent>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圆角矩形 48"/>
          <p:cNvSpPr/>
          <p:nvPr/>
        </p:nvSpPr>
        <p:spPr>
          <a:xfrm>
            <a:off x="502919" y="1072992"/>
            <a:ext cx="8129015" cy="3317601"/>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AutoShape 5"/>
          <p:cNvSpPr>
            <a:spLocks noChangeArrowheads="1"/>
          </p:cNvSpPr>
          <p:nvPr/>
        </p:nvSpPr>
        <p:spPr bwMode="auto">
          <a:xfrm>
            <a:off x="502919" y="643533"/>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 name="Rectangle 6"/>
          <p:cNvSpPr>
            <a:spLocks noChangeArrowheads="1"/>
          </p:cNvSpPr>
          <p:nvPr/>
        </p:nvSpPr>
        <p:spPr bwMode="auto">
          <a:xfrm>
            <a:off x="3202762" y="620443"/>
            <a:ext cx="272863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smtClean="0">
                <a:solidFill>
                  <a:schemeClr val="bg1"/>
                </a:solidFill>
                <a:latin typeface="微软雅黑" panose="020B0503020204020204" pitchFamily="34" charset="-122"/>
                <a:ea typeface="微软雅黑" panose="020B0503020204020204" pitchFamily="34" charset="-122"/>
              </a:rPr>
              <a:t>2 </a:t>
            </a:r>
            <a:r>
              <a:rPr lang="zh-CN" altLang="en-US" sz="2000" b="1" dirty="0" smtClean="0">
                <a:solidFill>
                  <a:schemeClr val="bg1"/>
                </a:solidFill>
                <a:latin typeface="微软雅黑" panose="020B0503020204020204" pitchFamily="34" charset="-122"/>
                <a:ea typeface="微软雅黑" panose="020B0503020204020204" pitchFamily="34" charset="-122"/>
              </a:rPr>
              <a:t>台以太网交换机互连</a:t>
            </a:r>
            <a:endParaRPr lang="fr-FR" altLang="zh-CN" sz="2000" b="1" dirty="0">
              <a:solidFill>
                <a:schemeClr val="bg1"/>
              </a:solidFill>
              <a:latin typeface="微软雅黑" panose="020B0503020204020204" pitchFamily="34" charset="-122"/>
              <a:ea typeface="微软雅黑" panose="020B0503020204020204" pitchFamily="34" charset="-122"/>
            </a:endParaRPr>
          </a:p>
        </p:txBody>
      </p:sp>
      <p:cxnSp>
        <p:nvCxnSpPr>
          <p:cNvPr id="9" name="直接连接符 8"/>
          <p:cNvCxnSpPr/>
          <p:nvPr/>
        </p:nvCxnSpPr>
        <p:spPr>
          <a:xfrm>
            <a:off x="3704586" y="1637522"/>
            <a:ext cx="174065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 name="组合 3"/>
          <p:cNvGrpSpPr/>
          <p:nvPr/>
        </p:nvGrpSpPr>
        <p:grpSpPr>
          <a:xfrm>
            <a:off x="5306576" y="1164279"/>
            <a:ext cx="3159985" cy="2358340"/>
            <a:chOff x="5467217" y="1688855"/>
            <a:chExt cx="3159985" cy="2358340"/>
          </a:xfrm>
        </p:grpSpPr>
        <p:sp>
          <p:nvSpPr>
            <p:cNvPr id="51" name="矩形 50"/>
            <p:cNvSpPr/>
            <p:nvPr/>
          </p:nvSpPr>
          <p:spPr>
            <a:xfrm>
              <a:off x="5481206" y="1995407"/>
              <a:ext cx="2209376" cy="2051788"/>
            </a:xfrm>
            <a:prstGeom prst="rect">
              <a:avLst/>
            </a:prstGeom>
            <a:solidFill>
              <a:srgbClr val="0000CC"/>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200" dirty="0">
                  <a:latin typeface="微软雅黑" panose="020B0503020204020204" pitchFamily="34" charset="-122"/>
                  <a:ea typeface="微软雅黑" panose="020B0503020204020204" pitchFamily="34" charset="-122"/>
                </a:rPr>
                <a:t> </a:t>
              </a:r>
              <a:endParaRPr lang="zh-CN" altLang="en-US" sz="1200" dirty="0">
                <a:latin typeface="微软雅黑" panose="020B0503020204020204" pitchFamily="34" charset="-122"/>
                <a:ea typeface="微软雅黑" panose="020B0503020204020204" pitchFamily="34" charset="-122"/>
              </a:endParaRPr>
            </a:p>
          </p:txBody>
        </p:sp>
        <p:cxnSp>
          <p:nvCxnSpPr>
            <p:cNvPr id="52" name="直接连接符 51"/>
            <p:cNvCxnSpPr/>
            <p:nvPr/>
          </p:nvCxnSpPr>
          <p:spPr>
            <a:xfrm flipH="1">
              <a:off x="7604253" y="3793563"/>
              <a:ext cx="66083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a:off x="7604253" y="2715661"/>
              <a:ext cx="67167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直接连接符 53"/>
            <p:cNvCxnSpPr/>
            <p:nvPr/>
          </p:nvCxnSpPr>
          <p:spPr>
            <a:xfrm flipH="1">
              <a:off x="7627126" y="3239407"/>
              <a:ext cx="63796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直接连接符 90"/>
            <p:cNvCxnSpPr/>
            <p:nvPr/>
          </p:nvCxnSpPr>
          <p:spPr>
            <a:xfrm>
              <a:off x="7604253" y="2159938"/>
              <a:ext cx="66252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2" name="Rectangle 24"/>
            <p:cNvSpPr>
              <a:spLocks noChangeArrowheads="1"/>
            </p:cNvSpPr>
            <p:nvPr/>
          </p:nvSpPr>
          <p:spPr bwMode="auto">
            <a:xfrm>
              <a:off x="5801643" y="1688855"/>
              <a:ext cx="1530869" cy="30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ctr" defTabSz="762000" eaLnBrk="0" hangingPunct="0"/>
              <a:r>
                <a:rPr kumimoji="1" lang="zh-CN" altLang="en-US" sz="1400" b="1" dirty="0">
                  <a:solidFill>
                    <a:srgbClr val="0000FF"/>
                  </a:solidFill>
                  <a:latin typeface="微软雅黑" panose="020B0503020204020204" pitchFamily="34" charset="-122"/>
                  <a:ea typeface="微软雅黑" panose="020B0503020204020204" pitchFamily="34" charset="-122"/>
                </a:rPr>
                <a:t>以太网</a:t>
              </a:r>
              <a:r>
                <a:rPr kumimoji="1" lang="zh-CN" altLang="en-US" sz="1400" b="1" dirty="0" smtClean="0">
                  <a:solidFill>
                    <a:srgbClr val="0000FF"/>
                  </a:solidFill>
                  <a:latin typeface="微软雅黑" panose="020B0503020204020204" pitchFamily="34" charset="-122"/>
                  <a:ea typeface="微软雅黑" panose="020B0503020204020204" pitchFamily="34" charset="-122"/>
                </a:rPr>
                <a:t>交换机 </a:t>
              </a:r>
              <a:r>
                <a:rPr kumimoji="1" lang="en-US" altLang="zh-CN" sz="1400" b="1" dirty="0" smtClean="0">
                  <a:solidFill>
                    <a:srgbClr val="0000FF"/>
                  </a:solidFill>
                  <a:latin typeface="微软雅黑" panose="020B0503020204020204" pitchFamily="34" charset="-122"/>
                  <a:ea typeface="微软雅黑" panose="020B0503020204020204" pitchFamily="34" charset="-122"/>
                </a:rPr>
                <a:t>S2</a:t>
              </a:r>
              <a:endParaRPr kumimoji="1" lang="en-US" altLang="zh-CN" sz="1400" b="1" dirty="0">
                <a:solidFill>
                  <a:srgbClr val="0000FF"/>
                </a:solidFill>
                <a:latin typeface="微软雅黑" panose="020B0503020204020204" pitchFamily="34" charset="-122"/>
                <a:ea typeface="微软雅黑" panose="020B0503020204020204" pitchFamily="34" charset="-122"/>
              </a:endParaRPr>
            </a:p>
          </p:txBody>
        </p:sp>
        <p:sp>
          <p:nvSpPr>
            <p:cNvPr id="93" name="Rectangle 34"/>
            <p:cNvSpPr>
              <a:spLocks noChangeArrowheads="1"/>
            </p:cNvSpPr>
            <p:nvPr/>
          </p:nvSpPr>
          <p:spPr bwMode="auto">
            <a:xfrm>
              <a:off x="8349882" y="1958293"/>
              <a:ext cx="270909" cy="274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r" defTabSz="762000" eaLnBrk="0" hangingPunct="0"/>
              <a:r>
                <a:rPr kumimoji="1" lang="en-US" altLang="zh-CN" sz="1200" b="1" dirty="0" smtClean="0">
                  <a:latin typeface="微软雅黑" panose="020B0503020204020204" pitchFamily="34" charset="-122"/>
                  <a:ea typeface="微软雅黑" panose="020B0503020204020204" pitchFamily="34" charset="-122"/>
                </a:rPr>
                <a:t>E</a:t>
              </a:r>
              <a:endParaRPr kumimoji="1" lang="en-US" altLang="zh-CN" sz="1200" b="1" dirty="0">
                <a:latin typeface="微软雅黑" panose="020B0503020204020204" pitchFamily="34" charset="-122"/>
                <a:ea typeface="微软雅黑" panose="020B0503020204020204" pitchFamily="34" charset="-122"/>
              </a:endParaRPr>
            </a:p>
          </p:txBody>
        </p:sp>
        <p:grpSp>
          <p:nvGrpSpPr>
            <p:cNvPr id="94" name="组合 57"/>
            <p:cNvGrpSpPr/>
            <p:nvPr/>
          </p:nvGrpSpPr>
          <p:grpSpPr bwMode="auto">
            <a:xfrm>
              <a:off x="7460289" y="2022721"/>
              <a:ext cx="277321" cy="274434"/>
              <a:chOff x="2255844" y="1268760"/>
              <a:chExt cx="360915" cy="356296"/>
            </a:xfrm>
          </p:grpSpPr>
          <p:sp>
            <p:nvSpPr>
              <p:cNvPr id="127" name="矩形 126"/>
              <p:cNvSpPr/>
              <p:nvPr/>
            </p:nvSpPr>
            <p:spPr>
              <a:xfrm>
                <a:off x="2267744" y="1340197"/>
                <a:ext cx="288032" cy="215900"/>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sz="1200" b="1" dirty="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latin typeface="微软雅黑" panose="020B0503020204020204" pitchFamily="34" charset="-122"/>
                  <a:ea typeface="微软雅黑" panose="020B0503020204020204" pitchFamily="34" charset="-122"/>
                </a:endParaRPr>
              </a:p>
            </p:txBody>
          </p:sp>
          <p:sp>
            <p:nvSpPr>
              <p:cNvPr id="128" name="Rectangle 40"/>
              <p:cNvSpPr>
                <a:spLocks noChangeArrowheads="1"/>
              </p:cNvSpPr>
              <p:nvPr/>
            </p:nvSpPr>
            <p:spPr bwMode="auto">
              <a:xfrm>
                <a:off x="2255844" y="1268760"/>
                <a:ext cx="360915" cy="356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sz="1200" b="1" dirty="0">
                    <a:latin typeface="微软雅黑" panose="020B0503020204020204" pitchFamily="34" charset="-122"/>
                    <a:ea typeface="微软雅黑" panose="020B0503020204020204" pitchFamily="34" charset="-122"/>
                  </a:rPr>
                  <a:t>1</a:t>
                </a:r>
                <a:endParaRPr kumimoji="1" lang="en-US" altLang="zh-CN" sz="1200" b="1" baseline="-25000" dirty="0">
                  <a:latin typeface="微软雅黑" panose="020B0503020204020204" pitchFamily="34" charset="-122"/>
                  <a:ea typeface="微软雅黑" panose="020B0503020204020204" pitchFamily="34" charset="-122"/>
                </a:endParaRPr>
              </a:p>
            </p:txBody>
          </p:sp>
        </p:grpSp>
        <p:grpSp>
          <p:nvGrpSpPr>
            <p:cNvPr id="95" name="组合 58"/>
            <p:cNvGrpSpPr/>
            <p:nvPr/>
          </p:nvGrpSpPr>
          <p:grpSpPr bwMode="auto">
            <a:xfrm>
              <a:off x="7469432" y="2586633"/>
              <a:ext cx="277321" cy="274434"/>
              <a:chOff x="2267744" y="1280668"/>
              <a:chExt cx="360915" cy="357388"/>
            </a:xfrm>
          </p:grpSpPr>
          <p:sp>
            <p:nvSpPr>
              <p:cNvPr id="125" name="矩形 124"/>
              <p:cNvSpPr/>
              <p:nvPr/>
            </p:nvSpPr>
            <p:spPr>
              <a:xfrm>
                <a:off x="2267744" y="1340416"/>
                <a:ext cx="288032" cy="216562"/>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sz="1200" b="1" dirty="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latin typeface="微软雅黑" panose="020B0503020204020204" pitchFamily="34" charset="-122"/>
                  <a:ea typeface="微软雅黑" panose="020B0503020204020204" pitchFamily="34" charset="-122"/>
                </a:endParaRPr>
              </a:p>
            </p:txBody>
          </p:sp>
          <p:sp>
            <p:nvSpPr>
              <p:cNvPr id="126" name="Rectangle 40"/>
              <p:cNvSpPr>
                <a:spLocks noChangeArrowheads="1"/>
              </p:cNvSpPr>
              <p:nvPr/>
            </p:nvSpPr>
            <p:spPr bwMode="auto">
              <a:xfrm>
                <a:off x="2267744" y="1280668"/>
                <a:ext cx="360915" cy="357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sz="1200" b="1" dirty="0">
                    <a:latin typeface="微软雅黑" panose="020B0503020204020204" pitchFamily="34" charset="-122"/>
                    <a:ea typeface="微软雅黑" panose="020B0503020204020204" pitchFamily="34" charset="-122"/>
                  </a:rPr>
                  <a:t>2</a:t>
                </a:r>
                <a:endParaRPr kumimoji="1" lang="en-US" altLang="zh-CN" sz="1200" b="1" baseline="-25000" dirty="0">
                  <a:latin typeface="微软雅黑" panose="020B0503020204020204" pitchFamily="34" charset="-122"/>
                  <a:ea typeface="微软雅黑" panose="020B0503020204020204" pitchFamily="34" charset="-122"/>
                </a:endParaRPr>
              </a:p>
            </p:txBody>
          </p:sp>
        </p:grpSp>
        <p:grpSp>
          <p:nvGrpSpPr>
            <p:cNvPr id="96" name="组合 61"/>
            <p:cNvGrpSpPr/>
            <p:nvPr/>
          </p:nvGrpSpPr>
          <p:grpSpPr bwMode="auto">
            <a:xfrm>
              <a:off x="7440312" y="3664535"/>
              <a:ext cx="277321" cy="274434"/>
              <a:chOff x="2244074" y="1280668"/>
              <a:chExt cx="358931" cy="357388"/>
            </a:xfrm>
          </p:grpSpPr>
          <p:sp>
            <p:nvSpPr>
              <p:cNvPr id="123" name="矩形 122"/>
              <p:cNvSpPr/>
              <p:nvPr/>
            </p:nvSpPr>
            <p:spPr>
              <a:xfrm>
                <a:off x="2267744" y="1340416"/>
                <a:ext cx="288032" cy="216562"/>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sz="1200" b="1" dirty="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latin typeface="微软雅黑" panose="020B0503020204020204" pitchFamily="34" charset="-122"/>
                  <a:ea typeface="微软雅黑" panose="020B0503020204020204" pitchFamily="34" charset="-122"/>
                </a:endParaRPr>
              </a:p>
            </p:txBody>
          </p:sp>
          <p:sp>
            <p:nvSpPr>
              <p:cNvPr id="124" name="Rectangle 40"/>
              <p:cNvSpPr>
                <a:spLocks noChangeArrowheads="1"/>
              </p:cNvSpPr>
              <p:nvPr/>
            </p:nvSpPr>
            <p:spPr bwMode="auto">
              <a:xfrm>
                <a:off x="2244074" y="1280668"/>
                <a:ext cx="358931" cy="357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sz="1200" b="1" dirty="0">
                    <a:latin typeface="微软雅黑" panose="020B0503020204020204" pitchFamily="34" charset="-122"/>
                    <a:ea typeface="微软雅黑" panose="020B0503020204020204" pitchFamily="34" charset="-122"/>
                  </a:rPr>
                  <a:t>4</a:t>
                </a:r>
                <a:endParaRPr kumimoji="1" lang="en-US" altLang="zh-CN" sz="1200" b="1" baseline="-25000" dirty="0">
                  <a:latin typeface="微软雅黑" panose="020B0503020204020204" pitchFamily="34" charset="-122"/>
                  <a:ea typeface="微软雅黑" panose="020B0503020204020204" pitchFamily="34" charset="-122"/>
                </a:endParaRPr>
              </a:p>
            </p:txBody>
          </p:sp>
        </p:grpSp>
        <p:grpSp>
          <p:nvGrpSpPr>
            <p:cNvPr id="97" name="组合 64"/>
            <p:cNvGrpSpPr/>
            <p:nvPr/>
          </p:nvGrpSpPr>
          <p:grpSpPr bwMode="auto">
            <a:xfrm>
              <a:off x="7449456" y="3100624"/>
              <a:ext cx="277321" cy="274434"/>
              <a:chOff x="2255909" y="1268760"/>
              <a:chExt cx="358931" cy="355702"/>
            </a:xfrm>
          </p:grpSpPr>
          <p:sp>
            <p:nvSpPr>
              <p:cNvPr id="121" name="矩形 120"/>
              <p:cNvSpPr/>
              <p:nvPr/>
            </p:nvSpPr>
            <p:spPr>
              <a:xfrm>
                <a:off x="2267744" y="1340078"/>
                <a:ext cx="288032" cy="217125"/>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sz="1200" b="1" dirty="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latin typeface="微软雅黑" panose="020B0503020204020204" pitchFamily="34" charset="-122"/>
                  <a:ea typeface="微软雅黑" panose="020B0503020204020204" pitchFamily="34" charset="-122"/>
                </a:endParaRPr>
              </a:p>
            </p:txBody>
          </p:sp>
          <p:sp>
            <p:nvSpPr>
              <p:cNvPr id="122" name="Rectangle 40"/>
              <p:cNvSpPr>
                <a:spLocks noChangeArrowheads="1"/>
              </p:cNvSpPr>
              <p:nvPr/>
            </p:nvSpPr>
            <p:spPr bwMode="auto">
              <a:xfrm>
                <a:off x="2255909" y="1268760"/>
                <a:ext cx="358931" cy="355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sz="1200" b="1" dirty="0">
                    <a:latin typeface="微软雅黑" panose="020B0503020204020204" pitchFamily="34" charset="-122"/>
                    <a:ea typeface="微软雅黑" panose="020B0503020204020204" pitchFamily="34" charset="-122"/>
                  </a:rPr>
                  <a:t>3</a:t>
                </a:r>
                <a:endParaRPr kumimoji="1" lang="en-US" altLang="zh-CN" sz="1200" b="1" baseline="-25000" dirty="0">
                  <a:latin typeface="微软雅黑" panose="020B0503020204020204" pitchFamily="34" charset="-122"/>
                  <a:ea typeface="微软雅黑" panose="020B0503020204020204" pitchFamily="34" charset="-122"/>
                </a:endParaRPr>
              </a:p>
            </p:txBody>
          </p:sp>
        </p:grpSp>
        <p:sp>
          <p:nvSpPr>
            <p:cNvPr id="98" name="Rectangle 34"/>
            <p:cNvSpPr>
              <a:spLocks noChangeArrowheads="1"/>
            </p:cNvSpPr>
            <p:nvPr/>
          </p:nvSpPr>
          <p:spPr bwMode="auto">
            <a:xfrm>
              <a:off x="8317821" y="3617530"/>
              <a:ext cx="309381" cy="274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r" defTabSz="762000" eaLnBrk="0" hangingPunct="0"/>
              <a:r>
                <a:rPr kumimoji="1" lang="en-US" altLang="zh-CN" sz="1200" b="1" dirty="0" smtClean="0">
                  <a:latin typeface="微软雅黑" panose="020B0503020204020204" pitchFamily="34" charset="-122"/>
                  <a:ea typeface="微软雅黑" panose="020B0503020204020204" pitchFamily="34" charset="-122"/>
                </a:rPr>
                <a:t>H</a:t>
              </a:r>
              <a:endParaRPr kumimoji="1" lang="en-US" altLang="zh-CN" sz="1200" b="1" baseline="-25000" dirty="0">
                <a:latin typeface="微软雅黑" panose="020B0503020204020204" pitchFamily="34" charset="-122"/>
                <a:ea typeface="微软雅黑" panose="020B0503020204020204" pitchFamily="34" charset="-122"/>
              </a:endParaRPr>
            </a:p>
          </p:txBody>
        </p:sp>
        <p:sp>
          <p:nvSpPr>
            <p:cNvPr id="99" name="Rectangle 34"/>
            <p:cNvSpPr>
              <a:spLocks noChangeArrowheads="1"/>
            </p:cNvSpPr>
            <p:nvPr/>
          </p:nvSpPr>
          <p:spPr bwMode="auto">
            <a:xfrm>
              <a:off x="8311410" y="3051755"/>
              <a:ext cx="299763" cy="274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r" defTabSz="762000" eaLnBrk="0" hangingPunct="0"/>
              <a:r>
                <a:rPr kumimoji="1" lang="en-US" altLang="zh-CN" sz="1200" b="1" dirty="0" smtClean="0">
                  <a:latin typeface="微软雅黑" panose="020B0503020204020204" pitchFamily="34" charset="-122"/>
                  <a:ea typeface="微软雅黑" panose="020B0503020204020204" pitchFamily="34" charset="-122"/>
                </a:rPr>
                <a:t>G</a:t>
              </a:r>
              <a:endParaRPr kumimoji="1" lang="en-US" altLang="zh-CN" sz="1200" b="1" baseline="-25000" dirty="0">
                <a:latin typeface="微软雅黑" panose="020B0503020204020204" pitchFamily="34" charset="-122"/>
                <a:ea typeface="微软雅黑" panose="020B0503020204020204" pitchFamily="34" charset="-122"/>
              </a:endParaRPr>
            </a:p>
          </p:txBody>
        </p:sp>
        <p:grpSp>
          <p:nvGrpSpPr>
            <p:cNvPr id="100" name="组合 99"/>
            <p:cNvGrpSpPr/>
            <p:nvPr/>
          </p:nvGrpSpPr>
          <p:grpSpPr>
            <a:xfrm>
              <a:off x="5567372" y="2255290"/>
              <a:ext cx="1968560" cy="1377898"/>
              <a:chOff x="1976244" y="2283000"/>
              <a:chExt cx="1968560" cy="1377898"/>
            </a:xfrm>
          </p:grpSpPr>
          <p:sp>
            <p:nvSpPr>
              <p:cNvPr id="112" name="Rectangle 44"/>
              <p:cNvSpPr>
                <a:spLocks noChangeArrowheads="1"/>
              </p:cNvSpPr>
              <p:nvPr/>
            </p:nvSpPr>
            <p:spPr bwMode="auto">
              <a:xfrm>
                <a:off x="1976244" y="2551856"/>
                <a:ext cx="1783576" cy="1109042"/>
              </a:xfrm>
              <a:prstGeom prst="rect">
                <a:avLst/>
              </a:prstGeom>
              <a:solidFill>
                <a:schemeClr val="bg1"/>
              </a:solidFill>
              <a:ln w="9525">
                <a:solidFill>
                  <a:schemeClr val="tx1"/>
                </a:solidFill>
                <a:miter lim="800000"/>
              </a:ln>
            </p:spPr>
            <p:txBody>
              <a:bodyPr wrap="none" anchor="ctr"/>
              <a:lstStyle/>
              <a:p>
                <a:endParaRPr lang="zh-CN" altLang="en-US" sz="1200" b="1">
                  <a:latin typeface="微软雅黑" panose="020B0503020204020204" pitchFamily="34" charset="-122"/>
                  <a:ea typeface="微软雅黑" panose="020B0503020204020204" pitchFamily="34" charset="-122"/>
                </a:endParaRPr>
              </a:p>
            </p:txBody>
          </p:sp>
          <p:sp>
            <p:nvSpPr>
              <p:cNvPr id="113" name="Rectangle 49"/>
              <p:cNvSpPr>
                <a:spLocks noChangeArrowheads="1"/>
              </p:cNvSpPr>
              <p:nvPr/>
            </p:nvSpPr>
            <p:spPr bwMode="auto">
              <a:xfrm>
                <a:off x="1998899" y="2521979"/>
                <a:ext cx="1945905" cy="461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90488" tIns="44450" rIns="90488" bIns="44450">
                <a:spAutoFit/>
              </a:bodyPr>
              <a:lstStyle/>
              <a:p>
                <a:pPr defTabSz="762000" eaLnBrk="0" hangingPunct="0">
                  <a:lnSpc>
                    <a:spcPct val="115000"/>
                  </a:lnSpc>
                </a:pPr>
                <a:r>
                  <a:rPr kumimoji="1" lang="en-US" altLang="zh-CN" sz="1050" b="1" dirty="0">
                    <a:solidFill>
                      <a:srgbClr val="0000FF"/>
                    </a:solidFill>
                    <a:latin typeface="微软雅黑" panose="020B0503020204020204" pitchFamily="34" charset="-122"/>
                    <a:ea typeface="微软雅黑" panose="020B0503020204020204" pitchFamily="34" charset="-122"/>
                  </a:rPr>
                  <a:t>MAC</a:t>
                </a:r>
                <a:r>
                  <a:rPr kumimoji="1" lang="zh-CN" altLang="en-US" sz="1050" b="1" dirty="0">
                    <a:solidFill>
                      <a:srgbClr val="0000FF"/>
                    </a:solidFill>
                    <a:latin typeface="微软雅黑" panose="020B0503020204020204" pitchFamily="34" charset="-122"/>
                    <a:ea typeface="微软雅黑" panose="020B0503020204020204" pitchFamily="34" charset="-122"/>
                  </a:rPr>
                  <a:t>地址  </a:t>
                </a:r>
                <a:r>
                  <a:rPr kumimoji="1" lang="zh-CN" altLang="en-US" sz="1050" b="1" dirty="0" smtClean="0">
                    <a:solidFill>
                      <a:srgbClr val="0000FF"/>
                    </a:solidFill>
                    <a:latin typeface="微软雅黑" panose="020B0503020204020204" pitchFamily="34" charset="-122"/>
                    <a:ea typeface="微软雅黑" panose="020B0503020204020204" pitchFamily="34" charset="-122"/>
                  </a:rPr>
                  <a:t> 接口    有效时间</a:t>
                </a:r>
                <a:endParaRPr kumimoji="1" lang="zh-CN" altLang="en-US" sz="1050" b="1" dirty="0">
                  <a:solidFill>
                    <a:srgbClr val="0000FF"/>
                  </a:solidFill>
                  <a:latin typeface="微软雅黑" panose="020B0503020204020204" pitchFamily="34" charset="-122"/>
                  <a:ea typeface="微软雅黑" panose="020B0503020204020204" pitchFamily="34" charset="-122"/>
                </a:endParaRPr>
              </a:p>
              <a:p>
                <a:pPr defTabSz="762000" eaLnBrk="0" hangingPunct="0">
                  <a:lnSpc>
                    <a:spcPct val="115000"/>
                  </a:lnSpc>
                </a:pPr>
                <a:r>
                  <a:rPr kumimoji="1" lang="zh-CN" altLang="en-US" sz="1050" b="1" dirty="0">
                    <a:solidFill>
                      <a:srgbClr val="0000FF"/>
                    </a:solidFill>
                    <a:latin typeface="微软雅黑" panose="020B0503020204020204" pitchFamily="34" charset="-122"/>
                    <a:ea typeface="微软雅黑" panose="020B0503020204020204" pitchFamily="34" charset="-122"/>
                  </a:rPr>
                  <a:t>   </a:t>
                </a:r>
                <a:endParaRPr kumimoji="1" lang="en-US" altLang="zh-CN" sz="1050" b="1" baseline="-25000" dirty="0">
                  <a:solidFill>
                    <a:srgbClr val="0000FF"/>
                  </a:solidFill>
                  <a:latin typeface="微软雅黑" panose="020B0503020204020204" pitchFamily="34" charset="-122"/>
                  <a:ea typeface="微软雅黑" panose="020B0503020204020204" pitchFamily="34" charset="-122"/>
                </a:endParaRPr>
              </a:p>
            </p:txBody>
          </p:sp>
          <p:sp>
            <p:nvSpPr>
              <p:cNvPr id="114" name="Line 50"/>
              <p:cNvSpPr>
                <a:spLocks noChangeShapeType="1"/>
              </p:cNvSpPr>
              <p:nvPr/>
            </p:nvSpPr>
            <p:spPr bwMode="auto">
              <a:xfrm>
                <a:off x="2745876" y="2551856"/>
                <a:ext cx="0" cy="110904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sz="1200" b="1">
                  <a:latin typeface="微软雅黑" panose="020B0503020204020204" pitchFamily="34" charset="-122"/>
                  <a:ea typeface="微软雅黑" panose="020B0503020204020204" pitchFamily="34" charset="-122"/>
                </a:endParaRPr>
              </a:p>
            </p:txBody>
          </p:sp>
          <p:sp>
            <p:nvSpPr>
              <p:cNvPr id="115" name="Line 45"/>
              <p:cNvSpPr>
                <a:spLocks noChangeShapeType="1"/>
              </p:cNvSpPr>
              <p:nvPr/>
            </p:nvSpPr>
            <p:spPr bwMode="auto">
              <a:xfrm>
                <a:off x="1976244" y="2773176"/>
                <a:ext cx="178357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sz="1200" b="1">
                  <a:latin typeface="微软雅黑" panose="020B0503020204020204" pitchFamily="34" charset="-122"/>
                  <a:ea typeface="微软雅黑" panose="020B0503020204020204" pitchFamily="34" charset="-122"/>
                </a:endParaRPr>
              </a:p>
            </p:txBody>
          </p:sp>
          <p:sp>
            <p:nvSpPr>
              <p:cNvPr id="116" name="Line 46"/>
              <p:cNvSpPr>
                <a:spLocks noChangeShapeType="1"/>
              </p:cNvSpPr>
              <p:nvPr/>
            </p:nvSpPr>
            <p:spPr bwMode="auto">
              <a:xfrm>
                <a:off x="1976244" y="2994495"/>
                <a:ext cx="178357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sz="1200" b="1">
                  <a:latin typeface="微软雅黑" panose="020B0503020204020204" pitchFamily="34" charset="-122"/>
                  <a:ea typeface="微软雅黑" panose="020B0503020204020204" pitchFamily="34" charset="-122"/>
                </a:endParaRPr>
              </a:p>
            </p:txBody>
          </p:sp>
          <p:sp>
            <p:nvSpPr>
              <p:cNvPr id="117" name="Line 47"/>
              <p:cNvSpPr>
                <a:spLocks noChangeShapeType="1"/>
              </p:cNvSpPr>
              <p:nvPr/>
            </p:nvSpPr>
            <p:spPr bwMode="auto">
              <a:xfrm>
                <a:off x="1976244" y="3215814"/>
                <a:ext cx="1783578" cy="122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sz="1200" b="1">
                  <a:latin typeface="微软雅黑" panose="020B0503020204020204" pitchFamily="34" charset="-122"/>
                  <a:ea typeface="微软雅黑" panose="020B0503020204020204" pitchFamily="34" charset="-122"/>
                </a:endParaRPr>
              </a:p>
            </p:txBody>
          </p:sp>
          <p:sp>
            <p:nvSpPr>
              <p:cNvPr id="118" name="Line 66"/>
              <p:cNvSpPr>
                <a:spLocks noChangeShapeType="1"/>
              </p:cNvSpPr>
              <p:nvPr/>
            </p:nvSpPr>
            <p:spPr bwMode="auto">
              <a:xfrm>
                <a:off x="1976244" y="3437133"/>
                <a:ext cx="1783578" cy="1223"/>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sz="1200" b="1">
                  <a:latin typeface="微软雅黑" panose="020B0503020204020204" pitchFamily="34" charset="-122"/>
                  <a:ea typeface="微软雅黑" panose="020B0503020204020204" pitchFamily="34" charset="-122"/>
                </a:endParaRPr>
              </a:p>
            </p:txBody>
          </p:sp>
          <p:sp>
            <p:nvSpPr>
              <p:cNvPr id="119" name="Rectangle 24"/>
              <p:cNvSpPr>
                <a:spLocks noChangeArrowheads="1"/>
              </p:cNvSpPr>
              <p:nvPr/>
            </p:nvSpPr>
            <p:spPr bwMode="auto">
              <a:xfrm>
                <a:off x="2474841" y="2283000"/>
                <a:ext cx="721352" cy="30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zh-CN" altLang="en-US" sz="1400" b="1" dirty="0">
                    <a:solidFill>
                      <a:schemeClr val="bg1"/>
                    </a:solidFill>
                    <a:latin typeface="微软雅黑" panose="020B0503020204020204" pitchFamily="34" charset="-122"/>
                    <a:ea typeface="微软雅黑" panose="020B0503020204020204" pitchFamily="34" charset="-122"/>
                  </a:rPr>
                  <a:t>交换表</a:t>
                </a:r>
                <a:endParaRPr kumimoji="1" lang="en-US" altLang="zh-CN" sz="1400" b="1" dirty="0">
                  <a:solidFill>
                    <a:schemeClr val="bg1"/>
                  </a:solidFill>
                  <a:latin typeface="微软雅黑" panose="020B0503020204020204" pitchFamily="34" charset="-122"/>
                  <a:ea typeface="微软雅黑" panose="020B0503020204020204" pitchFamily="34" charset="-122"/>
                </a:endParaRPr>
              </a:p>
            </p:txBody>
          </p:sp>
          <p:sp>
            <p:nvSpPr>
              <p:cNvPr id="120" name="Line 50"/>
              <p:cNvSpPr>
                <a:spLocks noChangeShapeType="1"/>
              </p:cNvSpPr>
              <p:nvPr/>
            </p:nvSpPr>
            <p:spPr bwMode="auto">
              <a:xfrm>
                <a:off x="3198295" y="2551856"/>
                <a:ext cx="0" cy="110904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sz="1200" b="1">
                  <a:latin typeface="微软雅黑" panose="020B0503020204020204" pitchFamily="34" charset="-122"/>
                  <a:ea typeface="微软雅黑" panose="020B0503020204020204" pitchFamily="34" charset="-122"/>
                </a:endParaRPr>
              </a:p>
            </p:txBody>
          </p:sp>
        </p:grpSp>
        <p:sp>
          <p:nvSpPr>
            <p:cNvPr id="101" name="Rectangle 34"/>
            <p:cNvSpPr>
              <a:spLocks noChangeArrowheads="1"/>
            </p:cNvSpPr>
            <p:nvPr/>
          </p:nvSpPr>
          <p:spPr bwMode="auto">
            <a:xfrm>
              <a:off x="8340264" y="2511295"/>
              <a:ext cx="269306" cy="274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r" defTabSz="762000" eaLnBrk="0" hangingPunct="0"/>
              <a:r>
                <a:rPr kumimoji="1" lang="en-US" altLang="zh-CN" sz="1200" b="1" dirty="0" smtClean="0">
                  <a:latin typeface="微软雅黑" panose="020B0503020204020204" pitchFamily="34" charset="-122"/>
                  <a:ea typeface="微软雅黑" panose="020B0503020204020204" pitchFamily="34" charset="-122"/>
                </a:rPr>
                <a:t>F</a:t>
              </a:r>
              <a:endParaRPr kumimoji="1" lang="en-US" altLang="zh-CN" sz="1200" b="1" baseline="-25000" dirty="0">
                <a:latin typeface="微软雅黑" panose="020B0503020204020204" pitchFamily="34" charset="-122"/>
                <a:ea typeface="微软雅黑" panose="020B0503020204020204" pitchFamily="34" charset="-122"/>
              </a:endParaRPr>
            </a:p>
          </p:txBody>
        </p:sp>
        <p:pic>
          <p:nvPicPr>
            <p:cNvPr id="102" name="Picture 239" descr="jisuanji"/>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7934458" y="1943256"/>
              <a:ext cx="437685" cy="437685"/>
            </a:xfrm>
            <a:prstGeom prst="rect">
              <a:avLst/>
            </a:prstGeom>
            <a:noFill/>
            <a:extLst>
              <a:ext uri="{909E8E84-426E-40DD-AFC4-6F175D3DCCD1}">
                <a14:hiddenFill xmlns:a14="http://schemas.microsoft.com/office/drawing/2010/main">
                  <a:solidFill>
                    <a:srgbClr val="FFFFFF"/>
                  </a:solidFill>
                </a14:hiddenFill>
              </a:ext>
            </a:extLst>
          </p:spPr>
        </p:pic>
        <p:pic>
          <p:nvPicPr>
            <p:cNvPr id="103" name="Picture 239" descr="jisuanji"/>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7934458" y="2494086"/>
              <a:ext cx="437685" cy="437685"/>
            </a:xfrm>
            <a:prstGeom prst="rect">
              <a:avLst/>
            </a:prstGeom>
            <a:noFill/>
            <a:extLst>
              <a:ext uri="{909E8E84-426E-40DD-AFC4-6F175D3DCCD1}">
                <a14:hiddenFill xmlns:a14="http://schemas.microsoft.com/office/drawing/2010/main">
                  <a:solidFill>
                    <a:srgbClr val="FFFFFF"/>
                  </a:solidFill>
                </a14:hiddenFill>
              </a:ext>
            </a:extLst>
          </p:spPr>
        </p:pic>
        <p:pic>
          <p:nvPicPr>
            <p:cNvPr id="104" name="Picture 239" descr="jisuanji"/>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7934458" y="3015049"/>
              <a:ext cx="437685" cy="437685"/>
            </a:xfrm>
            <a:prstGeom prst="rect">
              <a:avLst/>
            </a:prstGeom>
            <a:noFill/>
            <a:extLst>
              <a:ext uri="{909E8E84-426E-40DD-AFC4-6F175D3DCCD1}">
                <a14:hiddenFill xmlns:a14="http://schemas.microsoft.com/office/drawing/2010/main">
                  <a:solidFill>
                    <a:srgbClr val="FFFFFF"/>
                  </a:solidFill>
                </a14:hiddenFill>
              </a:ext>
            </a:extLst>
          </p:spPr>
        </p:pic>
        <p:pic>
          <p:nvPicPr>
            <p:cNvPr id="105" name="Picture 239" descr="jisuanji"/>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7934458" y="3579734"/>
              <a:ext cx="437685" cy="437685"/>
            </a:xfrm>
            <a:prstGeom prst="rect">
              <a:avLst/>
            </a:prstGeom>
            <a:noFill/>
            <a:extLst>
              <a:ext uri="{909E8E84-426E-40DD-AFC4-6F175D3DCCD1}">
                <a14:hiddenFill xmlns:a14="http://schemas.microsoft.com/office/drawing/2010/main">
                  <a:solidFill>
                    <a:srgbClr val="FFFFFF"/>
                  </a:solidFill>
                </a14:hiddenFill>
              </a:ext>
            </a:extLst>
          </p:spPr>
        </p:pic>
        <p:grpSp>
          <p:nvGrpSpPr>
            <p:cNvPr id="106" name="组合 61"/>
            <p:cNvGrpSpPr/>
            <p:nvPr/>
          </p:nvGrpSpPr>
          <p:grpSpPr bwMode="auto">
            <a:xfrm>
              <a:off x="5467219" y="2034606"/>
              <a:ext cx="277321" cy="274434"/>
              <a:chOff x="2244074" y="1280668"/>
              <a:chExt cx="358931" cy="357388"/>
            </a:xfrm>
          </p:grpSpPr>
          <p:sp>
            <p:nvSpPr>
              <p:cNvPr id="110" name="矩形 109"/>
              <p:cNvSpPr/>
              <p:nvPr/>
            </p:nvSpPr>
            <p:spPr>
              <a:xfrm>
                <a:off x="2267744" y="1340416"/>
                <a:ext cx="288032" cy="216562"/>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sz="1200" b="1" dirty="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latin typeface="微软雅黑" panose="020B0503020204020204" pitchFamily="34" charset="-122"/>
                  <a:ea typeface="微软雅黑" panose="020B0503020204020204" pitchFamily="34" charset="-122"/>
                </a:endParaRPr>
              </a:p>
            </p:txBody>
          </p:sp>
          <p:sp>
            <p:nvSpPr>
              <p:cNvPr id="111" name="Rectangle 40"/>
              <p:cNvSpPr>
                <a:spLocks noChangeArrowheads="1"/>
              </p:cNvSpPr>
              <p:nvPr/>
            </p:nvSpPr>
            <p:spPr bwMode="auto">
              <a:xfrm>
                <a:off x="2244074" y="1280668"/>
                <a:ext cx="358931" cy="357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sz="1200" b="1" dirty="0" smtClean="0">
                    <a:latin typeface="微软雅黑" panose="020B0503020204020204" pitchFamily="34" charset="-122"/>
                    <a:ea typeface="微软雅黑" panose="020B0503020204020204" pitchFamily="34" charset="-122"/>
                  </a:rPr>
                  <a:t>5</a:t>
                </a:r>
                <a:endParaRPr kumimoji="1" lang="en-US" altLang="zh-CN" sz="1200" b="1" baseline="-25000" dirty="0">
                  <a:latin typeface="微软雅黑" panose="020B0503020204020204" pitchFamily="34" charset="-122"/>
                  <a:ea typeface="微软雅黑" panose="020B0503020204020204" pitchFamily="34" charset="-122"/>
                </a:endParaRPr>
              </a:p>
            </p:txBody>
          </p:sp>
        </p:grpSp>
        <p:grpSp>
          <p:nvGrpSpPr>
            <p:cNvPr id="107" name="组合 61"/>
            <p:cNvGrpSpPr/>
            <p:nvPr/>
          </p:nvGrpSpPr>
          <p:grpSpPr bwMode="auto">
            <a:xfrm>
              <a:off x="5467217" y="3696386"/>
              <a:ext cx="277321" cy="274434"/>
              <a:chOff x="2244078" y="1280673"/>
              <a:chExt cx="358932" cy="357390"/>
            </a:xfrm>
          </p:grpSpPr>
          <p:sp>
            <p:nvSpPr>
              <p:cNvPr id="108" name="矩形 107"/>
              <p:cNvSpPr/>
              <p:nvPr/>
            </p:nvSpPr>
            <p:spPr>
              <a:xfrm>
                <a:off x="2267744" y="1340416"/>
                <a:ext cx="288032" cy="216562"/>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sz="1200" b="1" dirty="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latin typeface="微软雅黑" panose="020B0503020204020204" pitchFamily="34" charset="-122"/>
                  <a:ea typeface="微软雅黑" panose="020B0503020204020204" pitchFamily="34" charset="-122"/>
                </a:endParaRPr>
              </a:p>
            </p:txBody>
          </p:sp>
          <p:sp>
            <p:nvSpPr>
              <p:cNvPr id="109" name="Rectangle 40"/>
              <p:cNvSpPr>
                <a:spLocks noChangeArrowheads="1"/>
              </p:cNvSpPr>
              <p:nvPr/>
            </p:nvSpPr>
            <p:spPr bwMode="auto">
              <a:xfrm>
                <a:off x="2244078" y="1280673"/>
                <a:ext cx="358932" cy="357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sz="1200" b="1" dirty="0" smtClean="0">
                    <a:latin typeface="微软雅黑" panose="020B0503020204020204" pitchFamily="34" charset="-122"/>
                    <a:ea typeface="微软雅黑" panose="020B0503020204020204" pitchFamily="34" charset="-122"/>
                  </a:rPr>
                  <a:t>6</a:t>
                </a:r>
                <a:endParaRPr kumimoji="1" lang="en-US" altLang="zh-CN" sz="1200" b="1" dirty="0">
                  <a:latin typeface="微软雅黑" panose="020B0503020204020204" pitchFamily="34" charset="-122"/>
                  <a:ea typeface="微软雅黑" panose="020B0503020204020204" pitchFamily="34" charset="-122"/>
                </a:endParaRPr>
              </a:p>
            </p:txBody>
          </p:sp>
        </p:grpSp>
      </p:grpSp>
      <p:grpSp>
        <p:nvGrpSpPr>
          <p:cNvPr id="3" name="组合 2"/>
          <p:cNvGrpSpPr/>
          <p:nvPr/>
        </p:nvGrpSpPr>
        <p:grpSpPr>
          <a:xfrm>
            <a:off x="683505" y="1164279"/>
            <a:ext cx="3193184" cy="2358340"/>
            <a:chOff x="893574" y="1688855"/>
            <a:chExt cx="3193184" cy="2358340"/>
          </a:xfrm>
        </p:grpSpPr>
        <p:sp>
          <p:nvSpPr>
            <p:cNvPr id="55" name="矩形 54"/>
            <p:cNvSpPr/>
            <p:nvPr/>
          </p:nvSpPr>
          <p:spPr>
            <a:xfrm>
              <a:off x="1821963" y="1995407"/>
              <a:ext cx="2209376" cy="2051788"/>
            </a:xfrm>
            <a:prstGeom prst="rect">
              <a:avLst/>
            </a:prstGeom>
            <a:solidFill>
              <a:srgbClr val="0000CC"/>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200" dirty="0">
                  <a:latin typeface="微软雅黑" panose="020B0503020204020204" pitchFamily="34" charset="-122"/>
                  <a:ea typeface="微软雅黑" panose="020B0503020204020204" pitchFamily="34" charset="-122"/>
                </a:rPr>
                <a:t> </a:t>
              </a:r>
              <a:endParaRPr lang="zh-CN" altLang="en-US" sz="1200" dirty="0">
                <a:latin typeface="微软雅黑" panose="020B0503020204020204" pitchFamily="34" charset="-122"/>
                <a:ea typeface="微软雅黑" panose="020B0503020204020204" pitchFamily="34" charset="-122"/>
              </a:endParaRPr>
            </a:p>
          </p:txBody>
        </p:sp>
        <p:cxnSp>
          <p:nvCxnSpPr>
            <p:cNvPr id="56" name="直接连接符 55"/>
            <p:cNvCxnSpPr/>
            <p:nvPr/>
          </p:nvCxnSpPr>
          <p:spPr>
            <a:xfrm flipH="1">
              <a:off x="1249153" y="3793563"/>
              <a:ext cx="66083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a:xfrm>
              <a:off x="1249153" y="2715661"/>
              <a:ext cx="67167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flipH="1">
              <a:off x="1272026" y="3239407"/>
              <a:ext cx="63796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a:off x="1249153" y="2159938"/>
              <a:ext cx="66252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0" name="Rectangle 24"/>
            <p:cNvSpPr>
              <a:spLocks noChangeArrowheads="1"/>
            </p:cNvSpPr>
            <p:nvPr/>
          </p:nvSpPr>
          <p:spPr bwMode="auto">
            <a:xfrm>
              <a:off x="2142400" y="1688855"/>
              <a:ext cx="1530869" cy="30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ctr" defTabSz="762000" eaLnBrk="0" hangingPunct="0"/>
              <a:r>
                <a:rPr kumimoji="1" lang="zh-CN" altLang="en-US" sz="1400" b="1" dirty="0">
                  <a:solidFill>
                    <a:srgbClr val="0000FF"/>
                  </a:solidFill>
                  <a:latin typeface="微软雅黑" panose="020B0503020204020204" pitchFamily="34" charset="-122"/>
                  <a:ea typeface="微软雅黑" panose="020B0503020204020204" pitchFamily="34" charset="-122"/>
                </a:rPr>
                <a:t>以太网</a:t>
              </a:r>
              <a:r>
                <a:rPr kumimoji="1" lang="zh-CN" altLang="en-US" sz="1400" b="1" dirty="0" smtClean="0">
                  <a:solidFill>
                    <a:srgbClr val="0000FF"/>
                  </a:solidFill>
                  <a:latin typeface="微软雅黑" panose="020B0503020204020204" pitchFamily="34" charset="-122"/>
                  <a:ea typeface="微软雅黑" panose="020B0503020204020204" pitchFamily="34" charset="-122"/>
                </a:rPr>
                <a:t>交换机 </a:t>
              </a:r>
              <a:r>
                <a:rPr kumimoji="1" lang="en-US" altLang="zh-CN" sz="1400" b="1" dirty="0" smtClean="0">
                  <a:solidFill>
                    <a:srgbClr val="0000FF"/>
                  </a:solidFill>
                  <a:latin typeface="微软雅黑" panose="020B0503020204020204" pitchFamily="34" charset="-122"/>
                  <a:ea typeface="微软雅黑" panose="020B0503020204020204" pitchFamily="34" charset="-122"/>
                </a:rPr>
                <a:t>S1</a:t>
              </a:r>
              <a:endParaRPr kumimoji="1" lang="en-US" altLang="zh-CN" sz="1400" b="1" dirty="0">
                <a:solidFill>
                  <a:srgbClr val="0000FF"/>
                </a:solidFill>
                <a:latin typeface="微软雅黑" panose="020B0503020204020204" pitchFamily="34" charset="-122"/>
                <a:ea typeface="微软雅黑" panose="020B0503020204020204" pitchFamily="34" charset="-122"/>
              </a:endParaRPr>
            </a:p>
          </p:txBody>
        </p:sp>
        <p:sp>
          <p:nvSpPr>
            <p:cNvPr id="61" name="Rectangle 34"/>
            <p:cNvSpPr>
              <a:spLocks noChangeArrowheads="1"/>
            </p:cNvSpPr>
            <p:nvPr/>
          </p:nvSpPr>
          <p:spPr bwMode="auto">
            <a:xfrm>
              <a:off x="900282" y="1958293"/>
              <a:ext cx="298160" cy="274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r" defTabSz="762000" eaLnBrk="0" hangingPunct="0"/>
              <a:r>
                <a:rPr kumimoji="1" lang="en-US" altLang="zh-CN" sz="1200" b="1" dirty="0">
                  <a:latin typeface="微软雅黑" panose="020B0503020204020204" pitchFamily="34" charset="-122"/>
                  <a:ea typeface="微软雅黑" panose="020B0503020204020204" pitchFamily="34" charset="-122"/>
                </a:rPr>
                <a:t>A</a:t>
              </a:r>
              <a:endParaRPr kumimoji="1" lang="en-US" altLang="zh-CN" sz="1200" b="1" baseline="-25000" dirty="0">
                <a:latin typeface="微软雅黑" panose="020B0503020204020204" pitchFamily="34" charset="-122"/>
                <a:ea typeface="微软雅黑" panose="020B0503020204020204" pitchFamily="34" charset="-122"/>
              </a:endParaRPr>
            </a:p>
          </p:txBody>
        </p:sp>
        <p:grpSp>
          <p:nvGrpSpPr>
            <p:cNvPr id="62" name="组合 57"/>
            <p:cNvGrpSpPr/>
            <p:nvPr/>
          </p:nvGrpSpPr>
          <p:grpSpPr bwMode="auto">
            <a:xfrm>
              <a:off x="1812824" y="2022721"/>
              <a:ext cx="277321" cy="274434"/>
              <a:chOff x="2255844" y="1268760"/>
              <a:chExt cx="360915" cy="356296"/>
            </a:xfrm>
          </p:grpSpPr>
          <p:sp>
            <p:nvSpPr>
              <p:cNvPr id="63" name="矩形 62"/>
              <p:cNvSpPr/>
              <p:nvPr/>
            </p:nvSpPr>
            <p:spPr>
              <a:xfrm>
                <a:off x="2267744" y="1340197"/>
                <a:ext cx="288032" cy="215900"/>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sz="1200" b="1" dirty="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latin typeface="微软雅黑" panose="020B0503020204020204" pitchFamily="34" charset="-122"/>
                  <a:ea typeface="微软雅黑" panose="020B0503020204020204" pitchFamily="34" charset="-122"/>
                </a:endParaRPr>
              </a:p>
            </p:txBody>
          </p:sp>
          <p:sp>
            <p:nvSpPr>
              <p:cNvPr id="64" name="Rectangle 40"/>
              <p:cNvSpPr>
                <a:spLocks noChangeArrowheads="1"/>
              </p:cNvSpPr>
              <p:nvPr/>
            </p:nvSpPr>
            <p:spPr bwMode="auto">
              <a:xfrm>
                <a:off x="2255844" y="1268760"/>
                <a:ext cx="360915" cy="356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sz="1200" b="1" dirty="0">
                    <a:latin typeface="微软雅黑" panose="020B0503020204020204" pitchFamily="34" charset="-122"/>
                    <a:ea typeface="微软雅黑" panose="020B0503020204020204" pitchFamily="34" charset="-122"/>
                  </a:rPr>
                  <a:t>1</a:t>
                </a:r>
                <a:endParaRPr kumimoji="1" lang="en-US" altLang="zh-CN" sz="1200" b="1" baseline="-25000" dirty="0">
                  <a:latin typeface="微软雅黑" panose="020B0503020204020204" pitchFamily="34" charset="-122"/>
                  <a:ea typeface="微软雅黑" panose="020B0503020204020204" pitchFamily="34" charset="-122"/>
                </a:endParaRPr>
              </a:p>
            </p:txBody>
          </p:sp>
        </p:grpSp>
        <p:grpSp>
          <p:nvGrpSpPr>
            <p:cNvPr id="65" name="组合 58"/>
            <p:cNvGrpSpPr/>
            <p:nvPr/>
          </p:nvGrpSpPr>
          <p:grpSpPr bwMode="auto">
            <a:xfrm>
              <a:off x="1821967" y="2586633"/>
              <a:ext cx="277321" cy="274434"/>
              <a:chOff x="2267744" y="1280668"/>
              <a:chExt cx="360915" cy="357388"/>
            </a:xfrm>
          </p:grpSpPr>
          <p:sp>
            <p:nvSpPr>
              <p:cNvPr id="66" name="矩形 65"/>
              <p:cNvSpPr/>
              <p:nvPr/>
            </p:nvSpPr>
            <p:spPr>
              <a:xfrm>
                <a:off x="2267744" y="1340416"/>
                <a:ext cx="288032" cy="216562"/>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sz="1200" b="1" dirty="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latin typeface="微软雅黑" panose="020B0503020204020204" pitchFamily="34" charset="-122"/>
                  <a:ea typeface="微软雅黑" panose="020B0503020204020204" pitchFamily="34" charset="-122"/>
                </a:endParaRPr>
              </a:p>
            </p:txBody>
          </p:sp>
          <p:sp>
            <p:nvSpPr>
              <p:cNvPr id="67" name="Rectangle 40"/>
              <p:cNvSpPr>
                <a:spLocks noChangeArrowheads="1"/>
              </p:cNvSpPr>
              <p:nvPr/>
            </p:nvSpPr>
            <p:spPr bwMode="auto">
              <a:xfrm>
                <a:off x="2267744" y="1280668"/>
                <a:ext cx="360915" cy="357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sz="1200" b="1" dirty="0">
                    <a:latin typeface="微软雅黑" panose="020B0503020204020204" pitchFamily="34" charset="-122"/>
                    <a:ea typeface="微软雅黑" panose="020B0503020204020204" pitchFamily="34" charset="-122"/>
                  </a:rPr>
                  <a:t>2</a:t>
                </a:r>
                <a:endParaRPr kumimoji="1" lang="en-US" altLang="zh-CN" sz="1200" b="1" baseline="-25000" dirty="0">
                  <a:latin typeface="微软雅黑" panose="020B0503020204020204" pitchFamily="34" charset="-122"/>
                  <a:ea typeface="微软雅黑" panose="020B0503020204020204" pitchFamily="34" charset="-122"/>
                </a:endParaRPr>
              </a:p>
            </p:txBody>
          </p:sp>
        </p:grpSp>
        <p:grpSp>
          <p:nvGrpSpPr>
            <p:cNvPr id="68" name="组合 61"/>
            <p:cNvGrpSpPr/>
            <p:nvPr/>
          </p:nvGrpSpPr>
          <p:grpSpPr bwMode="auto">
            <a:xfrm>
              <a:off x="1792847" y="3664535"/>
              <a:ext cx="277321" cy="274434"/>
              <a:chOff x="2244074" y="1280668"/>
              <a:chExt cx="358931" cy="357388"/>
            </a:xfrm>
          </p:grpSpPr>
          <p:sp>
            <p:nvSpPr>
              <p:cNvPr id="69" name="矩形 68"/>
              <p:cNvSpPr/>
              <p:nvPr/>
            </p:nvSpPr>
            <p:spPr>
              <a:xfrm>
                <a:off x="2267744" y="1340416"/>
                <a:ext cx="288032" cy="216562"/>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sz="1200" b="1" dirty="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latin typeface="微软雅黑" panose="020B0503020204020204" pitchFamily="34" charset="-122"/>
                  <a:ea typeface="微软雅黑" panose="020B0503020204020204" pitchFamily="34" charset="-122"/>
                </a:endParaRPr>
              </a:p>
            </p:txBody>
          </p:sp>
          <p:sp>
            <p:nvSpPr>
              <p:cNvPr id="70" name="Rectangle 40"/>
              <p:cNvSpPr>
                <a:spLocks noChangeArrowheads="1"/>
              </p:cNvSpPr>
              <p:nvPr/>
            </p:nvSpPr>
            <p:spPr bwMode="auto">
              <a:xfrm>
                <a:off x="2244074" y="1280668"/>
                <a:ext cx="358931" cy="357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sz="1200" b="1" dirty="0">
                    <a:latin typeface="微软雅黑" panose="020B0503020204020204" pitchFamily="34" charset="-122"/>
                    <a:ea typeface="微软雅黑" panose="020B0503020204020204" pitchFamily="34" charset="-122"/>
                  </a:rPr>
                  <a:t>4</a:t>
                </a:r>
                <a:endParaRPr kumimoji="1" lang="en-US" altLang="zh-CN" sz="1200" b="1" baseline="-25000" dirty="0">
                  <a:latin typeface="微软雅黑" panose="020B0503020204020204" pitchFamily="34" charset="-122"/>
                  <a:ea typeface="微软雅黑" panose="020B0503020204020204" pitchFamily="34" charset="-122"/>
                </a:endParaRPr>
              </a:p>
            </p:txBody>
          </p:sp>
        </p:grpSp>
        <p:grpSp>
          <p:nvGrpSpPr>
            <p:cNvPr id="71" name="组合 64"/>
            <p:cNvGrpSpPr/>
            <p:nvPr/>
          </p:nvGrpSpPr>
          <p:grpSpPr bwMode="auto">
            <a:xfrm>
              <a:off x="1801991" y="3100624"/>
              <a:ext cx="277321" cy="274434"/>
              <a:chOff x="2255909" y="1268760"/>
              <a:chExt cx="358931" cy="355702"/>
            </a:xfrm>
          </p:grpSpPr>
          <p:sp>
            <p:nvSpPr>
              <p:cNvPr id="72" name="矩形 71"/>
              <p:cNvSpPr/>
              <p:nvPr/>
            </p:nvSpPr>
            <p:spPr>
              <a:xfrm>
                <a:off x="2267744" y="1340078"/>
                <a:ext cx="288032" cy="217125"/>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sz="1200" b="1" dirty="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latin typeface="微软雅黑" panose="020B0503020204020204" pitchFamily="34" charset="-122"/>
                  <a:ea typeface="微软雅黑" panose="020B0503020204020204" pitchFamily="34" charset="-122"/>
                </a:endParaRPr>
              </a:p>
            </p:txBody>
          </p:sp>
          <p:sp>
            <p:nvSpPr>
              <p:cNvPr id="73" name="Rectangle 40"/>
              <p:cNvSpPr>
                <a:spLocks noChangeArrowheads="1"/>
              </p:cNvSpPr>
              <p:nvPr/>
            </p:nvSpPr>
            <p:spPr bwMode="auto">
              <a:xfrm>
                <a:off x="2255909" y="1268760"/>
                <a:ext cx="358931" cy="355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sz="1200" b="1" dirty="0">
                    <a:latin typeface="微软雅黑" panose="020B0503020204020204" pitchFamily="34" charset="-122"/>
                    <a:ea typeface="微软雅黑" panose="020B0503020204020204" pitchFamily="34" charset="-122"/>
                  </a:rPr>
                  <a:t>3</a:t>
                </a:r>
                <a:endParaRPr kumimoji="1" lang="en-US" altLang="zh-CN" sz="1200" b="1" baseline="-25000" dirty="0">
                  <a:latin typeface="微软雅黑" panose="020B0503020204020204" pitchFamily="34" charset="-122"/>
                  <a:ea typeface="微软雅黑" panose="020B0503020204020204" pitchFamily="34" charset="-122"/>
                </a:endParaRPr>
              </a:p>
            </p:txBody>
          </p:sp>
        </p:grpSp>
        <p:sp>
          <p:nvSpPr>
            <p:cNvPr id="74" name="Rectangle 34"/>
            <p:cNvSpPr>
              <a:spLocks noChangeArrowheads="1"/>
            </p:cNvSpPr>
            <p:nvPr/>
          </p:nvSpPr>
          <p:spPr bwMode="auto">
            <a:xfrm>
              <a:off x="911800" y="3617530"/>
              <a:ext cx="304571" cy="274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r" defTabSz="762000" eaLnBrk="0" hangingPunct="0"/>
              <a:r>
                <a:rPr kumimoji="1" lang="en-US" altLang="zh-CN" sz="1200" b="1" dirty="0">
                  <a:latin typeface="微软雅黑" panose="020B0503020204020204" pitchFamily="34" charset="-122"/>
                  <a:ea typeface="微软雅黑" panose="020B0503020204020204" pitchFamily="34" charset="-122"/>
                </a:rPr>
                <a:t>D</a:t>
              </a:r>
              <a:endParaRPr kumimoji="1" lang="en-US" altLang="zh-CN" sz="1200" b="1" baseline="-25000" dirty="0">
                <a:latin typeface="微软雅黑" panose="020B0503020204020204" pitchFamily="34" charset="-122"/>
                <a:ea typeface="微软雅黑" panose="020B0503020204020204" pitchFamily="34" charset="-122"/>
              </a:endParaRPr>
            </a:p>
          </p:txBody>
        </p:sp>
        <p:sp>
          <p:nvSpPr>
            <p:cNvPr id="75" name="Rectangle 34"/>
            <p:cNvSpPr>
              <a:spLocks noChangeArrowheads="1"/>
            </p:cNvSpPr>
            <p:nvPr/>
          </p:nvSpPr>
          <p:spPr bwMode="auto">
            <a:xfrm>
              <a:off x="909900" y="3051755"/>
              <a:ext cx="288542" cy="274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r" defTabSz="762000" eaLnBrk="0" hangingPunct="0"/>
              <a:r>
                <a:rPr kumimoji="1" lang="en-US" altLang="zh-CN" sz="1200" b="1" dirty="0">
                  <a:latin typeface="微软雅黑" panose="020B0503020204020204" pitchFamily="34" charset="-122"/>
                  <a:ea typeface="微软雅黑" panose="020B0503020204020204" pitchFamily="34" charset="-122"/>
                </a:rPr>
                <a:t>B</a:t>
              </a:r>
              <a:endParaRPr kumimoji="1" lang="en-US" altLang="zh-CN" sz="1200" b="1" baseline="-25000" dirty="0">
                <a:latin typeface="微软雅黑" panose="020B0503020204020204" pitchFamily="34" charset="-122"/>
                <a:ea typeface="微软雅黑" panose="020B0503020204020204" pitchFamily="34" charset="-122"/>
              </a:endParaRPr>
            </a:p>
          </p:txBody>
        </p:sp>
        <p:grpSp>
          <p:nvGrpSpPr>
            <p:cNvPr id="76" name="组合 75"/>
            <p:cNvGrpSpPr/>
            <p:nvPr/>
          </p:nvGrpSpPr>
          <p:grpSpPr>
            <a:xfrm>
              <a:off x="2140853" y="2255290"/>
              <a:ext cx="1945905" cy="1377898"/>
              <a:chOff x="2208968" y="2283000"/>
              <a:chExt cx="1945905" cy="1377898"/>
            </a:xfrm>
          </p:grpSpPr>
          <p:sp>
            <p:nvSpPr>
              <p:cNvPr id="77" name="Rectangle 44"/>
              <p:cNvSpPr>
                <a:spLocks noChangeArrowheads="1"/>
              </p:cNvSpPr>
              <p:nvPr/>
            </p:nvSpPr>
            <p:spPr bwMode="auto">
              <a:xfrm>
                <a:off x="2248098" y="2551856"/>
                <a:ext cx="1783576" cy="1109042"/>
              </a:xfrm>
              <a:prstGeom prst="rect">
                <a:avLst/>
              </a:prstGeom>
              <a:solidFill>
                <a:schemeClr val="bg1"/>
              </a:solidFill>
              <a:ln w="9525">
                <a:solidFill>
                  <a:schemeClr val="tx1"/>
                </a:solidFill>
                <a:miter lim="800000"/>
              </a:ln>
            </p:spPr>
            <p:txBody>
              <a:bodyPr wrap="none" anchor="ctr"/>
              <a:lstStyle/>
              <a:p>
                <a:endParaRPr lang="zh-CN" altLang="en-US" sz="1200" b="1">
                  <a:latin typeface="微软雅黑" panose="020B0503020204020204" pitchFamily="34" charset="-122"/>
                  <a:ea typeface="微软雅黑" panose="020B0503020204020204" pitchFamily="34" charset="-122"/>
                </a:endParaRPr>
              </a:p>
            </p:txBody>
          </p:sp>
          <p:sp>
            <p:nvSpPr>
              <p:cNvPr id="78" name="Rectangle 49"/>
              <p:cNvSpPr>
                <a:spLocks noChangeArrowheads="1"/>
              </p:cNvSpPr>
              <p:nvPr/>
            </p:nvSpPr>
            <p:spPr bwMode="auto">
              <a:xfrm>
                <a:off x="2208968" y="2521979"/>
                <a:ext cx="1945905" cy="461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90488" tIns="44450" rIns="90488" bIns="44450">
                <a:spAutoFit/>
              </a:bodyPr>
              <a:lstStyle/>
              <a:p>
                <a:pPr defTabSz="762000" eaLnBrk="0" hangingPunct="0">
                  <a:lnSpc>
                    <a:spcPct val="115000"/>
                  </a:lnSpc>
                </a:pPr>
                <a:r>
                  <a:rPr kumimoji="1" lang="en-US" altLang="zh-CN" sz="1050" b="1" dirty="0">
                    <a:solidFill>
                      <a:srgbClr val="0000FF"/>
                    </a:solidFill>
                    <a:latin typeface="微软雅黑" panose="020B0503020204020204" pitchFamily="34" charset="-122"/>
                    <a:ea typeface="微软雅黑" panose="020B0503020204020204" pitchFamily="34" charset="-122"/>
                  </a:rPr>
                  <a:t>MAC</a:t>
                </a:r>
                <a:r>
                  <a:rPr kumimoji="1" lang="zh-CN" altLang="en-US" sz="1050" b="1" dirty="0">
                    <a:solidFill>
                      <a:srgbClr val="0000FF"/>
                    </a:solidFill>
                    <a:latin typeface="微软雅黑" panose="020B0503020204020204" pitchFamily="34" charset="-122"/>
                    <a:ea typeface="微软雅黑" panose="020B0503020204020204" pitchFamily="34" charset="-122"/>
                  </a:rPr>
                  <a:t>地址  </a:t>
                </a:r>
                <a:r>
                  <a:rPr kumimoji="1" lang="zh-CN" altLang="en-US" sz="1050" b="1" dirty="0" smtClean="0">
                    <a:solidFill>
                      <a:srgbClr val="0000FF"/>
                    </a:solidFill>
                    <a:latin typeface="微软雅黑" panose="020B0503020204020204" pitchFamily="34" charset="-122"/>
                    <a:ea typeface="微软雅黑" panose="020B0503020204020204" pitchFamily="34" charset="-122"/>
                  </a:rPr>
                  <a:t> 接口    有效时间</a:t>
                </a:r>
                <a:endParaRPr kumimoji="1" lang="zh-CN" altLang="en-US" sz="1050" b="1" dirty="0">
                  <a:solidFill>
                    <a:srgbClr val="0000FF"/>
                  </a:solidFill>
                  <a:latin typeface="微软雅黑" panose="020B0503020204020204" pitchFamily="34" charset="-122"/>
                  <a:ea typeface="微软雅黑" panose="020B0503020204020204" pitchFamily="34" charset="-122"/>
                </a:endParaRPr>
              </a:p>
              <a:p>
                <a:pPr defTabSz="762000" eaLnBrk="0" hangingPunct="0">
                  <a:lnSpc>
                    <a:spcPct val="115000"/>
                  </a:lnSpc>
                </a:pPr>
                <a:r>
                  <a:rPr kumimoji="1" lang="zh-CN" altLang="en-US" sz="1050" b="1" dirty="0">
                    <a:solidFill>
                      <a:srgbClr val="0000FF"/>
                    </a:solidFill>
                    <a:latin typeface="微软雅黑" panose="020B0503020204020204" pitchFamily="34" charset="-122"/>
                    <a:ea typeface="微软雅黑" panose="020B0503020204020204" pitchFamily="34" charset="-122"/>
                  </a:rPr>
                  <a:t>   </a:t>
                </a:r>
                <a:endParaRPr kumimoji="1" lang="en-US" altLang="zh-CN" sz="1050" b="1" baseline="-25000" dirty="0">
                  <a:solidFill>
                    <a:srgbClr val="0000FF"/>
                  </a:solidFill>
                  <a:latin typeface="微软雅黑" panose="020B0503020204020204" pitchFamily="34" charset="-122"/>
                  <a:ea typeface="微软雅黑" panose="020B0503020204020204" pitchFamily="34" charset="-122"/>
                </a:endParaRPr>
              </a:p>
            </p:txBody>
          </p:sp>
          <p:sp>
            <p:nvSpPr>
              <p:cNvPr id="79" name="Line 50"/>
              <p:cNvSpPr>
                <a:spLocks noChangeShapeType="1"/>
              </p:cNvSpPr>
              <p:nvPr/>
            </p:nvSpPr>
            <p:spPr bwMode="auto">
              <a:xfrm>
                <a:off x="2968302" y="2551856"/>
                <a:ext cx="0" cy="110904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sz="1200" b="1">
                  <a:latin typeface="微软雅黑" panose="020B0503020204020204" pitchFamily="34" charset="-122"/>
                  <a:ea typeface="微软雅黑" panose="020B0503020204020204" pitchFamily="34" charset="-122"/>
                </a:endParaRPr>
              </a:p>
            </p:txBody>
          </p:sp>
          <p:sp>
            <p:nvSpPr>
              <p:cNvPr id="80" name="Line 45"/>
              <p:cNvSpPr>
                <a:spLocks noChangeShapeType="1"/>
              </p:cNvSpPr>
              <p:nvPr/>
            </p:nvSpPr>
            <p:spPr bwMode="auto">
              <a:xfrm>
                <a:off x="2248098" y="2773176"/>
                <a:ext cx="178357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sz="1200" b="1">
                  <a:latin typeface="微软雅黑" panose="020B0503020204020204" pitchFamily="34" charset="-122"/>
                  <a:ea typeface="微软雅黑" panose="020B0503020204020204" pitchFamily="34" charset="-122"/>
                </a:endParaRPr>
              </a:p>
            </p:txBody>
          </p:sp>
          <p:sp>
            <p:nvSpPr>
              <p:cNvPr id="81" name="Line 46"/>
              <p:cNvSpPr>
                <a:spLocks noChangeShapeType="1"/>
              </p:cNvSpPr>
              <p:nvPr/>
            </p:nvSpPr>
            <p:spPr bwMode="auto">
              <a:xfrm>
                <a:off x="2248098" y="2994495"/>
                <a:ext cx="178357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sz="1200" b="1">
                  <a:latin typeface="微软雅黑" panose="020B0503020204020204" pitchFamily="34" charset="-122"/>
                  <a:ea typeface="微软雅黑" panose="020B0503020204020204" pitchFamily="34" charset="-122"/>
                </a:endParaRPr>
              </a:p>
            </p:txBody>
          </p:sp>
          <p:sp>
            <p:nvSpPr>
              <p:cNvPr id="82" name="Line 47"/>
              <p:cNvSpPr>
                <a:spLocks noChangeShapeType="1"/>
              </p:cNvSpPr>
              <p:nvPr/>
            </p:nvSpPr>
            <p:spPr bwMode="auto">
              <a:xfrm>
                <a:off x="2248098" y="3215814"/>
                <a:ext cx="1783578" cy="122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sz="1200" b="1">
                  <a:latin typeface="微软雅黑" panose="020B0503020204020204" pitchFamily="34" charset="-122"/>
                  <a:ea typeface="微软雅黑" panose="020B0503020204020204" pitchFamily="34" charset="-122"/>
                </a:endParaRPr>
              </a:p>
            </p:txBody>
          </p:sp>
          <p:sp>
            <p:nvSpPr>
              <p:cNvPr id="83" name="Line 66"/>
              <p:cNvSpPr>
                <a:spLocks noChangeShapeType="1"/>
              </p:cNvSpPr>
              <p:nvPr/>
            </p:nvSpPr>
            <p:spPr bwMode="auto">
              <a:xfrm>
                <a:off x="2248098" y="3437133"/>
                <a:ext cx="1783578" cy="1223"/>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sz="1200" b="1">
                  <a:latin typeface="微软雅黑" panose="020B0503020204020204" pitchFamily="34" charset="-122"/>
                  <a:ea typeface="微软雅黑" panose="020B0503020204020204" pitchFamily="34" charset="-122"/>
                </a:endParaRPr>
              </a:p>
            </p:txBody>
          </p:sp>
          <p:sp>
            <p:nvSpPr>
              <p:cNvPr id="84" name="Rectangle 24"/>
              <p:cNvSpPr>
                <a:spLocks noChangeArrowheads="1"/>
              </p:cNvSpPr>
              <p:nvPr/>
            </p:nvSpPr>
            <p:spPr bwMode="auto">
              <a:xfrm>
                <a:off x="2746695" y="2283000"/>
                <a:ext cx="721352" cy="30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zh-CN" altLang="en-US" sz="1400" b="1" dirty="0">
                    <a:solidFill>
                      <a:schemeClr val="bg1"/>
                    </a:solidFill>
                    <a:latin typeface="微软雅黑" panose="020B0503020204020204" pitchFamily="34" charset="-122"/>
                    <a:ea typeface="微软雅黑" panose="020B0503020204020204" pitchFamily="34" charset="-122"/>
                  </a:rPr>
                  <a:t>交换表</a:t>
                </a:r>
                <a:endParaRPr kumimoji="1" lang="en-US" altLang="zh-CN" sz="1400" b="1" dirty="0">
                  <a:solidFill>
                    <a:schemeClr val="bg1"/>
                  </a:solidFill>
                  <a:latin typeface="微软雅黑" panose="020B0503020204020204" pitchFamily="34" charset="-122"/>
                  <a:ea typeface="微软雅黑" panose="020B0503020204020204" pitchFamily="34" charset="-122"/>
                </a:endParaRPr>
              </a:p>
            </p:txBody>
          </p:sp>
          <p:sp>
            <p:nvSpPr>
              <p:cNvPr id="85" name="Line 50"/>
              <p:cNvSpPr>
                <a:spLocks noChangeShapeType="1"/>
              </p:cNvSpPr>
              <p:nvPr/>
            </p:nvSpPr>
            <p:spPr bwMode="auto">
              <a:xfrm>
                <a:off x="3420721" y="2551856"/>
                <a:ext cx="0" cy="110904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sz="1200" b="1">
                  <a:latin typeface="微软雅黑" panose="020B0503020204020204" pitchFamily="34" charset="-122"/>
                  <a:ea typeface="微软雅黑" panose="020B0503020204020204" pitchFamily="34" charset="-122"/>
                </a:endParaRPr>
              </a:p>
            </p:txBody>
          </p:sp>
        </p:grpSp>
        <p:sp>
          <p:nvSpPr>
            <p:cNvPr id="86" name="Rectangle 34"/>
            <p:cNvSpPr>
              <a:spLocks noChangeArrowheads="1"/>
            </p:cNvSpPr>
            <p:nvPr/>
          </p:nvSpPr>
          <p:spPr bwMode="auto">
            <a:xfrm>
              <a:off x="893574" y="2511295"/>
              <a:ext cx="286939" cy="274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r" defTabSz="762000" eaLnBrk="0" hangingPunct="0"/>
              <a:r>
                <a:rPr kumimoji="1" lang="en-US" altLang="zh-CN" sz="1200" b="1" dirty="0">
                  <a:latin typeface="微软雅黑" panose="020B0503020204020204" pitchFamily="34" charset="-122"/>
                  <a:ea typeface="微软雅黑" panose="020B0503020204020204" pitchFamily="34" charset="-122"/>
                </a:rPr>
                <a:t>C</a:t>
              </a:r>
              <a:endParaRPr kumimoji="1" lang="en-US" altLang="zh-CN" sz="1200" b="1" baseline="-25000" dirty="0">
                <a:latin typeface="微软雅黑" panose="020B0503020204020204" pitchFamily="34" charset="-122"/>
                <a:ea typeface="微软雅黑" panose="020B0503020204020204" pitchFamily="34" charset="-122"/>
              </a:endParaRPr>
            </a:p>
          </p:txBody>
        </p:sp>
        <p:pic>
          <p:nvPicPr>
            <p:cNvPr id="87" name="Picture 239" descr="jisuanji"/>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129167" y="1943256"/>
              <a:ext cx="437685" cy="437685"/>
            </a:xfrm>
            <a:prstGeom prst="rect">
              <a:avLst/>
            </a:prstGeom>
            <a:noFill/>
            <a:extLst>
              <a:ext uri="{909E8E84-426E-40DD-AFC4-6F175D3DCCD1}">
                <a14:hiddenFill xmlns:a14="http://schemas.microsoft.com/office/drawing/2010/main">
                  <a:solidFill>
                    <a:srgbClr val="FFFFFF"/>
                  </a:solidFill>
                </a14:hiddenFill>
              </a:ext>
            </a:extLst>
          </p:spPr>
        </p:pic>
        <p:pic>
          <p:nvPicPr>
            <p:cNvPr id="88" name="Picture 239" descr="jisuanji"/>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129167" y="2494086"/>
              <a:ext cx="437685" cy="437685"/>
            </a:xfrm>
            <a:prstGeom prst="rect">
              <a:avLst/>
            </a:prstGeom>
            <a:noFill/>
            <a:extLst>
              <a:ext uri="{909E8E84-426E-40DD-AFC4-6F175D3DCCD1}">
                <a14:hiddenFill xmlns:a14="http://schemas.microsoft.com/office/drawing/2010/main">
                  <a:solidFill>
                    <a:srgbClr val="FFFFFF"/>
                  </a:solidFill>
                </a14:hiddenFill>
              </a:ext>
            </a:extLst>
          </p:spPr>
        </p:pic>
        <p:pic>
          <p:nvPicPr>
            <p:cNvPr id="89" name="Picture 239" descr="jisuanji"/>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129167" y="3015049"/>
              <a:ext cx="437685" cy="437685"/>
            </a:xfrm>
            <a:prstGeom prst="rect">
              <a:avLst/>
            </a:prstGeom>
            <a:noFill/>
            <a:extLst>
              <a:ext uri="{909E8E84-426E-40DD-AFC4-6F175D3DCCD1}">
                <a14:hiddenFill xmlns:a14="http://schemas.microsoft.com/office/drawing/2010/main">
                  <a:solidFill>
                    <a:srgbClr val="FFFFFF"/>
                  </a:solidFill>
                </a14:hiddenFill>
              </a:ext>
            </a:extLst>
          </p:spPr>
        </p:pic>
        <p:pic>
          <p:nvPicPr>
            <p:cNvPr id="90" name="Picture 239" descr="jisuanji"/>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129167" y="3579734"/>
              <a:ext cx="437685" cy="437685"/>
            </a:xfrm>
            <a:prstGeom prst="rect">
              <a:avLst/>
            </a:prstGeom>
            <a:noFill/>
            <a:extLst>
              <a:ext uri="{909E8E84-426E-40DD-AFC4-6F175D3DCCD1}">
                <a14:hiddenFill xmlns:a14="http://schemas.microsoft.com/office/drawing/2010/main">
                  <a:solidFill>
                    <a:srgbClr val="FFFFFF"/>
                  </a:solidFill>
                </a14:hiddenFill>
              </a:ext>
            </a:extLst>
          </p:spPr>
        </p:pic>
        <p:grpSp>
          <p:nvGrpSpPr>
            <p:cNvPr id="42" name="组合 61"/>
            <p:cNvGrpSpPr/>
            <p:nvPr/>
          </p:nvGrpSpPr>
          <p:grpSpPr bwMode="auto">
            <a:xfrm>
              <a:off x="3785096" y="2034606"/>
              <a:ext cx="277321" cy="274434"/>
              <a:chOff x="2244074" y="1280668"/>
              <a:chExt cx="358931" cy="357388"/>
            </a:xfrm>
          </p:grpSpPr>
          <p:sp>
            <p:nvSpPr>
              <p:cNvPr id="43" name="矩形 42"/>
              <p:cNvSpPr/>
              <p:nvPr/>
            </p:nvSpPr>
            <p:spPr>
              <a:xfrm>
                <a:off x="2267744" y="1340416"/>
                <a:ext cx="288032" cy="216562"/>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sz="1200" b="1" dirty="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latin typeface="微软雅黑" panose="020B0503020204020204" pitchFamily="34" charset="-122"/>
                  <a:ea typeface="微软雅黑" panose="020B0503020204020204" pitchFamily="34" charset="-122"/>
                </a:endParaRPr>
              </a:p>
            </p:txBody>
          </p:sp>
          <p:sp>
            <p:nvSpPr>
              <p:cNvPr id="44" name="Rectangle 40"/>
              <p:cNvSpPr>
                <a:spLocks noChangeArrowheads="1"/>
              </p:cNvSpPr>
              <p:nvPr/>
            </p:nvSpPr>
            <p:spPr bwMode="auto">
              <a:xfrm>
                <a:off x="2244074" y="1280668"/>
                <a:ext cx="358931" cy="357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sz="1200" b="1" dirty="0" smtClean="0">
                    <a:latin typeface="微软雅黑" panose="020B0503020204020204" pitchFamily="34" charset="-122"/>
                    <a:ea typeface="微软雅黑" panose="020B0503020204020204" pitchFamily="34" charset="-122"/>
                  </a:rPr>
                  <a:t>5</a:t>
                </a:r>
                <a:endParaRPr kumimoji="1" lang="en-US" altLang="zh-CN" sz="1200" b="1" baseline="-25000" dirty="0">
                  <a:latin typeface="微软雅黑" panose="020B0503020204020204" pitchFamily="34" charset="-122"/>
                  <a:ea typeface="微软雅黑" panose="020B0503020204020204" pitchFamily="34" charset="-122"/>
                </a:endParaRPr>
              </a:p>
            </p:txBody>
          </p:sp>
        </p:grpSp>
        <p:grpSp>
          <p:nvGrpSpPr>
            <p:cNvPr id="46" name="组合 61"/>
            <p:cNvGrpSpPr/>
            <p:nvPr/>
          </p:nvGrpSpPr>
          <p:grpSpPr bwMode="auto">
            <a:xfrm>
              <a:off x="3785094" y="3696386"/>
              <a:ext cx="277321" cy="274434"/>
              <a:chOff x="2244078" y="1280673"/>
              <a:chExt cx="358932" cy="357390"/>
            </a:xfrm>
          </p:grpSpPr>
          <p:sp>
            <p:nvSpPr>
              <p:cNvPr id="47" name="矩形 46"/>
              <p:cNvSpPr/>
              <p:nvPr/>
            </p:nvSpPr>
            <p:spPr>
              <a:xfrm>
                <a:off x="2267744" y="1340416"/>
                <a:ext cx="288032" cy="216562"/>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sz="1200" b="1" dirty="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latin typeface="微软雅黑" panose="020B0503020204020204" pitchFamily="34" charset="-122"/>
                  <a:ea typeface="微软雅黑" panose="020B0503020204020204" pitchFamily="34" charset="-122"/>
                </a:endParaRPr>
              </a:p>
            </p:txBody>
          </p:sp>
          <p:sp>
            <p:nvSpPr>
              <p:cNvPr id="48" name="Rectangle 40"/>
              <p:cNvSpPr>
                <a:spLocks noChangeArrowheads="1"/>
              </p:cNvSpPr>
              <p:nvPr/>
            </p:nvSpPr>
            <p:spPr bwMode="auto">
              <a:xfrm>
                <a:off x="2244078" y="1280673"/>
                <a:ext cx="358932" cy="357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sz="1200" b="1" dirty="0" smtClean="0">
                    <a:latin typeface="微软雅黑" panose="020B0503020204020204" pitchFamily="34" charset="-122"/>
                    <a:ea typeface="微软雅黑" panose="020B0503020204020204" pitchFamily="34" charset="-122"/>
                  </a:rPr>
                  <a:t>6</a:t>
                </a:r>
                <a:endParaRPr kumimoji="1" lang="en-US" altLang="zh-CN" sz="1200" b="1" dirty="0">
                  <a:latin typeface="微软雅黑" panose="020B0503020204020204" pitchFamily="34" charset="-122"/>
                  <a:ea typeface="微软雅黑" panose="020B0503020204020204" pitchFamily="34" charset="-122"/>
                </a:endParaRPr>
              </a:p>
            </p:txBody>
          </p:sp>
        </p:grpSp>
      </p:grpSp>
      <p:sp>
        <p:nvSpPr>
          <p:cNvPr id="10" name="矩形 9"/>
          <p:cNvSpPr/>
          <p:nvPr/>
        </p:nvSpPr>
        <p:spPr>
          <a:xfrm>
            <a:off x="1582778" y="3639245"/>
            <a:ext cx="6521672" cy="707886"/>
          </a:xfrm>
          <a:prstGeom prst="rect">
            <a:avLst/>
          </a:prstGeom>
        </p:spPr>
        <p:txBody>
          <a:bodyPr wrap="square">
            <a:spAutoFit/>
          </a:bodyPr>
          <a:lstStyle/>
          <a:p>
            <a:pPr>
              <a:lnSpc>
                <a:spcPts val="2400"/>
              </a:lnSpc>
            </a:pPr>
            <a:r>
              <a:rPr lang="zh-CN" altLang="en-US" sz="1600" b="1" dirty="0" smtClean="0">
                <a:latin typeface="微软雅黑" panose="020B0503020204020204" pitchFamily="34" charset="-122"/>
                <a:ea typeface="微软雅黑" panose="020B0503020204020204" pitchFamily="34" charset="-122"/>
              </a:rPr>
              <a:t>假设</a:t>
            </a:r>
            <a:r>
              <a:rPr lang="zh-CN" altLang="en-US" sz="1600" b="1" dirty="0">
                <a:latin typeface="微软雅黑" panose="020B0503020204020204" pitchFamily="34" charset="-122"/>
                <a:ea typeface="微软雅黑" panose="020B0503020204020204" pitchFamily="34" charset="-122"/>
              </a:rPr>
              <a:t>：</a:t>
            </a:r>
            <a:r>
              <a:rPr lang="en-US" altLang="zh-CN" sz="1600" b="1" dirty="0" smtClean="0">
                <a:latin typeface="微软雅黑" panose="020B0503020204020204" pitchFamily="34" charset="-122"/>
                <a:ea typeface="微软雅黑" panose="020B0503020204020204" pitchFamily="34" charset="-122"/>
              </a:rPr>
              <a:t>A </a:t>
            </a:r>
            <a:r>
              <a:rPr lang="zh-CN" altLang="en-US" sz="1600" b="1" dirty="0" smtClean="0">
                <a:latin typeface="微软雅黑" panose="020B0503020204020204" pitchFamily="34" charset="-122"/>
                <a:ea typeface="微软雅黑" panose="020B0503020204020204" pitchFamily="34" charset="-122"/>
              </a:rPr>
              <a:t>向 </a:t>
            </a:r>
            <a:r>
              <a:rPr lang="en-US" altLang="zh-CN" sz="1600" b="1" dirty="0" smtClean="0">
                <a:latin typeface="微软雅黑" panose="020B0503020204020204" pitchFamily="34" charset="-122"/>
                <a:ea typeface="微软雅黑" panose="020B0503020204020204" pitchFamily="34" charset="-122"/>
              </a:rPr>
              <a:t>B </a:t>
            </a:r>
            <a:r>
              <a:rPr lang="zh-CN" altLang="en-US" sz="1600" b="1" dirty="0" smtClean="0">
                <a:latin typeface="微软雅黑" panose="020B0503020204020204" pitchFamily="34" charset="-122"/>
                <a:ea typeface="微软雅黑" panose="020B0503020204020204" pitchFamily="34" charset="-122"/>
              </a:rPr>
              <a:t>发送</a:t>
            </a:r>
            <a:r>
              <a:rPr lang="zh-CN" altLang="en-US" sz="1600" b="1" dirty="0">
                <a:latin typeface="微软雅黑" panose="020B0503020204020204" pitchFamily="34" charset="-122"/>
                <a:ea typeface="微软雅黑" panose="020B0503020204020204" pitchFamily="34" charset="-122"/>
              </a:rPr>
              <a:t>了一帧，</a:t>
            </a:r>
            <a:r>
              <a:rPr lang="en-US" altLang="zh-CN" sz="1600" b="1" dirty="0" smtClean="0">
                <a:latin typeface="微软雅黑" panose="020B0503020204020204" pitchFamily="34" charset="-122"/>
                <a:ea typeface="微软雅黑" panose="020B0503020204020204" pitchFamily="34" charset="-122"/>
              </a:rPr>
              <a:t>C </a:t>
            </a:r>
            <a:r>
              <a:rPr lang="zh-CN" altLang="en-US" sz="1600" b="1" dirty="0" smtClean="0">
                <a:latin typeface="微软雅黑" panose="020B0503020204020204" pitchFamily="34" charset="-122"/>
                <a:ea typeface="微软雅黑" panose="020B0503020204020204" pitchFamily="34" charset="-122"/>
              </a:rPr>
              <a:t>向 </a:t>
            </a:r>
            <a:r>
              <a:rPr lang="en-US" altLang="zh-CN" sz="1600" b="1" dirty="0" smtClean="0">
                <a:latin typeface="微软雅黑" panose="020B0503020204020204" pitchFamily="34" charset="-122"/>
                <a:ea typeface="微软雅黑" panose="020B0503020204020204" pitchFamily="34" charset="-122"/>
              </a:rPr>
              <a:t>E </a:t>
            </a:r>
            <a:r>
              <a:rPr lang="zh-CN" altLang="en-US" sz="1600" b="1" dirty="0" smtClean="0">
                <a:latin typeface="微软雅黑" panose="020B0503020204020204" pitchFamily="34" charset="-122"/>
                <a:ea typeface="微软雅黑" panose="020B0503020204020204" pitchFamily="34" charset="-122"/>
              </a:rPr>
              <a:t>发送</a:t>
            </a:r>
            <a:r>
              <a:rPr lang="zh-CN" altLang="en-US" sz="1600" b="1" dirty="0">
                <a:latin typeface="微软雅黑" panose="020B0503020204020204" pitchFamily="34" charset="-122"/>
                <a:ea typeface="微软雅黑" panose="020B0503020204020204" pitchFamily="34" charset="-122"/>
              </a:rPr>
              <a:t>了一帧，</a:t>
            </a:r>
            <a:r>
              <a:rPr lang="en-US" altLang="zh-CN" sz="1600" b="1" dirty="0" smtClean="0">
                <a:latin typeface="微软雅黑" panose="020B0503020204020204" pitchFamily="34" charset="-122"/>
                <a:ea typeface="微软雅黑" panose="020B0503020204020204" pitchFamily="34" charset="-122"/>
              </a:rPr>
              <a:t>E </a:t>
            </a:r>
            <a:r>
              <a:rPr lang="zh-CN" altLang="en-US" sz="1600" b="1" dirty="0" smtClean="0">
                <a:latin typeface="微软雅黑" panose="020B0503020204020204" pitchFamily="34" charset="-122"/>
                <a:ea typeface="微软雅黑" panose="020B0503020204020204" pitchFamily="34" charset="-122"/>
              </a:rPr>
              <a:t>向 </a:t>
            </a:r>
            <a:r>
              <a:rPr lang="en-US" altLang="zh-CN" sz="1600" b="1" dirty="0" smtClean="0">
                <a:latin typeface="微软雅黑" panose="020B0503020204020204" pitchFamily="34" charset="-122"/>
                <a:ea typeface="微软雅黑" panose="020B0503020204020204" pitchFamily="34" charset="-122"/>
              </a:rPr>
              <a:t>A </a:t>
            </a:r>
            <a:r>
              <a:rPr lang="zh-CN" altLang="en-US" sz="1600" b="1" dirty="0" smtClean="0">
                <a:latin typeface="微软雅黑" panose="020B0503020204020204" pitchFamily="34" charset="-122"/>
                <a:ea typeface="微软雅黑" panose="020B0503020204020204" pitchFamily="34" charset="-122"/>
              </a:rPr>
              <a:t>发送</a:t>
            </a:r>
            <a:r>
              <a:rPr lang="zh-CN" altLang="en-US" sz="1600" b="1" dirty="0">
                <a:latin typeface="微软雅黑" panose="020B0503020204020204" pitchFamily="34" charset="-122"/>
                <a:ea typeface="微软雅黑" panose="020B0503020204020204" pitchFamily="34" charset="-122"/>
              </a:rPr>
              <a:t>了一帧</a:t>
            </a:r>
            <a:r>
              <a:rPr lang="zh-CN" altLang="en-US" sz="1600" b="1" dirty="0" smtClean="0">
                <a:latin typeface="微软雅黑" panose="020B0503020204020204" pitchFamily="34" charset="-122"/>
                <a:ea typeface="微软雅黑" panose="020B0503020204020204" pitchFamily="34" charset="-122"/>
              </a:rPr>
              <a:t>。</a:t>
            </a:r>
            <a:endParaRPr lang="en-US" altLang="zh-CN" sz="1600" b="1" dirty="0" smtClean="0">
              <a:latin typeface="微软雅黑" panose="020B0503020204020204" pitchFamily="34" charset="-122"/>
              <a:ea typeface="微软雅黑" panose="020B0503020204020204" pitchFamily="34" charset="-122"/>
            </a:endParaRPr>
          </a:p>
          <a:p>
            <a:pPr>
              <a:lnSpc>
                <a:spcPts val="2400"/>
              </a:lnSpc>
            </a:pPr>
            <a:r>
              <a:rPr lang="zh-CN" altLang="en-US" sz="1600" b="1" dirty="0" smtClean="0">
                <a:solidFill>
                  <a:srgbClr val="0000FF"/>
                </a:solidFill>
                <a:latin typeface="微软雅黑" panose="020B0503020204020204" pitchFamily="34" charset="-122"/>
                <a:ea typeface="微软雅黑" panose="020B0503020204020204" pitchFamily="34" charset="-122"/>
              </a:rPr>
              <a:t>请分析：</a:t>
            </a:r>
            <a:r>
              <a:rPr lang="zh-CN" altLang="en-US" sz="1600" b="1" dirty="0" smtClean="0">
                <a:latin typeface="微软雅黑" panose="020B0503020204020204" pitchFamily="34" charset="-122"/>
                <a:ea typeface="微软雅黑" panose="020B0503020204020204" pitchFamily="34" charset="-122"/>
              </a:rPr>
              <a:t>此时</a:t>
            </a:r>
            <a:r>
              <a:rPr lang="zh-CN" altLang="en-US" sz="1600" b="1" dirty="0">
                <a:latin typeface="微软雅黑" panose="020B0503020204020204" pitchFamily="34" charset="-122"/>
                <a:ea typeface="微软雅黑" panose="020B0503020204020204" pitchFamily="34" charset="-122"/>
              </a:rPr>
              <a:t>，</a:t>
            </a:r>
            <a:r>
              <a:rPr lang="en-US" altLang="zh-CN" sz="1600" b="1" dirty="0" smtClean="0">
                <a:latin typeface="微软雅黑" panose="020B0503020204020204" pitchFamily="34" charset="-122"/>
                <a:ea typeface="微软雅黑" panose="020B0503020204020204" pitchFamily="34" charset="-122"/>
              </a:rPr>
              <a:t>S1 </a:t>
            </a:r>
            <a:r>
              <a:rPr lang="zh-CN" altLang="en-US" sz="1600" b="1" dirty="0" smtClean="0">
                <a:latin typeface="微软雅黑" panose="020B0503020204020204" pitchFamily="34" charset="-122"/>
                <a:ea typeface="微软雅黑" panose="020B0503020204020204" pitchFamily="34" charset="-122"/>
              </a:rPr>
              <a:t>和 </a:t>
            </a:r>
            <a:r>
              <a:rPr lang="en-US" altLang="zh-CN" sz="1600" b="1" dirty="0" smtClean="0">
                <a:latin typeface="微软雅黑" panose="020B0503020204020204" pitchFamily="34" charset="-122"/>
                <a:ea typeface="微软雅黑" panose="020B0503020204020204" pitchFamily="34" charset="-122"/>
              </a:rPr>
              <a:t>S2 </a:t>
            </a:r>
            <a:r>
              <a:rPr lang="zh-CN" altLang="en-US" sz="1600" b="1" dirty="0" smtClean="0">
                <a:latin typeface="微软雅黑" panose="020B0503020204020204" pitchFamily="34" charset="-122"/>
                <a:ea typeface="微软雅黑" panose="020B0503020204020204" pitchFamily="34" charset="-122"/>
              </a:rPr>
              <a:t>的</a:t>
            </a:r>
            <a:r>
              <a:rPr lang="zh-CN" altLang="en-US" sz="1600" b="1" dirty="0">
                <a:latin typeface="微软雅黑" panose="020B0503020204020204" pitchFamily="34" charset="-122"/>
                <a:ea typeface="微软雅黑" panose="020B0503020204020204" pitchFamily="34" charset="-122"/>
              </a:rPr>
              <a:t>交换表内容分别是什么？</a:t>
            </a:r>
            <a:endParaRPr lang="zh-CN" altLang="en-US" sz="1600" b="1"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Tm="2000"/>
    </mc:Choice>
    <mc:Fallback>
      <p:transition spd="slow" advTm="2000"/>
    </mc:Fallback>
  </mc:AlternateContent>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utoShape 5"/>
          <p:cNvSpPr>
            <a:spLocks noChangeArrowheads="1"/>
          </p:cNvSpPr>
          <p:nvPr/>
        </p:nvSpPr>
        <p:spPr bwMode="auto">
          <a:xfrm>
            <a:off x="502919" y="643533"/>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 name="Rectangle 6"/>
          <p:cNvSpPr>
            <a:spLocks noChangeArrowheads="1"/>
          </p:cNvSpPr>
          <p:nvPr/>
        </p:nvSpPr>
        <p:spPr bwMode="auto">
          <a:xfrm>
            <a:off x="3202762" y="620443"/>
            <a:ext cx="272863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smtClean="0">
                <a:solidFill>
                  <a:schemeClr val="bg1"/>
                </a:solidFill>
                <a:latin typeface="微软雅黑" panose="020B0503020204020204" pitchFamily="34" charset="-122"/>
                <a:ea typeface="微软雅黑" panose="020B0503020204020204" pitchFamily="34" charset="-122"/>
              </a:rPr>
              <a:t>2 </a:t>
            </a:r>
            <a:r>
              <a:rPr lang="zh-CN" altLang="en-US" sz="2000" b="1" dirty="0" smtClean="0">
                <a:solidFill>
                  <a:schemeClr val="bg1"/>
                </a:solidFill>
                <a:latin typeface="微软雅黑" panose="020B0503020204020204" pitchFamily="34" charset="-122"/>
                <a:ea typeface="微软雅黑" panose="020B0503020204020204" pitchFamily="34" charset="-122"/>
              </a:rPr>
              <a:t>台以太网交换机互连</a:t>
            </a:r>
            <a:endParaRPr lang="fr-FR" altLang="zh-CN" sz="2000" b="1" dirty="0">
              <a:solidFill>
                <a:schemeClr val="bg1"/>
              </a:solidFill>
              <a:latin typeface="微软雅黑" panose="020B0503020204020204" pitchFamily="34" charset="-122"/>
              <a:ea typeface="微软雅黑" panose="020B0503020204020204" pitchFamily="34" charset="-122"/>
            </a:endParaRPr>
          </a:p>
        </p:txBody>
      </p:sp>
      <p:sp>
        <p:nvSpPr>
          <p:cNvPr id="129" name="圆角矩形 128"/>
          <p:cNvSpPr/>
          <p:nvPr/>
        </p:nvSpPr>
        <p:spPr>
          <a:xfrm>
            <a:off x="502919" y="1078752"/>
            <a:ext cx="8129015" cy="3317601"/>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30" name="直接连接符 129"/>
          <p:cNvCxnSpPr/>
          <p:nvPr/>
        </p:nvCxnSpPr>
        <p:spPr>
          <a:xfrm>
            <a:off x="3704586" y="1638437"/>
            <a:ext cx="174065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31" name="组合 130"/>
          <p:cNvGrpSpPr/>
          <p:nvPr/>
        </p:nvGrpSpPr>
        <p:grpSpPr>
          <a:xfrm>
            <a:off x="5306576" y="1156881"/>
            <a:ext cx="3159985" cy="2366653"/>
            <a:chOff x="5467217" y="1680542"/>
            <a:chExt cx="3159985" cy="2366653"/>
          </a:xfrm>
        </p:grpSpPr>
        <p:sp>
          <p:nvSpPr>
            <p:cNvPr id="132" name="矩形 131"/>
            <p:cNvSpPr/>
            <p:nvPr/>
          </p:nvSpPr>
          <p:spPr>
            <a:xfrm>
              <a:off x="5481206" y="1995407"/>
              <a:ext cx="2209376" cy="2051788"/>
            </a:xfrm>
            <a:prstGeom prst="rect">
              <a:avLst/>
            </a:prstGeom>
            <a:solidFill>
              <a:srgbClr val="0000CC"/>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200" dirty="0">
                  <a:latin typeface="微软雅黑" panose="020B0503020204020204" pitchFamily="34" charset="-122"/>
                  <a:ea typeface="微软雅黑" panose="020B0503020204020204" pitchFamily="34" charset="-122"/>
                </a:rPr>
                <a:t> </a:t>
              </a:r>
              <a:endParaRPr lang="zh-CN" altLang="en-US" sz="1200" dirty="0">
                <a:latin typeface="微软雅黑" panose="020B0503020204020204" pitchFamily="34" charset="-122"/>
                <a:ea typeface="微软雅黑" panose="020B0503020204020204" pitchFamily="34" charset="-122"/>
              </a:endParaRPr>
            </a:p>
          </p:txBody>
        </p:sp>
        <p:cxnSp>
          <p:nvCxnSpPr>
            <p:cNvPr id="133" name="直接连接符 132"/>
            <p:cNvCxnSpPr/>
            <p:nvPr/>
          </p:nvCxnSpPr>
          <p:spPr>
            <a:xfrm flipH="1">
              <a:off x="7604253" y="3793563"/>
              <a:ext cx="66083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4" name="直接连接符 133"/>
            <p:cNvCxnSpPr/>
            <p:nvPr/>
          </p:nvCxnSpPr>
          <p:spPr>
            <a:xfrm>
              <a:off x="7604253" y="2715661"/>
              <a:ext cx="67167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5" name="直接连接符 134"/>
            <p:cNvCxnSpPr/>
            <p:nvPr/>
          </p:nvCxnSpPr>
          <p:spPr>
            <a:xfrm flipH="1">
              <a:off x="7627126" y="3239407"/>
              <a:ext cx="63796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6" name="直接连接符 135"/>
            <p:cNvCxnSpPr/>
            <p:nvPr/>
          </p:nvCxnSpPr>
          <p:spPr>
            <a:xfrm>
              <a:off x="7604253" y="2159938"/>
              <a:ext cx="66252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37" name="Rectangle 24"/>
            <p:cNvSpPr>
              <a:spLocks noChangeArrowheads="1"/>
            </p:cNvSpPr>
            <p:nvPr/>
          </p:nvSpPr>
          <p:spPr bwMode="auto">
            <a:xfrm>
              <a:off x="5801643" y="1680542"/>
              <a:ext cx="1530869" cy="30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ctr" defTabSz="762000" eaLnBrk="0" hangingPunct="0"/>
              <a:r>
                <a:rPr kumimoji="1" lang="zh-CN" altLang="en-US" sz="1400" b="1" dirty="0">
                  <a:solidFill>
                    <a:srgbClr val="0000FF"/>
                  </a:solidFill>
                  <a:latin typeface="微软雅黑" panose="020B0503020204020204" pitchFamily="34" charset="-122"/>
                  <a:ea typeface="微软雅黑" panose="020B0503020204020204" pitchFamily="34" charset="-122"/>
                </a:rPr>
                <a:t>以太网</a:t>
              </a:r>
              <a:r>
                <a:rPr kumimoji="1" lang="zh-CN" altLang="en-US" sz="1400" b="1" dirty="0" smtClean="0">
                  <a:solidFill>
                    <a:srgbClr val="0000FF"/>
                  </a:solidFill>
                  <a:latin typeface="微软雅黑" panose="020B0503020204020204" pitchFamily="34" charset="-122"/>
                  <a:ea typeface="微软雅黑" panose="020B0503020204020204" pitchFamily="34" charset="-122"/>
                </a:rPr>
                <a:t>交换机 </a:t>
              </a:r>
              <a:r>
                <a:rPr kumimoji="1" lang="en-US" altLang="zh-CN" sz="1400" b="1" dirty="0" smtClean="0">
                  <a:solidFill>
                    <a:srgbClr val="0000FF"/>
                  </a:solidFill>
                  <a:latin typeface="微软雅黑" panose="020B0503020204020204" pitchFamily="34" charset="-122"/>
                  <a:ea typeface="微软雅黑" panose="020B0503020204020204" pitchFamily="34" charset="-122"/>
                </a:rPr>
                <a:t>S2</a:t>
              </a:r>
              <a:endParaRPr kumimoji="1" lang="en-US" altLang="zh-CN" sz="1400" b="1" dirty="0">
                <a:solidFill>
                  <a:srgbClr val="0000FF"/>
                </a:solidFill>
                <a:latin typeface="微软雅黑" panose="020B0503020204020204" pitchFamily="34" charset="-122"/>
                <a:ea typeface="微软雅黑" panose="020B0503020204020204" pitchFamily="34" charset="-122"/>
              </a:endParaRPr>
            </a:p>
          </p:txBody>
        </p:sp>
        <p:sp>
          <p:nvSpPr>
            <p:cNvPr id="138" name="Rectangle 34"/>
            <p:cNvSpPr>
              <a:spLocks noChangeArrowheads="1"/>
            </p:cNvSpPr>
            <p:nvPr/>
          </p:nvSpPr>
          <p:spPr bwMode="auto">
            <a:xfrm>
              <a:off x="8349882" y="1958293"/>
              <a:ext cx="270909" cy="274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r" defTabSz="762000" eaLnBrk="0" hangingPunct="0"/>
              <a:r>
                <a:rPr kumimoji="1" lang="en-US" altLang="zh-CN" sz="1200" b="1" dirty="0" smtClean="0">
                  <a:latin typeface="微软雅黑" panose="020B0503020204020204" pitchFamily="34" charset="-122"/>
                  <a:ea typeface="微软雅黑" panose="020B0503020204020204" pitchFamily="34" charset="-122"/>
                </a:rPr>
                <a:t>E</a:t>
              </a:r>
              <a:endParaRPr kumimoji="1" lang="en-US" altLang="zh-CN" sz="1200" b="1" dirty="0">
                <a:latin typeface="微软雅黑" panose="020B0503020204020204" pitchFamily="34" charset="-122"/>
                <a:ea typeface="微软雅黑" panose="020B0503020204020204" pitchFamily="34" charset="-122"/>
              </a:endParaRPr>
            </a:p>
          </p:txBody>
        </p:sp>
        <p:grpSp>
          <p:nvGrpSpPr>
            <p:cNvPr id="139" name="组合 57"/>
            <p:cNvGrpSpPr/>
            <p:nvPr/>
          </p:nvGrpSpPr>
          <p:grpSpPr bwMode="auto">
            <a:xfrm>
              <a:off x="7460289" y="2022721"/>
              <a:ext cx="277321" cy="274434"/>
              <a:chOff x="2255844" y="1268760"/>
              <a:chExt cx="360915" cy="356296"/>
            </a:xfrm>
          </p:grpSpPr>
          <p:sp>
            <p:nvSpPr>
              <p:cNvPr id="172" name="矩形 171"/>
              <p:cNvSpPr/>
              <p:nvPr/>
            </p:nvSpPr>
            <p:spPr>
              <a:xfrm>
                <a:off x="2267744" y="1340197"/>
                <a:ext cx="288032" cy="215900"/>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sz="1200" b="1" dirty="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latin typeface="微软雅黑" panose="020B0503020204020204" pitchFamily="34" charset="-122"/>
                  <a:ea typeface="微软雅黑" panose="020B0503020204020204" pitchFamily="34" charset="-122"/>
                </a:endParaRPr>
              </a:p>
            </p:txBody>
          </p:sp>
          <p:sp>
            <p:nvSpPr>
              <p:cNvPr id="173" name="Rectangle 40"/>
              <p:cNvSpPr>
                <a:spLocks noChangeArrowheads="1"/>
              </p:cNvSpPr>
              <p:nvPr/>
            </p:nvSpPr>
            <p:spPr bwMode="auto">
              <a:xfrm>
                <a:off x="2255844" y="1268760"/>
                <a:ext cx="360915" cy="356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sz="1200" b="1" dirty="0">
                    <a:latin typeface="微软雅黑" panose="020B0503020204020204" pitchFamily="34" charset="-122"/>
                    <a:ea typeface="微软雅黑" panose="020B0503020204020204" pitchFamily="34" charset="-122"/>
                  </a:rPr>
                  <a:t>1</a:t>
                </a:r>
                <a:endParaRPr kumimoji="1" lang="en-US" altLang="zh-CN" sz="1200" b="1" baseline="-25000" dirty="0">
                  <a:latin typeface="微软雅黑" panose="020B0503020204020204" pitchFamily="34" charset="-122"/>
                  <a:ea typeface="微软雅黑" panose="020B0503020204020204" pitchFamily="34" charset="-122"/>
                </a:endParaRPr>
              </a:p>
            </p:txBody>
          </p:sp>
        </p:grpSp>
        <p:grpSp>
          <p:nvGrpSpPr>
            <p:cNvPr id="140" name="组合 58"/>
            <p:cNvGrpSpPr/>
            <p:nvPr/>
          </p:nvGrpSpPr>
          <p:grpSpPr bwMode="auto">
            <a:xfrm>
              <a:off x="7469432" y="2586633"/>
              <a:ext cx="277321" cy="274434"/>
              <a:chOff x="2267744" y="1280668"/>
              <a:chExt cx="360915" cy="357388"/>
            </a:xfrm>
          </p:grpSpPr>
          <p:sp>
            <p:nvSpPr>
              <p:cNvPr id="170" name="矩形 169"/>
              <p:cNvSpPr/>
              <p:nvPr/>
            </p:nvSpPr>
            <p:spPr>
              <a:xfrm>
                <a:off x="2267744" y="1340416"/>
                <a:ext cx="288032" cy="216562"/>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sz="1200" b="1" dirty="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latin typeface="微软雅黑" panose="020B0503020204020204" pitchFamily="34" charset="-122"/>
                  <a:ea typeface="微软雅黑" panose="020B0503020204020204" pitchFamily="34" charset="-122"/>
                </a:endParaRPr>
              </a:p>
            </p:txBody>
          </p:sp>
          <p:sp>
            <p:nvSpPr>
              <p:cNvPr id="171" name="Rectangle 40"/>
              <p:cNvSpPr>
                <a:spLocks noChangeArrowheads="1"/>
              </p:cNvSpPr>
              <p:nvPr/>
            </p:nvSpPr>
            <p:spPr bwMode="auto">
              <a:xfrm>
                <a:off x="2267744" y="1280668"/>
                <a:ext cx="360915" cy="357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sz="1200" b="1" dirty="0">
                    <a:latin typeface="微软雅黑" panose="020B0503020204020204" pitchFamily="34" charset="-122"/>
                    <a:ea typeface="微软雅黑" panose="020B0503020204020204" pitchFamily="34" charset="-122"/>
                  </a:rPr>
                  <a:t>2</a:t>
                </a:r>
                <a:endParaRPr kumimoji="1" lang="en-US" altLang="zh-CN" sz="1200" b="1" baseline="-25000" dirty="0">
                  <a:latin typeface="微软雅黑" panose="020B0503020204020204" pitchFamily="34" charset="-122"/>
                  <a:ea typeface="微软雅黑" panose="020B0503020204020204" pitchFamily="34" charset="-122"/>
                </a:endParaRPr>
              </a:p>
            </p:txBody>
          </p:sp>
        </p:grpSp>
        <p:grpSp>
          <p:nvGrpSpPr>
            <p:cNvPr id="141" name="组合 61"/>
            <p:cNvGrpSpPr/>
            <p:nvPr/>
          </p:nvGrpSpPr>
          <p:grpSpPr bwMode="auto">
            <a:xfrm>
              <a:off x="7440312" y="3664535"/>
              <a:ext cx="277321" cy="274434"/>
              <a:chOff x="2244074" y="1280668"/>
              <a:chExt cx="358931" cy="357388"/>
            </a:xfrm>
          </p:grpSpPr>
          <p:sp>
            <p:nvSpPr>
              <p:cNvPr id="168" name="矩形 167"/>
              <p:cNvSpPr/>
              <p:nvPr/>
            </p:nvSpPr>
            <p:spPr>
              <a:xfrm>
                <a:off x="2267744" y="1340416"/>
                <a:ext cx="288032" cy="216562"/>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sz="1200" b="1" dirty="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latin typeface="微软雅黑" panose="020B0503020204020204" pitchFamily="34" charset="-122"/>
                  <a:ea typeface="微软雅黑" panose="020B0503020204020204" pitchFamily="34" charset="-122"/>
                </a:endParaRPr>
              </a:p>
            </p:txBody>
          </p:sp>
          <p:sp>
            <p:nvSpPr>
              <p:cNvPr id="169" name="Rectangle 40"/>
              <p:cNvSpPr>
                <a:spLocks noChangeArrowheads="1"/>
              </p:cNvSpPr>
              <p:nvPr/>
            </p:nvSpPr>
            <p:spPr bwMode="auto">
              <a:xfrm>
                <a:off x="2244074" y="1280668"/>
                <a:ext cx="358931" cy="357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sz="1200" b="1" dirty="0">
                    <a:latin typeface="微软雅黑" panose="020B0503020204020204" pitchFamily="34" charset="-122"/>
                    <a:ea typeface="微软雅黑" panose="020B0503020204020204" pitchFamily="34" charset="-122"/>
                  </a:rPr>
                  <a:t>4</a:t>
                </a:r>
                <a:endParaRPr kumimoji="1" lang="en-US" altLang="zh-CN" sz="1200" b="1" baseline="-25000" dirty="0">
                  <a:latin typeface="微软雅黑" panose="020B0503020204020204" pitchFamily="34" charset="-122"/>
                  <a:ea typeface="微软雅黑" panose="020B0503020204020204" pitchFamily="34" charset="-122"/>
                </a:endParaRPr>
              </a:p>
            </p:txBody>
          </p:sp>
        </p:grpSp>
        <p:grpSp>
          <p:nvGrpSpPr>
            <p:cNvPr id="142" name="组合 64"/>
            <p:cNvGrpSpPr/>
            <p:nvPr/>
          </p:nvGrpSpPr>
          <p:grpSpPr bwMode="auto">
            <a:xfrm>
              <a:off x="7449456" y="3100624"/>
              <a:ext cx="277321" cy="274434"/>
              <a:chOff x="2255909" y="1268760"/>
              <a:chExt cx="358931" cy="355702"/>
            </a:xfrm>
          </p:grpSpPr>
          <p:sp>
            <p:nvSpPr>
              <p:cNvPr id="166" name="矩形 165"/>
              <p:cNvSpPr/>
              <p:nvPr/>
            </p:nvSpPr>
            <p:spPr>
              <a:xfrm>
                <a:off x="2267744" y="1340078"/>
                <a:ext cx="288032" cy="217125"/>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sz="1200" b="1" dirty="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latin typeface="微软雅黑" panose="020B0503020204020204" pitchFamily="34" charset="-122"/>
                  <a:ea typeface="微软雅黑" panose="020B0503020204020204" pitchFamily="34" charset="-122"/>
                </a:endParaRPr>
              </a:p>
            </p:txBody>
          </p:sp>
          <p:sp>
            <p:nvSpPr>
              <p:cNvPr id="167" name="Rectangle 40"/>
              <p:cNvSpPr>
                <a:spLocks noChangeArrowheads="1"/>
              </p:cNvSpPr>
              <p:nvPr/>
            </p:nvSpPr>
            <p:spPr bwMode="auto">
              <a:xfrm>
                <a:off x="2255909" y="1268760"/>
                <a:ext cx="358931" cy="355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sz="1200" b="1" dirty="0">
                    <a:latin typeface="微软雅黑" panose="020B0503020204020204" pitchFamily="34" charset="-122"/>
                    <a:ea typeface="微软雅黑" panose="020B0503020204020204" pitchFamily="34" charset="-122"/>
                  </a:rPr>
                  <a:t>3</a:t>
                </a:r>
                <a:endParaRPr kumimoji="1" lang="en-US" altLang="zh-CN" sz="1200" b="1" baseline="-25000" dirty="0">
                  <a:latin typeface="微软雅黑" panose="020B0503020204020204" pitchFamily="34" charset="-122"/>
                  <a:ea typeface="微软雅黑" panose="020B0503020204020204" pitchFamily="34" charset="-122"/>
                </a:endParaRPr>
              </a:p>
            </p:txBody>
          </p:sp>
        </p:grpSp>
        <p:sp>
          <p:nvSpPr>
            <p:cNvPr id="143" name="Rectangle 34"/>
            <p:cNvSpPr>
              <a:spLocks noChangeArrowheads="1"/>
            </p:cNvSpPr>
            <p:nvPr/>
          </p:nvSpPr>
          <p:spPr bwMode="auto">
            <a:xfrm>
              <a:off x="8317821" y="3617530"/>
              <a:ext cx="309381" cy="274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r" defTabSz="762000" eaLnBrk="0" hangingPunct="0"/>
              <a:r>
                <a:rPr kumimoji="1" lang="en-US" altLang="zh-CN" sz="1200" b="1" dirty="0" smtClean="0">
                  <a:latin typeface="微软雅黑" panose="020B0503020204020204" pitchFamily="34" charset="-122"/>
                  <a:ea typeface="微软雅黑" panose="020B0503020204020204" pitchFamily="34" charset="-122"/>
                </a:rPr>
                <a:t>H</a:t>
              </a:r>
              <a:endParaRPr kumimoji="1" lang="en-US" altLang="zh-CN" sz="1200" b="1" baseline="-25000" dirty="0">
                <a:latin typeface="微软雅黑" panose="020B0503020204020204" pitchFamily="34" charset="-122"/>
                <a:ea typeface="微软雅黑" panose="020B0503020204020204" pitchFamily="34" charset="-122"/>
              </a:endParaRPr>
            </a:p>
          </p:txBody>
        </p:sp>
        <p:sp>
          <p:nvSpPr>
            <p:cNvPr id="144" name="Rectangle 34"/>
            <p:cNvSpPr>
              <a:spLocks noChangeArrowheads="1"/>
            </p:cNvSpPr>
            <p:nvPr/>
          </p:nvSpPr>
          <p:spPr bwMode="auto">
            <a:xfrm>
              <a:off x="8311410" y="3051755"/>
              <a:ext cx="299763" cy="274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r" defTabSz="762000" eaLnBrk="0" hangingPunct="0"/>
              <a:r>
                <a:rPr kumimoji="1" lang="en-US" altLang="zh-CN" sz="1200" b="1" dirty="0" smtClean="0">
                  <a:latin typeface="微软雅黑" panose="020B0503020204020204" pitchFamily="34" charset="-122"/>
                  <a:ea typeface="微软雅黑" panose="020B0503020204020204" pitchFamily="34" charset="-122"/>
                </a:rPr>
                <a:t>G</a:t>
              </a:r>
              <a:endParaRPr kumimoji="1" lang="en-US" altLang="zh-CN" sz="1200" b="1" baseline="-25000" dirty="0">
                <a:latin typeface="微软雅黑" panose="020B0503020204020204" pitchFamily="34" charset="-122"/>
                <a:ea typeface="微软雅黑" panose="020B0503020204020204" pitchFamily="34" charset="-122"/>
              </a:endParaRPr>
            </a:p>
          </p:txBody>
        </p:sp>
        <p:grpSp>
          <p:nvGrpSpPr>
            <p:cNvPr id="145" name="组合 144"/>
            <p:cNvGrpSpPr/>
            <p:nvPr/>
          </p:nvGrpSpPr>
          <p:grpSpPr>
            <a:xfrm>
              <a:off x="5567372" y="2255290"/>
              <a:ext cx="1968560" cy="1377898"/>
              <a:chOff x="1976244" y="2283000"/>
              <a:chExt cx="1968560" cy="1377898"/>
            </a:xfrm>
          </p:grpSpPr>
          <p:sp>
            <p:nvSpPr>
              <p:cNvPr id="157" name="Rectangle 44"/>
              <p:cNvSpPr>
                <a:spLocks noChangeArrowheads="1"/>
              </p:cNvSpPr>
              <p:nvPr/>
            </p:nvSpPr>
            <p:spPr bwMode="auto">
              <a:xfrm>
                <a:off x="1976244" y="2551856"/>
                <a:ext cx="1783576" cy="1109042"/>
              </a:xfrm>
              <a:prstGeom prst="rect">
                <a:avLst/>
              </a:prstGeom>
              <a:solidFill>
                <a:schemeClr val="bg1"/>
              </a:solidFill>
              <a:ln w="9525">
                <a:solidFill>
                  <a:schemeClr val="tx1"/>
                </a:solidFill>
                <a:miter lim="800000"/>
              </a:ln>
            </p:spPr>
            <p:txBody>
              <a:bodyPr wrap="none" anchor="ctr"/>
              <a:lstStyle/>
              <a:p>
                <a:endParaRPr lang="zh-CN" altLang="en-US" sz="1200" b="1">
                  <a:latin typeface="微软雅黑" panose="020B0503020204020204" pitchFamily="34" charset="-122"/>
                  <a:ea typeface="微软雅黑" panose="020B0503020204020204" pitchFamily="34" charset="-122"/>
                </a:endParaRPr>
              </a:p>
            </p:txBody>
          </p:sp>
          <p:sp>
            <p:nvSpPr>
              <p:cNvPr id="158" name="Rectangle 49"/>
              <p:cNvSpPr>
                <a:spLocks noChangeArrowheads="1"/>
              </p:cNvSpPr>
              <p:nvPr/>
            </p:nvSpPr>
            <p:spPr bwMode="auto">
              <a:xfrm>
                <a:off x="1998899" y="2521979"/>
                <a:ext cx="1945905" cy="461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90488" tIns="44450" rIns="90488" bIns="44450">
                <a:spAutoFit/>
              </a:bodyPr>
              <a:lstStyle/>
              <a:p>
                <a:pPr defTabSz="762000" eaLnBrk="0" hangingPunct="0">
                  <a:lnSpc>
                    <a:spcPct val="115000"/>
                  </a:lnSpc>
                </a:pPr>
                <a:r>
                  <a:rPr kumimoji="1" lang="en-US" altLang="zh-CN" sz="1050" b="1" dirty="0">
                    <a:solidFill>
                      <a:srgbClr val="0000FF"/>
                    </a:solidFill>
                    <a:latin typeface="微软雅黑" panose="020B0503020204020204" pitchFamily="34" charset="-122"/>
                    <a:ea typeface="微软雅黑" panose="020B0503020204020204" pitchFamily="34" charset="-122"/>
                  </a:rPr>
                  <a:t>MAC</a:t>
                </a:r>
                <a:r>
                  <a:rPr kumimoji="1" lang="zh-CN" altLang="en-US" sz="1050" b="1" dirty="0">
                    <a:solidFill>
                      <a:srgbClr val="0000FF"/>
                    </a:solidFill>
                    <a:latin typeface="微软雅黑" panose="020B0503020204020204" pitchFamily="34" charset="-122"/>
                    <a:ea typeface="微软雅黑" panose="020B0503020204020204" pitchFamily="34" charset="-122"/>
                  </a:rPr>
                  <a:t>地址  </a:t>
                </a:r>
                <a:r>
                  <a:rPr kumimoji="1" lang="zh-CN" altLang="en-US" sz="1050" b="1" dirty="0" smtClean="0">
                    <a:solidFill>
                      <a:srgbClr val="0000FF"/>
                    </a:solidFill>
                    <a:latin typeface="微软雅黑" panose="020B0503020204020204" pitchFamily="34" charset="-122"/>
                    <a:ea typeface="微软雅黑" panose="020B0503020204020204" pitchFamily="34" charset="-122"/>
                  </a:rPr>
                  <a:t> 接口    有效时间</a:t>
                </a:r>
                <a:endParaRPr kumimoji="1" lang="zh-CN" altLang="en-US" sz="1050" b="1" dirty="0">
                  <a:solidFill>
                    <a:srgbClr val="0000FF"/>
                  </a:solidFill>
                  <a:latin typeface="微软雅黑" panose="020B0503020204020204" pitchFamily="34" charset="-122"/>
                  <a:ea typeface="微软雅黑" panose="020B0503020204020204" pitchFamily="34" charset="-122"/>
                </a:endParaRPr>
              </a:p>
              <a:p>
                <a:pPr defTabSz="762000" eaLnBrk="0" hangingPunct="0">
                  <a:lnSpc>
                    <a:spcPct val="115000"/>
                  </a:lnSpc>
                </a:pPr>
                <a:r>
                  <a:rPr kumimoji="1" lang="zh-CN" altLang="en-US" sz="1050" b="1" dirty="0">
                    <a:solidFill>
                      <a:srgbClr val="0000FF"/>
                    </a:solidFill>
                    <a:latin typeface="微软雅黑" panose="020B0503020204020204" pitchFamily="34" charset="-122"/>
                    <a:ea typeface="微软雅黑" panose="020B0503020204020204" pitchFamily="34" charset="-122"/>
                  </a:rPr>
                  <a:t>   </a:t>
                </a:r>
                <a:endParaRPr kumimoji="1" lang="en-US" altLang="zh-CN" sz="1050" b="1" baseline="-25000" dirty="0">
                  <a:solidFill>
                    <a:srgbClr val="0000FF"/>
                  </a:solidFill>
                  <a:latin typeface="微软雅黑" panose="020B0503020204020204" pitchFamily="34" charset="-122"/>
                  <a:ea typeface="微软雅黑" panose="020B0503020204020204" pitchFamily="34" charset="-122"/>
                </a:endParaRPr>
              </a:p>
            </p:txBody>
          </p:sp>
          <p:sp>
            <p:nvSpPr>
              <p:cNvPr id="159" name="Line 50"/>
              <p:cNvSpPr>
                <a:spLocks noChangeShapeType="1"/>
              </p:cNvSpPr>
              <p:nvPr/>
            </p:nvSpPr>
            <p:spPr bwMode="auto">
              <a:xfrm>
                <a:off x="2745876" y="2551856"/>
                <a:ext cx="0" cy="110904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sz="1200" b="1">
                  <a:latin typeface="微软雅黑" panose="020B0503020204020204" pitchFamily="34" charset="-122"/>
                  <a:ea typeface="微软雅黑" panose="020B0503020204020204" pitchFamily="34" charset="-122"/>
                </a:endParaRPr>
              </a:p>
            </p:txBody>
          </p:sp>
          <p:sp>
            <p:nvSpPr>
              <p:cNvPr id="160" name="Line 45"/>
              <p:cNvSpPr>
                <a:spLocks noChangeShapeType="1"/>
              </p:cNvSpPr>
              <p:nvPr/>
            </p:nvSpPr>
            <p:spPr bwMode="auto">
              <a:xfrm>
                <a:off x="1976244" y="2773176"/>
                <a:ext cx="178357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sz="1200" b="1">
                  <a:latin typeface="微软雅黑" panose="020B0503020204020204" pitchFamily="34" charset="-122"/>
                  <a:ea typeface="微软雅黑" panose="020B0503020204020204" pitchFamily="34" charset="-122"/>
                </a:endParaRPr>
              </a:p>
            </p:txBody>
          </p:sp>
          <p:sp>
            <p:nvSpPr>
              <p:cNvPr id="161" name="Line 46"/>
              <p:cNvSpPr>
                <a:spLocks noChangeShapeType="1"/>
              </p:cNvSpPr>
              <p:nvPr/>
            </p:nvSpPr>
            <p:spPr bwMode="auto">
              <a:xfrm>
                <a:off x="1976244" y="2994495"/>
                <a:ext cx="178357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sz="1200" b="1">
                  <a:latin typeface="微软雅黑" panose="020B0503020204020204" pitchFamily="34" charset="-122"/>
                  <a:ea typeface="微软雅黑" panose="020B0503020204020204" pitchFamily="34" charset="-122"/>
                </a:endParaRPr>
              </a:p>
            </p:txBody>
          </p:sp>
          <p:sp>
            <p:nvSpPr>
              <p:cNvPr id="162" name="Line 47"/>
              <p:cNvSpPr>
                <a:spLocks noChangeShapeType="1"/>
              </p:cNvSpPr>
              <p:nvPr/>
            </p:nvSpPr>
            <p:spPr bwMode="auto">
              <a:xfrm>
                <a:off x="1976244" y="3215814"/>
                <a:ext cx="1783578" cy="122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sz="1200" b="1">
                  <a:latin typeface="微软雅黑" panose="020B0503020204020204" pitchFamily="34" charset="-122"/>
                  <a:ea typeface="微软雅黑" panose="020B0503020204020204" pitchFamily="34" charset="-122"/>
                </a:endParaRPr>
              </a:p>
            </p:txBody>
          </p:sp>
          <p:sp>
            <p:nvSpPr>
              <p:cNvPr id="163" name="Line 66"/>
              <p:cNvSpPr>
                <a:spLocks noChangeShapeType="1"/>
              </p:cNvSpPr>
              <p:nvPr/>
            </p:nvSpPr>
            <p:spPr bwMode="auto">
              <a:xfrm>
                <a:off x="1976244" y="3437133"/>
                <a:ext cx="1783578" cy="1223"/>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sz="1200" b="1">
                  <a:latin typeface="微软雅黑" panose="020B0503020204020204" pitchFamily="34" charset="-122"/>
                  <a:ea typeface="微软雅黑" panose="020B0503020204020204" pitchFamily="34" charset="-122"/>
                </a:endParaRPr>
              </a:p>
            </p:txBody>
          </p:sp>
          <p:sp>
            <p:nvSpPr>
              <p:cNvPr id="164" name="Rectangle 24"/>
              <p:cNvSpPr>
                <a:spLocks noChangeArrowheads="1"/>
              </p:cNvSpPr>
              <p:nvPr/>
            </p:nvSpPr>
            <p:spPr bwMode="auto">
              <a:xfrm>
                <a:off x="2474841" y="2283000"/>
                <a:ext cx="721352" cy="30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zh-CN" altLang="en-US" sz="1400" b="1" dirty="0">
                    <a:solidFill>
                      <a:schemeClr val="bg1"/>
                    </a:solidFill>
                    <a:latin typeface="微软雅黑" panose="020B0503020204020204" pitchFamily="34" charset="-122"/>
                    <a:ea typeface="微软雅黑" panose="020B0503020204020204" pitchFamily="34" charset="-122"/>
                  </a:rPr>
                  <a:t>交换表</a:t>
                </a:r>
                <a:endParaRPr kumimoji="1" lang="en-US" altLang="zh-CN" sz="1400" b="1" dirty="0">
                  <a:solidFill>
                    <a:schemeClr val="bg1"/>
                  </a:solidFill>
                  <a:latin typeface="微软雅黑" panose="020B0503020204020204" pitchFamily="34" charset="-122"/>
                  <a:ea typeface="微软雅黑" panose="020B0503020204020204" pitchFamily="34" charset="-122"/>
                </a:endParaRPr>
              </a:p>
            </p:txBody>
          </p:sp>
          <p:sp>
            <p:nvSpPr>
              <p:cNvPr id="165" name="Line 50"/>
              <p:cNvSpPr>
                <a:spLocks noChangeShapeType="1"/>
              </p:cNvSpPr>
              <p:nvPr/>
            </p:nvSpPr>
            <p:spPr bwMode="auto">
              <a:xfrm>
                <a:off x="3198295" y="2551856"/>
                <a:ext cx="0" cy="110904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sz="1200" b="1">
                  <a:latin typeface="微软雅黑" panose="020B0503020204020204" pitchFamily="34" charset="-122"/>
                  <a:ea typeface="微软雅黑" panose="020B0503020204020204" pitchFamily="34" charset="-122"/>
                </a:endParaRPr>
              </a:p>
            </p:txBody>
          </p:sp>
        </p:grpSp>
        <p:sp>
          <p:nvSpPr>
            <p:cNvPr id="146" name="Rectangle 34"/>
            <p:cNvSpPr>
              <a:spLocks noChangeArrowheads="1"/>
            </p:cNvSpPr>
            <p:nvPr/>
          </p:nvSpPr>
          <p:spPr bwMode="auto">
            <a:xfrm>
              <a:off x="8340264" y="2511295"/>
              <a:ext cx="269306" cy="274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r" defTabSz="762000" eaLnBrk="0" hangingPunct="0"/>
              <a:r>
                <a:rPr kumimoji="1" lang="en-US" altLang="zh-CN" sz="1200" b="1" dirty="0" smtClean="0">
                  <a:latin typeface="微软雅黑" panose="020B0503020204020204" pitchFamily="34" charset="-122"/>
                  <a:ea typeface="微软雅黑" panose="020B0503020204020204" pitchFamily="34" charset="-122"/>
                </a:rPr>
                <a:t>F</a:t>
              </a:r>
              <a:endParaRPr kumimoji="1" lang="en-US" altLang="zh-CN" sz="1200" b="1" baseline="-25000" dirty="0">
                <a:latin typeface="微软雅黑" panose="020B0503020204020204" pitchFamily="34" charset="-122"/>
                <a:ea typeface="微软雅黑" panose="020B0503020204020204" pitchFamily="34" charset="-122"/>
              </a:endParaRPr>
            </a:p>
          </p:txBody>
        </p:sp>
        <p:pic>
          <p:nvPicPr>
            <p:cNvPr id="147" name="Picture 239" descr="jisuanji"/>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7934458" y="1943256"/>
              <a:ext cx="437685" cy="437685"/>
            </a:xfrm>
            <a:prstGeom prst="rect">
              <a:avLst/>
            </a:prstGeom>
            <a:noFill/>
            <a:extLst>
              <a:ext uri="{909E8E84-426E-40DD-AFC4-6F175D3DCCD1}">
                <a14:hiddenFill xmlns:a14="http://schemas.microsoft.com/office/drawing/2010/main">
                  <a:solidFill>
                    <a:srgbClr val="FFFFFF"/>
                  </a:solidFill>
                </a14:hiddenFill>
              </a:ext>
            </a:extLst>
          </p:spPr>
        </p:pic>
        <p:pic>
          <p:nvPicPr>
            <p:cNvPr id="148" name="Picture 239" descr="jisuanji"/>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7934458" y="2494086"/>
              <a:ext cx="437685" cy="437685"/>
            </a:xfrm>
            <a:prstGeom prst="rect">
              <a:avLst/>
            </a:prstGeom>
            <a:noFill/>
            <a:extLst>
              <a:ext uri="{909E8E84-426E-40DD-AFC4-6F175D3DCCD1}">
                <a14:hiddenFill xmlns:a14="http://schemas.microsoft.com/office/drawing/2010/main">
                  <a:solidFill>
                    <a:srgbClr val="FFFFFF"/>
                  </a:solidFill>
                </a14:hiddenFill>
              </a:ext>
            </a:extLst>
          </p:spPr>
        </p:pic>
        <p:pic>
          <p:nvPicPr>
            <p:cNvPr id="149" name="Picture 239" descr="jisuanji"/>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7934458" y="3015049"/>
              <a:ext cx="437685" cy="437685"/>
            </a:xfrm>
            <a:prstGeom prst="rect">
              <a:avLst/>
            </a:prstGeom>
            <a:noFill/>
            <a:extLst>
              <a:ext uri="{909E8E84-426E-40DD-AFC4-6F175D3DCCD1}">
                <a14:hiddenFill xmlns:a14="http://schemas.microsoft.com/office/drawing/2010/main">
                  <a:solidFill>
                    <a:srgbClr val="FFFFFF"/>
                  </a:solidFill>
                </a14:hiddenFill>
              </a:ext>
            </a:extLst>
          </p:spPr>
        </p:pic>
        <p:pic>
          <p:nvPicPr>
            <p:cNvPr id="150" name="Picture 239" descr="jisuanji"/>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7934458" y="3579734"/>
              <a:ext cx="437685" cy="437685"/>
            </a:xfrm>
            <a:prstGeom prst="rect">
              <a:avLst/>
            </a:prstGeom>
            <a:noFill/>
            <a:extLst>
              <a:ext uri="{909E8E84-426E-40DD-AFC4-6F175D3DCCD1}">
                <a14:hiddenFill xmlns:a14="http://schemas.microsoft.com/office/drawing/2010/main">
                  <a:solidFill>
                    <a:srgbClr val="FFFFFF"/>
                  </a:solidFill>
                </a14:hiddenFill>
              </a:ext>
            </a:extLst>
          </p:spPr>
        </p:pic>
        <p:grpSp>
          <p:nvGrpSpPr>
            <p:cNvPr id="151" name="组合 61"/>
            <p:cNvGrpSpPr/>
            <p:nvPr/>
          </p:nvGrpSpPr>
          <p:grpSpPr bwMode="auto">
            <a:xfrm>
              <a:off x="5467219" y="2034606"/>
              <a:ext cx="277321" cy="274434"/>
              <a:chOff x="2244074" y="1280668"/>
              <a:chExt cx="358931" cy="357388"/>
            </a:xfrm>
          </p:grpSpPr>
          <p:sp>
            <p:nvSpPr>
              <p:cNvPr id="155" name="矩形 154"/>
              <p:cNvSpPr/>
              <p:nvPr/>
            </p:nvSpPr>
            <p:spPr>
              <a:xfrm>
                <a:off x="2267744" y="1340416"/>
                <a:ext cx="288032" cy="216562"/>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sz="1200" b="1" dirty="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latin typeface="微软雅黑" panose="020B0503020204020204" pitchFamily="34" charset="-122"/>
                  <a:ea typeface="微软雅黑" panose="020B0503020204020204" pitchFamily="34" charset="-122"/>
                </a:endParaRPr>
              </a:p>
            </p:txBody>
          </p:sp>
          <p:sp>
            <p:nvSpPr>
              <p:cNvPr id="156" name="Rectangle 40"/>
              <p:cNvSpPr>
                <a:spLocks noChangeArrowheads="1"/>
              </p:cNvSpPr>
              <p:nvPr/>
            </p:nvSpPr>
            <p:spPr bwMode="auto">
              <a:xfrm>
                <a:off x="2244074" y="1280668"/>
                <a:ext cx="358931" cy="357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sz="1200" b="1" dirty="0" smtClean="0">
                    <a:latin typeface="微软雅黑" panose="020B0503020204020204" pitchFamily="34" charset="-122"/>
                    <a:ea typeface="微软雅黑" panose="020B0503020204020204" pitchFamily="34" charset="-122"/>
                  </a:rPr>
                  <a:t>5</a:t>
                </a:r>
                <a:endParaRPr kumimoji="1" lang="en-US" altLang="zh-CN" sz="1200" b="1" baseline="-25000" dirty="0">
                  <a:latin typeface="微软雅黑" panose="020B0503020204020204" pitchFamily="34" charset="-122"/>
                  <a:ea typeface="微软雅黑" panose="020B0503020204020204" pitchFamily="34" charset="-122"/>
                </a:endParaRPr>
              </a:p>
            </p:txBody>
          </p:sp>
        </p:grpSp>
        <p:grpSp>
          <p:nvGrpSpPr>
            <p:cNvPr id="152" name="组合 61"/>
            <p:cNvGrpSpPr/>
            <p:nvPr/>
          </p:nvGrpSpPr>
          <p:grpSpPr bwMode="auto">
            <a:xfrm>
              <a:off x="5467217" y="3696386"/>
              <a:ext cx="277321" cy="274434"/>
              <a:chOff x="2244078" y="1280673"/>
              <a:chExt cx="358932" cy="357390"/>
            </a:xfrm>
          </p:grpSpPr>
          <p:sp>
            <p:nvSpPr>
              <p:cNvPr id="153" name="矩形 152"/>
              <p:cNvSpPr/>
              <p:nvPr/>
            </p:nvSpPr>
            <p:spPr>
              <a:xfrm>
                <a:off x="2267744" y="1340416"/>
                <a:ext cx="288032" cy="216562"/>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sz="1200" b="1" dirty="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latin typeface="微软雅黑" panose="020B0503020204020204" pitchFamily="34" charset="-122"/>
                  <a:ea typeface="微软雅黑" panose="020B0503020204020204" pitchFamily="34" charset="-122"/>
                </a:endParaRPr>
              </a:p>
            </p:txBody>
          </p:sp>
          <p:sp>
            <p:nvSpPr>
              <p:cNvPr id="154" name="Rectangle 40"/>
              <p:cNvSpPr>
                <a:spLocks noChangeArrowheads="1"/>
              </p:cNvSpPr>
              <p:nvPr/>
            </p:nvSpPr>
            <p:spPr bwMode="auto">
              <a:xfrm>
                <a:off x="2244078" y="1280673"/>
                <a:ext cx="358932" cy="357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sz="1200" b="1" dirty="0" smtClean="0">
                    <a:latin typeface="微软雅黑" panose="020B0503020204020204" pitchFamily="34" charset="-122"/>
                    <a:ea typeface="微软雅黑" panose="020B0503020204020204" pitchFamily="34" charset="-122"/>
                  </a:rPr>
                  <a:t>6</a:t>
                </a:r>
                <a:endParaRPr kumimoji="1" lang="en-US" altLang="zh-CN" sz="1200" b="1" dirty="0">
                  <a:latin typeface="微软雅黑" panose="020B0503020204020204" pitchFamily="34" charset="-122"/>
                  <a:ea typeface="微软雅黑" panose="020B0503020204020204" pitchFamily="34" charset="-122"/>
                </a:endParaRPr>
              </a:p>
            </p:txBody>
          </p:sp>
        </p:grpSp>
      </p:grpSp>
      <p:grpSp>
        <p:nvGrpSpPr>
          <p:cNvPr id="174" name="组合 173"/>
          <p:cNvGrpSpPr/>
          <p:nvPr/>
        </p:nvGrpSpPr>
        <p:grpSpPr>
          <a:xfrm>
            <a:off x="683505" y="1156881"/>
            <a:ext cx="3193184" cy="2366653"/>
            <a:chOff x="893574" y="1680542"/>
            <a:chExt cx="3193184" cy="2366653"/>
          </a:xfrm>
        </p:grpSpPr>
        <p:sp>
          <p:nvSpPr>
            <p:cNvPr id="175" name="矩形 174"/>
            <p:cNvSpPr/>
            <p:nvPr/>
          </p:nvSpPr>
          <p:spPr>
            <a:xfrm>
              <a:off x="1821963" y="1995407"/>
              <a:ext cx="2209376" cy="2051788"/>
            </a:xfrm>
            <a:prstGeom prst="rect">
              <a:avLst/>
            </a:prstGeom>
            <a:solidFill>
              <a:srgbClr val="0000CC"/>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200" dirty="0">
                  <a:latin typeface="微软雅黑" panose="020B0503020204020204" pitchFamily="34" charset="-122"/>
                  <a:ea typeface="微软雅黑" panose="020B0503020204020204" pitchFamily="34" charset="-122"/>
                </a:rPr>
                <a:t> </a:t>
              </a:r>
              <a:endParaRPr lang="zh-CN" altLang="en-US" sz="1200" dirty="0">
                <a:latin typeface="微软雅黑" panose="020B0503020204020204" pitchFamily="34" charset="-122"/>
                <a:ea typeface="微软雅黑" panose="020B0503020204020204" pitchFamily="34" charset="-122"/>
              </a:endParaRPr>
            </a:p>
          </p:txBody>
        </p:sp>
        <p:cxnSp>
          <p:nvCxnSpPr>
            <p:cNvPr id="176" name="直接连接符 175"/>
            <p:cNvCxnSpPr/>
            <p:nvPr/>
          </p:nvCxnSpPr>
          <p:spPr>
            <a:xfrm flipH="1">
              <a:off x="1249153" y="3793563"/>
              <a:ext cx="66083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7" name="直接连接符 176"/>
            <p:cNvCxnSpPr/>
            <p:nvPr/>
          </p:nvCxnSpPr>
          <p:spPr>
            <a:xfrm>
              <a:off x="1249153" y="2715661"/>
              <a:ext cx="67167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8" name="直接连接符 177"/>
            <p:cNvCxnSpPr/>
            <p:nvPr/>
          </p:nvCxnSpPr>
          <p:spPr>
            <a:xfrm flipH="1">
              <a:off x="1272026" y="3239407"/>
              <a:ext cx="63796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9" name="直接连接符 178"/>
            <p:cNvCxnSpPr/>
            <p:nvPr/>
          </p:nvCxnSpPr>
          <p:spPr>
            <a:xfrm>
              <a:off x="1249153" y="2159938"/>
              <a:ext cx="66252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80" name="Rectangle 24"/>
            <p:cNvSpPr>
              <a:spLocks noChangeArrowheads="1"/>
            </p:cNvSpPr>
            <p:nvPr/>
          </p:nvSpPr>
          <p:spPr bwMode="auto">
            <a:xfrm>
              <a:off x="2142400" y="1680542"/>
              <a:ext cx="1530869" cy="30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ctr" defTabSz="762000" eaLnBrk="0" hangingPunct="0"/>
              <a:r>
                <a:rPr kumimoji="1" lang="zh-CN" altLang="en-US" sz="1400" b="1" dirty="0">
                  <a:solidFill>
                    <a:srgbClr val="0000FF"/>
                  </a:solidFill>
                  <a:latin typeface="微软雅黑" panose="020B0503020204020204" pitchFamily="34" charset="-122"/>
                  <a:ea typeface="微软雅黑" panose="020B0503020204020204" pitchFamily="34" charset="-122"/>
                </a:rPr>
                <a:t>以太网</a:t>
              </a:r>
              <a:r>
                <a:rPr kumimoji="1" lang="zh-CN" altLang="en-US" sz="1400" b="1" dirty="0" smtClean="0">
                  <a:solidFill>
                    <a:srgbClr val="0000FF"/>
                  </a:solidFill>
                  <a:latin typeface="微软雅黑" panose="020B0503020204020204" pitchFamily="34" charset="-122"/>
                  <a:ea typeface="微软雅黑" panose="020B0503020204020204" pitchFamily="34" charset="-122"/>
                </a:rPr>
                <a:t>交换机 </a:t>
              </a:r>
              <a:r>
                <a:rPr kumimoji="1" lang="en-US" altLang="zh-CN" sz="1400" b="1" dirty="0" smtClean="0">
                  <a:solidFill>
                    <a:srgbClr val="0000FF"/>
                  </a:solidFill>
                  <a:latin typeface="微软雅黑" panose="020B0503020204020204" pitchFamily="34" charset="-122"/>
                  <a:ea typeface="微软雅黑" panose="020B0503020204020204" pitchFamily="34" charset="-122"/>
                </a:rPr>
                <a:t>S1</a:t>
              </a:r>
              <a:endParaRPr kumimoji="1" lang="en-US" altLang="zh-CN" sz="1400" b="1" dirty="0">
                <a:solidFill>
                  <a:srgbClr val="0000FF"/>
                </a:solidFill>
                <a:latin typeface="微软雅黑" panose="020B0503020204020204" pitchFamily="34" charset="-122"/>
                <a:ea typeface="微软雅黑" panose="020B0503020204020204" pitchFamily="34" charset="-122"/>
              </a:endParaRPr>
            </a:p>
          </p:txBody>
        </p:sp>
        <p:sp>
          <p:nvSpPr>
            <p:cNvPr id="181" name="Rectangle 34"/>
            <p:cNvSpPr>
              <a:spLocks noChangeArrowheads="1"/>
            </p:cNvSpPr>
            <p:nvPr/>
          </p:nvSpPr>
          <p:spPr bwMode="auto">
            <a:xfrm>
              <a:off x="900282" y="1958293"/>
              <a:ext cx="298160" cy="274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r" defTabSz="762000" eaLnBrk="0" hangingPunct="0"/>
              <a:r>
                <a:rPr kumimoji="1" lang="en-US" altLang="zh-CN" sz="1200" b="1" dirty="0">
                  <a:latin typeface="微软雅黑" panose="020B0503020204020204" pitchFamily="34" charset="-122"/>
                  <a:ea typeface="微软雅黑" panose="020B0503020204020204" pitchFamily="34" charset="-122"/>
                </a:rPr>
                <a:t>A</a:t>
              </a:r>
              <a:endParaRPr kumimoji="1" lang="en-US" altLang="zh-CN" sz="1200" b="1" baseline="-25000" dirty="0">
                <a:latin typeface="微软雅黑" panose="020B0503020204020204" pitchFamily="34" charset="-122"/>
                <a:ea typeface="微软雅黑" panose="020B0503020204020204" pitchFamily="34" charset="-122"/>
              </a:endParaRPr>
            </a:p>
          </p:txBody>
        </p:sp>
        <p:grpSp>
          <p:nvGrpSpPr>
            <p:cNvPr id="182" name="组合 57"/>
            <p:cNvGrpSpPr/>
            <p:nvPr/>
          </p:nvGrpSpPr>
          <p:grpSpPr bwMode="auto">
            <a:xfrm>
              <a:off x="1812824" y="2022721"/>
              <a:ext cx="277321" cy="274434"/>
              <a:chOff x="2255844" y="1268760"/>
              <a:chExt cx="360915" cy="356296"/>
            </a:xfrm>
          </p:grpSpPr>
          <p:sp>
            <p:nvSpPr>
              <p:cNvPr id="215" name="矩形 214"/>
              <p:cNvSpPr/>
              <p:nvPr/>
            </p:nvSpPr>
            <p:spPr>
              <a:xfrm>
                <a:off x="2267744" y="1340197"/>
                <a:ext cx="288032" cy="215900"/>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sz="1200" b="1" dirty="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latin typeface="微软雅黑" panose="020B0503020204020204" pitchFamily="34" charset="-122"/>
                  <a:ea typeface="微软雅黑" panose="020B0503020204020204" pitchFamily="34" charset="-122"/>
                </a:endParaRPr>
              </a:p>
            </p:txBody>
          </p:sp>
          <p:sp>
            <p:nvSpPr>
              <p:cNvPr id="216" name="Rectangle 40"/>
              <p:cNvSpPr>
                <a:spLocks noChangeArrowheads="1"/>
              </p:cNvSpPr>
              <p:nvPr/>
            </p:nvSpPr>
            <p:spPr bwMode="auto">
              <a:xfrm>
                <a:off x="2255844" y="1268760"/>
                <a:ext cx="360915" cy="356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sz="1200" b="1" dirty="0">
                    <a:latin typeface="微软雅黑" panose="020B0503020204020204" pitchFamily="34" charset="-122"/>
                    <a:ea typeface="微软雅黑" panose="020B0503020204020204" pitchFamily="34" charset="-122"/>
                  </a:rPr>
                  <a:t>1</a:t>
                </a:r>
                <a:endParaRPr kumimoji="1" lang="en-US" altLang="zh-CN" sz="1200" b="1" baseline="-25000" dirty="0">
                  <a:latin typeface="微软雅黑" panose="020B0503020204020204" pitchFamily="34" charset="-122"/>
                  <a:ea typeface="微软雅黑" panose="020B0503020204020204" pitchFamily="34" charset="-122"/>
                </a:endParaRPr>
              </a:p>
            </p:txBody>
          </p:sp>
        </p:grpSp>
        <p:grpSp>
          <p:nvGrpSpPr>
            <p:cNvPr id="183" name="组合 58"/>
            <p:cNvGrpSpPr/>
            <p:nvPr/>
          </p:nvGrpSpPr>
          <p:grpSpPr bwMode="auto">
            <a:xfrm>
              <a:off x="1821967" y="2586633"/>
              <a:ext cx="277321" cy="274434"/>
              <a:chOff x="2267744" y="1280668"/>
              <a:chExt cx="360915" cy="357388"/>
            </a:xfrm>
          </p:grpSpPr>
          <p:sp>
            <p:nvSpPr>
              <p:cNvPr id="213" name="矩形 212"/>
              <p:cNvSpPr/>
              <p:nvPr/>
            </p:nvSpPr>
            <p:spPr>
              <a:xfrm>
                <a:off x="2267744" y="1340416"/>
                <a:ext cx="288032" cy="216562"/>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sz="1200" b="1" dirty="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latin typeface="微软雅黑" panose="020B0503020204020204" pitchFamily="34" charset="-122"/>
                  <a:ea typeface="微软雅黑" panose="020B0503020204020204" pitchFamily="34" charset="-122"/>
                </a:endParaRPr>
              </a:p>
            </p:txBody>
          </p:sp>
          <p:sp>
            <p:nvSpPr>
              <p:cNvPr id="214" name="Rectangle 40"/>
              <p:cNvSpPr>
                <a:spLocks noChangeArrowheads="1"/>
              </p:cNvSpPr>
              <p:nvPr/>
            </p:nvSpPr>
            <p:spPr bwMode="auto">
              <a:xfrm>
                <a:off x="2267744" y="1280668"/>
                <a:ext cx="360915" cy="357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sz="1200" b="1" dirty="0">
                    <a:latin typeface="微软雅黑" panose="020B0503020204020204" pitchFamily="34" charset="-122"/>
                    <a:ea typeface="微软雅黑" panose="020B0503020204020204" pitchFamily="34" charset="-122"/>
                  </a:rPr>
                  <a:t>2</a:t>
                </a:r>
                <a:endParaRPr kumimoji="1" lang="en-US" altLang="zh-CN" sz="1200" b="1" baseline="-25000" dirty="0">
                  <a:latin typeface="微软雅黑" panose="020B0503020204020204" pitchFamily="34" charset="-122"/>
                  <a:ea typeface="微软雅黑" panose="020B0503020204020204" pitchFamily="34" charset="-122"/>
                </a:endParaRPr>
              </a:p>
            </p:txBody>
          </p:sp>
        </p:grpSp>
        <p:grpSp>
          <p:nvGrpSpPr>
            <p:cNvPr id="184" name="组合 61"/>
            <p:cNvGrpSpPr/>
            <p:nvPr/>
          </p:nvGrpSpPr>
          <p:grpSpPr bwMode="auto">
            <a:xfrm>
              <a:off x="1792847" y="3664535"/>
              <a:ext cx="277321" cy="274434"/>
              <a:chOff x="2244074" y="1280668"/>
              <a:chExt cx="358931" cy="357388"/>
            </a:xfrm>
          </p:grpSpPr>
          <p:sp>
            <p:nvSpPr>
              <p:cNvPr id="211" name="矩形 210"/>
              <p:cNvSpPr/>
              <p:nvPr/>
            </p:nvSpPr>
            <p:spPr>
              <a:xfrm>
                <a:off x="2267744" y="1340416"/>
                <a:ext cx="288032" cy="216562"/>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sz="1200" b="1" dirty="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latin typeface="微软雅黑" panose="020B0503020204020204" pitchFamily="34" charset="-122"/>
                  <a:ea typeface="微软雅黑" panose="020B0503020204020204" pitchFamily="34" charset="-122"/>
                </a:endParaRPr>
              </a:p>
            </p:txBody>
          </p:sp>
          <p:sp>
            <p:nvSpPr>
              <p:cNvPr id="212" name="Rectangle 40"/>
              <p:cNvSpPr>
                <a:spLocks noChangeArrowheads="1"/>
              </p:cNvSpPr>
              <p:nvPr/>
            </p:nvSpPr>
            <p:spPr bwMode="auto">
              <a:xfrm>
                <a:off x="2244074" y="1280668"/>
                <a:ext cx="358931" cy="357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sz="1200" b="1" dirty="0">
                    <a:latin typeface="微软雅黑" panose="020B0503020204020204" pitchFamily="34" charset="-122"/>
                    <a:ea typeface="微软雅黑" panose="020B0503020204020204" pitchFamily="34" charset="-122"/>
                  </a:rPr>
                  <a:t>4</a:t>
                </a:r>
                <a:endParaRPr kumimoji="1" lang="en-US" altLang="zh-CN" sz="1200" b="1" baseline="-25000" dirty="0">
                  <a:latin typeface="微软雅黑" panose="020B0503020204020204" pitchFamily="34" charset="-122"/>
                  <a:ea typeface="微软雅黑" panose="020B0503020204020204" pitchFamily="34" charset="-122"/>
                </a:endParaRPr>
              </a:p>
            </p:txBody>
          </p:sp>
        </p:grpSp>
        <p:grpSp>
          <p:nvGrpSpPr>
            <p:cNvPr id="185" name="组合 64"/>
            <p:cNvGrpSpPr/>
            <p:nvPr/>
          </p:nvGrpSpPr>
          <p:grpSpPr bwMode="auto">
            <a:xfrm>
              <a:off x="1801991" y="3100624"/>
              <a:ext cx="277321" cy="274434"/>
              <a:chOff x="2255909" y="1268760"/>
              <a:chExt cx="358931" cy="355702"/>
            </a:xfrm>
          </p:grpSpPr>
          <p:sp>
            <p:nvSpPr>
              <p:cNvPr id="209" name="矩形 208"/>
              <p:cNvSpPr/>
              <p:nvPr/>
            </p:nvSpPr>
            <p:spPr>
              <a:xfrm>
                <a:off x="2267744" y="1340078"/>
                <a:ext cx="288032" cy="217125"/>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sz="1200" b="1" dirty="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latin typeface="微软雅黑" panose="020B0503020204020204" pitchFamily="34" charset="-122"/>
                  <a:ea typeface="微软雅黑" panose="020B0503020204020204" pitchFamily="34" charset="-122"/>
                </a:endParaRPr>
              </a:p>
            </p:txBody>
          </p:sp>
          <p:sp>
            <p:nvSpPr>
              <p:cNvPr id="210" name="Rectangle 40"/>
              <p:cNvSpPr>
                <a:spLocks noChangeArrowheads="1"/>
              </p:cNvSpPr>
              <p:nvPr/>
            </p:nvSpPr>
            <p:spPr bwMode="auto">
              <a:xfrm>
                <a:off x="2255909" y="1268760"/>
                <a:ext cx="358931" cy="355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sz="1200" b="1" dirty="0">
                    <a:latin typeface="微软雅黑" panose="020B0503020204020204" pitchFamily="34" charset="-122"/>
                    <a:ea typeface="微软雅黑" panose="020B0503020204020204" pitchFamily="34" charset="-122"/>
                  </a:rPr>
                  <a:t>3</a:t>
                </a:r>
                <a:endParaRPr kumimoji="1" lang="en-US" altLang="zh-CN" sz="1200" b="1" baseline="-25000" dirty="0">
                  <a:latin typeface="微软雅黑" panose="020B0503020204020204" pitchFamily="34" charset="-122"/>
                  <a:ea typeface="微软雅黑" panose="020B0503020204020204" pitchFamily="34" charset="-122"/>
                </a:endParaRPr>
              </a:p>
            </p:txBody>
          </p:sp>
        </p:grpSp>
        <p:sp>
          <p:nvSpPr>
            <p:cNvPr id="186" name="Rectangle 34"/>
            <p:cNvSpPr>
              <a:spLocks noChangeArrowheads="1"/>
            </p:cNvSpPr>
            <p:nvPr/>
          </p:nvSpPr>
          <p:spPr bwMode="auto">
            <a:xfrm>
              <a:off x="911800" y="3617530"/>
              <a:ext cx="304571" cy="274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r" defTabSz="762000" eaLnBrk="0" hangingPunct="0"/>
              <a:r>
                <a:rPr kumimoji="1" lang="en-US" altLang="zh-CN" sz="1200" b="1" dirty="0">
                  <a:latin typeface="微软雅黑" panose="020B0503020204020204" pitchFamily="34" charset="-122"/>
                  <a:ea typeface="微软雅黑" panose="020B0503020204020204" pitchFamily="34" charset="-122"/>
                </a:rPr>
                <a:t>D</a:t>
              </a:r>
              <a:endParaRPr kumimoji="1" lang="en-US" altLang="zh-CN" sz="1200" b="1" baseline="-25000" dirty="0">
                <a:latin typeface="微软雅黑" panose="020B0503020204020204" pitchFamily="34" charset="-122"/>
                <a:ea typeface="微软雅黑" panose="020B0503020204020204" pitchFamily="34" charset="-122"/>
              </a:endParaRPr>
            </a:p>
          </p:txBody>
        </p:sp>
        <p:sp>
          <p:nvSpPr>
            <p:cNvPr id="187" name="Rectangle 34"/>
            <p:cNvSpPr>
              <a:spLocks noChangeArrowheads="1"/>
            </p:cNvSpPr>
            <p:nvPr/>
          </p:nvSpPr>
          <p:spPr bwMode="auto">
            <a:xfrm>
              <a:off x="909900" y="3051755"/>
              <a:ext cx="288542" cy="274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r" defTabSz="762000" eaLnBrk="0" hangingPunct="0"/>
              <a:r>
                <a:rPr kumimoji="1" lang="en-US" altLang="zh-CN" sz="1200" b="1" dirty="0">
                  <a:latin typeface="微软雅黑" panose="020B0503020204020204" pitchFamily="34" charset="-122"/>
                  <a:ea typeface="微软雅黑" panose="020B0503020204020204" pitchFamily="34" charset="-122"/>
                </a:rPr>
                <a:t>B</a:t>
              </a:r>
              <a:endParaRPr kumimoji="1" lang="en-US" altLang="zh-CN" sz="1200" b="1" baseline="-25000" dirty="0">
                <a:latin typeface="微软雅黑" panose="020B0503020204020204" pitchFamily="34" charset="-122"/>
                <a:ea typeface="微软雅黑" panose="020B0503020204020204" pitchFamily="34" charset="-122"/>
              </a:endParaRPr>
            </a:p>
          </p:txBody>
        </p:sp>
        <p:grpSp>
          <p:nvGrpSpPr>
            <p:cNvPr id="188" name="组合 187"/>
            <p:cNvGrpSpPr/>
            <p:nvPr/>
          </p:nvGrpSpPr>
          <p:grpSpPr>
            <a:xfrm>
              <a:off x="2140853" y="2255290"/>
              <a:ext cx="1945905" cy="1377898"/>
              <a:chOff x="2208968" y="2283000"/>
              <a:chExt cx="1945905" cy="1377898"/>
            </a:xfrm>
          </p:grpSpPr>
          <p:sp>
            <p:nvSpPr>
              <p:cNvPr id="200" name="Rectangle 44"/>
              <p:cNvSpPr>
                <a:spLocks noChangeArrowheads="1"/>
              </p:cNvSpPr>
              <p:nvPr/>
            </p:nvSpPr>
            <p:spPr bwMode="auto">
              <a:xfrm>
                <a:off x="2248098" y="2551856"/>
                <a:ext cx="1783576" cy="1109042"/>
              </a:xfrm>
              <a:prstGeom prst="rect">
                <a:avLst/>
              </a:prstGeom>
              <a:solidFill>
                <a:schemeClr val="bg1"/>
              </a:solidFill>
              <a:ln w="9525">
                <a:solidFill>
                  <a:schemeClr val="tx1"/>
                </a:solidFill>
                <a:miter lim="800000"/>
              </a:ln>
            </p:spPr>
            <p:txBody>
              <a:bodyPr wrap="none" anchor="ctr"/>
              <a:lstStyle/>
              <a:p>
                <a:endParaRPr lang="zh-CN" altLang="en-US" sz="1200" b="1">
                  <a:latin typeface="微软雅黑" panose="020B0503020204020204" pitchFamily="34" charset="-122"/>
                  <a:ea typeface="微软雅黑" panose="020B0503020204020204" pitchFamily="34" charset="-122"/>
                </a:endParaRPr>
              </a:p>
            </p:txBody>
          </p:sp>
          <p:sp>
            <p:nvSpPr>
              <p:cNvPr id="201" name="Rectangle 49"/>
              <p:cNvSpPr>
                <a:spLocks noChangeArrowheads="1"/>
              </p:cNvSpPr>
              <p:nvPr/>
            </p:nvSpPr>
            <p:spPr bwMode="auto">
              <a:xfrm>
                <a:off x="2208968" y="2521979"/>
                <a:ext cx="1945905" cy="461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90488" tIns="44450" rIns="90488" bIns="44450">
                <a:spAutoFit/>
              </a:bodyPr>
              <a:lstStyle/>
              <a:p>
                <a:pPr defTabSz="762000" eaLnBrk="0" hangingPunct="0">
                  <a:lnSpc>
                    <a:spcPct val="115000"/>
                  </a:lnSpc>
                </a:pPr>
                <a:r>
                  <a:rPr kumimoji="1" lang="en-US" altLang="zh-CN" sz="1050" b="1" dirty="0">
                    <a:solidFill>
                      <a:srgbClr val="0000FF"/>
                    </a:solidFill>
                    <a:latin typeface="微软雅黑" panose="020B0503020204020204" pitchFamily="34" charset="-122"/>
                    <a:ea typeface="微软雅黑" panose="020B0503020204020204" pitchFamily="34" charset="-122"/>
                  </a:rPr>
                  <a:t>MAC</a:t>
                </a:r>
                <a:r>
                  <a:rPr kumimoji="1" lang="zh-CN" altLang="en-US" sz="1050" b="1" dirty="0">
                    <a:solidFill>
                      <a:srgbClr val="0000FF"/>
                    </a:solidFill>
                    <a:latin typeface="微软雅黑" panose="020B0503020204020204" pitchFamily="34" charset="-122"/>
                    <a:ea typeface="微软雅黑" panose="020B0503020204020204" pitchFamily="34" charset="-122"/>
                  </a:rPr>
                  <a:t>地址  </a:t>
                </a:r>
                <a:r>
                  <a:rPr kumimoji="1" lang="zh-CN" altLang="en-US" sz="1050" b="1" dirty="0" smtClean="0">
                    <a:solidFill>
                      <a:srgbClr val="0000FF"/>
                    </a:solidFill>
                    <a:latin typeface="微软雅黑" panose="020B0503020204020204" pitchFamily="34" charset="-122"/>
                    <a:ea typeface="微软雅黑" panose="020B0503020204020204" pitchFamily="34" charset="-122"/>
                  </a:rPr>
                  <a:t> 接口    有效时间</a:t>
                </a:r>
                <a:endParaRPr kumimoji="1" lang="zh-CN" altLang="en-US" sz="1050" b="1" dirty="0">
                  <a:solidFill>
                    <a:srgbClr val="0000FF"/>
                  </a:solidFill>
                  <a:latin typeface="微软雅黑" panose="020B0503020204020204" pitchFamily="34" charset="-122"/>
                  <a:ea typeface="微软雅黑" panose="020B0503020204020204" pitchFamily="34" charset="-122"/>
                </a:endParaRPr>
              </a:p>
              <a:p>
                <a:pPr defTabSz="762000" eaLnBrk="0" hangingPunct="0">
                  <a:lnSpc>
                    <a:spcPct val="115000"/>
                  </a:lnSpc>
                </a:pPr>
                <a:r>
                  <a:rPr kumimoji="1" lang="zh-CN" altLang="en-US" sz="1050" b="1" dirty="0">
                    <a:solidFill>
                      <a:srgbClr val="0000FF"/>
                    </a:solidFill>
                    <a:latin typeface="微软雅黑" panose="020B0503020204020204" pitchFamily="34" charset="-122"/>
                    <a:ea typeface="微软雅黑" panose="020B0503020204020204" pitchFamily="34" charset="-122"/>
                  </a:rPr>
                  <a:t>   </a:t>
                </a:r>
                <a:endParaRPr kumimoji="1" lang="en-US" altLang="zh-CN" sz="1050" b="1" baseline="-25000" dirty="0">
                  <a:solidFill>
                    <a:srgbClr val="0000FF"/>
                  </a:solidFill>
                  <a:latin typeface="微软雅黑" panose="020B0503020204020204" pitchFamily="34" charset="-122"/>
                  <a:ea typeface="微软雅黑" panose="020B0503020204020204" pitchFamily="34" charset="-122"/>
                </a:endParaRPr>
              </a:p>
            </p:txBody>
          </p:sp>
          <p:sp>
            <p:nvSpPr>
              <p:cNvPr id="202" name="Line 50"/>
              <p:cNvSpPr>
                <a:spLocks noChangeShapeType="1"/>
              </p:cNvSpPr>
              <p:nvPr/>
            </p:nvSpPr>
            <p:spPr bwMode="auto">
              <a:xfrm>
                <a:off x="2968302" y="2551856"/>
                <a:ext cx="0" cy="110904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sz="1200" b="1">
                  <a:latin typeface="微软雅黑" panose="020B0503020204020204" pitchFamily="34" charset="-122"/>
                  <a:ea typeface="微软雅黑" panose="020B0503020204020204" pitchFamily="34" charset="-122"/>
                </a:endParaRPr>
              </a:p>
            </p:txBody>
          </p:sp>
          <p:sp>
            <p:nvSpPr>
              <p:cNvPr id="203" name="Line 45"/>
              <p:cNvSpPr>
                <a:spLocks noChangeShapeType="1"/>
              </p:cNvSpPr>
              <p:nvPr/>
            </p:nvSpPr>
            <p:spPr bwMode="auto">
              <a:xfrm>
                <a:off x="2248098" y="2773176"/>
                <a:ext cx="178357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sz="1200" b="1">
                  <a:latin typeface="微软雅黑" panose="020B0503020204020204" pitchFamily="34" charset="-122"/>
                  <a:ea typeface="微软雅黑" panose="020B0503020204020204" pitchFamily="34" charset="-122"/>
                </a:endParaRPr>
              </a:p>
            </p:txBody>
          </p:sp>
          <p:sp>
            <p:nvSpPr>
              <p:cNvPr id="204" name="Line 46"/>
              <p:cNvSpPr>
                <a:spLocks noChangeShapeType="1"/>
              </p:cNvSpPr>
              <p:nvPr/>
            </p:nvSpPr>
            <p:spPr bwMode="auto">
              <a:xfrm>
                <a:off x="2248098" y="2994495"/>
                <a:ext cx="1783578" cy="0"/>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sz="1200" b="1">
                  <a:latin typeface="微软雅黑" panose="020B0503020204020204" pitchFamily="34" charset="-122"/>
                  <a:ea typeface="微软雅黑" panose="020B0503020204020204" pitchFamily="34" charset="-122"/>
                </a:endParaRPr>
              </a:p>
            </p:txBody>
          </p:sp>
          <p:sp>
            <p:nvSpPr>
              <p:cNvPr id="205" name="Line 47"/>
              <p:cNvSpPr>
                <a:spLocks noChangeShapeType="1"/>
              </p:cNvSpPr>
              <p:nvPr/>
            </p:nvSpPr>
            <p:spPr bwMode="auto">
              <a:xfrm>
                <a:off x="2248098" y="3215814"/>
                <a:ext cx="1783578" cy="122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sz="1200" b="1">
                  <a:latin typeface="微软雅黑" panose="020B0503020204020204" pitchFamily="34" charset="-122"/>
                  <a:ea typeface="微软雅黑" panose="020B0503020204020204" pitchFamily="34" charset="-122"/>
                </a:endParaRPr>
              </a:p>
            </p:txBody>
          </p:sp>
          <p:sp>
            <p:nvSpPr>
              <p:cNvPr id="206" name="Line 66"/>
              <p:cNvSpPr>
                <a:spLocks noChangeShapeType="1"/>
              </p:cNvSpPr>
              <p:nvPr/>
            </p:nvSpPr>
            <p:spPr bwMode="auto">
              <a:xfrm>
                <a:off x="2248098" y="3437133"/>
                <a:ext cx="1783578" cy="1223"/>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sz="1200" b="1">
                  <a:latin typeface="微软雅黑" panose="020B0503020204020204" pitchFamily="34" charset="-122"/>
                  <a:ea typeface="微软雅黑" panose="020B0503020204020204" pitchFamily="34" charset="-122"/>
                </a:endParaRPr>
              </a:p>
            </p:txBody>
          </p:sp>
          <p:sp>
            <p:nvSpPr>
              <p:cNvPr id="207" name="Rectangle 24"/>
              <p:cNvSpPr>
                <a:spLocks noChangeArrowheads="1"/>
              </p:cNvSpPr>
              <p:nvPr/>
            </p:nvSpPr>
            <p:spPr bwMode="auto">
              <a:xfrm>
                <a:off x="2746695" y="2283000"/>
                <a:ext cx="721352" cy="30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zh-CN" altLang="en-US" sz="1400" b="1" dirty="0">
                    <a:solidFill>
                      <a:schemeClr val="bg1"/>
                    </a:solidFill>
                    <a:latin typeface="微软雅黑" panose="020B0503020204020204" pitchFamily="34" charset="-122"/>
                    <a:ea typeface="微软雅黑" panose="020B0503020204020204" pitchFamily="34" charset="-122"/>
                  </a:rPr>
                  <a:t>交换表</a:t>
                </a:r>
                <a:endParaRPr kumimoji="1" lang="en-US" altLang="zh-CN" sz="1400" b="1" dirty="0">
                  <a:solidFill>
                    <a:schemeClr val="bg1"/>
                  </a:solidFill>
                  <a:latin typeface="微软雅黑" panose="020B0503020204020204" pitchFamily="34" charset="-122"/>
                  <a:ea typeface="微软雅黑" panose="020B0503020204020204" pitchFamily="34" charset="-122"/>
                </a:endParaRPr>
              </a:p>
            </p:txBody>
          </p:sp>
          <p:sp>
            <p:nvSpPr>
              <p:cNvPr id="208" name="Line 50"/>
              <p:cNvSpPr>
                <a:spLocks noChangeShapeType="1"/>
              </p:cNvSpPr>
              <p:nvPr/>
            </p:nvSpPr>
            <p:spPr bwMode="auto">
              <a:xfrm>
                <a:off x="3420721" y="2551856"/>
                <a:ext cx="0" cy="1109042"/>
              </a:xfrm>
              <a:prstGeom prst="line">
                <a:avLst/>
              </a:prstGeom>
              <a:noFill/>
              <a:ln w="9525">
                <a:solidFill>
                  <a:schemeClr val="tx1"/>
                </a:solidFill>
                <a:round/>
              </a:ln>
              <a:extLst>
                <a:ext uri="{909E8E84-426E-40DD-AFC4-6F175D3DCCD1}">
                  <a14:hiddenFill xmlns:a14="http://schemas.microsoft.com/office/drawing/2010/main">
                    <a:noFill/>
                  </a14:hiddenFill>
                </a:ext>
              </a:extLst>
            </p:spPr>
            <p:txBody>
              <a:bodyPr/>
              <a:lstStyle/>
              <a:p>
                <a:endParaRPr lang="zh-CN" altLang="en-US" sz="1200" b="1">
                  <a:latin typeface="微软雅黑" panose="020B0503020204020204" pitchFamily="34" charset="-122"/>
                  <a:ea typeface="微软雅黑" panose="020B0503020204020204" pitchFamily="34" charset="-122"/>
                </a:endParaRPr>
              </a:p>
            </p:txBody>
          </p:sp>
        </p:grpSp>
        <p:sp>
          <p:nvSpPr>
            <p:cNvPr id="189" name="Rectangle 34"/>
            <p:cNvSpPr>
              <a:spLocks noChangeArrowheads="1"/>
            </p:cNvSpPr>
            <p:nvPr/>
          </p:nvSpPr>
          <p:spPr bwMode="auto">
            <a:xfrm>
              <a:off x="893574" y="2511295"/>
              <a:ext cx="286939" cy="274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r" defTabSz="762000" eaLnBrk="0" hangingPunct="0"/>
              <a:r>
                <a:rPr kumimoji="1" lang="en-US" altLang="zh-CN" sz="1200" b="1" dirty="0">
                  <a:latin typeface="微软雅黑" panose="020B0503020204020204" pitchFamily="34" charset="-122"/>
                  <a:ea typeface="微软雅黑" panose="020B0503020204020204" pitchFamily="34" charset="-122"/>
                </a:rPr>
                <a:t>C</a:t>
              </a:r>
              <a:endParaRPr kumimoji="1" lang="en-US" altLang="zh-CN" sz="1200" b="1" baseline="-25000" dirty="0">
                <a:latin typeface="微软雅黑" panose="020B0503020204020204" pitchFamily="34" charset="-122"/>
                <a:ea typeface="微软雅黑" panose="020B0503020204020204" pitchFamily="34" charset="-122"/>
              </a:endParaRPr>
            </a:p>
          </p:txBody>
        </p:sp>
        <p:pic>
          <p:nvPicPr>
            <p:cNvPr id="190" name="Picture 239" descr="jisuanji"/>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129167" y="1943256"/>
              <a:ext cx="437685" cy="437685"/>
            </a:xfrm>
            <a:prstGeom prst="rect">
              <a:avLst/>
            </a:prstGeom>
            <a:noFill/>
            <a:extLst>
              <a:ext uri="{909E8E84-426E-40DD-AFC4-6F175D3DCCD1}">
                <a14:hiddenFill xmlns:a14="http://schemas.microsoft.com/office/drawing/2010/main">
                  <a:solidFill>
                    <a:srgbClr val="FFFFFF"/>
                  </a:solidFill>
                </a14:hiddenFill>
              </a:ext>
            </a:extLst>
          </p:spPr>
        </p:pic>
        <p:pic>
          <p:nvPicPr>
            <p:cNvPr id="191" name="Picture 239" descr="jisuanji"/>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129167" y="2494086"/>
              <a:ext cx="437685" cy="437685"/>
            </a:xfrm>
            <a:prstGeom prst="rect">
              <a:avLst/>
            </a:prstGeom>
            <a:noFill/>
            <a:extLst>
              <a:ext uri="{909E8E84-426E-40DD-AFC4-6F175D3DCCD1}">
                <a14:hiddenFill xmlns:a14="http://schemas.microsoft.com/office/drawing/2010/main">
                  <a:solidFill>
                    <a:srgbClr val="FFFFFF"/>
                  </a:solidFill>
                </a14:hiddenFill>
              </a:ext>
            </a:extLst>
          </p:spPr>
        </p:pic>
        <p:pic>
          <p:nvPicPr>
            <p:cNvPr id="192" name="Picture 239" descr="jisuanji"/>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129167" y="3015049"/>
              <a:ext cx="437685" cy="437685"/>
            </a:xfrm>
            <a:prstGeom prst="rect">
              <a:avLst/>
            </a:prstGeom>
            <a:noFill/>
            <a:extLst>
              <a:ext uri="{909E8E84-426E-40DD-AFC4-6F175D3DCCD1}">
                <a14:hiddenFill xmlns:a14="http://schemas.microsoft.com/office/drawing/2010/main">
                  <a:solidFill>
                    <a:srgbClr val="FFFFFF"/>
                  </a:solidFill>
                </a14:hiddenFill>
              </a:ext>
            </a:extLst>
          </p:spPr>
        </p:pic>
        <p:pic>
          <p:nvPicPr>
            <p:cNvPr id="193" name="Picture 239" descr="jisuanji"/>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129167" y="3579734"/>
              <a:ext cx="437685" cy="437685"/>
            </a:xfrm>
            <a:prstGeom prst="rect">
              <a:avLst/>
            </a:prstGeom>
            <a:noFill/>
            <a:extLst>
              <a:ext uri="{909E8E84-426E-40DD-AFC4-6F175D3DCCD1}">
                <a14:hiddenFill xmlns:a14="http://schemas.microsoft.com/office/drawing/2010/main">
                  <a:solidFill>
                    <a:srgbClr val="FFFFFF"/>
                  </a:solidFill>
                </a14:hiddenFill>
              </a:ext>
            </a:extLst>
          </p:spPr>
        </p:pic>
        <p:grpSp>
          <p:nvGrpSpPr>
            <p:cNvPr id="194" name="组合 61"/>
            <p:cNvGrpSpPr/>
            <p:nvPr/>
          </p:nvGrpSpPr>
          <p:grpSpPr bwMode="auto">
            <a:xfrm>
              <a:off x="3785096" y="2034606"/>
              <a:ext cx="277321" cy="274434"/>
              <a:chOff x="2244074" y="1280668"/>
              <a:chExt cx="358931" cy="357388"/>
            </a:xfrm>
          </p:grpSpPr>
          <p:sp>
            <p:nvSpPr>
              <p:cNvPr id="198" name="矩形 197"/>
              <p:cNvSpPr/>
              <p:nvPr/>
            </p:nvSpPr>
            <p:spPr>
              <a:xfrm>
                <a:off x="2267744" y="1340416"/>
                <a:ext cx="288032" cy="216562"/>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sz="1200" b="1" dirty="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latin typeface="微软雅黑" panose="020B0503020204020204" pitchFamily="34" charset="-122"/>
                  <a:ea typeface="微软雅黑" panose="020B0503020204020204" pitchFamily="34" charset="-122"/>
                </a:endParaRPr>
              </a:p>
            </p:txBody>
          </p:sp>
          <p:sp>
            <p:nvSpPr>
              <p:cNvPr id="199" name="Rectangle 40"/>
              <p:cNvSpPr>
                <a:spLocks noChangeArrowheads="1"/>
              </p:cNvSpPr>
              <p:nvPr/>
            </p:nvSpPr>
            <p:spPr bwMode="auto">
              <a:xfrm>
                <a:off x="2244074" y="1280668"/>
                <a:ext cx="358931" cy="357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sz="1200" b="1" dirty="0" smtClean="0">
                    <a:latin typeface="微软雅黑" panose="020B0503020204020204" pitchFamily="34" charset="-122"/>
                    <a:ea typeface="微软雅黑" panose="020B0503020204020204" pitchFamily="34" charset="-122"/>
                  </a:rPr>
                  <a:t>5</a:t>
                </a:r>
                <a:endParaRPr kumimoji="1" lang="en-US" altLang="zh-CN" sz="1200" b="1" baseline="-25000" dirty="0">
                  <a:latin typeface="微软雅黑" panose="020B0503020204020204" pitchFamily="34" charset="-122"/>
                  <a:ea typeface="微软雅黑" panose="020B0503020204020204" pitchFamily="34" charset="-122"/>
                </a:endParaRPr>
              </a:p>
            </p:txBody>
          </p:sp>
        </p:grpSp>
        <p:grpSp>
          <p:nvGrpSpPr>
            <p:cNvPr id="195" name="组合 61"/>
            <p:cNvGrpSpPr/>
            <p:nvPr/>
          </p:nvGrpSpPr>
          <p:grpSpPr bwMode="auto">
            <a:xfrm>
              <a:off x="3785094" y="3696386"/>
              <a:ext cx="277321" cy="274434"/>
              <a:chOff x="2244078" y="1280673"/>
              <a:chExt cx="358932" cy="357390"/>
            </a:xfrm>
          </p:grpSpPr>
          <p:sp>
            <p:nvSpPr>
              <p:cNvPr id="196" name="矩形 195"/>
              <p:cNvSpPr/>
              <p:nvPr/>
            </p:nvSpPr>
            <p:spPr>
              <a:xfrm>
                <a:off x="2267744" y="1340416"/>
                <a:ext cx="288032" cy="216562"/>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sz="1200" b="1" dirty="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latin typeface="微软雅黑" panose="020B0503020204020204" pitchFamily="34" charset="-122"/>
                  <a:ea typeface="微软雅黑" panose="020B0503020204020204" pitchFamily="34" charset="-122"/>
                </a:endParaRPr>
              </a:p>
            </p:txBody>
          </p:sp>
          <p:sp>
            <p:nvSpPr>
              <p:cNvPr id="197" name="Rectangle 40"/>
              <p:cNvSpPr>
                <a:spLocks noChangeArrowheads="1"/>
              </p:cNvSpPr>
              <p:nvPr/>
            </p:nvSpPr>
            <p:spPr bwMode="auto">
              <a:xfrm>
                <a:off x="2244078" y="1280673"/>
                <a:ext cx="358932" cy="357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sz="1200" b="1" dirty="0" smtClean="0">
                    <a:latin typeface="微软雅黑" panose="020B0503020204020204" pitchFamily="34" charset="-122"/>
                    <a:ea typeface="微软雅黑" panose="020B0503020204020204" pitchFamily="34" charset="-122"/>
                  </a:rPr>
                  <a:t>6</a:t>
                </a:r>
                <a:endParaRPr kumimoji="1" lang="en-US" altLang="zh-CN" sz="1200" b="1" dirty="0">
                  <a:latin typeface="微软雅黑" panose="020B0503020204020204" pitchFamily="34" charset="-122"/>
                  <a:ea typeface="微软雅黑" panose="020B0503020204020204" pitchFamily="34" charset="-122"/>
                </a:endParaRPr>
              </a:p>
            </p:txBody>
          </p:sp>
        </p:grpSp>
      </p:grpSp>
      <p:sp>
        <p:nvSpPr>
          <p:cNvPr id="217" name="矩形 216"/>
          <p:cNvSpPr/>
          <p:nvPr/>
        </p:nvSpPr>
        <p:spPr>
          <a:xfrm>
            <a:off x="1582778" y="3631958"/>
            <a:ext cx="6463942" cy="707886"/>
          </a:xfrm>
          <a:prstGeom prst="rect">
            <a:avLst/>
          </a:prstGeom>
        </p:spPr>
        <p:txBody>
          <a:bodyPr wrap="square">
            <a:spAutoFit/>
          </a:bodyPr>
          <a:lstStyle/>
          <a:p>
            <a:pPr>
              <a:lnSpc>
                <a:spcPts val="2400"/>
              </a:lnSpc>
            </a:pPr>
            <a:r>
              <a:rPr lang="zh-CN" altLang="en-US" sz="1600" b="1" dirty="0" smtClean="0">
                <a:latin typeface="微软雅黑" panose="020B0503020204020204" pitchFamily="34" charset="-122"/>
                <a:ea typeface="微软雅黑" panose="020B0503020204020204" pitchFamily="34" charset="-122"/>
              </a:rPr>
              <a:t>假设</a:t>
            </a:r>
            <a:r>
              <a:rPr lang="zh-CN" altLang="en-US" sz="1600" b="1" dirty="0">
                <a:latin typeface="微软雅黑" panose="020B0503020204020204" pitchFamily="34" charset="-122"/>
                <a:ea typeface="微软雅黑" panose="020B0503020204020204" pitchFamily="34" charset="-122"/>
              </a:rPr>
              <a:t>：</a:t>
            </a:r>
            <a:r>
              <a:rPr lang="en-US" altLang="zh-CN" sz="1600" b="1" dirty="0" smtClean="0">
                <a:latin typeface="微软雅黑" panose="020B0503020204020204" pitchFamily="34" charset="-122"/>
                <a:ea typeface="微软雅黑" panose="020B0503020204020204" pitchFamily="34" charset="-122"/>
              </a:rPr>
              <a:t>A </a:t>
            </a:r>
            <a:r>
              <a:rPr lang="zh-CN" altLang="en-US" sz="1600" b="1" dirty="0" smtClean="0">
                <a:latin typeface="微软雅黑" panose="020B0503020204020204" pitchFamily="34" charset="-122"/>
                <a:ea typeface="微软雅黑" panose="020B0503020204020204" pitchFamily="34" charset="-122"/>
              </a:rPr>
              <a:t>向 </a:t>
            </a:r>
            <a:r>
              <a:rPr lang="en-US" altLang="zh-CN" sz="1600" b="1" dirty="0" smtClean="0">
                <a:latin typeface="微软雅黑" panose="020B0503020204020204" pitchFamily="34" charset="-122"/>
                <a:ea typeface="微软雅黑" panose="020B0503020204020204" pitchFamily="34" charset="-122"/>
              </a:rPr>
              <a:t>B </a:t>
            </a:r>
            <a:r>
              <a:rPr lang="zh-CN" altLang="en-US" sz="1600" b="1" dirty="0" smtClean="0">
                <a:latin typeface="微软雅黑" panose="020B0503020204020204" pitchFamily="34" charset="-122"/>
                <a:ea typeface="微软雅黑" panose="020B0503020204020204" pitchFamily="34" charset="-122"/>
              </a:rPr>
              <a:t>发送</a:t>
            </a:r>
            <a:r>
              <a:rPr lang="zh-CN" altLang="en-US" sz="1600" b="1" dirty="0">
                <a:latin typeface="微软雅黑" panose="020B0503020204020204" pitchFamily="34" charset="-122"/>
                <a:ea typeface="微软雅黑" panose="020B0503020204020204" pitchFamily="34" charset="-122"/>
              </a:rPr>
              <a:t>了一帧，</a:t>
            </a:r>
            <a:r>
              <a:rPr lang="en-US" altLang="zh-CN" sz="1600" b="1" dirty="0" smtClean="0">
                <a:latin typeface="微软雅黑" panose="020B0503020204020204" pitchFamily="34" charset="-122"/>
                <a:ea typeface="微软雅黑" panose="020B0503020204020204" pitchFamily="34" charset="-122"/>
              </a:rPr>
              <a:t>C </a:t>
            </a:r>
            <a:r>
              <a:rPr lang="zh-CN" altLang="en-US" sz="1600" b="1" dirty="0" smtClean="0">
                <a:latin typeface="微软雅黑" panose="020B0503020204020204" pitchFamily="34" charset="-122"/>
                <a:ea typeface="微软雅黑" panose="020B0503020204020204" pitchFamily="34" charset="-122"/>
              </a:rPr>
              <a:t>向 </a:t>
            </a:r>
            <a:r>
              <a:rPr lang="en-US" altLang="zh-CN" sz="1600" b="1" dirty="0" smtClean="0">
                <a:latin typeface="微软雅黑" panose="020B0503020204020204" pitchFamily="34" charset="-122"/>
                <a:ea typeface="微软雅黑" panose="020B0503020204020204" pitchFamily="34" charset="-122"/>
              </a:rPr>
              <a:t>E </a:t>
            </a:r>
            <a:r>
              <a:rPr lang="zh-CN" altLang="en-US" sz="1600" b="1" dirty="0" smtClean="0">
                <a:latin typeface="微软雅黑" panose="020B0503020204020204" pitchFamily="34" charset="-122"/>
                <a:ea typeface="微软雅黑" panose="020B0503020204020204" pitchFamily="34" charset="-122"/>
              </a:rPr>
              <a:t>发送</a:t>
            </a:r>
            <a:r>
              <a:rPr lang="zh-CN" altLang="en-US" sz="1600" b="1" dirty="0">
                <a:latin typeface="微软雅黑" panose="020B0503020204020204" pitchFamily="34" charset="-122"/>
                <a:ea typeface="微软雅黑" panose="020B0503020204020204" pitchFamily="34" charset="-122"/>
              </a:rPr>
              <a:t>了一帧，</a:t>
            </a:r>
            <a:r>
              <a:rPr lang="en-US" altLang="zh-CN" sz="1600" b="1" dirty="0" smtClean="0">
                <a:latin typeface="微软雅黑" panose="020B0503020204020204" pitchFamily="34" charset="-122"/>
                <a:ea typeface="微软雅黑" panose="020B0503020204020204" pitchFamily="34" charset="-122"/>
              </a:rPr>
              <a:t>E </a:t>
            </a:r>
            <a:r>
              <a:rPr lang="zh-CN" altLang="en-US" sz="1600" b="1" dirty="0" smtClean="0">
                <a:latin typeface="微软雅黑" panose="020B0503020204020204" pitchFamily="34" charset="-122"/>
                <a:ea typeface="微软雅黑" panose="020B0503020204020204" pitchFamily="34" charset="-122"/>
              </a:rPr>
              <a:t>向 </a:t>
            </a:r>
            <a:r>
              <a:rPr lang="en-US" altLang="zh-CN" sz="1600" b="1" dirty="0" smtClean="0">
                <a:latin typeface="微软雅黑" panose="020B0503020204020204" pitchFamily="34" charset="-122"/>
                <a:ea typeface="微软雅黑" panose="020B0503020204020204" pitchFamily="34" charset="-122"/>
              </a:rPr>
              <a:t>A </a:t>
            </a:r>
            <a:r>
              <a:rPr lang="zh-CN" altLang="en-US" sz="1600" b="1" dirty="0" smtClean="0">
                <a:latin typeface="微软雅黑" panose="020B0503020204020204" pitchFamily="34" charset="-122"/>
                <a:ea typeface="微软雅黑" panose="020B0503020204020204" pitchFamily="34" charset="-122"/>
              </a:rPr>
              <a:t>发送</a:t>
            </a:r>
            <a:r>
              <a:rPr lang="zh-CN" altLang="en-US" sz="1600" b="1" dirty="0">
                <a:latin typeface="微软雅黑" panose="020B0503020204020204" pitchFamily="34" charset="-122"/>
                <a:ea typeface="微软雅黑" panose="020B0503020204020204" pitchFamily="34" charset="-122"/>
              </a:rPr>
              <a:t>了一帧</a:t>
            </a:r>
            <a:r>
              <a:rPr lang="zh-CN" altLang="en-US" sz="1600" b="1" dirty="0" smtClean="0">
                <a:latin typeface="微软雅黑" panose="020B0503020204020204" pitchFamily="34" charset="-122"/>
                <a:ea typeface="微软雅黑" panose="020B0503020204020204" pitchFamily="34" charset="-122"/>
              </a:rPr>
              <a:t>。</a:t>
            </a:r>
            <a:endParaRPr lang="en-US" altLang="zh-CN" sz="1600" b="1" dirty="0" smtClean="0">
              <a:latin typeface="微软雅黑" panose="020B0503020204020204" pitchFamily="34" charset="-122"/>
              <a:ea typeface="微软雅黑" panose="020B0503020204020204" pitchFamily="34" charset="-122"/>
            </a:endParaRPr>
          </a:p>
          <a:p>
            <a:pPr>
              <a:lnSpc>
                <a:spcPts val="2400"/>
              </a:lnSpc>
            </a:pPr>
            <a:r>
              <a:rPr lang="zh-CN" altLang="en-US" sz="1600" b="1" dirty="0" smtClean="0">
                <a:solidFill>
                  <a:srgbClr val="0000FF"/>
                </a:solidFill>
                <a:latin typeface="微软雅黑" panose="020B0503020204020204" pitchFamily="34" charset="-122"/>
                <a:ea typeface="微软雅黑" panose="020B0503020204020204" pitchFamily="34" charset="-122"/>
              </a:rPr>
              <a:t>请分析：</a:t>
            </a:r>
            <a:r>
              <a:rPr lang="zh-CN" altLang="en-US" sz="1600" b="1" dirty="0" smtClean="0">
                <a:latin typeface="微软雅黑" panose="020B0503020204020204" pitchFamily="34" charset="-122"/>
                <a:ea typeface="微软雅黑" panose="020B0503020204020204" pitchFamily="34" charset="-122"/>
              </a:rPr>
              <a:t>此时</a:t>
            </a:r>
            <a:r>
              <a:rPr lang="zh-CN" altLang="en-US" sz="1600" b="1" dirty="0">
                <a:latin typeface="微软雅黑" panose="020B0503020204020204" pitchFamily="34" charset="-122"/>
                <a:ea typeface="微软雅黑" panose="020B0503020204020204" pitchFamily="34" charset="-122"/>
              </a:rPr>
              <a:t>，</a:t>
            </a:r>
            <a:r>
              <a:rPr lang="en-US" altLang="zh-CN" sz="1600" b="1" dirty="0" smtClean="0">
                <a:latin typeface="微软雅黑" panose="020B0503020204020204" pitchFamily="34" charset="-122"/>
                <a:ea typeface="微软雅黑" panose="020B0503020204020204" pitchFamily="34" charset="-122"/>
              </a:rPr>
              <a:t>S1 </a:t>
            </a:r>
            <a:r>
              <a:rPr lang="zh-CN" altLang="en-US" sz="1600" b="1" dirty="0" smtClean="0">
                <a:latin typeface="微软雅黑" panose="020B0503020204020204" pitchFamily="34" charset="-122"/>
                <a:ea typeface="微软雅黑" panose="020B0503020204020204" pitchFamily="34" charset="-122"/>
              </a:rPr>
              <a:t>和 </a:t>
            </a:r>
            <a:r>
              <a:rPr lang="en-US" altLang="zh-CN" sz="1600" b="1" dirty="0" smtClean="0">
                <a:latin typeface="微软雅黑" panose="020B0503020204020204" pitchFamily="34" charset="-122"/>
                <a:ea typeface="微软雅黑" panose="020B0503020204020204" pitchFamily="34" charset="-122"/>
              </a:rPr>
              <a:t>S2 </a:t>
            </a:r>
            <a:r>
              <a:rPr lang="zh-CN" altLang="en-US" sz="1600" b="1" dirty="0" smtClean="0">
                <a:latin typeface="微软雅黑" panose="020B0503020204020204" pitchFamily="34" charset="-122"/>
                <a:ea typeface="微软雅黑" panose="020B0503020204020204" pitchFamily="34" charset="-122"/>
              </a:rPr>
              <a:t>的</a:t>
            </a:r>
            <a:r>
              <a:rPr lang="zh-CN" altLang="en-US" sz="1600" b="1" dirty="0">
                <a:latin typeface="微软雅黑" panose="020B0503020204020204" pitchFamily="34" charset="-122"/>
                <a:ea typeface="微软雅黑" panose="020B0503020204020204" pitchFamily="34" charset="-122"/>
              </a:rPr>
              <a:t>交换表内容分别是什么？</a:t>
            </a:r>
            <a:endParaRPr lang="zh-CN" altLang="en-US" sz="1600" b="1" dirty="0">
              <a:latin typeface="微软雅黑" panose="020B0503020204020204" pitchFamily="34" charset="-122"/>
              <a:ea typeface="微软雅黑" panose="020B0503020204020204" pitchFamily="34" charset="-122"/>
            </a:endParaRPr>
          </a:p>
        </p:txBody>
      </p:sp>
      <p:sp>
        <p:nvSpPr>
          <p:cNvPr id="218" name="矩形 217"/>
          <p:cNvSpPr/>
          <p:nvPr/>
        </p:nvSpPr>
        <p:spPr>
          <a:xfrm>
            <a:off x="2140325" y="2212569"/>
            <a:ext cx="1588970" cy="261610"/>
          </a:xfrm>
          <a:prstGeom prst="rect">
            <a:avLst/>
          </a:prstGeom>
        </p:spPr>
        <p:txBody>
          <a:bodyPr wrap="square">
            <a:spAutoFit/>
          </a:bodyPr>
          <a:lstStyle/>
          <a:p>
            <a:r>
              <a:rPr lang="en-US" altLang="zh-CN" sz="1100" b="1" dirty="0">
                <a:latin typeface="微软雅黑" panose="020B0503020204020204" pitchFamily="34" charset="-122"/>
                <a:ea typeface="微软雅黑" panose="020B0503020204020204" pitchFamily="34" charset="-122"/>
              </a:rPr>
              <a:t>A</a:t>
            </a:r>
            <a:r>
              <a:rPr lang="en-US" altLang="zh-CN" sz="1100" b="1" dirty="0" smtClean="0">
                <a:latin typeface="微软雅黑" panose="020B0503020204020204" pitchFamily="34" charset="-122"/>
                <a:ea typeface="微软雅黑" panose="020B0503020204020204" pitchFamily="34" charset="-122"/>
              </a:rPr>
              <a:t>             1</a:t>
            </a:r>
            <a:endParaRPr lang="zh-CN" altLang="en-US" sz="1100" b="1" dirty="0">
              <a:latin typeface="微软雅黑" panose="020B0503020204020204" pitchFamily="34" charset="-122"/>
              <a:ea typeface="微软雅黑" panose="020B0503020204020204" pitchFamily="34" charset="-122"/>
            </a:endParaRPr>
          </a:p>
        </p:txBody>
      </p:sp>
      <p:sp>
        <p:nvSpPr>
          <p:cNvPr id="219" name="矩形 218"/>
          <p:cNvSpPr/>
          <p:nvPr/>
        </p:nvSpPr>
        <p:spPr>
          <a:xfrm>
            <a:off x="5595258" y="2212569"/>
            <a:ext cx="1588970" cy="261610"/>
          </a:xfrm>
          <a:prstGeom prst="rect">
            <a:avLst/>
          </a:prstGeom>
        </p:spPr>
        <p:txBody>
          <a:bodyPr wrap="square">
            <a:spAutoFit/>
          </a:bodyPr>
          <a:lstStyle/>
          <a:p>
            <a:r>
              <a:rPr lang="en-US" altLang="zh-CN" sz="1100" b="1" dirty="0">
                <a:latin typeface="微软雅黑" panose="020B0503020204020204" pitchFamily="34" charset="-122"/>
                <a:ea typeface="微软雅黑" panose="020B0503020204020204" pitchFamily="34" charset="-122"/>
              </a:rPr>
              <a:t>A</a:t>
            </a:r>
            <a:r>
              <a:rPr lang="en-US" altLang="zh-CN" sz="1100" b="1" dirty="0" smtClean="0">
                <a:latin typeface="微软雅黑" panose="020B0503020204020204" pitchFamily="34" charset="-122"/>
                <a:ea typeface="微软雅黑" panose="020B0503020204020204" pitchFamily="34" charset="-122"/>
              </a:rPr>
              <a:t>             5</a:t>
            </a:r>
            <a:endParaRPr lang="zh-CN" altLang="en-US" sz="1100" b="1" dirty="0">
              <a:latin typeface="微软雅黑" panose="020B0503020204020204" pitchFamily="34" charset="-122"/>
              <a:ea typeface="微软雅黑" panose="020B0503020204020204" pitchFamily="34" charset="-122"/>
            </a:endParaRPr>
          </a:p>
        </p:txBody>
      </p:sp>
      <p:sp>
        <p:nvSpPr>
          <p:cNvPr id="220" name="矩形 219"/>
          <p:cNvSpPr/>
          <p:nvPr/>
        </p:nvSpPr>
        <p:spPr>
          <a:xfrm>
            <a:off x="2140325" y="2424201"/>
            <a:ext cx="1588970" cy="261610"/>
          </a:xfrm>
          <a:prstGeom prst="rect">
            <a:avLst/>
          </a:prstGeom>
        </p:spPr>
        <p:txBody>
          <a:bodyPr wrap="square">
            <a:spAutoFit/>
          </a:bodyPr>
          <a:lstStyle/>
          <a:p>
            <a:r>
              <a:rPr lang="en-US" altLang="zh-CN" sz="1100" b="1" dirty="0" smtClean="0">
                <a:latin typeface="微软雅黑" panose="020B0503020204020204" pitchFamily="34" charset="-122"/>
                <a:ea typeface="微软雅黑" panose="020B0503020204020204" pitchFamily="34" charset="-122"/>
              </a:rPr>
              <a:t>C             2</a:t>
            </a:r>
            <a:endParaRPr lang="zh-CN" altLang="en-US" sz="1100" b="1" dirty="0">
              <a:latin typeface="微软雅黑" panose="020B0503020204020204" pitchFamily="34" charset="-122"/>
              <a:ea typeface="微软雅黑" panose="020B0503020204020204" pitchFamily="34" charset="-122"/>
            </a:endParaRPr>
          </a:p>
        </p:txBody>
      </p:sp>
      <p:sp>
        <p:nvSpPr>
          <p:cNvPr id="221" name="矩形 220"/>
          <p:cNvSpPr/>
          <p:nvPr/>
        </p:nvSpPr>
        <p:spPr>
          <a:xfrm>
            <a:off x="5595258" y="2436558"/>
            <a:ext cx="1588970" cy="261610"/>
          </a:xfrm>
          <a:prstGeom prst="rect">
            <a:avLst/>
          </a:prstGeom>
        </p:spPr>
        <p:txBody>
          <a:bodyPr wrap="square">
            <a:spAutoFit/>
          </a:bodyPr>
          <a:lstStyle/>
          <a:p>
            <a:r>
              <a:rPr lang="en-US" altLang="zh-CN" sz="1100" b="1" dirty="0" smtClean="0">
                <a:latin typeface="微软雅黑" panose="020B0503020204020204" pitchFamily="34" charset="-122"/>
                <a:ea typeface="微软雅黑" panose="020B0503020204020204" pitchFamily="34" charset="-122"/>
              </a:rPr>
              <a:t>C             5</a:t>
            </a:r>
            <a:endParaRPr lang="zh-CN" altLang="en-US" sz="1100" b="1" dirty="0">
              <a:latin typeface="微软雅黑" panose="020B0503020204020204" pitchFamily="34" charset="-122"/>
              <a:ea typeface="微软雅黑" panose="020B0503020204020204" pitchFamily="34" charset="-122"/>
            </a:endParaRPr>
          </a:p>
        </p:txBody>
      </p:sp>
      <p:sp>
        <p:nvSpPr>
          <p:cNvPr id="222" name="矩形 221"/>
          <p:cNvSpPr/>
          <p:nvPr/>
        </p:nvSpPr>
        <p:spPr>
          <a:xfrm>
            <a:off x="5595258" y="2668377"/>
            <a:ext cx="1588970" cy="261610"/>
          </a:xfrm>
          <a:prstGeom prst="rect">
            <a:avLst/>
          </a:prstGeom>
        </p:spPr>
        <p:txBody>
          <a:bodyPr wrap="square">
            <a:spAutoFit/>
          </a:bodyPr>
          <a:lstStyle/>
          <a:p>
            <a:r>
              <a:rPr lang="en-US" altLang="zh-CN" sz="1100" b="1" dirty="0" smtClean="0">
                <a:latin typeface="微软雅黑" panose="020B0503020204020204" pitchFamily="34" charset="-122"/>
                <a:ea typeface="微软雅黑" panose="020B0503020204020204" pitchFamily="34" charset="-122"/>
              </a:rPr>
              <a:t>E             1</a:t>
            </a:r>
            <a:endParaRPr lang="zh-CN" altLang="en-US" sz="1100" b="1" dirty="0">
              <a:latin typeface="微软雅黑" panose="020B0503020204020204" pitchFamily="34" charset="-122"/>
              <a:ea typeface="微软雅黑" panose="020B0503020204020204" pitchFamily="34" charset="-122"/>
            </a:endParaRPr>
          </a:p>
        </p:txBody>
      </p:sp>
      <p:sp>
        <p:nvSpPr>
          <p:cNvPr id="223" name="矩形 222"/>
          <p:cNvSpPr/>
          <p:nvPr/>
        </p:nvSpPr>
        <p:spPr>
          <a:xfrm>
            <a:off x="2140325" y="2647801"/>
            <a:ext cx="1588970" cy="261610"/>
          </a:xfrm>
          <a:prstGeom prst="rect">
            <a:avLst/>
          </a:prstGeom>
        </p:spPr>
        <p:txBody>
          <a:bodyPr wrap="square">
            <a:spAutoFit/>
          </a:bodyPr>
          <a:lstStyle/>
          <a:p>
            <a:r>
              <a:rPr lang="en-US" altLang="zh-CN" sz="1100" b="1" dirty="0" smtClean="0">
                <a:latin typeface="微软雅黑" panose="020B0503020204020204" pitchFamily="34" charset="-122"/>
                <a:ea typeface="微软雅黑" panose="020B0503020204020204" pitchFamily="34" charset="-122"/>
              </a:rPr>
              <a:t>E             5</a:t>
            </a:r>
            <a:endParaRPr lang="zh-CN" altLang="en-US" sz="1100" b="1"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Tm="2000"/>
    </mc:Choice>
    <mc:Fallback>
      <p:transition spd="slow" advTm="2000"/>
    </mc:Fallback>
  </mc:AlternateContent>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圆角矩形 48"/>
          <p:cNvSpPr/>
          <p:nvPr/>
        </p:nvSpPr>
        <p:spPr>
          <a:xfrm>
            <a:off x="502919" y="1076329"/>
            <a:ext cx="8129015" cy="3317601"/>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AutoShape 5"/>
          <p:cNvSpPr>
            <a:spLocks noChangeArrowheads="1"/>
          </p:cNvSpPr>
          <p:nvPr/>
        </p:nvSpPr>
        <p:spPr bwMode="auto">
          <a:xfrm>
            <a:off x="502919" y="651994"/>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 name="Rectangle 6"/>
          <p:cNvSpPr>
            <a:spLocks noChangeArrowheads="1"/>
          </p:cNvSpPr>
          <p:nvPr/>
        </p:nvSpPr>
        <p:spPr bwMode="auto">
          <a:xfrm>
            <a:off x="3448820" y="628904"/>
            <a:ext cx="223651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smtClean="0">
                <a:solidFill>
                  <a:schemeClr val="bg1"/>
                </a:solidFill>
                <a:latin typeface="微软雅黑" panose="020B0503020204020204" pitchFamily="34" charset="-122"/>
                <a:ea typeface="微软雅黑" panose="020B0503020204020204" pitchFamily="34" charset="-122"/>
              </a:rPr>
              <a:t>存在的问题：</a:t>
            </a:r>
            <a:r>
              <a:rPr lang="zh-CN" altLang="en-US" sz="2000" b="1" dirty="0" smtClean="0">
                <a:solidFill>
                  <a:srgbClr val="FFFF00"/>
                </a:solidFill>
                <a:latin typeface="微软雅黑" panose="020B0503020204020204" pitchFamily="34" charset="-122"/>
                <a:ea typeface="微软雅黑" panose="020B0503020204020204" pitchFamily="34" charset="-122"/>
              </a:rPr>
              <a:t>回路</a:t>
            </a:r>
            <a:endParaRPr lang="fr-FR" altLang="zh-CN" sz="2000" b="1" dirty="0">
              <a:solidFill>
                <a:srgbClr val="FFFF00"/>
              </a:solidFill>
              <a:latin typeface="微软雅黑" panose="020B0503020204020204" pitchFamily="34" charset="-122"/>
              <a:ea typeface="微软雅黑" panose="020B0503020204020204" pitchFamily="34" charset="-122"/>
            </a:endParaRPr>
          </a:p>
        </p:txBody>
      </p:sp>
      <p:cxnSp>
        <p:nvCxnSpPr>
          <p:cNvPr id="9" name="直接连接符 8"/>
          <p:cNvCxnSpPr/>
          <p:nvPr/>
        </p:nvCxnSpPr>
        <p:spPr>
          <a:xfrm>
            <a:off x="3704586" y="1643658"/>
            <a:ext cx="174065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1582778" y="3643867"/>
            <a:ext cx="6003334" cy="679801"/>
          </a:xfrm>
          <a:prstGeom prst="rect">
            <a:avLst/>
          </a:prstGeom>
        </p:spPr>
        <p:txBody>
          <a:bodyPr wrap="square">
            <a:spAutoFit/>
          </a:bodyPr>
          <a:lstStyle/>
          <a:p>
            <a:pPr>
              <a:lnSpc>
                <a:spcPts val="2400"/>
              </a:lnSpc>
            </a:pPr>
            <a:r>
              <a:rPr lang="zh-CN" altLang="en-US" sz="1600" b="1" dirty="0" smtClean="0">
                <a:latin typeface="微软雅黑" panose="020B0503020204020204" pitchFamily="34" charset="-122"/>
                <a:ea typeface="微软雅黑" panose="020B0503020204020204" pitchFamily="34" charset="-122"/>
              </a:rPr>
              <a:t>假定</a:t>
            </a:r>
            <a:r>
              <a:rPr lang="zh-CN" altLang="en-US" sz="1600" b="1" dirty="0">
                <a:latin typeface="微软雅黑" panose="020B0503020204020204" pitchFamily="34" charset="-122"/>
                <a:ea typeface="微软雅黑" panose="020B0503020204020204" pitchFamily="34" charset="-122"/>
              </a:rPr>
              <a:t>开始时，交换机 </a:t>
            </a:r>
            <a:r>
              <a:rPr lang="en-US" altLang="zh-CN" sz="1600" b="1" dirty="0">
                <a:latin typeface="微软雅黑" panose="020B0503020204020204" pitchFamily="34" charset="-122"/>
                <a:ea typeface="微软雅黑" panose="020B0503020204020204" pitchFamily="34" charset="-122"/>
              </a:rPr>
              <a:t>S1 </a:t>
            </a:r>
            <a:r>
              <a:rPr lang="zh-CN" altLang="en-US" sz="1600" b="1" dirty="0">
                <a:latin typeface="微软雅黑" panose="020B0503020204020204" pitchFamily="34" charset="-122"/>
                <a:ea typeface="微软雅黑" panose="020B0503020204020204" pitchFamily="34" charset="-122"/>
              </a:rPr>
              <a:t>和 </a:t>
            </a:r>
            <a:r>
              <a:rPr lang="en-US" altLang="zh-CN" sz="1600" b="1" dirty="0">
                <a:latin typeface="微软雅黑" panose="020B0503020204020204" pitchFamily="34" charset="-122"/>
                <a:ea typeface="微软雅黑" panose="020B0503020204020204" pitchFamily="34" charset="-122"/>
              </a:rPr>
              <a:t>S2 </a:t>
            </a:r>
            <a:r>
              <a:rPr lang="zh-CN" altLang="en-US" sz="1600" b="1" dirty="0">
                <a:latin typeface="微软雅黑" panose="020B0503020204020204" pitchFamily="34" charset="-122"/>
                <a:ea typeface="微软雅黑" panose="020B0503020204020204" pitchFamily="34" charset="-122"/>
              </a:rPr>
              <a:t>的交换表都是空</a:t>
            </a:r>
            <a:r>
              <a:rPr lang="zh-CN" altLang="en-US" sz="1600" b="1" dirty="0" smtClean="0">
                <a:latin typeface="微软雅黑" panose="020B0503020204020204" pitchFamily="34" charset="-122"/>
                <a:ea typeface="微软雅黑" panose="020B0503020204020204" pitchFamily="34" charset="-122"/>
              </a:rPr>
              <a:t>的。</a:t>
            </a:r>
            <a:endParaRPr lang="en-US" altLang="zh-CN" sz="1600" b="1" dirty="0" smtClean="0">
              <a:latin typeface="微软雅黑" panose="020B0503020204020204" pitchFamily="34" charset="-122"/>
              <a:ea typeface="微软雅黑" panose="020B0503020204020204" pitchFamily="34" charset="-122"/>
            </a:endParaRPr>
          </a:p>
          <a:p>
            <a:pPr>
              <a:lnSpc>
                <a:spcPts val="2400"/>
              </a:lnSpc>
            </a:pPr>
            <a:r>
              <a:rPr lang="zh-CN" altLang="en-US" sz="1600" b="1" dirty="0" smtClean="0">
                <a:latin typeface="微软雅黑" panose="020B0503020204020204" pitchFamily="34" charset="-122"/>
                <a:ea typeface="微软雅黑" panose="020B0503020204020204" pitchFamily="34" charset="-122"/>
              </a:rPr>
              <a:t>假定：主机 </a:t>
            </a:r>
            <a:r>
              <a:rPr lang="en-US" altLang="zh-CN" sz="1600" b="1" dirty="0">
                <a:latin typeface="微软雅黑" panose="020B0503020204020204" pitchFamily="34" charset="-122"/>
                <a:ea typeface="微软雅黑" panose="020B0503020204020204" pitchFamily="34" charset="-122"/>
              </a:rPr>
              <a:t>A </a:t>
            </a:r>
            <a:r>
              <a:rPr lang="zh-CN" altLang="en-US" sz="1600" b="1" dirty="0">
                <a:latin typeface="微软雅黑" panose="020B0503020204020204" pitchFamily="34" charset="-122"/>
                <a:ea typeface="微软雅黑" panose="020B0503020204020204" pitchFamily="34" charset="-122"/>
              </a:rPr>
              <a:t>向主机 </a:t>
            </a:r>
            <a:r>
              <a:rPr lang="en-US" altLang="zh-CN" sz="1600" b="1" dirty="0" smtClean="0">
                <a:latin typeface="微软雅黑" panose="020B0503020204020204" pitchFamily="34" charset="-122"/>
                <a:ea typeface="微软雅黑" panose="020B0503020204020204" pitchFamily="34" charset="-122"/>
              </a:rPr>
              <a:t>E </a:t>
            </a:r>
            <a:r>
              <a:rPr lang="zh-CN" altLang="en-US" sz="1600" b="1" dirty="0">
                <a:latin typeface="微软雅黑" panose="020B0503020204020204" pitchFamily="34" charset="-122"/>
                <a:ea typeface="微软雅黑" panose="020B0503020204020204" pitchFamily="34" charset="-122"/>
              </a:rPr>
              <a:t>发送一帧</a:t>
            </a:r>
            <a:r>
              <a:rPr lang="zh-CN" altLang="en-US" sz="1600" b="1" dirty="0" smtClean="0">
                <a:latin typeface="微软雅黑" panose="020B0503020204020204" pitchFamily="34" charset="-122"/>
                <a:ea typeface="微软雅黑" panose="020B0503020204020204" pitchFamily="34" charset="-122"/>
              </a:rPr>
              <a:t>。</a:t>
            </a:r>
            <a:endParaRPr lang="zh-CN" altLang="en-US" sz="1600" b="1" dirty="0">
              <a:latin typeface="微软雅黑" panose="020B0503020204020204" pitchFamily="34" charset="-122"/>
              <a:ea typeface="微软雅黑" panose="020B0503020204020204" pitchFamily="34" charset="-122"/>
            </a:endParaRPr>
          </a:p>
        </p:txBody>
      </p:sp>
      <p:cxnSp>
        <p:nvCxnSpPr>
          <p:cNvPr id="129" name="直接连接符 128"/>
          <p:cNvCxnSpPr/>
          <p:nvPr/>
        </p:nvCxnSpPr>
        <p:spPr>
          <a:xfrm>
            <a:off x="3704586" y="3326185"/>
            <a:ext cx="174065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 name="组合 3"/>
          <p:cNvGrpSpPr/>
          <p:nvPr/>
        </p:nvGrpSpPr>
        <p:grpSpPr>
          <a:xfrm>
            <a:off x="5306576" y="1162102"/>
            <a:ext cx="3159985" cy="2366653"/>
            <a:chOff x="5467217" y="1680542"/>
            <a:chExt cx="3159985" cy="2366653"/>
          </a:xfrm>
        </p:grpSpPr>
        <p:sp>
          <p:nvSpPr>
            <p:cNvPr id="51" name="矩形 50"/>
            <p:cNvSpPr/>
            <p:nvPr/>
          </p:nvSpPr>
          <p:spPr>
            <a:xfrm>
              <a:off x="5481206" y="1995407"/>
              <a:ext cx="2209376" cy="2051788"/>
            </a:xfrm>
            <a:prstGeom prst="rect">
              <a:avLst/>
            </a:prstGeom>
            <a:solidFill>
              <a:srgbClr val="0000CC"/>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200" dirty="0">
                  <a:latin typeface="微软雅黑" panose="020B0503020204020204" pitchFamily="34" charset="-122"/>
                  <a:ea typeface="微软雅黑" panose="020B0503020204020204" pitchFamily="34" charset="-122"/>
                </a:rPr>
                <a:t> </a:t>
              </a:r>
              <a:endParaRPr lang="zh-CN" altLang="en-US" sz="1200" dirty="0">
                <a:latin typeface="微软雅黑" panose="020B0503020204020204" pitchFamily="34" charset="-122"/>
                <a:ea typeface="微软雅黑" panose="020B0503020204020204" pitchFamily="34" charset="-122"/>
              </a:endParaRPr>
            </a:p>
          </p:txBody>
        </p:sp>
        <p:cxnSp>
          <p:nvCxnSpPr>
            <p:cNvPr id="52" name="直接连接符 51"/>
            <p:cNvCxnSpPr/>
            <p:nvPr/>
          </p:nvCxnSpPr>
          <p:spPr>
            <a:xfrm flipH="1">
              <a:off x="7604253" y="3793563"/>
              <a:ext cx="66083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a:off x="7604253" y="2715661"/>
              <a:ext cx="67167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直接连接符 53"/>
            <p:cNvCxnSpPr/>
            <p:nvPr/>
          </p:nvCxnSpPr>
          <p:spPr>
            <a:xfrm flipH="1">
              <a:off x="7627126" y="3239407"/>
              <a:ext cx="63796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直接连接符 90"/>
            <p:cNvCxnSpPr/>
            <p:nvPr/>
          </p:nvCxnSpPr>
          <p:spPr>
            <a:xfrm>
              <a:off x="7604253" y="2159938"/>
              <a:ext cx="66252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2" name="Rectangle 24"/>
            <p:cNvSpPr>
              <a:spLocks noChangeArrowheads="1"/>
            </p:cNvSpPr>
            <p:nvPr/>
          </p:nvSpPr>
          <p:spPr bwMode="auto">
            <a:xfrm>
              <a:off x="5801643" y="1680542"/>
              <a:ext cx="1530869" cy="30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ctr" defTabSz="762000" eaLnBrk="0" hangingPunct="0"/>
              <a:r>
                <a:rPr kumimoji="1" lang="zh-CN" altLang="en-US" sz="1400" b="1" dirty="0">
                  <a:solidFill>
                    <a:srgbClr val="0000FF"/>
                  </a:solidFill>
                  <a:latin typeface="微软雅黑" panose="020B0503020204020204" pitchFamily="34" charset="-122"/>
                  <a:ea typeface="微软雅黑" panose="020B0503020204020204" pitchFamily="34" charset="-122"/>
                </a:rPr>
                <a:t>以太网</a:t>
              </a:r>
              <a:r>
                <a:rPr kumimoji="1" lang="zh-CN" altLang="en-US" sz="1400" b="1" dirty="0" smtClean="0">
                  <a:solidFill>
                    <a:srgbClr val="0000FF"/>
                  </a:solidFill>
                  <a:latin typeface="微软雅黑" panose="020B0503020204020204" pitchFamily="34" charset="-122"/>
                  <a:ea typeface="微软雅黑" panose="020B0503020204020204" pitchFamily="34" charset="-122"/>
                </a:rPr>
                <a:t>交换机 </a:t>
              </a:r>
              <a:r>
                <a:rPr kumimoji="1" lang="en-US" altLang="zh-CN" sz="1400" b="1" dirty="0" smtClean="0">
                  <a:solidFill>
                    <a:srgbClr val="0000FF"/>
                  </a:solidFill>
                  <a:latin typeface="微软雅黑" panose="020B0503020204020204" pitchFamily="34" charset="-122"/>
                  <a:ea typeface="微软雅黑" panose="020B0503020204020204" pitchFamily="34" charset="-122"/>
                </a:rPr>
                <a:t>S2</a:t>
              </a:r>
              <a:endParaRPr kumimoji="1" lang="en-US" altLang="zh-CN" sz="1400" b="1" dirty="0">
                <a:solidFill>
                  <a:srgbClr val="0000FF"/>
                </a:solidFill>
                <a:latin typeface="微软雅黑" panose="020B0503020204020204" pitchFamily="34" charset="-122"/>
                <a:ea typeface="微软雅黑" panose="020B0503020204020204" pitchFamily="34" charset="-122"/>
              </a:endParaRPr>
            </a:p>
          </p:txBody>
        </p:sp>
        <p:sp>
          <p:nvSpPr>
            <p:cNvPr id="93" name="Rectangle 34"/>
            <p:cNvSpPr>
              <a:spLocks noChangeArrowheads="1"/>
            </p:cNvSpPr>
            <p:nvPr/>
          </p:nvSpPr>
          <p:spPr bwMode="auto">
            <a:xfrm>
              <a:off x="8349882" y="1958293"/>
              <a:ext cx="270909" cy="274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r" defTabSz="762000" eaLnBrk="0" hangingPunct="0"/>
              <a:r>
                <a:rPr kumimoji="1" lang="en-US" altLang="zh-CN" sz="1200" b="1" dirty="0" smtClean="0">
                  <a:latin typeface="微软雅黑" panose="020B0503020204020204" pitchFamily="34" charset="-122"/>
                  <a:ea typeface="微软雅黑" panose="020B0503020204020204" pitchFamily="34" charset="-122"/>
                </a:rPr>
                <a:t>E</a:t>
              </a:r>
              <a:endParaRPr kumimoji="1" lang="en-US" altLang="zh-CN" sz="1200" b="1" dirty="0">
                <a:latin typeface="微软雅黑" panose="020B0503020204020204" pitchFamily="34" charset="-122"/>
                <a:ea typeface="微软雅黑" panose="020B0503020204020204" pitchFamily="34" charset="-122"/>
              </a:endParaRPr>
            </a:p>
          </p:txBody>
        </p:sp>
        <p:grpSp>
          <p:nvGrpSpPr>
            <p:cNvPr id="94" name="组合 57"/>
            <p:cNvGrpSpPr/>
            <p:nvPr/>
          </p:nvGrpSpPr>
          <p:grpSpPr bwMode="auto">
            <a:xfrm>
              <a:off x="7460289" y="2022721"/>
              <a:ext cx="277321" cy="274434"/>
              <a:chOff x="2255844" y="1268760"/>
              <a:chExt cx="360915" cy="356296"/>
            </a:xfrm>
          </p:grpSpPr>
          <p:sp>
            <p:nvSpPr>
              <p:cNvPr id="127" name="矩形 126"/>
              <p:cNvSpPr/>
              <p:nvPr/>
            </p:nvSpPr>
            <p:spPr>
              <a:xfrm>
                <a:off x="2267744" y="1340197"/>
                <a:ext cx="288032" cy="215900"/>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sz="1200" b="1" dirty="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latin typeface="微软雅黑" panose="020B0503020204020204" pitchFamily="34" charset="-122"/>
                  <a:ea typeface="微软雅黑" panose="020B0503020204020204" pitchFamily="34" charset="-122"/>
                </a:endParaRPr>
              </a:p>
            </p:txBody>
          </p:sp>
          <p:sp>
            <p:nvSpPr>
              <p:cNvPr id="128" name="Rectangle 40"/>
              <p:cNvSpPr>
                <a:spLocks noChangeArrowheads="1"/>
              </p:cNvSpPr>
              <p:nvPr/>
            </p:nvSpPr>
            <p:spPr bwMode="auto">
              <a:xfrm>
                <a:off x="2255844" y="1268760"/>
                <a:ext cx="360915" cy="356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sz="1200" b="1" dirty="0">
                    <a:latin typeface="微软雅黑" panose="020B0503020204020204" pitchFamily="34" charset="-122"/>
                    <a:ea typeface="微软雅黑" panose="020B0503020204020204" pitchFamily="34" charset="-122"/>
                  </a:rPr>
                  <a:t>1</a:t>
                </a:r>
                <a:endParaRPr kumimoji="1" lang="en-US" altLang="zh-CN" sz="1200" b="1" baseline="-25000" dirty="0">
                  <a:latin typeface="微软雅黑" panose="020B0503020204020204" pitchFamily="34" charset="-122"/>
                  <a:ea typeface="微软雅黑" panose="020B0503020204020204" pitchFamily="34" charset="-122"/>
                </a:endParaRPr>
              </a:p>
            </p:txBody>
          </p:sp>
        </p:grpSp>
        <p:grpSp>
          <p:nvGrpSpPr>
            <p:cNvPr id="95" name="组合 58"/>
            <p:cNvGrpSpPr/>
            <p:nvPr/>
          </p:nvGrpSpPr>
          <p:grpSpPr bwMode="auto">
            <a:xfrm>
              <a:off x="7469432" y="2586633"/>
              <a:ext cx="277321" cy="274434"/>
              <a:chOff x="2267744" y="1280668"/>
              <a:chExt cx="360915" cy="357388"/>
            </a:xfrm>
          </p:grpSpPr>
          <p:sp>
            <p:nvSpPr>
              <p:cNvPr id="125" name="矩形 124"/>
              <p:cNvSpPr/>
              <p:nvPr/>
            </p:nvSpPr>
            <p:spPr>
              <a:xfrm>
                <a:off x="2267744" y="1340416"/>
                <a:ext cx="288032" cy="216562"/>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sz="1200" b="1" dirty="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latin typeface="微软雅黑" panose="020B0503020204020204" pitchFamily="34" charset="-122"/>
                  <a:ea typeface="微软雅黑" panose="020B0503020204020204" pitchFamily="34" charset="-122"/>
                </a:endParaRPr>
              </a:p>
            </p:txBody>
          </p:sp>
          <p:sp>
            <p:nvSpPr>
              <p:cNvPr id="126" name="Rectangle 40"/>
              <p:cNvSpPr>
                <a:spLocks noChangeArrowheads="1"/>
              </p:cNvSpPr>
              <p:nvPr/>
            </p:nvSpPr>
            <p:spPr bwMode="auto">
              <a:xfrm>
                <a:off x="2267744" y="1280668"/>
                <a:ext cx="360915" cy="357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sz="1200" b="1" dirty="0">
                    <a:latin typeface="微软雅黑" panose="020B0503020204020204" pitchFamily="34" charset="-122"/>
                    <a:ea typeface="微软雅黑" panose="020B0503020204020204" pitchFamily="34" charset="-122"/>
                  </a:rPr>
                  <a:t>2</a:t>
                </a:r>
                <a:endParaRPr kumimoji="1" lang="en-US" altLang="zh-CN" sz="1200" b="1" baseline="-25000" dirty="0">
                  <a:latin typeface="微软雅黑" panose="020B0503020204020204" pitchFamily="34" charset="-122"/>
                  <a:ea typeface="微软雅黑" panose="020B0503020204020204" pitchFamily="34" charset="-122"/>
                </a:endParaRPr>
              </a:p>
            </p:txBody>
          </p:sp>
        </p:grpSp>
        <p:grpSp>
          <p:nvGrpSpPr>
            <p:cNvPr id="96" name="组合 61"/>
            <p:cNvGrpSpPr/>
            <p:nvPr/>
          </p:nvGrpSpPr>
          <p:grpSpPr bwMode="auto">
            <a:xfrm>
              <a:off x="7440312" y="3664535"/>
              <a:ext cx="277321" cy="274434"/>
              <a:chOff x="2244074" y="1280668"/>
              <a:chExt cx="358931" cy="357388"/>
            </a:xfrm>
          </p:grpSpPr>
          <p:sp>
            <p:nvSpPr>
              <p:cNvPr id="123" name="矩形 122"/>
              <p:cNvSpPr/>
              <p:nvPr/>
            </p:nvSpPr>
            <p:spPr>
              <a:xfrm>
                <a:off x="2267744" y="1340416"/>
                <a:ext cx="288032" cy="216562"/>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sz="1200" b="1" dirty="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latin typeface="微软雅黑" panose="020B0503020204020204" pitchFamily="34" charset="-122"/>
                  <a:ea typeface="微软雅黑" panose="020B0503020204020204" pitchFamily="34" charset="-122"/>
                </a:endParaRPr>
              </a:p>
            </p:txBody>
          </p:sp>
          <p:sp>
            <p:nvSpPr>
              <p:cNvPr id="124" name="Rectangle 40"/>
              <p:cNvSpPr>
                <a:spLocks noChangeArrowheads="1"/>
              </p:cNvSpPr>
              <p:nvPr/>
            </p:nvSpPr>
            <p:spPr bwMode="auto">
              <a:xfrm>
                <a:off x="2244074" y="1280668"/>
                <a:ext cx="358931" cy="357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sz="1200" b="1" dirty="0">
                    <a:latin typeface="微软雅黑" panose="020B0503020204020204" pitchFamily="34" charset="-122"/>
                    <a:ea typeface="微软雅黑" panose="020B0503020204020204" pitchFamily="34" charset="-122"/>
                  </a:rPr>
                  <a:t>4</a:t>
                </a:r>
                <a:endParaRPr kumimoji="1" lang="en-US" altLang="zh-CN" sz="1200" b="1" baseline="-25000" dirty="0">
                  <a:latin typeface="微软雅黑" panose="020B0503020204020204" pitchFamily="34" charset="-122"/>
                  <a:ea typeface="微软雅黑" panose="020B0503020204020204" pitchFamily="34" charset="-122"/>
                </a:endParaRPr>
              </a:p>
            </p:txBody>
          </p:sp>
        </p:grpSp>
        <p:grpSp>
          <p:nvGrpSpPr>
            <p:cNvPr id="97" name="组合 64"/>
            <p:cNvGrpSpPr/>
            <p:nvPr/>
          </p:nvGrpSpPr>
          <p:grpSpPr bwMode="auto">
            <a:xfrm>
              <a:off x="7449456" y="3100624"/>
              <a:ext cx="277321" cy="274434"/>
              <a:chOff x="2255909" y="1268760"/>
              <a:chExt cx="358931" cy="355702"/>
            </a:xfrm>
          </p:grpSpPr>
          <p:sp>
            <p:nvSpPr>
              <p:cNvPr id="121" name="矩形 120"/>
              <p:cNvSpPr/>
              <p:nvPr/>
            </p:nvSpPr>
            <p:spPr>
              <a:xfrm>
                <a:off x="2267744" y="1340078"/>
                <a:ext cx="288032" cy="217125"/>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sz="1200" b="1" dirty="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latin typeface="微软雅黑" panose="020B0503020204020204" pitchFamily="34" charset="-122"/>
                  <a:ea typeface="微软雅黑" panose="020B0503020204020204" pitchFamily="34" charset="-122"/>
                </a:endParaRPr>
              </a:p>
            </p:txBody>
          </p:sp>
          <p:sp>
            <p:nvSpPr>
              <p:cNvPr id="122" name="Rectangle 40"/>
              <p:cNvSpPr>
                <a:spLocks noChangeArrowheads="1"/>
              </p:cNvSpPr>
              <p:nvPr/>
            </p:nvSpPr>
            <p:spPr bwMode="auto">
              <a:xfrm>
                <a:off x="2255909" y="1268760"/>
                <a:ext cx="358931" cy="355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sz="1200" b="1" dirty="0">
                    <a:latin typeface="微软雅黑" panose="020B0503020204020204" pitchFamily="34" charset="-122"/>
                    <a:ea typeface="微软雅黑" panose="020B0503020204020204" pitchFamily="34" charset="-122"/>
                  </a:rPr>
                  <a:t>3</a:t>
                </a:r>
                <a:endParaRPr kumimoji="1" lang="en-US" altLang="zh-CN" sz="1200" b="1" baseline="-25000" dirty="0">
                  <a:latin typeface="微软雅黑" panose="020B0503020204020204" pitchFamily="34" charset="-122"/>
                  <a:ea typeface="微软雅黑" panose="020B0503020204020204" pitchFamily="34" charset="-122"/>
                </a:endParaRPr>
              </a:p>
            </p:txBody>
          </p:sp>
        </p:grpSp>
        <p:sp>
          <p:nvSpPr>
            <p:cNvPr id="98" name="Rectangle 34"/>
            <p:cNvSpPr>
              <a:spLocks noChangeArrowheads="1"/>
            </p:cNvSpPr>
            <p:nvPr/>
          </p:nvSpPr>
          <p:spPr bwMode="auto">
            <a:xfrm>
              <a:off x="8317821" y="3617530"/>
              <a:ext cx="309381" cy="274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r" defTabSz="762000" eaLnBrk="0" hangingPunct="0"/>
              <a:r>
                <a:rPr kumimoji="1" lang="en-US" altLang="zh-CN" sz="1200" b="1" dirty="0" smtClean="0">
                  <a:latin typeface="微软雅黑" panose="020B0503020204020204" pitchFamily="34" charset="-122"/>
                  <a:ea typeface="微软雅黑" panose="020B0503020204020204" pitchFamily="34" charset="-122"/>
                </a:rPr>
                <a:t>H</a:t>
              </a:r>
              <a:endParaRPr kumimoji="1" lang="en-US" altLang="zh-CN" sz="1200" b="1" baseline="-25000" dirty="0">
                <a:latin typeface="微软雅黑" panose="020B0503020204020204" pitchFamily="34" charset="-122"/>
                <a:ea typeface="微软雅黑" panose="020B0503020204020204" pitchFamily="34" charset="-122"/>
              </a:endParaRPr>
            </a:p>
          </p:txBody>
        </p:sp>
        <p:sp>
          <p:nvSpPr>
            <p:cNvPr id="99" name="Rectangle 34"/>
            <p:cNvSpPr>
              <a:spLocks noChangeArrowheads="1"/>
            </p:cNvSpPr>
            <p:nvPr/>
          </p:nvSpPr>
          <p:spPr bwMode="auto">
            <a:xfrm>
              <a:off x="8311410" y="3051755"/>
              <a:ext cx="299763" cy="274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r" defTabSz="762000" eaLnBrk="0" hangingPunct="0"/>
              <a:r>
                <a:rPr kumimoji="1" lang="en-US" altLang="zh-CN" sz="1200" b="1" dirty="0" smtClean="0">
                  <a:latin typeface="微软雅黑" panose="020B0503020204020204" pitchFamily="34" charset="-122"/>
                  <a:ea typeface="微软雅黑" panose="020B0503020204020204" pitchFamily="34" charset="-122"/>
                </a:rPr>
                <a:t>G</a:t>
              </a:r>
              <a:endParaRPr kumimoji="1" lang="en-US" altLang="zh-CN" sz="1200" b="1" baseline="-25000" dirty="0">
                <a:latin typeface="微软雅黑" panose="020B0503020204020204" pitchFamily="34" charset="-122"/>
                <a:ea typeface="微软雅黑" panose="020B0503020204020204" pitchFamily="34" charset="-122"/>
              </a:endParaRPr>
            </a:p>
          </p:txBody>
        </p:sp>
        <p:sp>
          <p:nvSpPr>
            <p:cNvPr id="101" name="Rectangle 34"/>
            <p:cNvSpPr>
              <a:spLocks noChangeArrowheads="1"/>
            </p:cNvSpPr>
            <p:nvPr/>
          </p:nvSpPr>
          <p:spPr bwMode="auto">
            <a:xfrm>
              <a:off x="8340264" y="2511295"/>
              <a:ext cx="269306" cy="274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r" defTabSz="762000" eaLnBrk="0" hangingPunct="0"/>
              <a:r>
                <a:rPr kumimoji="1" lang="en-US" altLang="zh-CN" sz="1200" b="1" dirty="0" smtClean="0">
                  <a:latin typeface="微软雅黑" panose="020B0503020204020204" pitchFamily="34" charset="-122"/>
                  <a:ea typeface="微软雅黑" panose="020B0503020204020204" pitchFamily="34" charset="-122"/>
                </a:rPr>
                <a:t>F</a:t>
              </a:r>
              <a:endParaRPr kumimoji="1" lang="en-US" altLang="zh-CN" sz="1200" b="1" baseline="-25000" dirty="0">
                <a:latin typeface="微软雅黑" panose="020B0503020204020204" pitchFamily="34" charset="-122"/>
                <a:ea typeface="微软雅黑" panose="020B0503020204020204" pitchFamily="34" charset="-122"/>
              </a:endParaRPr>
            </a:p>
          </p:txBody>
        </p:sp>
        <p:pic>
          <p:nvPicPr>
            <p:cNvPr id="102" name="Picture 239" descr="jisuanji"/>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7934458" y="1943256"/>
              <a:ext cx="437685" cy="437685"/>
            </a:xfrm>
            <a:prstGeom prst="rect">
              <a:avLst/>
            </a:prstGeom>
            <a:noFill/>
            <a:extLst>
              <a:ext uri="{909E8E84-426E-40DD-AFC4-6F175D3DCCD1}">
                <a14:hiddenFill xmlns:a14="http://schemas.microsoft.com/office/drawing/2010/main">
                  <a:solidFill>
                    <a:srgbClr val="FFFFFF"/>
                  </a:solidFill>
                </a14:hiddenFill>
              </a:ext>
            </a:extLst>
          </p:spPr>
        </p:pic>
        <p:pic>
          <p:nvPicPr>
            <p:cNvPr id="103" name="Picture 239" descr="jisuanji"/>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7934458" y="2494086"/>
              <a:ext cx="437685" cy="437685"/>
            </a:xfrm>
            <a:prstGeom prst="rect">
              <a:avLst/>
            </a:prstGeom>
            <a:noFill/>
            <a:extLst>
              <a:ext uri="{909E8E84-426E-40DD-AFC4-6F175D3DCCD1}">
                <a14:hiddenFill xmlns:a14="http://schemas.microsoft.com/office/drawing/2010/main">
                  <a:solidFill>
                    <a:srgbClr val="FFFFFF"/>
                  </a:solidFill>
                </a14:hiddenFill>
              </a:ext>
            </a:extLst>
          </p:spPr>
        </p:pic>
        <p:pic>
          <p:nvPicPr>
            <p:cNvPr id="104" name="Picture 239" descr="jisuanji"/>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7934458" y="3015049"/>
              <a:ext cx="437685" cy="437685"/>
            </a:xfrm>
            <a:prstGeom prst="rect">
              <a:avLst/>
            </a:prstGeom>
            <a:noFill/>
            <a:extLst>
              <a:ext uri="{909E8E84-426E-40DD-AFC4-6F175D3DCCD1}">
                <a14:hiddenFill xmlns:a14="http://schemas.microsoft.com/office/drawing/2010/main">
                  <a:solidFill>
                    <a:srgbClr val="FFFFFF"/>
                  </a:solidFill>
                </a14:hiddenFill>
              </a:ext>
            </a:extLst>
          </p:spPr>
        </p:pic>
        <p:pic>
          <p:nvPicPr>
            <p:cNvPr id="105" name="Picture 239" descr="jisuanji"/>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7934458" y="3579734"/>
              <a:ext cx="437685" cy="437685"/>
            </a:xfrm>
            <a:prstGeom prst="rect">
              <a:avLst/>
            </a:prstGeom>
            <a:noFill/>
            <a:extLst>
              <a:ext uri="{909E8E84-426E-40DD-AFC4-6F175D3DCCD1}">
                <a14:hiddenFill xmlns:a14="http://schemas.microsoft.com/office/drawing/2010/main">
                  <a:solidFill>
                    <a:srgbClr val="FFFFFF"/>
                  </a:solidFill>
                </a14:hiddenFill>
              </a:ext>
            </a:extLst>
          </p:spPr>
        </p:pic>
        <p:grpSp>
          <p:nvGrpSpPr>
            <p:cNvPr id="106" name="组合 61"/>
            <p:cNvGrpSpPr/>
            <p:nvPr/>
          </p:nvGrpSpPr>
          <p:grpSpPr bwMode="auto">
            <a:xfrm>
              <a:off x="5467219" y="2034606"/>
              <a:ext cx="277321" cy="274434"/>
              <a:chOff x="2244074" y="1280668"/>
              <a:chExt cx="358931" cy="357388"/>
            </a:xfrm>
          </p:grpSpPr>
          <p:sp>
            <p:nvSpPr>
              <p:cNvPr id="110" name="矩形 109"/>
              <p:cNvSpPr/>
              <p:nvPr/>
            </p:nvSpPr>
            <p:spPr>
              <a:xfrm>
                <a:off x="2267744" y="1340416"/>
                <a:ext cx="288032" cy="216562"/>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sz="1200" b="1" dirty="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latin typeface="微软雅黑" panose="020B0503020204020204" pitchFamily="34" charset="-122"/>
                  <a:ea typeface="微软雅黑" panose="020B0503020204020204" pitchFamily="34" charset="-122"/>
                </a:endParaRPr>
              </a:p>
            </p:txBody>
          </p:sp>
          <p:sp>
            <p:nvSpPr>
              <p:cNvPr id="111" name="Rectangle 40"/>
              <p:cNvSpPr>
                <a:spLocks noChangeArrowheads="1"/>
              </p:cNvSpPr>
              <p:nvPr/>
            </p:nvSpPr>
            <p:spPr bwMode="auto">
              <a:xfrm>
                <a:off x="2244074" y="1280668"/>
                <a:ext cx="358931" cy="357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sz="1200" b="1" dirty="0" smtClean="0">
                    <a:latin typeface="微软雅黑" panose="020B0503020204020204" pitchFamily="34" charset="-122"/>
                    <a:ea typeface="微软雅黑" panose="020B0503020204020204" pitchFamily="34" charset="-122"/>
                  </a:rPr>
                  <a:t>5</a:t>
                </a:r>
                <a:endParaRPr kumimoji="1" lang="en-US" altLang="zh-CN" sz="1200" b="1" baseline="-25000" dirty="0">
                  <a:latin typeface="微软雅黑" panose="020B0503020204020204" pitchFamily="34" charset="-122"/>
                  <a:ea typeface="微软雅黑" panose="020B0503020204020204" pitchFamily="34" charset="-122"/>
                </a:endParaRPr>
              </a:p>
            </p:txBody>
          </p:sp>
        </p:grpSp>
        <p:grpSp>
          <p:nvGrpSpPr>
            <p:cNvPr id="107" name="组合 61"/>
            <p:cNvGrpSpPr/>
            <p:nvPr/>
          </p:nvGrpSpPr>
          <p:grpSpPr bwMode="auto">
            <a:xfrm>
              <a:off x="5467217" y="3696386"/>
              <a:ext cx="277321" cy="274434"/>
              <a:chOff x="2244078" y="1280673"/>
              <a:chExt cx="358932" cy="357390"/>
            </a:xfrm>
          </p:grpSpPr>
          <p:sp>
            <p:nvSpPr>
              <p:cNvPr id="108" name="矩形 107"/>
              <p:cNvSpPr/>
              <p:nvPr/>
            </p:nvSpPr>
            <p:spPr>
              <a:xfrm>
                <a:off x="2267744" y="1340416"/>
                <a:ext cx="288032" cy="216562"/>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sz="1200" b="1" dirty="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latin typeface="微软雅黑" panose="020B0503020204020204" pitchFamily="34" charset="-122"/>
                  <a:ea typeface="微软雅黑" panose="020B0503020204020204" pitchFamily="34" charset="-122"/>
                </a:endParaRPr>
              </a:p>
            </p:txBody>
          </p:sp>
          <p:sp>
            <p:nvSpPr>
              <p:cNvPr id="109" name="Rectangle 40"/>
              <p:cNvSpPr>
                <a:spLocks noChangeArrowheads="1"/>
              </p:cNvSpPr>
              <p:nvPr/>
            </p:nvSpPr>
            <p:spPr bwMode="auto">
              <a:xfrm>
                <a:off x="2244078" y="1280673"/>
                <a:ext cx="358932" cy="357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sz="1200" b="1" dirty="0" smtClean="0">
                    <a:latin typeface="微软雅黑" panose="020B0503020204020204" pitchFamily="34" charset="-122"/>
                    <a:ea typeface="微软雅黑" panose="020B0503020204020204" pitchFamily="34" charset="-122"/>
                  </a:rPr>
                  <a:t>6</a:t>
                </a:r>
                <a:endParaRPr kumimoji="1" lang="en-US" altLang="zh-CN" sz="1200" b="1" dirty="0">
                  <a:latin typeface="微软雅黑" panose="020B0503020204020204" pitchFamily="34" charset="-122"/>
                  <a:ea typeface="微软雅黑" panose="020B0503020204020204" pitchFamily="34" charset="-122"/>
                </a:endParaRPr>
              </a:p>
            </p:txBody>
          </p:sp>
        </p:grpSp>
      </p:grpSp>
      <p:grpSp>
        <p:nvGrpSpPr>
          <p:cNvPr id="3" name="组合 2"/>
          <p:cNvGrpSpPr/>
          <p:nvPr/>
        </p:nvGrpSpPr>
        <p:grpSpPr>
          <a:xfrm>
            <a:off x="683505" y="1162102"/>
            <a:ext cx="3168843" cy="2366653"/>
            <a:chOff x="893574" y="1680542"/>
            <a:chExt cx="3168843" cy="2366653"/>
          </a:xfrm>
        </p:grpSpPr>
        <p:sp>
          <p:nvSpPr>
            <p:cNvPr id="55" name="矩形 54"/>
            <p:cNvSpPr/>
            <p:nvPr/>
          </p:nvSpPr>
          <p:spPr>
            <a:xfrm>
              <a:off x="1821963" y="1995407"/>
              <a:ext cx="2209376" cy="2051788"/>
            </a:xfrm>
            <a:prstGeom prst="rect">
              <a:avLst/>
            </a:prstGeom>
            <a:solidFill>
              <a:srgbClr val="0000CC"/>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200" dirty="0">
                  <a:latin typeface="微软雅黑" panose="020B0503020204020204" pitchFamily="34" charset="-122"/>
                  <a:ea typeface="微软雅黑" panose="020B0503020204020204" pitchFamily="34" charset="-122"/>
                </a:rPr>
                <a:t> </a:t>
              </a:r>
              <a:endParaRPr lang="zh-CN" altLang="en-US" sz="1200" dirty="0">
                <a:latin typeface="微软雅黑" panose="020B0503020204020204" pitchFamily="34" charset="-122"/>
                <a:ea typeface="微软雅黑" panose="020B0503020204020204" pitchFamily="34" charset="-122"/>
              </a:endParaRPr>
            </a:p>
          </p:txBody>
        </p:sp>
        <p:cxnSp>
          <p:nvCxnSpPr>
            <p:cNvPr id="56" name="直接连接符 55"/>
            <p:cNvCxnSpPr/>
            <p:nvPr/>
          </p:nvCxnSpPr>
          <p:spPr>
            <a:xfrm flipH="1">
              <a:off x="1249153" y="3793563"/>
              <a:ext cx="66083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a:xfrm>
              <a:off x="1249153" y="2715661"/>
              <a:ext cx="67167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flipH="1">
              <a:off x="1272026" y="3239407"/>
              <a:ext cx="63796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a:off x="1249153" y="2159938"/>
              <a:ext cx="66252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0" name="Rectangle 24"/>
            <p:cNvSpPr>
              <a:spLocks noChangeArrowheads="1"/>
            </p:cNvSpPr>
            <p:nvPr/>
          </p:nvSpPr>
          <p:spPr bwMode="auto">
            <a:xfrm>
              <a:off x="2142400" y="1680542"/>
              <a:ext cx="1530869" cy="30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ctr" defTabSz="762000" eaLnBrk="0" hangingPunct="0"/>
              <a:r>
                <a:rPr kumimoji="1" lang="zh-CN" altLang="en-US" sz="1400" b="1" dirty="0">
                  <a:solidFill>
                    <a:srgbClr val="0000FF"/>
                  </a:solidFill>
                  <a:latin typeface="微软雅黑" panose="020B0503020204020204" pitchFamily="34" charset="-122"/>
                  <a:ea typeface="微软雅黑" panose="020B0503020204020204" pitchFamily="34" charset="-122"/>
                </a:rPr>
                <a:t>以太网</a:t>
              </a:r>
              <a:r>
                <a:rPr kumimoji="1" lang="zh-CN" altLang="en-US" sz="1400" b="1" dirty="0" smtClean="0">
                  <a:solidFill>
                    <a:srgbClr val="0000FF"/>
                  </a:solidFill>
                  <a:latin typeface="微软雅黑" panose="020B0503020204020204" pitchFamily="34" charset="-122"/>
                  <a:ea typeface="微软雅黑" panose="020B0503020204020204" pitchFamily="34" charset="-122"/>
                </a:rPr>
                <a:t>交换机 </a:t>
              </a:r>
              <a:r>
                <a:rPr kumimoji="1" lang="en-US" altLang="zh-CN" sz="1400" b="1" dirty="0" smtClean="0">
                  <a:solidFill>
                    <a:srgbClr val="0000FF"/>
                  </a:solidFill>
                  <a:latin typeface="微软雅黑" panose="020B0503020204020204" pitchFamily="34" charset="-122"/>
                  <a:ea typeface="微软雅黑" panose="020B0503020204020204" pitchFamily="34" charset="-122"/>
                </a:rPr>
                <a:t>S1</a:t>
              </a:r>
              <a:endParaRPr kumimoji="1" lang="en-US" altLang="zh-CN" sz="1400" b="1" dirty="0">
                <a:solidFill>
                  <a:srgbClr val="0000FF"/>
                </a:solidFill>
                <a:latin typeface="微软雅黑" panose="020B0503020204020204" pitchFamily="34" charset="-122"/>
                <a:ea typeface="微软雅黑" panose="020B0503020204020204" pitchFamily="34" charset="-122"/>
              </a:endParaRPr>
            </a:p>
          </p:txBody>
        </p:sp>
        <p:sp>
          <p:nvSpPr>
            <p:cNvPr id="61" name="Rectangle 34"/>
            <p:cNvSpPr>
              <a:spLocks noChangeArrowheads="1"/>
            </p:cNvSpPr>
            <p:nvPr/>
          </p:nvSpPr>
          <p:spPr bwMode="auto">
            <a:xfrm>
              <a:off x="900282" y="1958293"/>
              <a:ext cx="298160" cy="274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r" defTabSz="762000" eaLnBrk="0" hangingPunct="0"/>
              <a:r>
                <a:rPr kumimoji="1" lang="en-US" altLang="zh-CN" sz="1200" b="1" dirty="0">
                  <a:latin typeface="微软雅黑" panose="020B0503020204020204" pitchFamily="34" charset="-122"/>
                  <a:ea typeface="微软雅黑" panose="020B0503020204020204" pitchFamily="34" charset="-122"/>
                </a:rPr>
                <a:t>A</a:t>
              </a:r>
              <a:endParaRPr kumimoji="1" lang="en-US" altLang="zh-CN" sz="1200" b="1" baseline="-25000" dirty="0">
                <a:latin typeface="微软雅黑" panose="020B0503020204020204" pitchFamily="34" charset="-122"/>
                <a:ea typeface="微软雅黑" panose="020B0503020204020204" pitchFamily="34" charset="-122"/>
              </a:endParaRPr>
            </a:p>
          </p:txBody>
        </p:sp>
        <p:grpSp>
          <p:nvGrpSpPr>
            <p:cNvPr id="62" name="组合 57"/>
            <p:cNvGrpSpPr/>
            <p:nvPr/>
          </p:nvGrpSpPr>
          <p:grpSpPr bwMode="auto">
            <a:xfrm>
              <a:off x="1812824" y="2022721"/>
              <a:ext cx="277321" cy="274434"/>
              <a:chOff x="2255844" y="1268760"/>
              <a:chExt cx="360915" cy="356296"/>
            </a:xfrm>
          </p:grpSpPr>
          <p:sp>
            <p:nvSpPr>
              <p:cNvPr id="63" name="矩形 62"/>
              <p:cNvSpPr/>
              <p:nvPr/>
            </p:nvSpPr>
            <p:spPr>
              <a:xfrm>
                <a:off x="2267744" y="1340197"/>
                <a:ext cx="288032" cy="215900"/>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sz="1200" b="1" dirty="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latin typeface="微软雅黑" panose="020B0503020204020204" pitchFamily="34" charset="-122"/>
                  <a:ea typeface="微软雅黑" panose="020B0503020204020204" pitchFamily="34" charset="-122"/>
                </a:endParaRPr>
              </a:p>
            </p:txBody>
          </p:sp>
          <p:sp>
            <p:nvSpPr>
              <p:cNvPr id="64" name="Rectangle 40"/>
              <p:cNvSpPr>
                <a:spLocks noChangeArrowheads="1"/>
              </p:cNvSpPr>
              <p:nvPr/>
            </p:nvSpPr>
            <p:spPr bwMode="auto">
              <a:xfrm>
                <a:off x="2255844" y="1268760"/>
                <a:ext cx="360915" cy="356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sz="1200" b="1" dirty="0">
                    <a:latin typeface="微软雅黑" panose="020B0503020204020204" pitchFamily="34" charset="-122"/>
                    <a:ea typeface="微软雅黑" panose="020B0503020204020204" pitchFamily="34" charset="-122"/>
                  </a:rPr>
                  <a:t>1</a:t>
                </a:r>
                <a:endParaRPr kumimoji="1" lang="en-US" altLang="zh-CN" sz="1200" b="1" baseline="-25000" dirty="0">
                  <a:latin typeface="微软雅黑" panose="020B0503020204020204" pitchFamily="34" charset="-122"/>
                  <a:ea typeface="微软雅黑" panose="020B0503020204020204" pitchFamily="34" charset="-122"/>
                </a:endParaRPr>
              </a:p>
            </p:txBody>
          </p:sp>
        </p:grpSp>
        <p:grpSp>
          <p:nvGrpSpPr>
            <p:cNvPr id="65" name="组合 58"/>
            <p:cNvGrpSpPr/>
            <p:nvPr/>
          </p:nvGrpSpPr>
          <p:grpSpPr bwMode="auto">
            <a:xfrm>
              <a:off x="1821967" y="2586633"/>
              <a:ext cx="277321" cy="274434"/>
              <a:chOff x="2267744" y="1280668"/>
              <a:chExt cx="360915" cy="357388"/>
            </a:xfrm>
          </p:grpSpPr>
          <p:sp>
            <p:nvSpPr>
              <p:cNvPr id="66" name="矩形 65"/>
              <p:cNvSpPr/>
              <p:nvPr/>
            </p:nvSpPr>
            <p:spPr>
              <a:xfrm>
                <a:off x="2267744" y="1340416"/>
                <a:ext cx="288032" cy="216562"/>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sz="1200" b="1" dirty="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latin typeface="微软雅黑" panose="020B0503020204020204" pitchFamily="34" charset="-122"/>
                  <a:ea typeface="微软雅黑" panose="020B0503020204020204" pitchFamily="34" charset="-122"/>
                </a:endParaRPr>
              </a:p>
            </p:txBody>
          </p:sp>
          <p:sp>
            <p:nvSpPr>
              <p:cNvPr id="67" name="Rectangle 40"/>
              <p:cNvSpPr>
                <a:spLocks noChangeArrowheads="1"/>
              </p:cNvSpPr>
              <p:nvPr/>
            </p:nvSpPr>
            <p:spPr bwMode="auto">
              <a:xfrm>
                <a:off x="2267744" y="1280668"/>
                <a:ext cx="360915" cy="357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sz="1200" b="1" dirty="0">
                    <a:latin typeface="微软雅黑" panose="020B0503020204020204" pitchFamily="34" charset="-122"/>
                    <a:ea typeface="微软雅黑" panose="020B0503020204020204" pitchFamily="34" charset="-122"/>
                  </a:rPr>
                  <a:t>2</a:t>
                </a:r>
                <a:endParaRPr kumimoji="1" lang="en-US" altLang="zh-CN" sz="1200" b="1" baseline="-25000" dirty="0">
                  <a:latin typeface="微软雅黑" panose="020B0503020204020204" pitchFamily="34" charset="-122"/>
                  <a:ea typeface="微软雅黑" panose="020B0503020204020204" pitchFamily="34" charset="-122"/>
                </a:endParaRPr>
              </a:p>
            </p:txBody>
          </p:sp>
        </p:grpSp>
        <p:grpSp>
          <p:nvGrpSpPr>
            <p:cNvPr id="68" name="组合 61"/>
            <p:cNvGrpSpPr/>
            <p:nvPr/>
          </p:nvGrpSpPr>
          <p:grpSpPr bwMode="auto">
            <a:xfrm>
              <a:off x="1792847" y="3664535"/>
              <a:ext cx="277321" cy="274434"/>
              <a:chOff x="2244074" y="1280668"/>
              <a:chExt cx="358931" cy="357388"/>
            </a:xfrm>
          </p:grpSpPr>
          <p:sp>
            <p:nvSpPr>
              <p:cNvPr id="69" name="矩形 68"/>
              <p:cNvSpPr/>
              <p:nvPr/>
            </p:nvSpPr>
            <p:spPr>
              <a:xfrm>
                <a:off x="2267744" y="1340416"/>
                <a:ext cx="288032" cy="216562"/>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sz="1200" b="1" dirty="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latin typeface="微软雅黑" panose="020B0503020204020204" pitchFamily="34" charset="-122"/>
                  <a:ea typeface="微软雅黑" panose="020B0503020204020204" pitchFamily="34" charset="-122"/>
                </a:endParaRPr>
              </a:p>
            </p:txBody>
          </p:sp>
          <p:sp>
            <p:nvSpPr>
              <p:cNvPr id="70" name="Rectangle 40"/>
              <p:cNvSpPr>
                <a:spLocks noChangeArrowheads="1"/>
              </p:cNvSpPr>
              <p:nvPr/>
            </p:nvSpPr>
            <p:spPr bwMode="auto">
              <a:xfrm>
                <a:off x="2244074" y="1280668"/>
                <a:ext cx="358931" cy="357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sz="1200" b="1" dirty="0">
                    <a:latin typeface="微软雅黑" panose="020B0503020204020204" pitchFamily="34" charset="-122"/>
                    <a:ea typeface="微软雅黑" panose="020B0503020204020204" pitchFamily="34" charset="-122"/>
                  </a:rPr>
                  <a:t>4</a:t>
                </a:r>
                <a:endParaRPr kumimoji="1" lang="en-US" altLang="zh-CN" sz="1200" b="1" baseline="-25000" dirty="0">
                  <a:latin typeface="微软雅黑" panose="020B0503020204020204" pitchFamily="34" charset="-122"/>
                  <a:ea typeface="微软雅黑" panose="020B0503020204020204" pitchFamily="34" charset="-122"/>
                </a:endParaRPr>
              </a:p>
            </p:txBody>
          </p:sp>
        </p:grpSp>
        <p:grpSp>
          <p:nvGrpSpPr>
            <p:cNvPr id="71" name="组合 64"/>
            <p:cNvGrpSpPr/>
            <p:nvPr/>
          </p:nvGrpSpPr>
          <p:grpSpPr bwMode="auto">
            <a:xfrm>
              <a:off x="1801991" y="3100624"/>
              <a:ext cx="277321" cy="274434"/>
              <a:chOff x="2255909" y="1268760"/>
              <a:chExt cx="358931" cy="355702"/>
            </a:xfrm>
          </p:grpSpPr>
          <p:sp>
            <p:nvSpPr>
              <p:cNvPr id="72" name="矩形 71"/>
              <p:cNvSpPr/>
              <p:nvPr/>
            </p:nvSpPr>
            <p:spPr>
              <a:xfrm>
                <a:off x="2267744" y="1340078"/>
                <a:ext cx="288032" cy="217125"/>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sz="1200" b="1" dirty="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latin typeface="微软雅黑" panose="020B0503020204020204" pitchFamily="34" charset="-122"/>
                  <a:ea typeface="微软雅黑" panose="020B0503020204020204" pitchFamily="34" charset="-122"/>
                </a:endParaRPr>
              </a:p>
            </p:txBody>
          </p:sp>
          <p:sp>
            <p:nvSpPr>
              <p:cNvPr id="73" name="Rectangle 40"/>
              <p:cNvSpPr>
                <a:spLocks noChangeArrowheads="1"/>
              </p:cNvSpPr>
              <p:nvPr/>
            </p:nvSpPr>
            <p:spPr bwMode="auto">
              <a:xfrm>
                <a:off x="2255909" y="1268760"/>
                <a:ext cx="358931" cy="355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sz="1200" b="1" dirty="0">
                    <a:latin typeface="微软雅黑" panose="020B0503020204020204" pitchFamily="34" charset="-122"/>
                    <a:ea typeface="微软雅黑" panose="020B0503020204020204" pitchFamily="34" charset="-122"/>
                  </a:rPr>
                  <a:t>3</a:t>
                </a:r>
                <a:endParaRPr kumimoji="1" lang="en-US" altLang="zh-CN" sz="1200" b="1" baseline="-25000" dirty="0">
                  <a:latin typeface="微软雅黑" panose="020B0503020204020204" pitchFamily="34" charset="-122"/>
                  <a:ea typeface="微软雅黑" panose="020B0503020204020204" pitchFamily="34" charset="-122"/>
                </a:endParaRPr>
              </a:p>
            </p:txBody>
          </p:sp>
        </p:grpSp>
        <p:sp>
          <p:nvSpPr>
            <p:cNvPr id="74" name="Rectangle 34"/>
            <p:cNvSpPr>
              <a:spLocks noChangeArrowheads="1"/>
            </p:cNvSpPr>
            <p:nvPr/>
          </p:nvSpPr>
          <p:spPr bwMode="auto">
            <a:xfrm>
              <a:off x="911800" y="3617530"/>
              <a:ext cx="304571" cy="274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r" defTabSz="762000" eaLnBrk="0" hangingPunct="0"/>
              <a:r>
                <a:rPr kumimoji="1" lang="en-US" altLang="zh-CN" sz="1200" b="1" dirty="0">
                  <a:latin typeface="微软雅黑" panose="020B0503020204020204" pitchFamily="34" charset="-122"/>
                  <a:ea typeface="微软雅黑" panose="020B0503020204020204" pitchFamily="34" charset="-122"/>
                </a:rPr>
                <a:t>D</a:t>
              </a:r>
              <a:endParaRPr kumimoji="1" lang="en-US" altLang="zh-CN" sz="1200" b="1" baseline="-25000" dirty="0">
                <a:latin typeface="微软雅黑" panose="020B0503020204020204" pitchFamily="34" charset="-122"/>
                <a:ea typeface="微软雅黑" panose="020B0503020204020204" pitchFamily="34" charset="-122"/>
              </a:endParaRPr>
            </a:p>
          </p:txBody>
        </p:sp>
        <p:sp>
          <p:nvSpPr>
            <p:cNvPr id="75" name="Rectangle 34"/>
            <p:cNvSpPr>
              <a:spLocks noChangeArrowheads="1"/>
            </p:cNvSpPr>
            <p:nvPr/>
          </p:nvSpPr>
          <p:spPr bwMode="auto">
            <a:xfrm>
              <a:off x="909900" y="3051755"/>
              <a:ext cx="288542" cy="274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r" defTabSz="762000" eaLnBrk="0" hangingPunct="0"/>
              <a:r>
                <a:rPr kumimoji="1" lang="en-US" altLang="zh-CN" sz="1200" b="1" dirty="0">
                  <a:latin typeface="微软雅黑" panose="020B0503020204020204" pitchFamily="34" charset="-122"/>
                  <a:ea typeface="微软雅黑" panose="020B0503020204020204" pitchFamily="34" charset="-122"/>
                </a:rPr>
                <a:t>B</a:t>
              </a:r>
              <a:endParaRPr kumimoji="1" lang="en-US" altLang="zh-CN" sz="1200" b="1" baseline="-25000" dirty="0">
                <a:latin typeface="微软雅黑" panose="020B0503020204020204" pitchFamily="34" charset="-122"/>
                <a:ea typeface="微软雅黑" panose="020B0503020204020204" pitchFamily="34" charset="-122"/>
              </a:endParaRPr>
            </a:p>
          </p:txBody>
        </p:sp>
        <p:sp>
          <p:nvSpPr>
            <p:cNvPr id="86" name="Rectangle 34"/>
            <p:cNvSpPr>
              <a:spLocks noChangeArrowheads="1"/>
            </p:cNvSpPr>
            <p:nvPr/>
          </p:nvSpPr>
          <p:spPr bwMode="auto">
            <a:xfrm>
              <a:off x="893574" y="2511295"/>
              <a:ext cx="286939" cy="274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r" defTabSz="762000" eaLnBrk="0" hangingPunct="0"/>
              <a:r>
                <a:rPr kumimoji="1" lang="en-US" altLang="zh-CN" sz="1200" b="1" dirty="0">
                  <a:latin typeface="微软雅黑" panose="020B0503020204020204" pitchFamily="34" charset="-122"/>
                  <a:ea typeface="微软雅黑" panose="020B0503020204020204" pitchFamily="34" charset="-122"/>
                </a:rPr>
                <a:t>C</a:t>
              </a:r>
              <a:endParaRPr kumimoji="1" lang="en-US" altLang="zh-CN" sz="1200" b="1" baseline="-25000" dirty="0">
                <a:latin typeface="微软雅黑" panose="020B0503020204020204" pitchFamily="34" charset="-122"/>
                <a:ea typeface="微软雅黑" panose="020B0503020204020204" pitchFamily="34" charset="-122"/>
              </a:endParaRPr>
            </a:p>
          </p:txBody>
        </p:sp>
        <p:pic>
          <p:nvPicPr>
            <p:cNvPr id="87" name="Picture 239" descr="jisuanji"/>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129167" y="1943256"/>
              <a:ext cx="437685" cy="437685"/>
            </a:xfrm>
            <a:prstGeom prst="rect">
              <a:avLst/>
            </a:prstGeom>
            <a:noFill/>
            <a:extLst>
              <a:ext uri="{909E8E84-426E-40DD-AFC4-6F175D3DCCD1}">
                <a14:hiddenFill xmlns:a14="http://schemas.microsoft.com/office/drawing/2010/main">
                  <a:solidFill>
                    <a:srgbClr val="FFFFFF"/>
                  </a:solidFill>
                </a14:hiddenFill>
              </a:ext>
            </a:extLst>
          </p:spPr>
        </p:pic>
        <p:pic>
          <p:nvPicPr>
            <p:cNvPr id="88" name="Picture 239" descr="jisuanji"/>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129167" y="2494086"/>
              <a:ext cx="437685" cy="437685"/>
            </a:xfrm>
            <a:prstGeom prst="rect">
              <a:avLst/>
            </a:prstGeom>
            <a:noFill/>
            <a:extLst>
              <a:ext uri="{909E8E84-426E-40DD-AFC4-6F175D3DCCD1}">
                <a14:hiddenFill xmlns:a14="http://schemas.microsoft.com/office/drawing/2010/main">
                  <a:solidFill>
                    <a:srgbClr val="FFFFFF"/>
                  </a:solidFill>
                </a14:hiddenFill>
              </a:ext>
            </a:extLst>
          </p:spPr>
        </p:pic>
        <p:pic>
          <p:nvPicPr>
            <p:cNvPr id="89" name="Picture 239" descr="jisuanji"/>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129167" y="3015049"/>
              <a:ext cx="437685" cy="437685"/>
            </a:xfrm>
            <a:prstGeom prst="rect">
              <a:avLst/>
            </a:prstGeom>
            <a:noFill/>
            <a:extLst>
              <a:ext uri="{909E8E84-426E-40DD-AFC4-6F175D3DCCD1}">
                <a14:hiddenFill xmlns:a14="http://schemas.microsoft.com/office/drawing/2010/main">
                  <a:solidFill>
                    <a:srgbClr val="FFFFFF"/>
                  </a:solidFill>
                </a14:hiddenFill>
              </a:ext>
            </a:extLst>
          </p:spPr>
        </p:pic>
        <p:pic>
          <p:nvPicPr>
            <p:cNvPr id="90" name="Picture 239" descr="jisuanji"/>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129167" y="3579734"/>
              <a:ext cx="437685" cy="437685"/>
            </a:xfrm>
            <a:prstGeom prst="rect">
              <a:avLst/>
            </a:prstGeom>
            <a:noFill/>
            <a:extLst>
              <a:ext uri="{909E8E84-426E-40DD-AFC4-6F175D3DCCD1}">
                <a14:hiddenFill xmlns:a14="http://schemas.microsoft.com/office/drawing/2010/main">
                  <a:solidFill>
                    <a:srgbClr val="FFFFFF"/>
                  </a:solidFill>
                </a14:hiddenFill>
              </a:ext>
            </a:extLst>
          </p:spPr>
        </p:pic>
        <p:grpSp>
          <p:nvGrpSpPr>
            <p:cNvPr id="42" name="组合 61"/>
            <p:cNvGrpSpPr/>
            <p:nvPr/>
          </p:nvGrpSpPr>
          <p:grpSpPr bwMode="auto">
            <a:xfrm>
              <a:off x="3785096" y="2034606"/>
              <a:ext cx="277321" cy="274434"/>
              <a:chOff x="2244074" y="1280668"/>
              <a:chExt cx="358931" cy="357388"/>
            </a:xfrm>
          </p:grpSpPr>
          <p:sp>
            <p:nvSpPr>
              <p:cNvPr id="43" name="矩形 42"/>
              <p:cNvSpPr/>
              <p:nvPr/>
            </p:nvSpPr>
            <p:spPr>
              <a:xfrm>
                <a:off x="2267744" y="1340416"/>
                <a:ext cx="288032" cy="216562"/>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sz="1200" b="1" dirty="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latin typeface="微软雅黑" panose="020B0503020204020204" pitchFamily="34" charset="-122"/>
                  <a:ea typeface="微软雅黑" panose="020B0503020204020204" pitchFamily="34" charset="-122"/>
                </a:endParaRPr>
              </a:p>
            </p:txBody>
          </p:sp>
          <p:sp>
            <p:nvSpPr>
              <p:cNvPr id="44" name="Rectangle 40"/>
              <p:cNvSpPr>
                <a:spLocks noChangeArrowheads="1"/>
              </p:cNvSpPr>
              <p:nvPr/>
            </p:nvSpPr>
            <p:spPr bwMode="auto">
              <a:xfrm>
                <a:off x="2244074" y="1280668"/>
                <a:ext cx="358931" cy="357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sz="1200" b="1" dirty="0" smtClean="0">
                    <a:latin typeface="微软雅黑" panose="020B0503020204020204" pitchFamily="34" charset="-122"/>
                    <a:ea typeface="微软雅黑" panose="020B0503020204020204" pitchFamily="34" charset="-122"/>
                  </a:rPr>
                  <a:t>5</a:t>
                </a:r>
                <a:endParaRPr kumimoji="1" lang="en-US" altLang="zh-CN" sz="1200" b="1" baseline="-25000" dirty="0">
                  <a:latin typeface="微软雅黑" panose="020B0503020204020204" pitchFamily="34" charset="-122"/>
                  <a:ea typeface="微软雅黑" panose="020B0503020204020204" pitchFamily="34" charset="-122"/>
                </a:endParaRPr>
              </a:p>
            </p:txBody>
          </p:sp>
        </p:grpSp>
        <p:grpSp>
          <p:nvGrpSpPr>
            <p:cNvPr id="46" name="组合 61"/>
            <p:cNvGrpSpPr/>
            <p:nvPr/>
          </p:nvGrpSpPr>
          <p:grpSpPr bwMode="auto">
            <a:xfrm>
              <a:off x="3785094" y="3696386"/>
              <a:ext cx="277321" cy="274434"/>
              <a:chOff x="2244078" y="1280673"/>
              <a:chExt cx="358932" cy="357390"/>
            </a:xfrm>
          </p:grpSpPr>
          <p:sp>
            <p:nvSpPr>
              <p:cNvPr id="47" name="矩形 46"/>
              <p:cNvSpPr/>
              <p:nvPr/>
            </p:nvSpPr>
            <p:spPr>
              <a:xfrm>
                <a:off x="2267744" y="1340416"/>
                <a:ext cx="288032" cy="216562"/>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sz="1200" b="1" dirty="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latin typeface="微软雅黑" panose="020B0503020204020204" pitchFamily="34" charset="-122"/>
                  <a:ea typeface="微软雅黑" panose="020B0503020204020204" pitchFamily="34" charset="-122"/>
                </a:endParaRPr>
              </a:p>
            </p:txBody>
          </p:sp>
          <p:sp>
            <p:nvSpPr>
              <p:cNvPr id="48" name="Rectangle 40"/>
              <p:cNvSpPr>
                <a:spLocks noChangeArrowheads="1"/>
              </p:cNvSpPr>
              <p:nvPr/>
            </p:nvSpPr>
            <p:spPr bwMode="auto">
              <a:xfrm>
                <a:off x="2244078" y="1280673"/>
                <a:ext cx="358932" cy="357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sz="1200" b="1" dirty="0" smtClean="0">
                    <a:latin typeface="微软雅黑" panose="020B0503020204020204" pitchFamily="34" charset="-122"/>
                    <a:ea typeface="微软雅黑" panose="020B0503020204020204" pitchFamily="34" charset="-122"/>
                  </a:rPr>
                  <a:t>6</a:t>
                </a:r>
                <a:endParaRPr kumimoji="1" lang="en-US" altLang="zh-CN" sz="1200" b="1" dirty="0">
                  <a:latin typeface="微软雅黑" panose="020B0503020204020204" pitchFamily="34" charset="-122"/>
                  <a:ea typeface="微软雅黑" panose="020B0503020204020204" pitchFamily="34" charset="-122"/>
                </a:endParaRPr>
              </a:p>
            </p:txBody>
          </p:sp>
        </p:grpSp>
      </p:grpSp>
      <p:grpSp>
        <p:nvGrpSpPr>
          <p:cNvPr id="8" name="组合 7"/>
          <p:cNvGrpSpPr/>
          <p:nvPr/>
        </p:nvGrpSpPr>
        <p:grpSpPr>
          <a:xfrm>
            <a:off x="2500053" y="1522322"/>
            <a:ext cx="934439" cy="269169"/>
            <a:chOff x="3983552" y="1463022"/>
            <a:chExt cx="934439" cy="269169"/>
          </a:xfrm>
        </p:grpSpPr>
        <p:sp>
          <p:nvSpPr>
            <p:cNvPr id="5" name="矩形 4"/>
            <p:cNvSpPr/>
            <p:nvPr/>
          </p:nvSpPr>
          <p:spPr>
            <a:xfrm>
              <a:off x="3983552" y="1463023"/>
              <a:ext cx="885010" cy="269168"/>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矩形 78"/>
            <p:cNvSpPr/>
            <p:nvPr/>
          </p:nvSpPr>
          <p:spPr>
            <a:xfrm>
              <a:off x="4662487" y="1463022"/>
              <a:ext cx="255504" cy="269169"/>
            </a:xfrm>
            <a:prstGeom prst="rect">
              <a:avLst/>
            </a:prstGeom>
            <a:solidFill>
              <a:srgbClr val="FF00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mc:AlternateContent xmlns:mc="http://schemas.openxmlformats.org/markup-compatibility/2006">
    <mc:Choice xmlns:p14="http://schemas.microsoft.com/office/powerpoint/2010/main" Requires="p14">
      <p:transition spd="slow" p14:dur="2000" advTm="2000"/>
    </mc:Choice>
    <mc:Fallback>
      <p:transition spd="slow" advTm="2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path" presetSubtype="0" accel="50000" decel="50000" fill="hold" nodeType="clickEffect">
                                  <p:stCondLst>
                                    <p:cond delay="0"/>
                                  </p:stCondLst>
                                  <p:childTnLst>
                                    <p:animMotion origin="layout" path="M 8.33333E-7 -3.58025E-6 L 0.35 -3.58025E-6 " pathEditMode="relative" rAng="0" ptsTypes="AA">
                                      <p:cBhvr>
                                        <p:cTn id="6" dur="2000" fill="hold"/>
                                        <p:tgtEl>
                                          <p:spTgt spid="8"/>
                                        </p:tgtEl>
                                        <p:attrNameLst>
                                          <p:attrName>ppt_x</p:attrName>
                                          <p:attrName>ppt_y</p:attrName>
                                        </p:attrNameLst>
                                      </p:cBhvr>
                                      <p:rCtr x="17500" y="0"/>
                                    </p:animMotion>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nodeType="clickEffect">
                                  <p:stCondLst>
                                    <p:cond delay="0"/>
                                  </p:stCondLst>
                                  <p:childTnLst>
                                    <p:animMotion origin="layout" path="M 0.35 -3.58025E-6 L 0.35 0.32253 " pathEditMode="relative" rAng="0" ptsTypes="AA">
                                      <p:cBhvr>
                                        <p:cTn id="10" dur="2000" fill="hold"/>
                                        <p:tgtEl>
                                          <p:spTgt spid="8"/>
                                        </p:tgtEl>
                                        <p:attrNameLst>
                                          <p:attrName>ppt_x</p:attrName>
                                          <p:attrName>ppt_y</p:attrName>
                                        </p:attrNameLst>
                                      </p:cBhvr>
                                      <p:rCtr x="0" y="16111"/>
                                    </p:animMotion>
                                  </p:childTnLst>
                                </p:cTn>
                              </p:par>
                            </p:childTnLst>
                          </p:cTn>
                        </p:par>
                      </p:childTnLst>
                    </p:cTn>
                  </p:par>
                  <p:par>
                    <p:cTn id="11" fill="hold">
                      <p:stCondLst>
                        <p:cond delay="indefinite"/>
                      </p:stCondLst>
                      <p:childTnLst>
                        <p:par>
                          <p:cTn id="12" fill="hold">
                            <p:stCondLst>
                              <p:cond delay="0"/>
                            </p:stCondLst>
                            <p:childTnLst>
                              <p:par>
                                <p:cTn id="13" presetID="35" presetClass="path" presetSubtype="0" accel="50000" decel="50000" fill="hold" nodeType="clickEffect">
                                  <p:stCondLst>
                                    <p:cond delay="0"/>
                                  </p:stCondLst>
                                  <p:childTnLst>
                                    <p:animMotion origin="layout" path="M 0.35 0.32253 L -0.00139 0.325 " pathEditMode="relative" rAng="0" ptsTypes="AA">
                                      <p:cBhvr>
                                        <p:cTn id="14" dur="2000" fill="hold"/>
                                        <p:tgtEl>
                                          <p:spTgt spid="8"/>
                                        </p:tgtEl>
                                        <p:attrNameLst>
                                          <p:attrName>ppt_x</p:attrName>
                                          <p:attrName>ppt_y</p:attrName>
                                        </p:attrNameLst>
                                      </p:cBhvr>
                                      <p:rCtr x="-17569" y="123"/>
                                    </p:animMotion>
                                  </p:childTnLst>
                                </p:cTn>
                              </p:par>
                            </p:childTnLst>
                          </p:cTn>
                        </p:par>
                      </p:childTnLst>
                    </p:cTn>
                  </p:par>
                  <p:par>
                    <p:cTn id="15" fill="hold">
                      <p:stCondLst>
                        <p:cond delay="indefinite"/>
                      </p:stCondLst>
                      <p:childTnLst>
                        <p:par>
                          <p:cTn id="16" fill="hold">
                            <p:stCondLst>
                              <p:cond delay="0"/>
                            </p:stCondLst>
                            <p:childTnLst>
                              <p:par>
                                <p:cTn id="17" presetID="64" presetClass="path" presetSubtype="0" accel="50000" decel="50000" fill="hold" nodeType="clickEffect">
                                  <p:stCondLst>
                                    <p:cond delay="0"/>
                                  </p:stCondLst>
                                  <p:childTnLst>
                                    <p:animMotion origin="layout" path="M -0.00139 0.325 L 8.33333E-7 -3.58025E-6 " pathEditMode="relative" rAng="0" ptsTypes="AA">
                                      <p:cBhvr>
                                        <p:cTn id="18" dur="2000" fill="hold"/>
                                        <p:tgtEl>
                                          <p:spTgt spid="8"/>
                                        </p:tgtEl>
                                        <p:attrNameLst>
                                          <p:attrName>ppt_x</p:attrName>
                                          <p:attrName>ppt_y</p:attrName>
                                        </p:attrNameLst>
                                      </p:cBhvr>
                                      <p:rCtr x="69" y="-16265"/>
                                    </p:animMotion>
                                  </p:childTnLst>
                                </p:cTn>
                              </p:par>
                            </p:childTnLst>
                          </p:cTn>
                        </p:par>
                        <p:par>
                          <p:cTn id="19" fill="hold">
                            <p:stCondLst>
                              <p:cond delay="2000"/>
                            </p:stCondLst>
                            <p:childTnLst>
                              <p:par>
                                <p:cTn id="20" presetID="63" presetClass="path" presetSubtype="0" accel="50000" decel="50000" fill="hold" nodeType="afterEffect">
                                  <p:stCondLst>
                                    <p:cond delay="0"/>
                                  </p:stCondLst>
                                  <p:childTnLst>
                                    <p:animMotion origin="layout" path="M 8.33333E-7 -3.58025E-6 L 0.35 -3.58025E-6 " pathEditMode="relative" rAng="0" ptsTypes="AA">
                                      <p:cBhvr>
                                        <p:cTn id="21" dur="2000" fill="hold"/>
                                        <p:tgtEl>
                                          <p:spTgt spid="8"/>
                                        </p:tgtEl>
                                        <p:attrNameLst>
                                          <p:attrName>ppt_x</p:attrName>
                                          <p:attrName>ppt_y</p:attrName>
                                        </p:attrNameLst>
                                      </p:cBhvr>
                                      <p:rCtr x="1750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圆角矩形 48"/>
          <p:cNvSpPr/>
          <p:nvPr/>
        </p:nvSpPr>
        <p:spPr>
          <a:xfrm>
            <a:off x="502919" y="1076328"/>
            <a:ext cx="8129015" cy="3317601"/>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9" name="直接连接符 8"/>
          <p:cNvCxnSpPr/>
          <p:nvPr/>
        </p:nvCxnSpPr>
        <p:spPr>
          <a:xfrm>
            <a:off x="3704586" y="1643657"/>
            <a:ext cx="174065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1582778" y="3643866"/>
            <a:ext cx="6003334" cy="707886"/>
          </a:xfrm>
          <a:prstGeom prst="rect">
            <a:avLst/>
          </a:prstGeom>
        </p:spPr>
        <p:txBody>
          <a:bodyPr wrap="square">
            <a:spAutoFit/>
          </a:bodyPr>
          <a:lstStyle/>
          <a:p>
            <a:pPr>
              <a:lnSpc>
                <a:spcPts val="2400"/>
              </a:lnSpc>
            </a:pPr>
            <a:r>
              <a:rPr lang="zh-CN" altLang="en-US" sz="1600" b="1" dirty="0" smtClean="0">
                <a:latin typeface="微软雅黑" panose="020B0503020204020204" pitchFamily="34" charset="-122"/>
                <a:ea typeface="微软雅黑" panose="020B0503020204020204" pitchFamily="34" charset="-122"/>
              </a:rPr>
              <a:t>假定</a:t>
            </a:r>
            <a:r>
              <a:rPr lang="zh-CN" altLang="en-US" sz="1600" b="1" dirty="0">
                <a:latin typeface="微软雅黑" panose="020B0503020204020204" pitchFamily="34" charset="-122"/>
                <a:ea typeface="微软雅黑" panose="020B0503020204020204" pitchFamily="34" charset="-122"/>
              </a:rPr>
              <a:t>开始时，交换机 </a:t>
            </a:r>
            <a:r>
              <a:rPr lang="en-US" altLang="zh-CN" sz="1600" b="1" dirty="0">
                <a:latin typeface="微软雅黑" panose="020B0503020204020204" pitchFamily="34" charset="-122"/>
                <a:ea typeface="微软雅黑" panose="020B0503020204020204" pitchFamily="34" charset="-122"/>
              </a:rPr>
              <a:t>S1 </a:t>
            </a:r>
            <a:r>
              <a:rPr lang="zh-CN" altLang="en-US" sz="1600" b="1" dirty="0">
                <a:latin typeface="微软雅黑" panose="020B0503020204020204" pitchFamily="34" charset="-122"/>
                <a:ea typeface="微软雅黑" panose="020B0503020204020204" pitchFamily="34" charset="-122"/>
              </a:rPr>
              <a:t>和 </a:t>
            </a:r>
            <a:r>
              <a:rPr lang="en-US" altLang="zh-CN" sz="1600" b="1" dirty="0">
                <a:latin typeface="微软雅黑" panose="020B0503020204020204" pitchFamily="34" charset="-122"/>
                <a:ea typeface="微软雅黑" panose="020B0503020204020204" pitchFamily="34" charset="-122"/>
              </a:rPr>
              <a:t>S2 </a:t>
            </a:r>
            <a:r>
              <a:rPr lang="zh-CN" altLang="en-US" sz="1600" b="1" dirty="0">
                <a:latin typeface="微软雅黑" panose="020B0503020204020204" pitchFamily="34" charset="-122"/>
                <a:ea typeface="微软雅黑" panose="020B0503020204020204" pitchFamily="34" charset="-122"/>
              </a:rPr>
              <a:t>的交换表都是空</a:t>
            </a:r>
            <a:r>
              <a:rPr lang="zh-CN" altLang="en-US" sz="1600" b="1" dirty="0" smtClean="0">
                <a:latin typeface="微软雅黑" panose="020B0503020204020204" pitchFamily="34" charset="-122"/>
                <a:ea typeface="微软雅黑" panose="020B0503020204020204" pitchFamily="34" charset="-122"/>
              </a:rPr>
              <a:t>的。</a:t>
            </a:r>
            <a:endParaRPr lang="en-US" altLang="zh-CN" sz="1600" b="1" dirty="0" smtClean="0">
              <a:latin typeface="微软雅黑" panose="020B0503020204020204" pitchFamily="34" charset="-122"/>
              <a:ea typeface="微软雅黑" panose="020B0503020204020204" pitchFamily="34" charset="-122"/>
            </a:endParaRPr>
          </a:p>
          <a:p>
            <a:pPr>
              <a:lnSpc>
                <a:spcPts val="2400"/>
              </a:lnSpc>
            </a:pPr>
            <a:r>
              <a:rPr lang="zh-CN" altLang="en-US" sz="1600" b="1" dirty="0" smtClean="0">
                <a:latin typeface="微软雅黑" panose="020B0503020204020204" pitchFamily="34" charset="-122"/>
                <a:ea typeface="微软雅黑" panose="020B0503020204020204" pitchFamily="34" charset="-122"/>
              </a:rPr>
              <a:t>假定：主机 </a:t>
            </a:r>
            <a:r>
              <a:rPr lang="en-US" altLang="zh-CN" sz="1600" b="1" dirty="0">
                <a:latin typeface="微软雅黑" panose="020B0503020204020204" pitchFamily="34" charset="-122"/>
                <a:ea typeface="微软雅黑" panose="020B0503020204020204" pitchFamily="34" charset="-122"/>
              </a:rPr>
              <a:t>A </a:t>
            </a:r>
            <a:r>
              <a:rPr lang="zh-CN" altLang="en-US" sz="1600" b="1" dirty="0">
                <a:latin typeface="微软雅黑" panose="020B0503020204020204" pitchFamily="34" charset="-122"/>
                <a:ea typeface="微软雅黑" panose="020B0503020204020204" pitchFamily="34" charset="-122"/>
              </a:rPr>
              <a:t>向主机 </a:t>
            </a:r>
            <a:r>
              <a:rPr lang="en-US" altLang="zh-CN" sz="1600" b="1" dirty="0" smtClean="0">
                <a:latin typeface="微软雅黑" panose="020B0503020204020204" pitchFamily="34" charset="-122"/>
                <a:ea typeface="微软雅黑" panose="020B0503020204020204" pitchFamily="34" charset="-122"/>
              </a:rPr>
              <a:t>E </a:t>
            </a:r>
            <a:r>
              <a:rPr lang="zh-CN" altLang="en-US" sz="1600" b="1" dirty="0">
                <a:latin typeface="微软雅黑" panose="020B0503020204020204" pitchFamily="34" charset="-122"/>
                <a:ea typeface="微软雅黑" panose="020B0503020204020204" pitchFamily="34" charset="-122"/>
              </a:rPr>
              <a:t>发送一帧</a:t>
            </a:r>
            <a:r>
              <a:rPr lang="zh-CN" altLang="en-US" sz="1600" b="1" dirty="0" smtClean="0">
                <a:latin typeface="微软雅黑" panose="020B0503020204020204" pitchFamily="34" charset="-122"/>
                <a:ea typeface="微软雅黑" panose="020B0503020204020204" pitchFamily="34" charset="-122"/>
              </a:rPr>
              <a:t>。</a:t>
            </a:r>
            <a:endParaRPr lang="zh-CN" altLang="en-US" sz="1600" b="1" dirty="0">
              <a:latin typeface="微软雅黑" panose="020B0503020204020204" pitchFamily="34" charset="-122"/>
              <a:ea typeface="微软雅黑" panose="020B0503020204020204" pitchFamily="34" charset="-122"/>
            </a:endParaRPr>
          </a:p>
        </p:txBody>
      </p:sp>
      <p:cxnSp>
        <p:nvCxnSpPr>
          <p:cNvPr id="129" name="直接连接符 128"/>
          <p:cNvCxnSpPr/>
          <p:nvPr/>
        </p:nvCxnSpPr>
        <p:spPr>
          <a:xfrm>
            <a:off x="3704586" y="3326184"/>
            <a:ext cx="174065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nvGrpSpPr>
          <p:cNvPr id="4" name="组合 3"/>
          <p:cNvGrpSpPr/>
          <p:nvPr/>
        </p:nvGrpSpPr>
        <p:grpSpPr>
          <a:xfrm>
            <a:off x="5306576" y="1162101"/>
            <a:ext cx="3159985" cy="2366653"/>
            <a:chOff x="5467217" y="1680542"/>
            <a:chExt cx="3159985" cy="2366653"/>
          </a:xfrm>
        </p:grpSpPr>
        <p:sp>
          <p:nvSpPr>
            <p:cNvPr id="51" name="矩形 50"/>
            <p:cNvSpPr/>
            <p:nvPr/>
          </p:nvSpPr>
          <p:spPr>
            <a:xfrm>
              <a:off x="5481206" y="1995407"/>
              <a:ext cx="2209376" cy="2051788"/>
            </a:xfrm>
            <a:prstGeom prst="rect">
              <a:avLst/>
            </a:prstGeom>
            <a:solidFill>
              <a:srgbClr val="0000CC"/>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200" dirty="0">
                  <a:latin typeface="微软雅黑" panose="020B0503020204020204" pitchFamily="34" charset="-122"/>
                  <a:ea typeface="微软雅黑" panose="020B0503020204020204" pitchFamily="34" charset="-122"/>
                </a:rPr>
                <a:t> </a:t>
              </a:r>
              <a:endParaRPr lang="zh-CN" altLang="en-US" sz="1200" dirty="0">
                <a:latin typeface="微软雅黑" panose="020B0503020204020204" pitchFamily="34" charset="-122"/>
                <a:ea typeface="微软雅黑" panose="020B0503020204020204" pitchFamily="34" charset="-122"/>
              </a:endParaRPr>
            </a:p>
          </p:txBody>
        </p:sp>
        <p:cxnSp>
          <p:nvCxnSpPr>
            <p:cNvPr id="52" name="直接连接符 51"/>
            <p:cNvCxnSpPr/>
            <p:nvPr/>
          </p:nvCxnSpPr>
          <p:spPr>
            <a:xfrm flipH="1">
              <a:off x="7604253" y="3793563"/>
              <a:ext cx="66083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a:off x="7604253" y="2715661"/>
              <a:ext cx="67167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直接连接符 53"/>
            <p:cNvCxnSpPr/>
            <p:nvPr/>
          </p:nvCxnSpPr>
          <p:spPr>
            <a:xfrm flipH="1">
              <a:off x="7627126" y="3239407"/>
              <a:ext cx="63796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直接连接符 90"/>
            <p:cNvCxnSpPr/>
            <p:nvPr/>
          </p:nvCxnSpPr>
          <p:spPr>
            <a:xfrm>
              <a:off x="7604253" y="2159938"/>
              <a:ext cx="66252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2" name="Rectangle 24"/>
            <p:cNvSpPr>
              <a:spLocks noChangeArrowheads="1"/>
            </p:cNvSpPr>
            <p:nvPr/>
          </p:nvSpPr>
          <p:spPr bwMode="auto">
            <a:xfrm>
              <a:off x="5801643" y="1680542"/>
              <a:ext cx="1530869" cy="30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ctr" defTabSz="762000" eaLnBrk="0" hangingPunct="0"/>
              <a:r>
                <a:rPr kumimoji="1" lang="zh-CN" altLang="en-US" sz="1400" b="1" dirty="0">
                  <a:solidFill>
                    <a:srgbClr val="0000FF"/>
                  </a:solidFill>
                  <a:latin typeface="微软雅黑" panose="020B0503020204020204" pitchFamily="34" charset="-122"/>
                  <a:ea typeface="微软雅黑" panose="020B0503020204020204" pitchFamily="34" charset="-122"/>
                </a:rPr>
                <a:t>以太网</a:t>
              </a:r>
              <a:r>
                <a:rPr kumimoji="1" lang="zh-CN" altLang="en-US" sz="1400" b="1" dirty="0" smtClean="0">
                  <a:solidFill>
                    <a:srgbClr val="0000FF"/>
                  </a:solidFill>
                  <a:latin typeface="微软雅黑" panose="020B0503020204020204" pitchFamily="34" charset="-122"/>
                  <a:ea typeface="微软雅黑" panose="020B0503020204020204" pitchFamily="34" charset="-122"/>
                </a:rPr>
                <a:t>交换机 </a:t>
              </a:r>
              <a:r>
                <a:rPr kumimoji="1" lang="en-US" altLang="zh-CN" sz="1400" b="1" dirty="0" smtClean="0">
                  <a:solidFill>
                    <a:srgbClr val="0000FF"/>
                  </a:solidFill>
                  <a:latin typeface="微软雅黑" panose="020B0503020204020204" pitchFamily="34" charset="-122"/>
                  <a:ea typeface="微软雅黑" panose="020B0503020204020204" pitchFamily="34" charset="-122"/>
                </a:rPr>
                <a:t>S2</a:t>
              </a:r>
              <a:endParaRPr kumimoji="1" lang="en-US" altLang="zh-CN" sz="1400" b="1" dirty="0">
                <a:solidFill>
                  <a:srgbClr val="0000FF"/>
                </a:solidFill>
                <a:latin typeface="微软雅黑" panose="020B0503020204020204" pitchFamily="34" charset="-122"/>
                <a:ea typeface="微软雅黑" panose="020B0503020204020204" pitchFamily="34" charset="-122"/>
              </a:endParaRPr>
            </a:p>
          </p:txBody>
        </p:sp>
        <p:sp>
          <p:nvSpPr>
            <p:cNvPr id="93" name="Rectangle 34"/>
            <p:cNvSpPr>
              <a:spLocks noChangeArrowheads="1"/>
            </p:cNvSpPr>
            <p:nvPr/>
          </p:nvSpPr>
          <p:spPr bwMode="auto">
            <a:xfrm>
              <a:off x="8349882" y="1958293"/>
              <a:ext cx="270909" cy="274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r" defTabSz="762000" eaLnBrk="0" hangingPunct="0"/>
              <a:r>
                <a:rPr kumimoji="1" lang="en-US" altLang="zh-CN" sz="1200" b="1" dirty="0" smtClean="0">
                  <a:latin typeface="微软雅黑" panose="020B0503020204020204" pitchFamily="34" charset="-122"/>
                  <a:ea typeface="微软雅黑" panose="020B0503020204020204" pitchFamily="34" charset="-122"/>
                </a:rPr>
                <a:t>E</a:t>
              </a:r>
              <a:endParaRPr kumimoji="1" lang="en-US" altLang="zh-CN" sz="1200" b="1" dirty="0">
                <a:latin typeface="微软雅黑" panose="020B0503020204020204" pitchFamily="34" charset="-122"/>
                <a:ea typeface="微软雅黑" panose="020B0503020204020204" pitchFamily="34" charset="-122"/>
              </a:endParaRPr>
            </a:p>
          </p:txBody>
        </p:sp>
        <p:grpSp>
          <p:nvGrpSpPr>
            <p:cNvPr id="94" name="组合 57"/>
            <p:cNvGrpSpPr/>
            <p:nvPr/>
          </p:nvGrpSpPr>
          <p:grpSpPr bwMode="auto">
            <a:xfrm>
              <a:off x="7460289" y="2022721"/>
              <a:ext cx="277321" cy="274434"/>
              <a:chOff x="2255844" y="1268760"/>
              <a:chExt cx="360915" cy="356296"/>
            </a:xfrm>
          </p:grpSpPr>
          <p:sp>
            <p:nvSpPr>
              <p:cNvPr id="127" name="矩形 126"/>
              <p:cNvSpPr/>
              <p:nvPr/>
            </p:nvSpPr>
            <p:spPr>
              <a:xfrm>
                <a:off x="2267744" y="1340197"/>
                <a:ext cx="288032" cy="215900"/>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sz="1200" b="1" dirty="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latin typeface="微软雅黑" panose="020B0503020204020204" pitchFamily="34" charset="-122"/>
                  <a:ea typeface="微软雅黑" panose="020B0503020204020204" pitchFamily="34" charset="-122"/>
                </a:endParaRPr>
              </a:p>
            </p:txBody>
          </p:sp>
          <p:sp>
            <p:nvSpPr>
              <p:cNvPr id="128" name="Rectangle 40"/>
              <p:cNvSpPr>
                <a:spLocks noChangeArrowheads="1"/>
              </p:cNvSpPr>
              <p:nvPr/>
            </p:nvSpPr>
            <p:spPr bwMode="auto">
              <a:xfrm>
                <a:off x="2255844" y="1268760"/>
                <a:ext cx="360915" cy="356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sz="1200" b="1" dirty="0">
                    <a:latin typeface="微软雅黑" panose="020B0503020204020204" pitchFamily="34" charset="-122"/>
                    <a:ea typeface="微软雅黑" panose="020B0503020204020204" pitchFamily="34" charset="-122"/>
                  </a:rPr>
                  <a:t>1</a:t>
                </a:r>
                <a:endParaRPr kumimoji="1" lang="en-US" altLang="zh-CN" sz="1200" b="1" baseline="-25000" dirty="0">
                  <a:latin typeface="微软雅黑" panose="020B0503020204020204" pitchFamily="34" charset="-122"/>
                  <a:ea typeface="微软雅黑" panose="020B0503020204020204" pitchFamily="34" charset="-122"/>
                </a:endParaRPr>
              </a:p>
            </p:txBody>
          </p:sp>
        </p:grpSp>
        <p:grpSp>
          <p:nvGrpSpPr>
            <p:cNvPr id="95" name="组合 58"/>
            <p:cNvGrpSpPr/>
            <p:nvPr/>
          </p:nvGrpSpPr>
          <p:grpSpPr bwMode="auto">
            <a:xfrm>
              <a:off x="7469432" y="2586633"/>
              <a:ext cx="277321" cy="274434"/>
              <a:chOff x="2267744" y="1280668"/>
              <a:chExt cx="360915" cy="357388"/>
            </a:xfrm>
          </p:grpSpPr>
          <p:sp>
            <p:nvSpPr>
              <p:cNvPr id="125" name="矩形 124"/>
              <p:cNvSpPr/>
              <p:nvPr/>
            </p:nvSpPr>
            <p:spPr>
              <a:xfrm>
                <a:off x="2267744" y="1340416"/>
                <a:ext cx="288032" cy="216562"/>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sz="1200" b="1" dirty="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latin typeface="微软雅黑" panose="020B0503020204020204" pitchFamily="34" charset="-122"/>
                  <a:ea typeface="微软雅黑" panose="020B0503020204020204" pitchFamily="34" charset="-122"/>
                </a:endParaRPr>
              </a:p>
            </p:txBody>
          </p:sp>
          <p:sp>
            <p:nvSpPr>
              <p:cNvPr id="126" name="Rectangle 40"/>
              <p:cNvSpPr>
                <a:spLocks noChangeArrowheads="1"/>
              </p:cNvSpPr>
              <p:nvPr/>
            </p:nvSpPr>
            <p:spPr bwMode="auto">
              <a:xfrm>
                <a:off x="2267744" y="1280668"/>
                <a:ext cx="360915" cy="357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sz="1200" b="1" dirty="0">
                    <a:latin typeface="微软雅黑" panose="020B0503020204020204" pitchFamily="34" charset="-122"/>
                    <a:ea typeface="微软雅黑" panose="020B0503020204020204" pitchFamily="34" charset="-122"/>
                  </a:rPr>
                  <a:t>2</a:t>
                </a:r>
                <a:endParaRPr kumimoji="1" lang="en-US" altLang="zh-CN" sz="1200" b="1" baseline="-25000" dirty="0">
                  <a:latin typeface="微软雅黑" panose="020B0503020204020204" pitchFamily="34" charset="-122"/>
                  <a:ea typeface="微软雅黑" panose="020B0503020204020204" pitchFamily="34" charset="-122"/>
                </a:endParaRPr>
              </a:p>
            </p:txBody>
          </p:sp>
        </p:grpSp>
        <p:grpSp>
          <p:nvGrpSpPr>
            <p:cNvPr id="96" name="组合 61"/>
            <p:cNvGrpSpPr/>
            <p:nvPr/>
          </p:nvGrpSpPr>
          <p:grpSpPr bwMode="auto">
            <a:xfrm>
              <a:off x="7440312" y="3664535"/>
              <a:ext cx="277321" cy="274434"/>
              <a:chOff x="2244074" y="1280668"/>
              <a:chExt cx="358931" cy="357388"/>
            </a:xfrm>
          </p:grpSpPr>
          <p:sp>
            <p:nvSpPr>
              <p:cNvPr id="123" name="矩形 122"/>
              <p:cNvSpPr/>
              <p:nvPr/>
            </p:nvSpPr>
            <p:spPr>
              <a:xfrm>
                <a:off x="2267744" y="1340416"/>
                <a:ext cx="288032" cy="216562"/>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sz="1200" b="1" dirty="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latin typeface="微软雅黑" panose="020B0503020204020204" pitchFamily="34" charset="-122"/>
                  <a:ea typeface="微软雅黑" panose="020B0503020204020204" pitchFamily="34" charset="-122"/>
                </a:endParaRPr>
              </a:p>
            </p:txBody>
          </p:sp>
          <p:sp>
            <p:nvSpPr>
              <p:cNvPr id="124" name="Rectangle 40"/>
              <p:cNvSpPr>
                <a:spLocks noChangeArrowheads="1"/>
              </p:cNvSpPr>
              <p:nvPr/>
            </p:nvSpPr>
            <p:spPr bwMode="auto">
              <a:xfrm>
                <a:off x="2244074" y="1280668"/>
                <a:ext cx="358931" cy="357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sz="1200" b="1" dirty="0">
                    <a:latin typeface="微软雅黑" panose="020B0503020204020204" pitchFamily="34" charset="-122"/>
                    <a:ea typeface="微软雅黑" panose="020B0503020204020204" pitchFamily="34" charset="-122"/>
                  </a:rPr>
                  <a:t>4</a:t>
                </a:r>
                <a:endParaRPr kumimoji="1" lang="en-US" altLang="zh-CN" sz="1200" b="1" baseline="-25000" dirty="0">
                  <a:latin typeface="微软雅黑" panose="020B0503020204020204" pitchFamily="34" charset="-122"/>
                  <a:ea typeface="微软雅黑" panose="020B0503020204020204" pitchFamily="34" charset="-122"/>
                </a:endParaRPr>
              </a:p>
            </p:txBody>
          </p:sp>
        </p:grpSp>
        <p:grpSp>
          <p:nvGrpSpPr>
            <p:cNvPr id="97" name="组合 64"/>
            <p:cNvGrpSpPr/>
            <p:nvPr/>
          </p:nvGrpSpPr>
          <p:grpSpPr bwMode="auto">
            <a:xfrm>
              <a:off x="7449456" y="3100624"/>
              <a:ext cx="277321" cy="274434"/>
              <a:chOff x="2255909" y="1268760"/>
              <a:chExt cx="358931" cy="355702"/>
            </a:xfrm>
          </p:grpSpPr>
          <p:sp>
            <p:nvSpPr>
              <p:cNvPr id="121" name="矩形 120"/>
              <p:cNvSpPr/>
              <p:nvPr/>
            </p:nvSpPr>
            <p:spPr>
              <a:xfrm>
                <a:off x="2267744" y="1340078"/>
                <a:ext cx="288032" cy="217125"/>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sz="1200" b="1" dirty="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latin typeface="微软雅黑" panose="020B0503020204020204" pitchFamily="34" charset="-122"/>
                  <a:ea typeface="微软雅黑" panose="020B0503020204020204" pitchFamily="34" charset="-122"/>
                </a:endParaRPr>
              </a:p>
            </p:txBody>
          </p:sp>
          <p:sp>
            <p:nvSpPr>
              <p:cNvPr id="122" name="Rectangle 40"/>
              <p:cNvSpPr>
                <a:spLocks noChangeArrowheads="1"/>
              </p:cNvSpPr>
              <p:nvPr/>
            </p:nvSpPr>
            <p:spPr bwMode="auto">
              <a:xfrm>
                <a:off x="2255909" y="1268760"/>
                <a:ext cx="358931" cy="355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sz="1200" b="1" dirty="0">
                    <a:latin typeface="微软雅黑" panose="020B0503020204020204" pitchFamily="34" charset="-122"/>
                    <a:ea typeface="微软雅黑" panose="020B0503020204020204" pitchFamily="34" charset="-122"/>
                  </a:rPr>
                  <a:t>3</a:t>
                </a:r>
                <a:endParaRPr kumimoji="1" lang="en-US" altLang="zh-CN" sz="1200" b="1" baseline="-25000" dirty="0">
                  <a:latin typeface="微软雅黑" panose="020B0503020204020204" pitchFamily="34" charset="-122"/>
                  <a:ea typeface="微软雅黑" panose="020B0503020204020204" pitchFamily="34" charset="-122"/>
                </a:endParaRPr>
              </a:p>
            </p:txBody>
          </p:sp>
        </p:grpSp>
        <p:sp>
          <p:nvSpPr>
            <p:cNvPr id="98" name="Rectangle 34"/>
            <p:cNvSpPr>
              <a:spLocks noChangeArrowheads="1"/>
            </p:cNvSpPr>
            <p:nvPr/>
          </p:nvSpPr>
          <p:spPr bwMode="auto">
            <a:xfrm>
              <a:off x="8317821" y="3617530"/>
              <a:ext cx="309381" cy="274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r" defTabSz="762000" eaLnBrk="0" hangingPunct="0"/>
              <a:r>
                <a:rPr kumimoji="1" lang="en-US" altLang="zh-CN" sz="1200" b="1" dirty="0" smtClean="0">
                  <a:latin typeface="微软雅黑" panose="020B0503020204020204" pitchFamily="34" charset="-122"/>
                  <a:ea typeface="微软雅黑" panose="020B0503020204020204" pitchFamily="34" charset="-122"/>
                </a:rPr>
                <a:t>H</a:t>
              </a:r>
              <a:endParaRPr kumimoji="1" lang="en-US" altLang="zh-CN" sz="1200" b="1" baseline="-25000" dirty="0">
                <a:latin typeface="微软雅黑" panose="020B0503020204020204" pitchFamily="34" charset="-122"/>
                <a:ea typeface="微软雅黑" panose="020B0503020204020204" pitchFamily="34" charset="-122"/>
              </a:endParaRPr>
            </a:p>
          </p:txBody>
        </p:sp>
        <p:sp>
          <p:nvSpPr>
            <p:cNvPr id="99" name="Rectangle 34"/>
            <p:cNvSpPr>
              <a:spLocks noChangeArrowheads="1"/>
            </p:cNvSpPr>
            <p:nvPr/>
          </p:nvSpPr>
          <p:spPr bwMode="auto">
            <a:xfrm>
              <a:off x="8311410" y="3051755"/>
              <a:ext cx="299763" cy="274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r" defTabSz="762000" eaLnBrk="0" hangingPunct="0"/>
              <a:r>
                <a:rPr kumimoji="1" lang="en-US" altLang="zh-CN" sz="1200" b="1" dirty="0" smtClean="0">
                  <a:latin typeface="微软雅黑" panose="020B0503020204020204" pitchFamily="34" charset="-122"/>
                  <a:ea typeface="微软雅黑" panose="020B0503020204020204" pitchFamily="34" charset="-122"/>
                </a:rPr>
                <a:t>G</a:t>
              </a:r>
              <a:endParaRPr kumimoji="1" lang="en-US" altLang="zh-CN" sz="1200" b="1" baseline="-25000" dirty="0">
                <a:latin typeface="微软雅黑" panose="020B0503020204020204" pitchFamily="34" charset="-122"/>
                <a:ea typeface="微软雅黑" panose="020B0503020204020204" pitchFamily="34" charset="-122"/>
              </a:endParaRPr>
            </a:p>
          </p:txBody>
        </p:sp>
        <p:sp>
          <p:nvSpPr>
            <p:cNvPr id="101" name="Rectangle 34"/>
            <p:cNvSpPr>
              <a:spLocks noChangeArrowheads="1"/>
            </p:cNvSpPr>
            <p:nvPr/>
          </p:nvSpPr>
          <p:spPr bwMode="auto">
            <a:xfrm>
              <a:off x="8340264" y="2511295"/>
              <a:ext cx="269306" cy="274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r" defTabSz="762000" eaLnBrk="0" hangingPunct="0"/>
              <a:r>
                <a:rPr kumimoji="1" lang="en-US" altLang="zh-CN" sz="1200" b="1" dirty="0" smtClean="0">
                  <a:latin typeface="微软雅黑" panose="020B0503020204020204" pitchFamily="34" charset="-122"/>
                  <a:ea typeface="微软雅黑" panose="020B0503020204020204" pitchFamily="34" charset="-122"/>
                </a:rPr>
                <a:t>F</a:t>
              </a:r>
              <a:endParaRPr kumimoji="1" lang="en-US" altLang="zh-CN" sz="1200" b="1" baseline="-25000" dirty="0">
                <a:latin typeface="微软雅黑" panose="020B0503020204020204" pitchFamily="34" charset="-122"/>
                <a:ea typeface="微软雅黑" panose="020B0503020204020204" pitchFamily="34" charset="-122"/>
              </a:endParaRPr>
            </a:p>
          </p:txBody>
        </p:sp>
        <p:pic>
          <p:nvPicPr>
            <p:cNvPr id="102" name="Picture 239" descr="jisuanji"/>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7934458" y="1943256"/>
              <a:ext cx="437685" cy="437685"/>
            </a:xfrm>
            <a:prstGeom prst="rect">
              <a:avLst/>
            </a:prstGeom>
            <a:noFill/>
            <a:extLst>
              <a:ext uri="{909E8E84-426E-40DD-AFC4-6F175D3DCCD1}">
                <a14:hiddenFill xmlns:a14="http://schemas.microsoft.com/office/drawing/2010/main">
                  <a:solidFill>
                    <a:srgbClr val="FFFFFF"/>
                  </a:solidFill>
                </a14:hiddenFill>
              </a:ext>
            </a:extLst>
          </p:spPr>
        </p:pic>
        <p:pic>
          <p:nvPicPr>
            <p:cNvPr id="103" name="Picture 239" descr="jisuanji"/>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7934458" y="2494086"/>
              <a:ext cx="437685" cy="437685"/>
            </a:xfrm>
            <a:prstGeom prst="rect">
              <a:avLst/>
            </a:prstGeom>
            <a:noFill/>
            <a:extLst>
              <a:ext uri="{909E8E84-426E-40DD-AFC4-6F175D3DCCD1}">
                <a14:hiddenFill xmlns:a14="http://schemas.microsoft.com/office/drawing/2010/main">
                  <a:solidFill>
                    <a:srgbClr val="FFFFFF"/>
                  </a:solidFill>
                </a14:hiddenFill>
              </a:ext>
            </a:extLst>
          </p:spPr>
        </p:pic>
        <p:pic>
          <p:nvPicPr>
            <p:cNvPr id="104" name="Picture 239" descr="jisuanji"/>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7934458" y="3015049"/>
              <a:ext cx="437685" cy="437685"/>
            </a:xfrm>
            <a:prstGeom prst="rect">
              <a:avLst/>
            </a:prstGeom>
            <a:noFill/>
            <a:extLst>
              <a:ext uri="{909E8E84-426E-40DD-AFC4-6F175D3DCCD1}">
                <a14:hiddenFill xmlns:a14="http://schemas.microsoft.com/office/drawing/2010/main">
                  <a:solidFill>
                    <a:srgbClr val="FFFFFF"/>
                  </a:solidFill>
                </a14:hiddenFill>
              </a:ext>
            </a:extLst>
          </p:spPr>
        </p:pic>
        <p:pic>
          <p:nvPicPr>
            <p:cNvPr id="105" name="Picture 239" descr="jisuanji"/>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7934458" y="3579734"/>
              <a:ext cx="437685" cy="437685"/>
            </a:xfrm>
            <a:prstGeom prst="rect">
              <a:avLst/>
            </a:prstGeom>
            <a:noFill/>
            <a:extLst>
              <a:ext uri="{909E8E84-426E-40DD-AFC4-6F175D3DCCD1}">
                <a14:hiddenFill xmlns:a14="http://schemas.microsoft.com/office/drawing/2010/main">
                  <a:solidFill>
                    <a:srgbClr val="FFFFFF"/>
                  </a:solidFill>
                </a14:hiddenFill>
              </a:ext>
            </a:extLst>
          </p:spPr>
        </p:pic>
        <p:grpSp>
          <p:nvGrpSpPr>
            <p:cNvPr id="106" name="组合 61"/>
            <p:cNvGrpSpPr/>
            <p:nvPr/>
          </p:nvGrpSpPr>
          <p:grpSpPr bwMode="auto">
            <a:xfrm>
              <a:off x="5467219" y="2034606"/>
              <a:ext cx="277321" cy="274434"/>
              <a:chOff x="2244074" y="1280668"/>
              <a:chExt cx="358931" cy="357388"/>
            </a:xfrm>
          </p:grpSpPr>
          <p:sp>
            <p:nvSpPr>
              <p:cNvPr id="110" name="矩形 109"/>
              <p:cNvSpPr/>
              <p:nvPr/>
            </p:nvSpPr>
            <p:spPr>
              <a:xfrm>
                <a:off x="2267744" y="1340416"/>
                <a:ext cx="288032" cy="216562"/>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sz="1200" b="1" dirty="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latin typeface="微软雅黑" panose="020B0503020204020204" pitchFamily="34" charset="-122"/>
                  <a:ea typeface="微软雅黑" panose="020B0503020204020204" pitchFamily="34" charset="-122"/>
                </a:endParaRPr>
              </a:p>
            </p:txBody>
          </p:sp>
          <p:sp>
            <p:nvSpPr>
              <p:cNvPr id="111" name="Rectangle 40"/>
              <p:cNvSpPr>
                <a:spLocks noChangeArrowheads="1"/>
              </p:cNvSpPr>
              <p:nvPr/>
            </p:nvSpPr>
            <p:spPr bwMode="auto">
              <a:xfrm>
                <a:off x="2244074" y="1280668"/>
                <a:ext cx="358931" cy="357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sz="1200" b="1" dirty="0" smtClean="0">
                    <a:latin typeface="微软雅黑" panose="020B0503020204020204" pitchFamily="34" charset="-122"/>
                    <a:ea typeface="微软雅黑" panose="020B0503020204020204" pitchFamily="34" charset="-122"/>
                  </a:rPr>
                  <a:t>5</a:t>
                </a:r>
                <a:endParaRPr kumimoji="1" lang="en-US" altLang="zh-CN" sz="1200" b="1" baseline="-25000" dirty="0">
                  <a:latin typeface="微软雅黑" panose="020B0503020204020204" pitchFamily="34" charset="-122"/>
                  <a:ea typeface="微软雅黑" panose="020B0503020204020204" pitchFamily="34" charset="-122"/>
                </a:endParaRPr>
              </a:p>
            </p:txBody>
          </p:sp>
        </p:grpSp>
        <p:grpSp>
          <p:nvGrpSpPr>
            <p:cNvPr id="107" name="组合 61"/>
            <p:cNvGrpSpPr/>
            <p:nvPr/>
          </p:nvGrpSpPr>
          <p:grpSpPr bwMode="auto">
            <a:xfrm>
              <a:off x="5467217" y="3696386"/>
              <a:ext cx="277321" cy="274434"/>
              <a:chOff x="2244078" y="1280673"/>
              <a:chExt cx="358932" cy="357390"/>
            </a:xfrm>
          </p:grpSpPr>
          <p:sp>
            <p:nvSpPr>
              <p:cNvPr id="108" name="矩形 107"/>
              <p:cNvSpPr/>
              <p:nvPr/>
            </p:nvSpPr>
            <p:spPr>
              <a:xfrm>
                <a:off x="2267744" y="1340416"/>
                <a:ext cx="288032" cy="216562"/>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sz="1200" b="1" dirty="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latin typeface="微软雅黑" panose="020B0503020204020204" pitchFamily="34" charset="-122"/>
                  <a:ea typeface="微软雅黑" panose="020B0503020204020204" pitchFamily="34" charset="-122"/>
                </a:endParaRPr>
              </a:p>
            </p:txBody>
          </p:sp>
          <p:sp>
            <p:nvSpPr>
              <p:cNvPr id="109" name="Rectangle 40"/>
              <p:cNvSpPr>
                <a:spLocks noChangeArrowheads="1"/>
              </p:cNvSpPr>
              <p:nvPr/>
            </p:nvSpPr>
            <p:spPr bwMode="auto">
              <a:xfrm>
                <a:off x="2244078" y="1280673"/>
                <a:ext cx="358932" cy="357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sz="1200" b="1" dirty="0" smtClean="0">
                    <a:latin typeface="微软雅黑" panose="020B0503020204020204" pitchFamily="34" charset="-122"/>
                    <a:ea typeface="微软雅黑" panose="020B0503020204020204" pitchFamily="34" charset="-122"/>
                  </a:rPr>
                  <a:t>6</a:t>
                </a:r>
                <a:endParaRPr kumimoji="1" lang="en-US" altLang="zh-CN" sz="1200" b="1" dirty="0">
                  <a:latin typeface="微软雅黑" panose="020B0503020204020204" pitchFamily="34" charset="-122"/>
                  <a:ea typeface="微软雅黑" panose="020B0503020204020204" pitchFamily="34" charset="-122"/>
                </a:endParaRPr>
              </a:p>
            </p:txBody>
          </p:sp>
        </p:grpSp>
      </p:grpSp>
      <p:grpSp>
        <p:nvGrpSpPr>
          <p:cNvPr id="3" name="组合 2"/>
          <p:cNvGrpSpPr/>
          <p:nvPr/>
        </p:nvGrpSpPr>
        <p:grpSpPr>
          <a:xfrm>
            <a:off x="683505" y="1162101"/>
            <a:ext cx="3168843" cy="2366653"/>
            <a:chOff x="893574" y="1680542"/>
            <a:chExt cx="3168843" cy="2366653"/>
          </a:xfrm>
        </p:grpSpPr>
        <p:sp>
          <p:nvSpPr>
            <p:cNvPr id="55" name="矩形 54"/>
            <p:cNvSpPr/>
            <p:nvPr/>
          </p:nvSpPr>
          <p:spPr>
            <a:xfrm>
              <a:off x="1821963" y="1995407"/>
              <a:ext cx="2209376" cy="2051788"/>
            </a:xfrm>
            <a:prstGeom prst="rect">
              <a:avLst/>
            </a:prstGeom>
            <a:solidFill>
              <a:srgbClr val="0000CC"/>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200" dirty="0">
                  <a:latin typeface="微软雅黑" panose="020B0503020204020204" pitchFamily="34" charset="-122"/>
                  <a:ea typeface="微软雅黑" panose="020B0503020204020204" pitchFamily="34" charset="-122"/>
                </a:rPr>
                <a:t> </a:t>
              </a:r>
              <a:endParaRPr lang="zh-CN" altLang="en-US" sz="1200" dirty="0">
                <a:latin typeface="微软雅黑" panose="020B0503020204020204" pitchFamily="34" charset="-122"/>
                <a:ea typeface="微软雅黑" panose="020B0503020204020204" pitchFamily="34" charset="-122"/>
              </a:endParaRPr>
            </a:p>
          </p:txBody>
        </p:sp>
        <p:cxnSp>
          <p:nvCxnSpPr>
            <p:cNvPr id="56" name="直接连接符 55"/>
            <p:cNvCxnSpPr/>
            <p:nvPr/>
          </p:nvCxnSpPr>
          <p:spPr>
            <a:xfrm flipH="1">
              <a:off x="1249153" y="3793563"/>
              <a:ext cx="660838"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a:xfrm>
              <a:off x="1249153" y="2715661"/>
              <a:ext cx="67167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flipH="1">
              <a:off x="1272026" y="3239407"/>
              <a:ext cx="63796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a:off x="1249153" y="2159938"/>
              <a:ext cx="66252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0" name="Rectangle 24"/>
            <p:cNvSpPr>
              <a:spLocks noChangeArrowheads="1"/>
            </p:cNvSpPr>
            <p:nvPr/>
          </p:nvSpPr>
          <p:spPr bwMode="auto">
            <a:xfrm>
              <a:off x="2142400" y="1680542"/>
              <a:ext cx="1530869" cy="30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ctr" defTabSz="762000" eaLnBrk="0" hangingPunct="0"/>
              <a:r>
                <a:rPr kumimoji="1" lang="zh-CN" altLang="en-US" sz="1400" b="1" dirty="0">
                  <a:solidFill>
                    <a:srgbClr val="0000FF"/>
                  </a:solidFill>
                  <a:latin typeface="微软雅黑" panose="020B0503020204020204" pitchFamily="34" charset="-122"/>
                  <a:ea typeface="微软雅黑" panose="020B0503020204020204" pitchFamily="34" charset="-122"/>
                </a:rPr>
                <a:t>以太网</a:t>
              </a:r>
              <a:r>
                <a:rPr kumimoji="1" lang="zh-CN" altLang="en-US" sz="1400" b="1" dirty="0" smtClean="0">
                  <a:solidFill>
                    <a:srgbClr val="0000FF"/>
                  </a:solidFill>
                  <a:latin typeface="微软雅黑" panose="020B0503020204020204" pitchFamily="34" charset="-122"/>
                  <a:ea typeface="微软雅黑" panose="020B0503020204020204" pitchFamily="34" charset="-122"/>
                </a:rPr>
                <a:t>交换机 </a:t>
              </a:r>
              <a:r>
                <a:rPr kumimoji="1" lang="en-US" altLang="zh-CN" sz="1400" b="1" dirty="0" smtClean="0">
                  <a:solidFill>
                    <a:srgbClr val="0000FF"/>
                  </a:solidFill>
                  <a:latin typeface="微软雅黑" panose="020B0503020204020204" pitchFamily="34" charset="-122"/>
                  <a:ea typeface="微软雅黑" panose="020B0503020204020204" pitchFamily="34" charset="-122"/>
                </a:rPr>
                <a:t>S1</a:t>
              </a:r>
              <a:endParaRPr kumimoji="1" lang="en-US" altLang="zh-CN" sz="1400" b="1" dirty="0">
                <a:solidFill>
                  <a:srgbClr val="0000FF"/>
                </a:solidFill>
                <a:latin typeface="微软雅黑" panose="020B0503020204020204" pitchFamily="34" charset="-122"/>
                <a:ea typeface="微软雅黑" panose="020B0503020204020204" pitchFamily="34" charset="-122"/>
              </a:endParaRPr>
            </a:p>
          </p:txBody>
        </p:sp>
        <p:sp>
          <p:nvSpPr>
            <p:cNvPr id="61" name="Rectangle 34"/>
            <p:cNvSpPr>
              <a:spLocks noChangeArrowheads="1"/>
            </p:cNvSpPr>
            <p:nvPr/>
          </p:nvSpPr>
          <p:spPr bwMode="auto">
            <a:xfrm>
              <a:off x="900282" y="1958293"/>
              <a:ext cx="298160" cy="274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r" defTabSz="762000" eaLnBrk="0" hangingPunct="0"/>
              <a:r>
                <a:rPr kumimoji="1" lang="en-US" altLang="zh-CN" sz="1200" b="1" dirty="0">
                  <a:latin typeface="微软雅黑" panose="020B0503020204020204" pitchFamily="34" charset="-122"/>
                  <a:ea typeface="微软雅黑" panose="020B0503020204020204" pitchFamily="34" charset="-122"/>
                </a:rPr>
                <a:t>A</a:t>
              </a:r>
              <a:endParaRPr kumimoji="1" lang="en-US" altLang="zh-CN" sz="1200" b="1" baseline="-25000" dirty="0">
                <a:latin typeface="微软雅黑" panose="020B0503020204020204" pitchFamily="34" charset="-122"/>
                <a:ea typeface="微软雅黑" panose="020B0503020204020204" pitchFamily="34" charset="-122"/>
              </a:endParaRPr>
            </a:p>
          </p:txBody>
        </p:sp>
        <p:grpSp>
          <p:nvGrpSpPr>
            <p:cNvPr id="62" name="组合 57"/>
            <p:cNvGrpSpPr/>
            <p:nvPr/>
          </p:nvGrpSpPr>
          <p:grpSpPr bwMode="auto">
            <a:xfrm>
              <a:off x="1812824" y="2022721"/>
              <a:ext cx="277321" cy="274434"/>
              <a:chOff x="2255844" y="1268760"/>
              <a:chExt cx="360915" cy="356296"/>
            </a:xfrm>
          </p:grpSpPr>
          <p:sp>
            <p:nvSpPr>
              <p:cNvPr id="63" name="矩形 62"/>
              <p:cNvSpPr/>
              <p:nvPr/>
            </p:nvSpPr>
            <p:spPr>
              <a:xfrm>
                <a:off x="2267744" y="1340197"/>
                <a:ext cx="288032" cy="215900"/>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sz="1200" b="1" dirty="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latin typeface="微软雅黑" panose="020B0503020204020204" pitchFamily="34" charset="-122"/>
                  <a:ea typeface="微软雅黑" panose="020B0503020204020204" pitchFamily="34" charset="-122"/>
                </a:endParaRPr>
              </a:p>
            </p:txBody>
          </p:sp>
          <p:sp>
            <p:nvSpPr>
              <p:cNvPr id="64" name="Rectangle 40"/>
              <p:cNvSpPr>
                <a:spLocks noChangeArrowheads="1"/>
              </p:cNvSpPr>
              <p:nvPr/>
            </p:nvSpPr>
            <p:spPr bwMode="auto">
              <a:xfrm>
                <a:off x="2255844" y="1268760"/>
                <a:ext cx="360915" cy="356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sz="1200" b="1" dirty="0">
                    <a:latin typeface="微软雅黑" panose="020B0503020204020204" pitchFamily="34" charset="-122"/>
                    <a:ea typeface="微软雅黑" panose="020B0503020204020204" pitchFamily="34" charset="-122"/>
                  </a:rPr>
                  <a:t>1</a:t>
                </a:r>
                <a:endParaRPr kumimoji="1" lang="en-US" altLang="zh-CN" sz="1200" b="1" baseline="-25000" dirty="0">
                  <a:latin typeface="微软雅黑" panose="020B0503020204020204" pitchFamily="34" charset="-122"/>
                  <a:ea typeface="微软雅黑" panose="020B0503020204020204" pitchFamily="34" charset="-122"/>
                </a:endParaRPr>
              </a:p>
            </p:txBody>
          </p:sp>
        </p:grpSp>
        <p:grpSp>
          <p:nvGrpSpPr>
            <p:cNvPr id="65" name="组合 58"/>
            <p:cNvGrpSpPr/>
            <p:nvPr/>
          </p:nvGrpSpPr>
          <p:grpSpPr bwMode="auto">
            <a:xfrm>
              <a:off x="1821967" y="2586633"/>
              <a:ext cx="277321" cy="274434"/>
              <a:chOff x="2267744" y="1280668"/>
              <a:chExt cx="360915" cy="357388"/>
            </a:xfrm>
          </p:grpSpPr>
          <p:sp>
            <p:nvSpPr>
              <p:cNvPr id="66" name="矩形 65"/>
              <p:cNvSpPr/>
              <p:nvPr/>
            </p:nvSpPr>
            <p:spPr>
              <a:xfrm>
                <a:off x="2267744" y="1340416"/>
                <a:ext cx="288032" cy="216562"/>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sz="1200" b="1" dirty="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latin typeface="微软雅黑" panose="020B0503020204020204" pitchFamily="34" charset="-122"/>
                  <a:ea typeface="微软雅黑" panose="020B0503020204020204" pitchFamily="34" charset="-122"/>
                </a:endParaRPr>
              </a:p>
            </p:txBody>
          </p:sp>
          <p:sp>
            <p:nvSpPr>
              <p:cNvPr id="67" name="Rectangle 40"/>
              <p:cNvSpPr>
                <a:spLocks noChangeArrowheads="1"/>
              </p:cNvSpPr>
              <p:nvPr/>
            </p:nvSpPr>
            <p:spPr bwMode="auto">
              <a:xfrm>
                <a:off x="2267744" y="1280668"/>
                <a:ext cx="360915" cy="357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sz="1200" b="1" dirty="0">
                    <a:latin typeface="微软雅黑" panose="020B0503020204020204" pitchFamily="34" charset="-122"/>
                    <a:ea typeface="微软雅黑" panose="020B0503020204020204" pitchFamily="34" charset="-122"/>
                  </a:rPr>
                  <a:t>2</a:t>
                </a:r>
                <a:endParaRPr kumimoji="1" lang="en-US" altLang="zh-CN" sz="1200" b="1" baseline="-25000" dirty="0">
                  <a:latin typeface="微软雅黑" panose="020B0503020204020204" pitchFamily="34" charset="-122"/>
                  <a:ea typeface="微软雅黑" panose="020B0503020204020204" pitchFamily="34" charset="-122"/>
                </a:endParaRPr>
              </a:p>
            </p:txBody>
          </p:sp>
        </p:grpSp>
        <p:grpSp>
          <p:nvGrpSpPr>
            <p:cNvPr id="68" name="组合 61"/>
            <p:cNvGrpSpPr/>
            <p:nvPr/>
          </p:nvGrpSpPr>
          <p:grpSpPr bwMode="auto">
            <a:xfrm>
              <a:off x="1792847" y="3664535"/>
              <a:ext cx="277321" cy="274434"/>
              <a:chOff x="2244074" y="1280668"/>
              <a:chExt cx="358931" cy="357388"/>
            </a:xfrm>
          </p:grpSpPr>
          <p:sp>
            <p:nvSpPr>
              <p:cNvPr id="69" name="矩形 68"/>
              <p:cNvSpPr/>
              <p:nvPr/>
            </p:nvSpPr>
            <p:spPr>
              <a:xfrm>
                <a:off x="2267744" y="1340416"/>
                <a:ext cx="288032" cy="216562"/>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sz="1200" b="1" dirty="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latin typeface="微软雅黑" panose="020B0503020204020204" pitchFamily="34" charset="-122"/>
                  <a:ea typeface="微软雅黑" panose="020B0503020204020204" pitchFamily="34" charset="-122"/>
                </a:endParaRPr>
              </a:p>
            </p:txBody>
          </p:sp>
          <p:sp>
            <p:nvSpPr>
              <p:cNvPr id="70" name="Rectangle 40"/>
              <p:cNvSpPr>
                <a:spLocks noChangeArrowheads="1"/>
              </p:cNvSpPr>
              <p:nvPr/>
            </p:nvSpPr>
            <p:spPr bwMode="auto">
              <a:xfrm>
                <a:off x="2244074" y="1280668"/>
                <a:ext cx="358931" cy="357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sz="1200" b="1" dirty="0">
                    <a:latin typeface="微软雅黑" panose="020B0503020204020204" pitchFamily="34" charset="-122"/>
                    <a:ea typeface="微软雅黑" panose="020B0503020204020204" pitchFamily="34" charset="-122"/>
                  </a:rPr>
                  <a:t>4</a:t>
                </a:r>
                <a:endParaRPr kumimoji="1" lang="en-US" altLang="zh-CN" sz="1200" b="1" baseline="-25000" dirty="0">
                  <a:latin typeface="微软雅黑" panose="020B0503020204020204" pitchFamily="34" charset="-122"/>
                  <a:ea typeface="微软雅黑" panose="020B0503020204020204" pitchFamily="34" charset="-122"/>
                </a:endParaRPr>
              </a:p>
            </p:txBody>
          </p:sp>
        </p:grpSp>
        <p:grpSp>
          <p:nvGrpSpPr>
            <p:cNvPr id="71" name="组合 64"/>
            <p:cNvGrpSpPr/>
            <p:nvPr/>
          </p:nvGrpSpPr>
          <p:grpSpPr bwMode="auto">
            <a:xfrm>
              <a:off x="1801991" y="3100624"/>
              <a:ext cx="277321" cy="274434"/>
              <a:chOff x="2255909" y="1268760"/>
              <a:chExt cx="358931" cy="355702"/>
            </a:xfrm>
          </p:grpSpPr>
          <p:sp>
            <p:nvSpPr>
              <p:cNvPr id="72" name="矩形 71"/>
              <p:cNvSpPr/>
              <p:nvPr/>
            </p:nvSpPr>
            <p:spPr>
              <a:xfrm>
                <a:off x="2267744" y="1340078"/>
                <a:ext cx="288032" cy="217125"/>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sz="1200" b="1" dirty="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latin typeface="微软雅黑" panose="020B0503020204020204" pitchFamily="34" charset="-122"/>
                  <a:ea typeface="微软雅黑" panose="020B0503020204020204" pitchFamily="34" charset="-122"/>
                </a:endParaRPr>
              </a:p>
            </p:txBody>
          </p:sp>
          <p:sp>
            <p:nvSpPr>
              <p:cNvPr id="73" name="Rectangle 40"/>
              <p:cNvSpPr>
                <a:spLocks noChangeArrowheads="1"/>
              </p:cNvSpPr>
              <p:nvPr/>
            </p:nvSpPr>
            <p:spPr bwMode="auto">
              <a:xfrm>
                <a:off x="2255909" y="1268760"/>
                <a:ext cx="358931" cy="355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sz="1200" b="1" dirty="0">
                    <a:latin typeface="微软雅黑" panose="020B0503020204020204" pitchFamily="34" charset="-122"/>
                    <a:ea typeface="微软雅黑" panose="020B0503020204020204" pitchFamily="34" charset="-122"/>
                  </a:rPr>
                  <a:t>3</a:t>
                </a:r>
                <a:endParaRPr kumimoji="1" lang="en-US" altLang="zh-CN" sz="1200" b="1" baseline="-25000" dirty="0">
                  <a:latin typeface="微软雅黑" panose="020B0503020204020204" pitchFamily="34" charset="-122"/>
                  <a:ea typeface="微软雅黑" panose="020B0503020204020204" pitchFamily="34" charset="-122"/>
                </a:endParaRPr>
              </a:p>
            </p:txBody>
          </p:sp>
        </p:grpSp>
        <p:sp>
          <p:nvSpPr>
            <p:cNvPr id="74" name="Rectangle 34"/>
            <p:cNvSpPr>
              <a:spLocks noChangeArrowheads="1"/>
            </p:cNvSpPr>
            <p:nvPr/>
          </p:nvSpPr>
          <p:spPr bwMode="auto">
            <a:xfrm>
              <a:off x="911800" y="3617530"/>
              <a:ext cx="304571" cy="274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r" defTabSz="762000" eaLnBrk="0" hangingPunct="0"/>
              <a:r>
                <a:rPr kumimoji="1" lang="en-US" altLang="zh-CN" sz="1200" b="1" dirty="0">
                  <a:latin typeface="微软雅黑" panose="020B0503020204020204" pitchFamily="34" charset="-122"/>
                  <a:ea typeface="微软雅黑" panose="020B0503020204020204" pitchFamily="34" charset="-122"/>
                </a:rPr>
                <a:t>D</a:t>
              </a:r>
              <a:endParaRPr kumimoji="1" lang="en-US" altLang="zh-CN" sz="1200" b="1" baseline="-25000" dirty="0">
                <a:latin typeface="微软雅黑" panose="020B0503020204020204" pitchFamily="34" charset="-122"/>
                <a:ea typeface="微软雅黑" panose="020B0503020204020204" pitchFamily="34" charset="-122"/>
              </a:endParaRPr>
            </a:p>
          </p:txBody>
        </p:sp>
        <p:sp>
          <p:nvSpPr>
            <p:cNvPr id="75" name="Rectangle 34"/>
            <p:cNvSpPr>
              <a:spLocks noChangeArrowheads="1"/>
            </p:cNvSpPr>
            <p:nvPr/>
          </p:nvSpPr>
          <p:spPr bwMode="auto">
            <a:xfrm>
              <a:off x="909900" y="3051755"/>
              <a:ext cx="288542" cy="274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r" defTabSz="762000" eaLnBrk="0" hangingPunct="0"/>
              <a:r>
                <a:rPr kumimoji="1" lang="en-US" altLang="zh-CN" sz="1200" b="1" dirty="0">
                  <a:latin typeface="微软雅黑" panose="020B0503020204020204" pitchFamily="34" charset="-122"/>
                  <a:ea typeface="微软雅黑" panose="020B0503020204020204" pitchFamily="34" charset="-122"/>
                </a:rPr>
                <a:t>B</a:t>
              </a:r>
              <a:endParaRPr kumimoji="1" lang="en-US" altLang="zh-CN" sz="1200" b="1" baseline="-25000" dirty="0">
                <a:latin typeface="微软雅黑" panose="020B0503020204020204" pitchFamily="34" charset="-122"/>
                <a:ea typeface="微软雅黑" panose="020B0503020204020204" pitchFamily="34" charset="-122"/>
              </a:endParaRPr>
            </a:p>
          </p:txBody>
        </p:sp>
        <p:sp>
          <p:nvSpPr>
            <p:cNvPr id="86" name="Rectangle 34"/>
            <p:cNvSpPr>
              <a:spLocks noChangeArrowheads="1"/>
            </p:cNvSpPr>
            <p:nvPr/>
          </p:nvSpPr>
          <p:spPr bwMode="auto">
            <a:xfrm>
              <a:off x="893574" y="2511295"/>
              <a:ext cx="286939" cy="274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r" defTabSz="762000" eaLnBrk="0" hangingPunct="0"/>
              <a:r>
                <a:rPr kumimoji="1" lang="en-US" altLang="zh-CN" sz="1200" b="1" dirty="0">
                  <a:latin typeface="微软雅黑" panose="020B0503020204020204" pitchFamily="34" charset="-122"/>
                  <a:ea typeface="微软雅黑" panose="020B0503020204020204" pitchFamily="34" charset="-122"/>
                </a:rPr>
                <a:t>C</a:t>
              </a:r>
              <a:endParaRPr kumimoji="1" lang="en-US" altLang="zh-CN" sz="1200" b="1" baseline="-25000" dirty="0">
                <a:latin typeface="微软雅黑" panose="020B0503020204020204" pitchFamily="34" charset="-122"/>
                <a:ea typeface="微软雅黑" panose="020B0503020204020204" pitchFamily="34" charset="-122"/>
              </a:endParaRPr>
            </a:p>
          </p:txBody>
        </p:sp>
        <p:pic>
          <p:nvPicPr>
            <p:cNvPr id="87" name="Picture 239" descr="jisuanji"/>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129167" y="1943256"/>
              <a:ext cx="437685" cy="437685"/>
            </a:xfrm>
            <a:prstGeom prst="rect">
              <a:avLst/>
            </a:prstGeom>
            <a:noFill/>
            <a:extLst>
              <a:ext uri="{909E8E84-426E-40DD-AFC4-6F175D3DCCD1}">
                <a14:hiddenFill xmlns:a14="http://schemas.microsoft.com/office/drawing/2010/main">
                  <a:solidFill>
                    <a:srgbClr val="FFFFFF"/>
                  </a:solidFill>
                </a14:hiddenFill>
              </a:ext>
            </a:extLst>
          </p:spPr>
        </p:pic>
        <p:pic>
          <p:nvPicPr>
            <p:cNvPr id="88" name="Picture 239" descr="jisuanji"/>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129167" y="2494086"/>
              <a:ext cx="437685" cy="437685"/>
            </a:xfrm>
            <a:prstGeom prst="rect">
              <a:avLst/>
            </a:prstGeom>
            <a:noFill/>
            <a:extLst>
              <a:ext uri="{909E8E84-426E-40DD-AFC4-6F175D3DCCD1}">
                <a14:hiddenFill xmlns:a14="http://schemas.microsoft.com/office/drawing/2010/main">
                  <a:solidFill>
                    <a:srgbClr val="FFFFFF"/>
                  </a:solidFill>
                </a14:hiddenFill>
              </a:ext>
            </a:extLst>
          </p:spPr>
        </p:pic>
        <p:pic>
          <p:nvPicPr>
            <p:cNvPr id="89" name="Picture 239" descr="jisuanji"/>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129167" y="3015049"/>
              <a:ext cx="437685" cy="437685"/>
            </a:xfrm>
            <a:prstGeom prst="rect">
              <a:avLst/>
            </a:prstGeom>
            <a:noFill/>
            <a:extLst>
              <a:ext uri="{909E8E84-426E-40DD-AFC4-6F175D3DCCD1}">
                <a14:hiddenFill xmlns:a14="http://schemas.microsoft.com/office/drawing/2010/main">
                  <a:solidFill>
                    <a:srgbClr val="FFFFFF"/>
                  </a:solidFill>
                </a14:hiddenFill>
              </a:ext>
            </a:extLst>
          </p:spPr>
        </p:pic>
        <p:pic>
          <p:nvPicPr>
            <p:cNvPr id="90" name="Picture 239" descr="jisuanji"/>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129167" y="3579734"/>
              <a:ext cx="437685" cy="437685"/>
            </a:xfrm>
            <a:prstGeom prst="rect">
              <a:avLst/>
            </a:prstGeom>
            <a:noFill/>
            <a:extLst>
              <a:ext uri="{909E8E84-426E-40DD-AFC4-6F175D3DCCD1}">
                <a14:hiddenFill xmlns:a14="http://schemas.microsoft.com/office/drawing/2010/main">
                  <a:solidFill>
                    <a:srgbClr val="FFFFFF"/>
                  </a:solidFill>
                </a14:hiddenFill>
              </a:ext>
            </a:extLst>
          </p:spPr>
        </p:pic>
        <p:grpSp>
          <p:nvGrpSpPr>
            <p:cNvPr id="42" name="组合 61"/>
            <p:cNvGrpSpPr/>
            <p:nvPr/>
          </p:nvGrpSpPr>
          <p:grpSpPr bwMode="auto">
            <a:xfrm>
              <a:off x="3785096" y="2034606"/>
              <a:ext cx="277321" cy="274434"/>
              <a:chOff x="2244074" y="1280668"/>
              <a:chExt cx="358931" cy="357388"/>
            </a:xfrm>
          </p:grpSpPr>
          <p:sp>
            <p:nvSpPr>
              <p:cNvPr id="43" name="矩形 42"/>
              <p:cNvSpPr/>
              <p:nvPr/>
            </p:nvSpPr>
            <p:spPr>
              <a:xfrm>
                <a:off x="2267744" y="1340416"/>
                <a:ext cx="288032" cy="216562"/>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sz="1200" b="1" dirty="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latin typeface="微软雅黑" panose="020B0503020204020204" pitchFamily="34" charset="-122"/>
                  <a:ea typeface="微软雅黑" panose="020B0503020204020204" pitchFamily="34" charset="-122"/>
                </a:endParaRPr>
              </a:p>
            </p:txBody>
          </p:sp>
          <p:sp>
            <p:nvSpPr>
              <p:cNvPr id="44" name="Rectangle 40"/>
              <p:cNvSpPr>
                <a:spLocks noChangeArrowheads="1"/>
              </p:cNvSpPr>
              <p:nvPr/>
            </p:nvSpPr>
            <p:spPr bwMode="auto">
              <a:xfrm>
                <a:off x="2244074" y="1280668"/>
                <a:ext cx="358931" cy="357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sz="1200" b="1" dirty="0" smtClean="0">
                    <a:latin typeface="微软雅黑" panose="020B0503020204020204" pitchFamily="34" charset="-122"/>
                    <a:ea typeface="微软雅黑" panose="020B0503020204020204" pitchFamily="34" charset="-122"/>
                  </a:rPr>
                  <a:t>5</a:t>
                </a:r>
                <a:endParaRPr kumimoji="1" lang="en-US" altLang="zh-CN" sz="1200" b="1" baseline="-25000" dirty="0">
                  <a:latin typeface="微软雅黑" panose="020B0503020204020204" pitchFamily="34" charset="-122"/>
                  <a:ea typeface="微软雅黑" panose="020B0503020204020204" pitchFamily="34" charset="-122"/>
                </a:endParaRPr>
              </a:p>
            </p:txBody>
          </p:sp>
        </p:grpSp>
        <p:grpSp>
          <p:nvGrpSpPr>
            <p:cNvPr id="46" name="组合 61"/>
            <p:cNvGrpSpPr/>
            <p:nvPr/>
          </p:nvGrpSpPr>
          <p:grpSpPr bwMode="auto">
            <a:xfrm>
              <a:off x="3785094" y="3696386"/>
              <a:ext cx="277321" cy="274434"/>
              <a:chOff x="2244078" y="1280673"/>
              <a:chExt cx="358932" cy="357390"/>
            </a:xfrm>
          </p:grpSpPr>
          <p:sp>
            <p:nvSpPr>
              <p:cNvPr id="47" name="矩形 46"/>
              <p:cNvSpPr/>
              <p:nvPr/>
            </p:nvSpPr>
            <p:spPr>
              <a:xfrm>
                <a:off x="2267744" y="1340416"/>
                <a:ext cx="288032" cy="216562"/>
              </a:xfrm>
              <a:prstGeom prst="rect">
                <a:avLst/>
              </a:prstGeom>
              <a:ln w="12700"/>
            </p:spPr>
            <p:style>
              <a:lnRef idx="2">
                <a:schemeClr val="dk1"/>
              </a:lnRef>
              <a:fillRef idx="1">
                <a:schemeClr val="lt1"/>
              </a:fillRef>
              <a:effectRef idx="0">
                <a:schemeClr val="dk1"/>
              </a:effectRef>
              <a:fontRef idx="minor">
                <a:schemeClr val="dk1"/>
              </a:fontRef>
            </p:style>
            <p:txBody>
              <a:bodyPr anchor="ctr">
                <a:scene3d>
                  <a:camera prst="orthographicFront">
                    <a:rot lat="0" lon="0" rev="0"/>
                  </a:camera>
                  <a:lightRig rig="glow" dir="t">
                    <a:rot lat="0" lon="0" rev="3600000"/>
                  </a:lightRig>
                </a:scene3d>
                <a:sp3d prstMaterial="softEdge">
                  <a:bevelT w="29210" h="16510"/>
                  <a:contourClr>
                    <a:schemeClr val="accent4">
                      <a:alpha val="95000"/>
                    </a:schemeClr>
                  </a:contourClr>
                </a:sp3d>
              </a:bodyPr>
              <a:lstStyle/>
              <a:p>
                <a:pPr algn="ctr">
                  <a:defRPr/>
                </a:pPr>
                <a:endParaRPr lang="zh-CN" altLang="en-US" sz="1200" b="1" dirty="0">
                  <a:ln>
                    <a:prstDash val="solid"/>
                  </a:ln>
                  <a:gradFill rotWithShape="1">
                    <a:gsLst>
                      <a:gs pos="0">
                        <a:schemeClr val="accent4">
                          <a:tint val="70000"/>
                          <a:satMod val="200000"/>
                        </a:schemeClr>
                      </a:gs>
                      <a:gs pos="40000">
                        <a:schemeClr val="accent4">
                          <a:tint val="90000"/>
                          <a:satMod val="130000"/>
                        </a:schemeClr>
                      </a:gs>
                      <a:gs pos="50000">
                        <a:schemeClr val="accent4">
                          <a:tint val="90000"/>
                          <a:satMod val="130000"/>
                        </a:schemeClr>
                      </a:gs>
                      <a:gs pos="68000">
                        <a:schemeClr val="accent4">
                          <a:tint val="90000"/>
                          <a:satMod val="130000"/>
                        </a:schemeClr>
                      </a:gs>
                      <a:gs pos="100000">
                        <a:schemeClr val="accent4">
                          <a:tint val="70000"/>
                          <a:satMod val="200000"/>
                        </a:schemeClr>
                      </a:gs>
                    </a:gsLst>
                    <a:lin ang="5400000"/>
                  </a:gradFill>
                  <a:effectLst>
                    <a:outerShdw blurRad="88000" dist="50800" dir="5040000" algn="tl">
                      <a:schemeClr val="accent4">
                        <a:tint val="80000"/>
                        <a:satMod val="250000"/>
                        <a:alpha val="45000"/>
                      </a:schemeClr>
                    </a:outerShdw>
                  </a:effectLst>
                  <a:latin typeface="微软雅黑" panose="020B0503020204020204" pitchFamily="34" charset="-122"/>
                  <a:ea typeface="微软雅黑" panose="020B0503020204020204" pitchFamily="34" charset="-122"/>
                </a:endParaRPr>
              </a:p>
            </p:txBody>
          </p:sp>
          <p:sp>
            <p:nvSpPr>
              <p:cNvPr id="48" name="Rectangle 40"/>
              <p:cNvSpPr>
                <a:spLocks noChangeArrowheads="1"/>
              </p:cNvSpPr>
              <p:nvPr/>
            </p:nvSpPr>
            <p:spPr bwMode="auto">
              <a:xfrm>
                <a:off x="2244078" y="1280673"/>
                <a:ext cx="358932" cy="357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defTabSz="762000" eaLnBrk="0" hangingPunct="0"/>
                <a:r>
                  <a:rPr kumimoji="1" lang="en-US" altLang="zh-CN" sz="1200" b="1" dirty="0" smtClean="0">
                    <a:latin typeface="微软雅黑" panose="020B0503020204020204" pitchFamily="34" charset="-122"/>
                    <a:ea typeface="微软雅黑" panose="020B0503020204020204" pitchFamily="34" charset="-122"/>
                  </a:rPr>
                  <a:t>6</a:t>
                </a:r>
                <a:endParaRPr kumimoji="1" lang="en-US" altLang="zh-CN" sz="1200" b="1" dirty="0">
                  <a:latin typeface="微软雅黑" panose="020B0503020204020204" pitchFamily="34" charset="-122"/>
                  <a:ea typeface="微软雅黑" panose="020B0503020204020204" pitchFamily="34" charset="-122"/>
                </a:endParaRPr>
              </a:p>
            </p:txBody>
          </p:sp>
        </p:grpSp>
      </p:grpSp>
      <p:grpSp>
        <p:nvGrpSpPr>
          <p:cNvPr id="8" name="组合 7"/>
          <p:cNvGrpSpPr/>
          <p:nvPr/>
        </p:nvGrpSpPr>
        <p:grpSpPr>
          <a:xfrm>
            <a:off x="2500053" y="1522321"/>
            <a:ext cx="934439" cy="269169"/>
            <a:chOff x="3983552" y="1463022"/>
            <a:chExt cx="934439" cy="269169"/>
          </a:xfrm>
        </p:grpSpPr>
        <p:sp>
          <p:nvSpPr>
            <p:cNvPr id="5" name="矩形 4"/>
            <p:cNvSpPr/>
            <p:nvPr/>
          </p:nvSpPr>
          <p:spPr>
            <a:xfrm>
              <a:off x="3983552" y="1463023"/>
              <a:ext cx="885010" cy="269168"/>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矩形 78"/>
            <p:cNvSpPr/>
            <p:nvPr/>
          </p:nvSpPr>
          <p:spPr>
            <a:xfrm>
              <a:off x="4662487" y="1463022"/>
              <a:ext cx="255504" cy="269169"/>
            </a:xfrm>
            <a:prstGeom prst="rect">
              <a:avLst/>
            </a:prstGeom>
            <a:solidFill>
              <a:srgbClr val="FF00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8" name="AutoShape 5"/>
          <p:cNvSpPr>
            <a:spLocks noChangeArrowheads="1"/>
          </p:cNvSpPr>
          <p:nvPr/>
        </p:nvSpPr>
        <p:spPr bwMode="auto">
          <a:xfrm>
            <a:off x="502919" y="651994"/>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0" name="Rectangle 6"/>
          <p:cNvSpPr>
            <a:spLocks noChangeArrowheads="1"/>
          </p:cNvSpPr>
          <p:nvPr/>
        </p:nvSpPr>
        <p:spPr bwMode="auto">
          <a:xfrm>
            <a:off x="3448820" y="628904"/>
            <a:ext cx="223651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smtClean="0">
                <a:solidFill>
                  <a:srgbClr val="FFFF00"/>
                </a:solidFill>
                <a:latin typeface="微软雅黑" panose="020B0503020204020204" pitchFamily="34" charset="-122"/>
                <a:ea typeface="微软雅黑" panose="020B0503020204020204" pitchFamily="34" charset="-122"/>
              </a:rPr>
              <a:t>存在的问题：回路</a:t>
            </a:r>
            <a:endParaRPr lang="fr-FR" altLang="zh-CN" sz="2000" b="1" dirty="0">
              <a:solidFill>
                <a:srgbClr val="FFFF00"/>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Tm="2000"/>
    </mc:Choice>
    <mc:Fallback>
      <p:transition spd="slow"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7" presetClass="path" presetSubtype="0" repeatCount="indefinite" accel="50000" decel="50000" fill="hold" nodeType="afterEffect">
                                  <p:stCondLst>
                                    <p:cond delay="0"/>
                                  </p:stCondLst>
                                  <p:endCondLst>
                                    <p:cond evt="onNext" delay="0">
                                      <p:tgtEl>
                                        <p:sldTgt/>
                                      </p:tgtEl>
                                    </p:cond>
                                  </p:endCondLst>
                                  <p:childTnLst>
                                    <p:animMotion origin="layout" path="M 8.33333E-7 -3.58025E-6 L 0.34462 -3.58025E-6 L 0.34462 0.32223 L 8.33333E-7 0.32223 L 8.33333E-7 -3.58025E-6 Z " pathEditMode="relative" rAng="0" ptsTypes="AAAAA">
                                      <p:cBhvr>
                                        <p:cTn id="6" dur="5000" fill="hold"/>
                                        <p:tgtEl>
                                          <p:spTgt spid="8"/>
                                        </p:tgtEl>
                                        <p:attrNameLst>
                                          <p:attrName>ppt_x</p:attrName>
                                          <p:attrName>ppt_y</p:attrName>
                                        </p:attrNameLst>
                                      </p:cBhvr>
                                      <p:rCtr x="17222" y="1611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46"/>
          <p:cNvSpPr>
            <a:spLocks noChangeArrowheads="1"/>
          </p:cNvSpPr>
          <p:nvPr/>
        </p:nvSpPr>
        <p:spPr bwMode="auto">
          <a:xfrm>
            <a:off x="466345" y="994687"/>
            <a:ext cx="8129015" cy="3477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eaLnBrk="0" hangingPunct="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常常在两个对等的数据链路层之间画出一个数字管道，而在这条数字管道上传输的数据单位是帧。</a:t>
            </a:r>
            <a:endParaRPr lang="zh-CN" altLang="en-US" sz="2000" b="1" dirty="0">
              <a:latin typeface="微软雅黑" panose="020B0503020204020204" pitchFamily="34" charset="-122"/>
              <a:ea typeface="微软雅黑" panose="020B0503020204020204" pitchFamily="34" charset="-122"/>
            </a:endParaRPr>
          </a:p>
          <a:p>
            <a:pPr marL="342900" indent="-342900" eaLnBrk="0" hangingPunct="0">
              <a:lnSpc>
                <a:spcPts val="3300"/>
              </a:lnSpc>
              <a:buClr>
                <a:srgbClr val="0070C0"/>
              </a:buClr>
              <a:buFont typeface="Wingdings" panose="05000000000000000000" pitchFamily="2" charset="2"/>
              <a:buChar char="l"/>
            </a:pPr>
            <a:endParaRPr lang="zh-CN" altLang="en-US" sz="2000" b="1" dirty="0">
              <a:latin typeface="微软雅黑" panose="020B0503020204020204" pitchFamily="34" charset="-122"/>
              <a:ea typeface="微软雅黑" panose="020B0503020204020204" pitchFamily="34" charset="-122"/>
            </a:endParaRPr>
          </a:p>
          <a:p>
            <a:pPr marL="342900" indent="-342900" eaLnBrk="0" hangingPunct="0">
              <a:lnSpc>
                <a:spcPts val="3300"/>
              </a:lnSpc>
              <a:buClr>
                <a:srgbClr val="0070C0"/>
              </a:buClr>
              <a:buFont typeface="Wingdings" panose="05000000000000000000" pitchFamily="2" charset="2"/>
              <a:buChar char="l"/>
            </a:pPr>
            <a:endParaRPr lang="en-US" altLang="zh-CN" sz="2000" b="1" dirty="0" smtClean="0">
              <a:latin typeface="微软雅黑" panose="020B0503020204020204" pitchFamily="34" charset="-122"/>
              <a:ea typeface="微软雅黑" panose="020B0503020204020204" pitchFamily="34" charset="-122"/>
            </a:endParaRPr>
          </a:p>
          <a:p>
            <a:pPr eaLnBrk="0" hangingPunct="0">
              <a:lnSpc>
                <a:spcPts val="3300"/>
              </a:lnSpc>
              <a:buClr>
                <a:srgbClr val="0070C0"/>
              </a:buClr>
            </a:pPr>
            <a:endParaRPr lang="zh-CN" altLang="en-US" sz="2000" b="1" dirty="0">
              <a:latin typeface="微软雅黑" panose="020B0503020204020204" pitchFamily="34" charset="-122"/>
              <a:ea typeface="微软雅黑" panose="020B0503020204020204" pitchFamily="34" charset="-122"/>
            </a:endParaRPr>
          </a:p>
          <a:p>
            <a:pPr marL="342900" indent="-342900" eaLnBrk="0" hangingPunct="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数据链路层不必考虑物理层如何实现比特传输的细节。甚至还可以更简单地设想好像是沿着两个数据链路层之间的水平方向把帧直接发送到对方。</a:t>
            </a:r>
            <a:endParaRPr lang="zh-CN" altLang="en-US" sz="2000" b="1" dirty="0">
              <a:latin typeface="微软雅黑" panose="020B0503020204020204" pitchFamily="34" charset="-122"/>
              <a:ea typeface="微软雅黑" panose="020B0503020204020204" pitchFamily="34" charset="-122"/>
            </a:endParaRPr>
          </a:p>
        </p:txBody>
      </p:sp>
      <p:sp>
        <p:nvSpPr>
          <p:cNvPr id="3" name="AutoShape 5"/>
          <p:cNvSpPr>
            <a:spLocks noChangeArrowheads="1"/>
          </p:cNvSpPr>
          <p:nvPr/>
        </p:nvSpPr>
        <p:spPr bwMode="auto">
          <a:xfrm>
            <a:off x="466345" y="679732"/>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 name="Rectangle 6"/>
          <p:cNvSpPr>
            <a:spLocks noChangeArrowheads="1"/>
          </p:cNvSpPr>
          <p:nvPr/>
        </p:nvSpPr>
        <p:spPr bwMode="auto">
          <a:xfrm>
            <a:off x="3025625" y="646521"/>
            <a:ext cx="308289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anose="020B0503020204020204" pitchFamily="34" charset="-122"/>
                <a:ea typeface="微软雅黑" panose="020B0503020204020204" pitchFamily="34" charset="-122"/>
              </a:rPr>
              <a:t>数据链路层像个数字管道 </a:t>
            </a:r>
            <a:endParaRPr lang="fr-FR" altLang="zh-CN" sz="2000" b="1" dirty="0">
              <a:solidFill>
                <a:schemeClr val="bg1"/>
              </a:solidFill>
              <a:latin typeface="微软雅黑" panose="020B0503020204020204" pitchFamily="34" charset="-122"/>
              <a:ea typeface="微软雅黑" panose="020B0503020204020204" pitchFamily="34" charset="-122"/>
            </a:endParaRPr>
          </a:p>
        </p:txBody>
      </p:sp>
      <p:grpSp>
        <p:nvGrpSpPr>
          <p:cNvPr id="5" name="Group 15"/>
          <p:cNvGrpSpPr/>
          <p:nvPr/>
        </p:nvGrpSpPr>
        <p:grpSpPr bwMode="auto">
          <a:xfrm>
            <a:off x="1901039" y="2223082"/>
            <a:ext cx="5448796" cy="569080"/>
            <a:chOff x="567" y="2251"/>
            <a:chExt cx="4808" cy="544"/>
          </a:xfrm>
        </p:grpSpPr>
        <p:sp>
          <p:nvSpPr>
            <p:cNvPr id="6" name="Oval 4"/>
            <p:cNvSpPr>
              <a:spLocks noChangeArrowheads="1"/>
            </p:cNvSpPr>
            <p:nvPr/>
          </p:nvSpPr>
          <p:spPr bwMode="auto">
            <a:xfrm>
              <a:off x="567" y="2251"/>
              <a:ext cx="499" cy="499"/>
            </a:xfrm>
            <a:prstGeom prst="ellipse">
              <a:avLst/>
            </a:prstGeom>
            <a:solidFill>
              <a:srgbClr val="00FF99"/>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600" b="1" dirty="0">
                  <a:latin typeface="微软雅黑" panose="020B0503020204020204" pitchFamily="34" charset="-122"/>
                  <a:ea typeface="微软雅黑" panose="020B0503020204020204" pitchFamily="34" charset="-122"/>
                </a:rPr>
                <a:t>结点</a:t>
              </a:r>
              <a:endParaRPr lang="zh-CN" altLang="en-US" sz="1600" b="1" dirty="0">
                <a:latin typeface="微软雅黑" panose="020B0503020204020204" pitchFamily="34" charset="-122"/>
                <a:ea typeface="微软雅黑" panose="020B0503020204020204" pitchFamily="34" charset="-122"/>
              </a:endParaRPr>
            </a:p>
          </p:txBody>
        </p:sp>
        <p:sp>
          <p:nvSpPr>
            <p:cNvPr id="7" name="Oval 6"/>
            <p:cNvSpPr>
              <a:spLocks noChangeArrowheads="1"/>
            </p:cNvSpPr>
            <p:nvPr/>
          </p:nvSpPr>
          <p:spPr bwMode="auto">
            <a:xfrm>
              <a:off x="4876" y="2251"/>
              <a:ext cx="499" cy="499"/>
            </a:xfrm>
            <a:prstGeom prst="ellipse">
              <a:avLst/>
            </a:prstGeom>
            <a:solidFill>
              <a:srgbClr val="00FF99"/>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600" b="1">
                  <a:latin typeface="微软雅黑" panose="020B0503020204020204" pitchFamily="34" charset="-122"/>
                  <a:ea typeface="微软雅黑" panose="020B0503020204020204" pitchFamily="34" charset="-122"/>
                </a:rPr>
                <a:t>结点</a:t>
              </a:r>
              <a:endParaRPr lang="zh-CN" altLang="en-US" sz="1600" b="1">
                <a:latin typeface="微软雅黑" panose="020B0503020204020204" pitchFamily="34" charset="-122"/>
                <a:ea typeface="微软雅黑" panose="020B0503020204020204" pitchFamily="34" charset="-122"/>
              </a:endParaRPr>
            </a:p>
          </p:txBody>
        </p:sp>
        <p:sp>
          <p:nvSpPr>
            <p:cNvPr id="8" name="Line 8"/>
            <p:cNvSpPr>
              <a:spLocks noChangeShapeType="1"/>
            </p:cNvSpPr>
            <p:nvPr/>
          </p:nvSpPr>
          <p:spPr bwMode="auto">
            <a:xfrm>
              <a:off x="1066" y="2523"/>
              <a:ext cx="3810" cy="0"/>
            </a:xfrm>
            <a:prstGeom prst="line">
              <a:avLst/>
            </a:prstGeom>
            <a:noFill/>
            <a:ln w="57150">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latin typeface="微软雅黑" panose="020B0503020204020204" pitchFamily="34" charset="-122"/>
                <a:ea typeface="微软雅黑" panose="020B0503020204020204" pitchFamily="34" charset="-122"/>
              </a:endParaRPr>
            </a:p>
          </p:txBody>
        </p:sp>
        <p:sp>
          <p:nvSpPr>
            <p:cNvPr id="9" name="AutoShape 7"/>
            <p:cNvSpPr>
              <a:spLocks noChangeArrowheads="1"/>
            </p:cNvSpPr>
            <p:nvPr/>
          </p:nvSpPr>
          <p:spPr bwMode="auto">
            <a:xfrm rot="16200000">
              <a:off x="2676" y="686"/>
              <a:ext cx="544" cy="3674"/>
            </a:xfrm>
            <a:prstGeom prst="can">
              <a:avLst>
                <a:gd name="adj" fmla="val 22418"/>
              </a:avLst>
            </a:prstGeom>
            <a:gradFill rotWithShape="1">
              <a:gsLst>
                <a:gs pos="52000">
                  <a:srgbClr val="99FFCC"/>
                </a:gs>
                <a:gs pos="0">
                  <a:srgbClr val="006600"/>
                </a:gs>
                <a:gs pos="100000">
                  <a:srgbClr val="008000"/>
                </a:gs>
              </a:gsLst>
              <a:lin ang="0" scaled="1"/>
            </a:gra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latin typeface="微软雅黑" panose="020B0503020204020204" pitchFamily="34" charset="-122"/>
                <a:ea typeface="微软雅黑" panose="020B0503020204020204" pitchFamily="34" charset="-122"/>
              </a:endParaRPr>
            </a:p>
          </p:txBody>
        </p:sp>
        <p:sp>
          <p:nvSpPr>
            <p:cNvPr id="10" name="Rectangle 9"/>
            <p:cNvSpPr>
              <a:spLocks noChangeArrowheads="1"/>
            </p:cNvSpPr>
            <p:nvPr/>
          </p:nvSpPr>
          <p:spPr bwMode="auto">
            <a:xfrm>
              <a:off x="1383" y="2387"/>
              <a:ext cx="1043" cy="272"/>
            </a:xfrm>
            <a:prstGeom prst="rect">
              <a:avLst/>
            </a:prstGeom>
            <a:solidFill>
              <a:srgbClr val="00FFFF"/>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600" b="1">
                  <a:latin typeface="微软雅黑" panose="020B0503020204020204" pitchFamily="34" charset="-122"/>
                  <a:ea typeface="微软雅黑" panose="020B0503020204020204" pitchFamily="34" charset="-122"/>
                </a:rPr>
                <a:t>帧</a:t>
              </a:r>
              <a:endParaRPr lang="zh-CN" altLang="en-US" sz="1600" b="1">
                <a:latin typeface="微软雅黑" panose="020B0503020204020204" pitchFamily="34" charset="-122"/>
                <a:ea typeface="微软雅黑" panose="020B0503020204020204" pitchFamily="34" charset="-122"/>
              </a:endParaRPr>
            </a:p>
          </p:txBody>
        </p:sp>
        <p:sp>
          <p:nvSpPr>
            <p:cNvPr id="11" name="Line 10"/>
            <p:cNvSpPr>
              <a:spLocks noChangeShapeType="1"/>
            </p:cNvSpPr>
            <p:nvPr/>
          </p:nvSpPr>
          <p:spPr bwMode="auto">
            <a:xfrm>
              <a:off x="1066" y="2523"/>
              <a:ext cx="117" cy="0"/>
            </a:xfrm>
            <a:prstGeom prst="line">
              <a:avLst/>
            </a:prstGeom>
            <a:noFill/>
            <a:ln w="57150">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latin typeface="微软雅黑" panose="020B0503020204020204" pitchFamily="34" charset="-122"/>
                <a:ea typeface="微软雅黑" panose="020B0503020204020204" pitchFamily="34" charset="-122"/>
              </a:endParaRPr>
            </a:p>
          </p:txBody>
        </p:sp>
        <p:sp>
          <p:nvSpPr>
            <p:cNvPr id="12" name="Rectangle 12"/>
            <p:cNvSpPr>
              <a:spLocks noChangeArrowheads="1"/>
            </p:cNvSpPr>
            <p:nvPr/>
          </p:nvSpPr>
          <p:spPr bwMode="auto">
            <a:xfrm>
              <a:off x="3243" y="2387"/>
              <a:ext cx="1043" cy="272"/>
            </a:xfrm>
            <a:prstGeom prst="rect">
              <a:avLst/>
            </a:prstGeom>
            <a:solidFill>
              <a:srgbClr val="00FFFF"/>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sz="1600" b="1" dirty="0">
                  <a:latin typeface="微软雅黑" panose="020B0503020204020204" pitchFamily="34" charset="-122"/>
                  <a:ea typeface="微软雅黑" panose="020B0503020204020204" pitchFamily="34" charset="-122"/>
                </a:rPr>
                <a:t>帧</a:t>
              </a:r>
              <a:endParaRPr lang="zh-CN" altLang="en-US" sz="1600" b="1" dirty="0">
                <a:latin typeface="微软雅黑" panose="020B0503020204020204" pitchFamily="34" charset="-122"/>
                <a:ea typeface="微软雅黑" panose="020B0503020204020204" pitchFamily="34" charset="-122"/>
              </a:endParaRPr>
            </a:p>
          </p:txBody>
        </p:sp>
        <p:sp>
          <p:nvSpPr>
            <p:cNvPr id="13" name="Line 13"/>
            <p:cNvSpPr>
              <a:spLocks noChangeShapeType="1"/>
            </p:cNvSpPr>
            <p:nvPr/>
          </p:nvSpPr>
          <p:spPr bwMode="auto">
            <a:xfrm>
              <a:off x="2426" y="2523"/>
              <a:ext cx="273" cy="0"/>
            </a:xfrm>
            <a:prstGeom prst="line">
              <a:avLst/>
            </a:prstGeom>
            <a:noFill/>
            <a:ln w="76200">
              <a:solidFill>
                <a:srgbClr val="0000CC"/>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latin typeface="微软雅黑" panose="020B0503020204020204" pitchFamily="34" charset="-122"/>
                <a:ea typeface="微软雅黑" panose="020B0503020204020204" pitchFamily="34" charset="-122"/>
              </a:endParaRPr>
            </a:p>
          </p:txBody>
        </p:sp>
        <p:sp>
          <p:nvSpPr>
            <p:cNvPr id="14" name="Line 14"/>
            <p:cNvSpPr>
              <a:spLocks noChangeShapeType="1"/>
            </p:cNvSpPr>
            <p:nvPr/>
          </p:nvSpPr>
          <p:spPr bwMode="auto">
            <a:xfrm>
              <a:off x="4285" y="2523"/>
              <a:ext cx="273" cy="0"/>
            </a:xfrm>
            <a:prstGeom prst="line">
              <a:avLst/>
            </a:prstGeom>
            <a:noFill/>
            <a:ln w="76200">
              <a:solidFill>
                <a:srgbClr val="0000CC"/>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2000" advTm="2000"/>
    </mc:Choice>
    <mc:Fallback>
      <p:transition spd="slow" advTm="2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502920" y="1014399"/>
            <a:ext cx="8092440" cy="1246495"/>
          </a:xfrm>
          <a:prstGeom prst="rect">
            <a:avLst/>
          </a:prstGeom>
        </p:spPr>
        <p:txBody>
          <a:bodyPr wrap="square">
            <a:spAutoFit/>
          </a:bodyPr>
          <a:lstStyle/>
          <a:p>
            <a:pPr marL="285750" indent="-285750">
              <a:lnSpc>
                <a:spcPts val="3000"/>
              </a:lnSpc>
              <a:buClr>
                <a:srgbClr val="0070C0"/>
              </a:buClr>
              <a:buFont typeface="Wingdings" panose="05000000000000000000" pitchFamily="2" charset="2"/>
              <a:buChar char="l"/>
            </a:pPr>
            <a:r>
              <a:rPr lang="zh-CN" altLang="en-US" sz="2000" b="1" dirty="0" smtClean="0">
                <a:solidFill>
                  <a:srgbClr val="C00000"/>
                </a:solidFill>
                <a:latin typeface="微软雅黑" panose="020B0503020204020204" pitchFamily="34" charset="-122"/>
                <a:ea typeface="微软雅黑" panose="020B0503020204020204" pitchFamily="34" charset="-122"/>
              </a:rPr>
              <a:t>生成</a:t>
            </a:r>
            <a:r>
              <a:rPr lang="zh-CN" altLang="en-US" sz="2000" b="1" dirty="0">
                <a:solidFill>
                  <a:srgbClr val="C00000"/>
                </a:solidFill>
                <a:latin typeface="微软雅黑" panose="020B0503020204020204" pitchFamily="34" charset="-122"/>
                <a:ea typeface="微软雅黑" panose="020B0503020204020204" pitchFamily="34" charset="-122"/>
              </a:rPr>
              <a:t>树协议 </a:t>
            </a:r>
            <a:r>
              <a:rPr lang="en-US" altLang="zh-CN" sz="2000" b="1" dirty="0">
                <a:solidFill>
                  <a:srgbClr val="C00000"/>
                </a:solidFill>
                <a:latin typeface="微软雅黑" panose="020B0503020204020204" pitchFamily="34" charset="-122"/>
                <a:ea typeface="微软雅黑" panose="020B0503020204020204" pitchFamily="34" charset="-122"/>
              </a:rPr>
              <a:t>STP  </a:t>
            </a:r>
            <a:r>
              <a:rPr lang="en-US" altLang="zh-CN" sz="2000" b="1" dirty="0">
                <a:latin typeface="微软雅黑" panose="020B0503020204020204" pitchFamily="34" charset="-122"/>
                <a:ea typeface="微软雅黑" panose="020B0503020204020204" pitchFamily="34" charset="-122"/>
              </a:rPr>
              <a:t>(Spanning Tree Protocol</a:t>
            </a:r>
            <a:r>
              <a:rPr lang="en-US" altLang="zh-CN" sz="2000" b="1" dirty="0" smtClean="0">
                <a:latin typeface="微软雅黑" panose="020B0503020204020204" pitchFamily="34" charset="-122"/>
                <a:ea typeface="微软雅黑" panose="020B0503020204020204" pitchFamily="34" charset="-122"/>
              </a:rPr>
              <a:t>) </a:t>
            </a:r>
            <a:r>
              <a:rPr lang="zh-CN" altLang="en-US" sz="2000" b="1" dirty="0" smtClean="0">
                <a:latin typeface="微软雅黑" panose="020B0503020204020204" pitchFamily="34" charset="-122"/>
                <a:ea typeface="微软雅黑" panose="020B0503020204020204" pitchFamily="34" charset="-122"/>
              </a:rPr>
              <a:t>要点：</a:t>
            </a:r>
            <a:endParaRPr lang="zh-CN" altLang="en-US" sz="2000" b="1" dirty="0">
              <a:latin typeface="微软雅黑" panose="020B0503020204020204" pitchFamily="34" charset="-122"/>
              <a:ea typeface="微软雅黑" panose="020B0503020204020204" pitchFamily="34" charset="-122"/>
            </a:endParaRPr>
          </a:p>
          <a:p>
            <a:pPr>
              <a:lnSpc>
                <a:spcPts val="3000"/>
              </a:lnSpc>
              <a:buClr>
                <a:srgbClr val="0070C0"/>
              </a:buClr>
            </a:pPr>
            <a:r>
              <a:rPr lang="zh-CN" altLang="en-US" sz="2000" b="1" dirty="0" smtClean="0">
                <a:solidFill>
                  <a:srgbClr val="CC00CC"/>
                </a:solidFill>
                <a:latin typeface="微软雅黑" panose="020B0503020204020204" pitchFamily="34" charset="-122"/>
                <a:ea typeface="微软雅黑" panose="020B0503020204020204" pitchFamily="34" charset="-122"/>
              </a:rPr>
              <a:t>   </a:t>
            </a:r>
            <a:r>
              <a:rPr lang="zh-CN" altLang="en-US" sz="2000" b="1" dirty="0" smtClean="0">
                <a:solidFill>
                  <a:srgbClr val="0000FF"/>
                </a:solidFill>
                <a:latin typeface="微软雅黑" panose="020B0503020204020204" pitchFamily="34" charset="-122"/>
                <a:ea typeface="微软雅黑" panose="020B0503020204020204" pitchFamily="34" charset="-122"/>
              </a:rPr>
              <a:t>不</a:t>
            </a:r>
            <a:r>
              <a:rPr lang="zh-CN" altLang="en-US" sz="2000" b="1" dirty="0">
                <a:solidFill>
                  <a:srgbClr val="0000FF"/>
                </a:solidFill>
                <a:latin typeface="微软雅黑" panose="020B0503020204020204" pitchFamily="34" charset="-122"/>
                <a:ea typeface="微软雅黑" panose="020B0503020204020204" pitchFamily="34" charset="-122"/>
              </a:rPr>
              <a:t>改变</a:t>
            </a:r>
            <a:r>
              <a:rPr lang="zh-CN" altLang="en-US" sz="2000" b="1" dirty="0">
                <a:latin typeface="微软雅黑" panose="020B0503020204020204" pitchFamily="34" charset="-122"/>
                <a:ea typeface="微软雅黑" panose="020B0503020204020204" pitchFamily="34" charset="-122"/>
              </a:rPr>
              <a:t>网络的实际拓扑，但</a:t>
            </a:r>
            <a:r>
              <a:rPr lang="zh-CN" altLang="en-US" sz="2000" b="1" dirty="0">
                <a:solidFill>
                  <a:srgbClr val="0000FF"/>
                </a:solidFill>
                <a:latin typeface="微软雅黑" panose="020B0503020204020204" pitchFamily="34" charset="-122"/>
                <a:ea typeface="微软雅黑" panose="020B0503020204020204" pitchFamily="34" charset="-122"/>
              </a:rPr>
              <a:t>在逻辑上</a:t>
            </a:r>
            <a:r>
              <a:rPr lang="zh-CN" altLang="en-US" sz="2000" b="1" dirty="0">
                <a:latin typeface="微软雅黑" panose="020B0503020204020204" pitchFamily="34" charset="-122"/>
                <a:ea typeface="微软雅黑" panose="020B0503020204020204" pitchFamily="34" charset="-122"/>
              </a:rPr>
              <a:t>则切断某些链路，使得从一台主机到所有其他主机的路径是</a:t>
            </a:r>
            <a:r>
              <a:rPr lang="zh-CN" altLang="en-US" sz="2000" b="1" dirty="0">
                <a:solidFill>
                  <a:srgbClr val="0000FF"/>
                </a:solidFill>
                <a:latin typeface="微软雅黑" panose="020B0503020204020204" pitchFamily="34" charset="-122"/>
                <a:ea typeface="微软雅黑" panose="020B0503020204020204" pitchFamily="34" charset="-122"/>
              </a:rPr>
              <a:t>无环路的树状结构，</a:t>
            </a:r>
            <a:r>
              <a:rPr lang="zh-CN" altLang="en-US" sz="2000" b="1" dirty="0">
                <a:latin typeface="微软雅黑" panose="020B0503020204020204" pitchFamily="34" charset="-122"/>
                <a:ea typeface="微软雅黑" panose="020B0503020204020204" pitchFamily="34" charset="-122"/>
              </a:rPr>
              <a:t>从而消除了兜圈子现象。</a:t>
            </a:r>
            <a:endParaRPr lang="zh-CN" altLang="en-US" sz="2000" b="1" dirty="0">
              <a:latin typeface="微软雅黑" panose="020B0503020204020204" pitchFamily="34" charset="-122"/>
              <a:ea typeface="微软雅黑" panose="020B0503020204020204" pitchFamily="34" charset="-122"/>
            </a:endParaRPr>
          </a:p>
        </p:txBody>
      </p:sp>
      <p:sp>
        <p:nvSpPr>
          <p:cNvPr id="5" name="AutoShape 5"/>
          <p:cNvSpPr>
            <a:spLocks noChangeArrowheads="1"/>
          </p:cNvSpPr>
          <p:nvPr/>
        </p:nvSpPr>
        <p:spPr bwMode="auto">
          <a:xfrm>
            <a:off x="502919" y="651202"/>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 name="Rectangle 6"/>
          <p:cNvSpPr>
            <a:spLocks noChangeArrowheads="1"/>
          </p:cNvSpPr>
          <p:nvPr/>
        </p:nvSpPr>
        <p:spPr bwMode="auto">
          <a:xfrm>
            <a:off x="2260728" y="628112"/>
            <a:ext cx="441499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smtClean="0">
                <a:solidFill>
                  <a:schemeClr val="bg1"/>
                </a:solidFill>
                <a:latin typeface="微软雅黑" panose="020B0503020204020204" pitchFamily="34" charset="-122"/>
                <a:ea typeface="微软雅黑" panose="020B0503020204020204" pitchFamily="34" charset="-122"/>
              </a:rPr>
              <a:t>消除回路：使用生成</a:t>
            </a:r>
            <a:r>
              <a:rPr lang="zh-CN" altLang="en-US" sz="2000" b="1" dirty="0">
                <a:solidFill>
                  <a:schemeClr val="bg1"/>
                </a:solidFill>
                <a:latin typeface="微软雅黑" panose="020B0503020204020204" pitchFamily="34" charset="-122"/>
                <a:ea typeface="微软雅黑" panose="020B0503020204020204" pitchFamily="34" charset="-122"/>
              </a:rPr>
              <a:t>树</a:t>
            </a:r>
            <a:r>
              <a:rPr lang="zh-CN" altLang="en-US" sz="2000" b="1" dirty="0" smtClean="0">
                <a:solidFill>
                  <a:schemeClr val="bg1"/>
                </a:solidFill>
                <a:latin typeface="微软雅黑" panose="020B0503020204020204" pitchFamily="34" charset="-122"/>
                <a:ea typeface="微软雅黑" panose="020B0503020204020204" pitchFamily="34" charset="-122"/>
              </a:rPr>
              <a:t>协议（</a:t>
            </a:r>
            <a:r>
              <a:rPr lang="en-US" altLang="zh-CN" sz="2000" b="1" dirty="0" smtClean="0">
                <a:solidFill>
                  <a:schemeClr val="bg1"/>
                </a:solidFill>
                <a:latin typeface="微软雅黑" panose="020B0503020204020204" pitchFamily="34" charset="-122"/>
                <a:ea typeface="微软雅黑" panose="020B0503020204020204" pitchFamily="34" charset="-122"/>
              </a:rPr>
              <a:t>SPT</a:t>
            </a:r>
            <a:r>
              <a:rPr lang="zh-CN" altLang="en-US" sz="2000" b="1" dirty="0" smtClean="0">
                <a:solidFill>
                  <a:schemeClr val="bg1"/>
                </a:solidFill>
                <a:latin typeface="微软雅黑" panose="020B0503020204020204" pitchFamily="34" charset="-122"/>
                <a:ea typeface="微软雅黑" panose="020B0503020204020204" pitchFamily="34" charset="-122"/>
              </a:rPr>
              <a:t>）</a:t>
            </a:r>
            <a:endParaRPr lang="fr-FR" altLang="zh-CN" sz="2000" b="1" dirty="0">
              <a:solidFill>
                <a:schemeClr val="bg1"/>
              </a:solidFill>
              <a:latin typeface="微软雅黑" panose="020B0503020204020204" pitchFamily="34" charset="-122"/>
              <a:ea typeface="微软雅黑" panose="020B0503020204020204" pitchFamily="34" charset="-122"/>
            </a:endParaRPr>
          </a:p>
        </p:txBody>
      </p:sp>
      <p:sp>
        <p:nvSpPr>
          <p:cNvPr id="28" name="AutoShape 22"/>
          <p:cNvSpPr>
            <a:spLocks noChangeArrowheads="1"/>
          </p:cNvSpPr>
          <p:nvPr/>
        </p:nvSpPr>
        <p:spPr bwMode="auto">
          <a:xfrm>
            <a:off x="4334689" y="3070331"/>
            <a:ext cx="742594" cy="303329"/>
          </a:xfrm>
          <a:prstGeom prst="rightArrow">
            <a:avLst>
              <a:gd name="adj1" fmla="val 50000"/>
              <a:gd name="adj2" fmla="val 63535"/>
            </a:avLst>
          </a:prstGeom>
          <a:solidFill>
            <a:srgbClr val="0000FF"/>
          </a:solidFill>
          <a:ln w="9525" algn="ctr">
            <a:solidFill>
              <a:schemeClr val="tx1"/>
            </a:solidFill>
            <a:miter lim="800000"/>
          </a:ln>
          <a:effectLst/>
        </p:spPr>
        <p:txBody>
          <a:bodyPr wrap="none" anchor="ctr"/>
          <a:lstStyle/>
          <a:p>
            <a:endParaRPr lang="zh-CN" altLang="en-US">
              <a:ea typeface="宋体" panose="02010600030101010101" pitchFamily="2" charset="-122"/>
            </a:endParaRPr>
          </a:p>
        </p:txBody>
      </p:sp>
      <p:grpSp>
        <p:nvGrpSpPr>
          <p:cNvPr id="3" name="组合 2"/>
          <p:cNvGrpSpPr/>
          <p:nvPr/>
        </p:nvGrpSpPr>
        <p:grpSpPr>
          <a:xfrm>
            <a:off x="2172989" y="2549195"/>
            <a:ext cx="1829253" cy="1495392"/>
            <a:chOff x="3099132" y="2827144"/>
            <a:chExt cx="1829253" cy="1495392"/>
          </a:xfrm>
        </p:grpSpPr>
        <p:sp>
          <p:nvSpPr>
            <p:cNvPr id="18" name="Line 12"/>
            <p:cNvSpPr>
              <a:spLocks noChangeShapeType="1"/>
            </p:cNvSpPr>
            <p:nvPr/>
          </p:nvSpPr>
          <p:spPr bwMode="auto">
            <a:xfrm flipH="1">
              <a:off x="3824155" y="2947730"/>
              <a:ext cx="264355" cy="510222"/>
            </a:xfrm>
            <a:prstGeom prst="line">
              <a:avLst/>
            </a:prstGeom>
            <a:noFill/>
            <a:ln w="19050">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 name="Line 13"/>
            <p:cNvSpPr>
              <a:spLocks noChangeShapeType="1"/>
            </p:cNvSpPr>
            <p:nvPr/>
          </p:nvSpPr>
          <p:spPr bwMode="auto">
            <a:xfrm>
              <a:off x="4142770" y="2944033"/>
              <a:ext cx="661849" cy="458800"/>
            </a:xfrm>
            <a:prstGeom prst="line">
              <a:avLst/>
            </a:prstGeom>
            <a:noFill/>
            <a:ln w="19050">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 name="Line 15"/>
            <p:cNvSpPr>
              <a:spLocks noChangeShapeType="1"/>
            </p:cNvSpPr>
            <p:nvPr/>
          </p:nvSpPr>
          <p:spPr bwMode="auto">
            <a:xfrm>
              <a:off x="3824156" y="3449201"/>
              <a:ext cx="724342" cy="685928"/>
            </a:xfrm>
            <a:prstGeom prst="line">
              <a:avLst/>
            </a:prstGeom>
            <a:noFill/>
            <a:ln w="19050">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Line 16"/>
            <p:cNvSpPr>
              <a:spLocks noChangeShapeType="1"/>
            </p:cNvSpPr>
            <p:nvPr/>
          </p:nvSpPr>
          <p:spPr bwMode="auto">
            <a:xfrm flipH="1">
              <a:off x="4661096" y="3457951"/>
              <a:ext cx="143521" cy="723545"/>
            </a:xfrm>
            <a:prstGeom prst="line">
              <a:avLst/>
            </a:prstGeom>
            <a:noFill/>
            <a:ln w="19050">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Line 17"/>
            <p:cNvSpPr>
              <a:spLocks noChangeShapeType="1"/>
            </p:cNvSpPr>
            <p:nvPr/>
          </p:nvSpPr>
          <p:spPr bwMode="auto">
            <a:xfrm>
              <a:off x="4142770" y="3028984"/>
              <a:ext cx="472730" cy="1082960"/>
            </a:xfrm>
            <a:prstGeom prst="line">
              <a:avLst/>
            </a:prstGeom>
            <a:noFill/>
            <a:ln w="19050">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Line 18"/>
            <p:cNvSpPr>
              <a:spLocks noChangeShapeType="1"/>
            </p:cNvSpPr>
            <p:nvPr/>
          </p:nvSpPr>
          <p:spPr bwMode="auto">
            <a:xfrm flipV="1">
              <a:off x="3272328" y="3495568"/>
              <a:ext cx="483897" cy="499970"/>
            </a:xfrm>
            <a:prstGeom prst="line">
              <a:avLst/>
            </a:prstGeom>
            <a:noFill/>
            <a:ln w="19050">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 name="Line 19"/>
            <p:cNvSpPr>
              <a:spLocks noChangeShapeType="1"/>
            </p:cNvSpPr>
            <p:nvPr/>
          </p:nvSpPr>
          <p:spPr bwMode="auto">
            <a:xfrm flipH="1" flipV="1">
              <a:off x="3811796" y="3429210"/>
              <a:ext cx="55835" cy="709242"/>
            </a:xfrm>
            <a:prstGeom prst="line">
              <a:avLst/>
            </a:prstGeom>
            <a:noFill/>
            <a:ln w="19050">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Line 20"/>
            <p:cNvSpPr>
              <a:spLocks noChangeShapeType="1"/>
            </p:cNvSpPr>
            <p:nvPr/>
          </p:nvSpPr>
          <p:spPr bwMode="auto">
            <a:xfrm flipH="1" flipV="1">
              <a:off x="3272327" y="4051815"/>
              <a:ext cx="551827" cy="86635"/>
            </a:xfrm>
            <a:prstGeom prst="line">
              <a:avLst/>
            </a:prstGeom>
            <a:noFill/>
            <a:ln w="19050">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 name="Oval 5"/>
            <p:cNvSpPr>
              <a:spLocks noChangeArrowheads="1"/>
            </p:cNvSpPr>
            <p:nvPr/>
          </p:nvSpPr>
          <p:spPr bwMode="auto">
            <a:xfrm>
              <a:off x="3985504" y="2827144"/>
              <a:ext cx="247531" cy="233776"/>
            </a:xfrm>
            <a:prstGeom prst="ellipse">
              <a:avLst/>
            </a:prstGeom>
            <a:solidFill>
              <a:srgbClr val="CC00CC"/>
            </a:solidFill>
            <a:ln>
              <a:noFill/>
            </a:ln>
            <a:effectLst/>
            <a:extLst>
              <a:ext uri="{91240B29-F687-4F45-9708-019B960494DF}">
                <a14:hiddenLine xmlns:a14="http://schemas.microsoft.com/office/drawing/2010/main" w="38100">
                  <a:solidFill>
                    <a:srgbClr val="CC99FF"/>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ea typeface="宋体" panose="02010600030101010101" pitchFamily="2" charset="-122"/>
              </a:endParaRPr>
            </a:p>
          </p:txBody>
        </p:sp>
        <p:sp>
          <p:nvSpPr>
            <p:cNvPr id="13" name="Oval 7"/>
            <p:cNvSpPr>
              <a:spLocks noChangeArrowheads="1"/>
            </p:cNvSpPr>
            <p:nvPr/>
          </p:nvSpPr>
          <p:spPr bwMode="auto">
            <a:xfrm>
              <a:off x="4680854" y="3312322"/>
              <a:ext cx="247531" cy="233776"/>
            </a:xfrm>
            <a:prstGeom prst="ellipse">
              <a:avLst/>
            </a:prstGeom>
            <a:solidFill>
              <a:srgbClr val="CC00CC"/>
            </a:solidFill>
            <a:ln>
              <a:noFill/>
            </a:ln>
            <a:effectLst/>
            <a:extLst>
              <a:ext uri="{91240B29-F687-4F45-9708-019B960494DF}">
                <a14:hiddenLine xmlns:a14="http://schemas.microsoft.com/office/drawing/2010/main" w="38100">
                  <a:solidFill>
                    <a:srgbClr val="CC99FF"/>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ea typeface="宋体" panose="02010600030101010101" pitchFamily="2" charset="-122"/>
              </a:endParaRPr>
            </a:p>
          </p:txBody>
        </p:sp>
        <p:sp>
          <p:nvSpPr>
            <p:cNvPr id="15" name="Oval 9"/>
            <p:cNvSpPr>
              <a:spLocks noChangeArrowheads="1"/>
            </p:cNvSpPr>
            <p:nvPr/>
          </p:nvSpPr>
          <p:spPr bwMode="auto">
            <a:xfrm>
              <a:off x="4526165" y="4088760"/>
              <a:ext cx="247531" cy="233776"/>
            </a:xfrm>
            <a:prstGeom prst="ellipse">
              <a:avLst/>
            </a:prstGeom>
            <a:solidFill>
              <a:srgbClr val="CC00CC"/>
            </a:solidFill>
            <a:ln>
              <a:noFill/>
            </a:ln>
            <a:effectLst/>
            <a:extLst>
              <a:ext uri="{91240B29-F687-4F45-9708-019B960494DF}">
                <a14:hiddenLine xmlns:a14="http://schemas.microsoft.com/office/drawing/2010/main" w="38100">
                  <a:solidFill>
                    <a:srgbClr val="CC99FF"/>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ea typeface="宋体" panose="02010600030101010101" pitchFamily="2" charset="-122"/>
              </a:endParaRPr>
            </a:p>
          </p:txBody>
        </p:sp>
        <p:sp>
          <p:nvSpPr>
            <p:cNvPr id="16" name="Oval 10"/>
            <p:cNvSpPr>
              <a:spLocks noChangeArrowheads="1"/>
            </p:cNvSpPr>
            <p:nvPr/>
          </p:nvSpPr>
          <p:spPr bwMode="auto">
            <a:xfrm>
              <a:off x="3099132" y="3935411"/>
              <a:ext cx="247531" cy="232810"/>
            </a:xfrm>
            <a:prstGeom prst="ellipse">
              <a:avLst/>
            </a:prstGeom>
            <a:solidFill>
              <a:srgbClr val="CC00CC"/>
            </a:solidFill>
            <a:ln>
              <a:noFill/>
            </a:ln>
            <a:effectLst/>
            <a:extLst>
              <a:ext uri="{91240B29-F687-4F45-9708-019B960494DF}">
                <a14:hiddenLine xmlns:a14="http://schemas.microsoft.com/office/drawing/2010/main" w="38100">
                  <a:solidFill>
                    <a:srgbClr val="CC99FF"/>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ea typeface="宋体" panose="02010600030101010101" pitchFamily="2" charset="-122"/>
              </a:endParaRPr>
            </a:p>
          </p:txBody>
        </p:sp>
        <p:sp>
          <p:nvSpPr>
            <p:cNvPr id="17" name="Oval 11"/>
            <p:cNvSpPr>
              <a:spLocks noChangeArrowheads="1"/>
            </p:cNvSpPr>
            <p:nvPr/>
          </p:nvSpPr>
          <p:spPr bwMode="auto">
            <a:xfrm>
              <a:off x="3756225" y="4046245"/>
              <a:ext cx="247531" cy="232810"/>
            </a:xfrm>
            <a:prstGeom prst="ellipse">
              <a:avLst/>
            </a:prstGeom>
            <a:solidFill>
              <a:srgbClr val="CC00CC"/>
            </a:solidFill>
            <a:ln>
              <a:noFill/>
            </a:ln>
            <a:effectLst/>
            <a:extLst>
              <a:ext uri="{91240B29-F687-4F45-9708-019B960494DF}">
                <a14:hiddenLine xmlns:a14="http://schemas.microsoft.com/office/drawing/2010/main" w="38100">
                  <a:solidFill>
                    <a:srgbClr val="CC99FF"/>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ea typeface="宋体" panose="02010600030101010101" pitchFamily="2" charset="-122"/>
              </a:endParaRPr>
            </a:p>
          </p:txBody>
        </p:sp>
        <p:sp>
          <p:nvSpPr>
            <p:cNvPr id="14" name="Oval 8"/>
            <p:cNvSpPr>
              <a:spLocks noChangeArrowheads="1"/>
            </p:cNvSpPr>
            <p:nvPr/>
          </p:nvSpPr>
          <p:spPr bwMode="auto">
            <a:xfrm>
              <a:off x="3700391" y="3348280"/>
              <a:ext cx="247531" cy="233776"/>
            </a:xfrm>
            <a:prstGeom prst="ellipse">
              <a:avLst/>
            </a:prstGeom>
            <a:solidFill>
              <a:srgbClr val="CC00CC"/>
            </a:solidFill>
            <a:ln>
              <a:noFill/>
            </a:ln>
            <a:effectLst/>
            <a:extLst>
              <a:ext uri="{91240B29-F687-4F45-9708-019B960494DF}">
                <a14:hiddenLine xmlns:a14="http://schemas.microsoft.com/office/drawing/2010/main" w="38100">
                  <a:solidFill>
                    <a:srgbClr val="CC99FF"/>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ea typeface="宋体" panose="02010600030101010101" pitchFamily="2" charset="-122"/>
              </a:endParaRPr>
            </a:p>
          </p:txBody>
        </p:sp>
      </p:grpSp>
      <p:grpSp>
        <p:nvGrpSpPr>
          <p:cNvPr id="2" name="组合 1"/>
          <p:cNvGrpSpPr/>
          <p:nvPr/>
        </p:nvGrpSpPr>
        <p:grpSpPr>
          <a:xfrm>
            <a:off x="5299243" y="2549195"/>
            <a:ext cx="1829253" cy="1495392"/>
            <a:chOff x="6484883" y="2827144"/>
            <a:chExt cx="1829253" cy="1495392"/>
          </a:xfrm>
        </p:grpSpPr>
        <p:sp>
          <p:nvSpPr>
            <p:cNvPr id="48" name="Line 12"/>
            <p:cNvSpPr>
              <a:spLocks noChangeShapeType="1"/>
            </p:cNvSpPr>
            <p:nvPr/>
          </p:nvSpPr>
          <p:spPr bwMode="auto">
            <a:xfrm flipH="1">
              <a:off x="7209906" y="2947730"/>
              <a:ext cx="264355" cy="510222"/>
            </a:xfrm>
            <a:prstGeom prst="line">
              <a:avLst/>
            </a:prstGeom>
            <a:noFill/>
            <a:ln w="19050">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 name="Line 13"/>
            <p:cNvSpPr>
              <a:spLocks noChangeShapeType="1"/>
            </p:cNvSpPr>
            <p:nvPr/>
          </p:nvSpPr>
          <p:spPr bwMode="auto">
            <a:xfrm>
              <a:off x="7528521" y="2944033"/>
              <a:ext cx="661849" cy="458800"/>
            </a:xfrm>
            <a:prstGeom prst="line">
              <a:avLst/>
            </a:prstGeom>
            <a:noFill/>
            <a:ln w="19050">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 name="Line 15"/>
            <p:cNvSpPr>
              <a:spLocks noChangeShapeType="1"/>
            </p:cNvSpPr>
            <p:nvPr/>
          </p:nvSpPr>
          <p:spPr bwMode="auto">
            <a:xfrm>
              <a:off x="7209907" y="3449201"/>
              <a:ext cx="724342" cy="685928"/>
            </a:xfrm>
            <a:prstGeom prst="line">
              <a:avLst/>
            </a:prstGeom>
            <a:noFill/>
            <a:ln w="19050">
              <a:solidFill>
                <a:srgbClr val="0000FF"/>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 name="Line 16"/>
            <p:cNvSpPr>
              <a:spLocks noChangeShapeType="1"/>
            </p:cNvSpPr>
            <p:nvPr/>
          </p:nvSpPr>
          <p:spPr bwMode="auto">
            <a:xfrm flipH="1">
              <a:off x="8046847" y="3457951"/>
              <a:ext cx="143521" cy="723545"/>
            </a:xfrm>
            <a:prstGeom prst="line">
              <a:avLst/>
            </a:prstGeom>
            <a:noFill/>
            <a:ln w="19050">
              <a:solidFill>
                <a:srgbClr val="0000FF"/>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 name="Line 17"/>
            <p:cNvSpPr>
              <a:spLocks noChangeShapeType="1"/>
            </p:cNvSpPr>
            <p:nvPr/>
          </p:nvSpPr>
          <p:spPr bwMode="auto">
            <a:xfrm>
              <a:off x="7528521" y="3028984"/>
              <a:ext cx="472730" cy="1082960"/>
            </a:xfrm>
            <a:prstGeom prst="line">
              <a:avLst/>
            </a:prstGeom>
            <a:noFill/>
            <a:ln w="19050">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 name="Line 18"/>
            <p:cNvSpPr>
              <a:spLocks noChangeShapeType="1"/>
            </p:cNvSpPr>
            <p:nvPr/>
          </p:nvSpPr>
          <p:spPr bwMode="auto">
            <a:xfrm flipV="1">
              <a:off x="6658079" y="3495568"/>
              <a:ext cx="483897" cy="499970"/>
            </a:xfrm>
            <a:prstGeom prst="line">
              <a:avLst/>
            </a:prstGeom>
            <a:noFill/>
            <a:ln w="19050">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 name="Line 19"/>
            <p:cNvSpPr>
              <a:spLocks noChangeShapeType="1"/>
            </p:cNvSpPr>
            <p:nvPr/>
          </p:nvSpPr>
          <p:spPr bwMode="auto">
            <a:xfrm flipH="1" flipV="1">
              <a:off x="7197547" y="3429210"/>
              <a:ext cx="55835" cy="709242"/>
            </a:xfrm>
            <a:prstGeom prst="line">
              <a:avLst/>
            </a:prstGeom>
            <a:noFill/>
            <a:ln w="19050">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 name="Line 20"/>
            <p:cNvSpPr>
              <a:spLocks noChangeShapeType="1"/>
            </p:cNvSpPr>
            <p:nvPr/>
          </p:nvSpPr>
          <p:spPr bwMode="auto">
            <a:xfrm flipH="1" flipV="1">
              <a:off x="6658078" y="4051815"/>
              <a:ext cx="551827" cy="86635"/>
            </a:xfrm>
            <a:prstGeom prst="line">
              <a:avLst/>
            </a:prstGeom>
            <a:noFill/>
            <a:ln w="19050">
              <a:solidFill>
                <a:srgbClr val="0000FF"/>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6" name="Oval 5"/>
            <p:cNvSpPr>
              <a:spLocks noChangeArrowheads="1"/>
            </p:cNvSpPr>
            <p:nvPr/>
          </p:nvSpPr>
          <p:spPr bwMode="auto">
            <a:xfrm>
              <a:off x="7371255" y="2827144"/>
              <a:ext cx="247531" cy="233776"/>
            </a:xfrm>
            <a:prstGeom prst="ellipse">
              <a:avLst/>
            </a:prstGeom>
            <a:solidFill>
              <a:srgbClr val="CC00CC"/>
            </a:solidFill>
            <a:ln>
              <a:noFill/>
            </a:ln>
            <a:effectLst/>
            <a:extLst>
              <a:ext uri="{91240B29-F687-4F45-9708-019B960494DF}">
                <a14:hiddenLine xmlns:a14="http://schemas.microsoft.com/office/drawing/2010/main" w="38100">
                  <a:solidFill>
                    <a:srgbClr val="CC99FF"/>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ea typeface="宋体" panose="02010600030101010101" pitchFamily="2" charset="-122"/>
              </a:endParaRPr>
            </a:p>
          </p:txBody>
        </p:sp>
        <p:sp>
          <p:nvSpPr>
            <p:cNvPr id="57" name="Oval 7"/>
            <p:cNvSpPr>
              <a:spLocks noChangeArrowheads="1"/>
            </p:cNvSpPr>
            <p:nvPr/>
          </p:nvSpPr>
          <p:spPr bwMode="auto">
            <a:xfrm>
              <a:off x="8066605" y="3312322"/>
              <a:ext cx="247531" cy="233776"/>
            </a:xfrm>
            <a:prstGeom prst="ellipse">
              <a:avLst/>
            </a:prstGeom>
            <a:solidFill>
              <a:srgbClr val="CC00CC"/>
            </a:solidFill>
            <a:ln>
              <a:noFill/>
            </a:ln>
            <a:effectLst/>
            <a:extLst>
              <a:ext uri="{91240B29-F687-4F45-9708-019B960494DF}">
                <a14:hiddenLine xmlns:a14="http://schemas.microsoft.com/office/drawing/2010/main" w="38100">
                  <a:solidFill>
                    <a:srgbClr val="CC99FF"/>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ea typeface="宋体" panose="02010600030101010101" pitchFamily="2" charset="-122"/>
              </a:endParaRPr>
            </a:p>
          </p:txBody>
        </p:sp>
        <p:sp>
          <p:nvSpPr>
            <p:cNvPr id="58" name="Oval 9"/>
            <p:cNvSpPr>
              <a:spLocks noChangeArrowheads="1"/>
            </p:cNvSpPr>
            <p:nvPr/>
          </p:nvSpPr>
          <p:spPr bwMode="auto">
            <a:xfrm>
              <a:off x="7911916" y="4088760"/>
              <a:ext cx="247531" cy="233776"/>
            </a:xfrm>
            <a:prstGeom prst="ellipse">
              <a:avLst/>
            </a:prstGeom>
            <a:solidFill>
              <a:srgbClr val="CC00CC"/>
            </a:solidFill>
            <a:ln>
              <a:noFill/>
            </a:ln>
            <a:effectLst/>
            <a:extLst>
              <a:ext uri="{91240B29-F687-4F45-9708-019B960494DF}">
                <a14:hiddenLine xmlns:a14="http://schemas.microsoft.com/office/drawing/2010/main" w="38100">
                  <a:solidFill>
                    <a:srgbClr val="CC99FF"/>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ea typeface="宋体" panose="02010600030101010101" pitchFamily="2" charset="-122"/>
              </a:endParaRPr>
            </a:p>
          </p:txBody>
        </p:sp>
        <p:sp>
          <p:nvSpPr>
            <p:cNvPr id="59" name="Oval 10"/>
            <p:cNvSpPr>
              <a:spLocks noChangeArrowheads="1"/>
            </p:cNvSpPr>
            <p:nvPr/>
          </p:nvSpPr>
          <p:spPr bwMode="auto">
            <a:xfrm>
              <a:off x="6484883" y="3935411"/>
              <a:ext cx="247531" cy="232810"/>
            </a:xfrm>
            <a:prstGeom prst="ellipse">
              <a:avLst/>
            </a:prstGeom>
            <a:solidFill>
              <a:srgbClr val="CC00CC"/>
            </a:solidFill>
            <a:ln>
              <a:noFill/>
            </a:ln>
            <a:effectLst/>
            <a:extLst>
              <a:ext uri="{91240B29-F687-4F45-9708-019B960494DF}">
                <a14:hiddenLine xmlns:a14="http://schemas.microsoft.com/office/drawing/2010/main" w="38100">
                  <a:solidFill>
                    <a:srgbClr val="CC99FF"/>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ea typeface="宋体" panose="02010600030101010101" pitchFamily="2" charset="-122"/>
              </a:endParaRPr>
            </a:p>
          </p:txBody>
        </p:sp>
        <p:sp>
          <p:nvSpPr>
            <p:cNvPr id="60" name="Oval 11"/>
            <p:cNvSpPr>
              <a:spLocks noChangeArrowheads="1"/>
            </p:cNvSpPr>
            <p:nvPr/>
          </p:nvSpPr>
          <p:spPr bwMode="auto">
            <a:xfrm>
              <a:off x="7141976" y="4046245"/>
              <a:ext cx="247531" cy="232810"/>
            </a:xfrm>
            <a:prstGeom prst="ellipse">
              <a:avLst/>
            </a:prstGeom>
            <a:solidFill>
              <a:srgbClr val="CC00CC"/>
            </a:solidFill>
            <a:ln>
              <a:noFill/>
            </a:ln>
            <a:effectLst/>
            <a:extLst>
              <a:ext uri="{91240B29-F687-4F45-9708-019B960494DF}">
                <a14:hiddenLine xmlns:a14="http://schemas.microsoft.com/office/drawing/2010/main" w="38100">
                  <a:solidFill>
                    <a:srgbClr val="CC99FF"/>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ea typeface="宋体" panose="02010600030101010101" pitchFamily="2" charset="-122"/>
              </a:endParaRPr>
            </a:p>
          </p:txBody>
        </p:sp>
        <p:sp>
          <p:nvSpPr>
            <p:cNvPr id="61" name="Oval 8"/>
            <p:cNvSpPr>
              <a:spLocks noChangeArrowheads="1"/>
            </p:cNvSpPr>
            <p:nvPr/>
          </p:nvSpPr>
          <p:spPr bwMode="auto">
            <a:xfrm>
              <a:off x="7086142" y="3348280"/>
              <a:ext cx="247531" cy="233776"/>
            </a:xfrm>
            <a:prstGeom prst="ellipse">
              <a:avLst/>
            </a:prstGeom>
            <a:solidFill>
              <a:srgbClr val="CC00CC"/>
            </a:solidFill>
            <a:ln>
              <a:noFill/>
            </a:ln>
            <a:effectLst/>
            <a:extLst>
              <a:ext uri="{91240B29-F687-4F45-9708-019B960494DF}">
                <a14:hiddenLine xmlns:a14="http://schemas.microsoft.com/office/drawing/2010/main" w="38100">
                  <a:solidFill>
                    <a:srgbClr val="CC99FF"/>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ea typeface="宋体" panose="02010600030101010101" pitchFamily="2"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2000" advTm="2000"/>
    </mc:Choice>
    <mc:Fallback>
      <p:transition spd="slow" advTm="2000"/>
    </mc:Fallback>
  </mc:AlternateContent>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AutoShape 5"/>
          <p:cNvSpPr>
            <a:spLocks noChangeArrowheads="1"/>
          </p:cNvSpPr>
          <p:nvPr/>
        </p:nvSpPr>
        <p:spPr bwMode="auto">
          <a:xfrm>
            <a:off x="502919" y="649531"/>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 name="Rectangle 6"/>
          <p:cNvSpPr>
            <a:spLocks noChangeArrowheads="1"/>
          </p:cNvSpPr>
          <p:nvPr/>
        </p:nvSpPr>
        <p:spPr bwMode="auto">
          <a:xfrm>
            <a:off x="2781168" y="626441"/>
            <a:ext cx="357181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anose="020B0503020204020204" pitchFamily="34" charset="-122"/>
                <a:ea typeface="微软雅黑" panose="020B0503020204020204" pitchFamily="34" charset="-122"/>
              </a:rPr>
              <a:t>3. </a:t>
            </a:r>
            <a:r>
              <a:rPr lang="zh-CN" altLang="en-US" sz="2000" b="1" dirty="0">
                <a:solidFill>
                  <a:schemeClr val="bg1"/>
                </a:solidFill>
                <a:latin typeface="微软雅黑" panose="020B0503020204020204" pitchFamily="34" charset="-122"/>
                <a:ea typeface="微软雅黑" panose="020B0503020204020204" pitchFamily="34" charset="-122"/>
              </a:rPr>
              <a:t>从总线以太网到星形以太网</a:t>
            </a:r>
            <a:endParaRPr lang="fr-FR" altLang="zh-CN" sz="2000" b="1" dirty="0">
              <a:solidFill>
                <a:schemeClr val="bg1"/>
              </a:solidFill>
              <a:latin typeface="微软雅黑" panose="020B0503020204020204" pitchFamily="34" charset="-122"/>
              <a:ea typeface="微软雅黑" panose="020B0503020204020204" pitchFamily="34" charset="-122"/>
            </a:endParaRPr>
          </a:p>
        </p:txBody>
      </p:sp>
      <p:graphicFrame>
        <p:nvGraphicFramePr>
          <p:cNvPr id="2" name="图示 1"/>
          <p:cNvGraphicFramePr/>
          <p:nvPr/>
        </p:nvGraphicFramePr>
        <p:xfrm>
          <a:off x="1029546" y="864916"/>
          <a:ext cx="7347836" cy="2571935"/>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grpSp>
        <p:nvGrpSpPr>
          <p:cNvPr id="5" name="组合 4"/>
          <p:cNvGrpSpPr/>
          <p:nvPr/>
        </p:nvGrpSpPr>
        <p:grpSpPr>
          <a:xfrm>
            <a:off x="5396677" y="3436851"/>
            <a:ext cx="2537362" cy="1086997"/>
            <a:chOff x="5368965" y="3639168"/>
            <a:chExt cx="2398816" cy="911465"/>
          </a:xfrm>
        </p:grpSpPr>
        <p:sp>
          <p:nvSpPr>
            <p:cNvPr id="41" name="AutoShape 42"/>
            <p:cNvSpPr>
              <a:spLocks noChangeArrowheads="1"/>
            </p:cNvSpPr>
            <p:nvPr/>
          </p:nvSpPr>
          <p:spPr bwMode="auto">
            <a:xfrm>
              <a:off x="5368965" y="3639168"/>
              <a:ext cx="2398816" cy="911465"/>
            </a:xfrm>
            <a:prstGeom prst="roundRect">
              <a:avLst>
                <a:gd name="adj" fmla="val 16667"/>
              </a:avLst>
            </a:prstGeom>
            <a:solidFill>
              <a:srgbClr val="66FFFF"/>
            </a:solidFill>
            <a:ln w="12700">
              <a:solidFill>
                <a:srgbClr val="00B0F0"/>
              </a:solidFill>
              <a:prstDash val="dash"/>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CC"/>
                </a:solidFill>
                <a:latin typeface="微软雅黑" panose="020B0503020204020204" pitchFamily="34" charset="-122"/>
                <a:ea typeface="微软雅黑" panose="020B0503020204020204" pitchFamily="34" charset="-122"/>
              </a:endParaRPr>
            </a:p>
          </p:txBody>
        </p:sp>
        <p:grpSp>
          <p:nvGrpSpPr>
            <p:cNvPr id="49" name="组合 48"/>
            <p:cNvGrpSpPr/>
            <p:nvPr/>
          </p:nvGrpSpPr>
          <p:grpSpPr>
            <a:xfrm>
              <a:off x="5619959" y="3682008"/>
              <a:ext cx="1953810" cy="778278"/>
              <a:chOff x="5082233" y="3157599"/>
              <a:chExt cx="2455725" cy="1315197"/>
            </a:xfrm>
          </p:grpSpPr>
          <p:sp>
            <p:nvSpPr>
              <p:cNvPr id="50" name="Text Box 49"/>
              <p:cNvSpPr txBox="1">
                <a:spLocks noChangeArrowheads="1"/>
              </p:cNvSpPr>
              <p:nvPr/>
            </p:nvSpPr>
            <p:spPr bwMode="auto">
              <a:xfrm>
                <a:off x="5693245" y="3157599"/>
                <a:ext cx="1229495" cy="3925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kumimoji="1" lang="zh-CN" altLang="en-US" sz="1200" b="1" dirty="0" smtClean="0">
                    <a:solidFill>
                      <a:srgbClr val="C00000"/>
                    </a:solidFill>
                    <a:latin typeface="微软雅黑" panose="020B0503020204020204" pitchFamily="34" charset="-122"/>
                    <a:ea typeface="微软雅黑" panose="020B0503020204020204" pitchFamily="34" charset="-122"/>
                  </a:rPr>
                  <a:t>交换机</a:t>
                </a:r>
                <a:endParaRPr kumimoji="1" lang="zh-CN" altLang="en-US" sz="1200" b="1" dirty="0">
                  <a:solidFill>
                    <a:srgbClr val="C00000"/>
                  </a:solidFill>
                  <a:latin typeface="微软雅黑" panose="020B0503020204020204" pitchFamily="34" charset="-122"/>
                  <a:ea typeface="微软雅黑" panose="020B0503020204020204" pitchFamily="34" charset="-122"/>
                </a:endParaRPr>
              </a:p>
            </p:txBody>
          </p:sp>
          <p:sp>
            <p:nvSpPr>
              <p:cNvPr id="51" name="Line 60"/>
              <p:cNvSpPr>
                <a:spLocks noChangeShapeType="1"/>
              </p:cNvSpPr>
              <p:nvPr/>
            </p:nvSpPr>
            <p:spPr bwMode="auto">
              <a:xfrm flipH="1">
                <a:off x="5412258" y="3683538"/>
                <a:ext cx="746501" cy="384448"/>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anose="020B0503020204020204" pitchFamily="34" charset="-122"/>
                  <a:ea typeface="微软雅黑" panose="020B0503020204020204" pitchFamily="34" charset="-122"/>
                </a:endParaRPr>
              </a:p>
            </p:txBody>
          </p:sp>
          <p:sp>
            <p:nvSpPr>
              <p:cNvPr id="52" name="Line 62"/>
              <p:cNvSpPr>
                <a:spLocks noChangeShapeType="1"/>
              </p:cNvSpPr>
              <p:nvPr/>
            </p:nvSpPr>
            <p:spPr bwMode="auto">
              <a:xfrm>
                <a:off x="6454223" y="3683537"/>
                <a:ext cx="157131" cy="565097"/>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anose="020B0503020204020204" pitchFamily="34" charset="-122"/>
                  <a:ea typeface="微软雅黑" panose="020B0503020204020204" pitchFamily="34" charset="-122"/>
                </a:endParaRPr>
              </a:p>
            </p:txBody>
          </p:sp>
          <p:sp>
            <p:nvSpPr>
              <p:cNvPr id="53" name="Line 63"/>
              <p:cNvSpPr>
                <a:spLocks noChangeShapeType="1"/>
              </p:cNvSpPr>
              <p:nvPr/>
            </p:nvSpPr>
            <p:spPr bwMode="auto">
              <a:xfrm>
                <a:off x="6597263" y="3683537"/>
                <a:ext cx="716534" cy="565098"/>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anose="020B0503020204020204" pitchFamily="34" charset="-122"/>
                  <a:ea typeface="微软雅黑" panose="020B0503020204020204" pitchFamily="34" charset="-122"/>
                </a:endParaRPr>
              </a:p>
            </p:txBody>
          </p:sp>
          <p:sp>
            <p:nvSpPr>
              <p:cNvPr id="54" name="Line 64"/>
              <p:cNvSpPr>
                <a:spLocks noChangeShapeType="1"/>
              </p:cNvSpPr>
              <p:nvPr/>
            </p:nvSpPr>
            <p:spPr bwMode="auto">
              <a:xfrm flipH="1">
                <a:off x="5946238" y="3683537"/>
                <a:ext cx="212521" cy="565097"/>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anose="020B0503020204020204" pitchFamily="34" charset="-122"/>
                  <a:ea typeface="微软雅黑" panose="020B0503020204020204" pitchFamily="34" charset="-122"/>
                </a:endParaRPr>
              </a:p>
            </p:txBody>
          </p:sp>
          <p:pic>
            <p:nvPicPr>
              <p:cNvPr id="55" name="Picture 239" descr="jisuanji"/>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082233" y="4024473"/>
                <a:ext cx="448323" cy="448323"/>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239" descr="jisuanji"/>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722078" y="4024473"/>
                <a:ext cx="448323" cy="448323"/>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239" descr="jisuanji"/>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387193" y="4024473"/>
                <a:ext cx="448323" cy="448323"/>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239" descr="jisuanji"/>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089635" y="4024473"/>
                <a:ext cx="448323" cy="448323"/>
              </a:xfrm>
              <a:prstGeom prst="rect">
                <a:avLst/>
              </a:prstGeom>
              <a:noFill/>
              <a:extLst>
                <a:ext uri="{909E8E84-426E-40DD-AFC4-6F175D3DCCD1}">
                  <a14:hiddenFill xmlns:a14="http://schemas.microsoft.com/office/drawing/2010/main">
                    <a:solidFill>
                      <a:srgbClr val="FFFFFF"/>
                    </a:solidFill>
                  </a14:hiddenFill>
                </a:ext>
              </a:extLst>
            </p:spPr>
          </p:pic>
          <p:sp>
            <p:nvSpPr>
              <p:cNvPr id="59" name="modem"/>
              <p:cNvSpPr>
                <a:spLocks noEditPoints="1" noChangeArrowheads="1"/>
              </p:cNvSpPr>
              <p:nvPr/>
            </p:nvSpPr>
            <p:spPr bwMode="auto">
              <a:xfrm>
                <a:off x="5829254" y="3521381"/>
                <a:ext cx="990656" cy="250365"/>
              </a:xfrm>
              <a:custGeom>
                <a:avLst/>
                <a:gdLst>
                  <a:gd name="T0" fmla="*/ 0 w 21600"/>
                  <a:gd name="T1" fmla="*/ 5152 h 21600"/>
                  <a:gd name="T2" fmla="*/ 2941 w 21600"/>
                  <a:gd name="T3" fmla="*/ 0 h 21600"/>
                  <a:gd name="T4" fmla="*/ 18625 w 21600"/>
                  <a:gd name="T5" fmla="*/ 0 h 21600"/>
                  <a:gd name="T6" fmla="*/ 21600 w 21600"/>
                  <a:gd name="T7" fmla="*/ 5152 h 21600"/>
                  <a:gd name="T8" fmla="*/ 21600 w 21600"/>
                  <a:gd name="T9" fmla="*/ 21600 h 21600"/>
                  <a:gd name="T10" fmla="*/ 0 w 21600"/>
                  <a:gd name="T11" fmla="*/ 21600 h 21600"/>
                  <a:gd name="T12" fmla="*/ 10800 w 21600"/>
                  <a:gd name="T13" fmla="*/ 0 h 21600"/>
                  <a:gd name="T14" fmla="*/ 10800 w 21600"/>
                  <a:gd name="T15" fmla="*/ 21600 h 21600"/>
                  <a:gd name="T16" fmla="*/ 0 w 21600"/>
                  <a:gd name="T17" fmla="*/ 13376 h 21600"/>
                  <a:gd name="T18" fmla="*/ 21600 w 21600"/>
                  <a:gd name="T19" fmla="*/ 13376 h 21600"/>
                  <a:gd name="T20" fmla="*/ 400 w 21600"/>
                  <a:gd name="T21" fmla="*/ 22400 h 21600"/>
                  <a:gd name="T22" fmla="*/ 21200 w 21600"/>
                  <a:gd name="T23" fmla="*/ 30000 h 21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T20" t="T21" r="T22" b="T23"/>
                <a:pathLst>
                  <a:path w="21600" h="21600" extrusionOk="0">
                    <a:moveTo>
                      <a:pt x="0" y="5152"/>
                    </a:moveTo>
                    <a:lnTo>
                      <a:pt x="2941" y="0"/>
                    </a:lnTo>
                    <a:lnTo>
                      <a:pt x="18625" y="0"/>
                    </a:lnTo>
                    <a:lnTo>
                      <a:pt x="21600" y="5152"/>
                    </a:lnTo>
                    <a:lnTo>
                      <a:pt x="21600" y="21600"/>
                    </a:lnTo>
                    <a:lnTo>
                      <a:pt x="0" y="21600"/>
                    </a:lnTo>
                    <a:lnTo>
                      <a:pt x="0" y="5152"/>
                    </a:lnTo>
                    <a:close/>
                  </a:path>
                  <a:path w="21600" h="21600" extrusionOk="0">
                    <a:moveTo>
                      <a:pt x="0" y="5251"/>
                    </a:moveTo>
                    <a:lnTo>
                      <a:pt x="21600" y="5251"/>
                    </a:lnTo>
                    <a:moveTo>
                      <a:pt x="1961" y="11791"/>
                    </a:moveTo>
                    <a:lnTo>
                      <a:pt x="1961" y="14268"/>
                    </a:lnTo>
                    <a:lnTo>
                      <a:pt x="2806" y="14268"/>
                    </a:lnTo>
                    <a:lnTo>
                      <a:pt x="2806" y="11791"/>
                    </a:lnTo>
                    <a:lnTo>
                      <a:pt x="1961" y="11791"/>
                    </a:lnTo>
                    <a:close/>
                  </a:path>
                  <a:path w="21600" h="21600" extrusionOk="0">
                    <a:moveTo>
                      <a:pt x="3685" y="11791"/>
                    </a:moveTo>
                    <a:lnTo>
                      <a:pt x="3685" y="14268"/>
                    </a:lnTo>
                    <a:lnTo>
                      <a:pt x="4530" y="14268"/>
                    </a:lnTo>
                    <a:lnTo>
                      <a:pt x="4530" y="11791"/>
                    </a:lnTo>
                    <a:lnTo>
                      <a:pt x="3685" y="11791"/>
                    </a:lnTo>
                    <a:close/>
                  </a:path>
                  <a:path w="21600" h="21600" extrusionOk="0">
                    <a:moveTo>
                      <a:pt x="5408" y="11791"/>
                    </a:moveTo>
                    <a:lnTo>
                      <a:pt x="5408" y="14268"/>
                    </a:lnTo>
                    <a:lnTo>
                      <a:pt x="6254" y="14268"/>
                    </a:lnTo>
                    <a:lnTo>
                      <a:pt x="6254" y="11791"/>
                    </a:lnTo>
                    <a:lnTo>
                      <a:pt x="5408" y="11791"/>
                    </a:lnTo>
                    <a:close/>
                  </a:path>
                  <a:path w="21600" h="21600" extrusionOk="0">
                    <a:moveTo>
                      <a:pt x="7132" y="11791"/>
                    </a:moveTo>
                    <a:lnTo>
                      <a:pt x="7132" y="14268"/>
                    </a:lnTo>
                    <a:lnTo>
                      <a:pt x="7977" y="14268"/>
                    </a:lnTo>
                    <a:lnTo>
                      <a:pt x="7977" y="11791"/>
                    </a:lnTo>
                    <a:lnTo>
                      <a:pt x="7132" y="11791"/>
                    </a:lnTo>
                    <a:close/>
                  </a:path>
                </a:pathLst>
              </a:custGeom>
              <a:solidFill>
                <a:srgbClr val="3399FF"/>
              </a:solidFill>
              <a:ln w="9525">
                <a:solidFill>
                  <a:srgbClr val="000000"/>
                </a:solidFill>
                <a:miter lim="800000"/>
              </a:ln>
            </p:spPr>
            <p:txBody>
              <a:bodyPr vert="horz" wrap="square" lIns="91440" tIns="45720" rIns="91440" bIns="45720" numCol="1" anchor="t" anchorCtr="0" compatLnSpc="1"/>
              <a:lstStyle/>
              <a:p>
                <a:endParaRPr lang="zh-CN" altLang="en-US" dirty="0"/>
              </a:p>
            </p:txBody>
          </p:sp>
        </p:grpSp>
      </p:grpSp>
      <p:grpSp>
        <p:nvGrpSpPr>
          <p:cNvPr id="3" name="组合 2"/>
          <p:cNvGrpSpPr/>
          <p:nvPr/>
        </p:nvGrpSpPr>
        <p:grpSpPr>
          <a:xfrm>
            <a:off x="1788000" y="3436851"/>
            <a:ext cx="2354335" cy="1086997"/>
            <a:chOff x="1788000" y="3629932"/>
            <a:chExt cx="2225783" cy="911465"/>
          </a:xfrm>
        </p:grpSpPr>
        <p:sp>
          <p:nvSpPr>
            <p:cNvPr id="60" name="AutoShape 42"/>
            <p:cNvSpPr>
              <a:spLocks noChangeArrowheads="1"/>
            </p:cNvSpPr>
            <p:nvPr/>
          </p:nvSpPr>
          <p:spPr bwMode="auto">
            <a:xfrm>
              <a:off x="1788000" y="3629932"/>
              <a:ext cx="2225783" cy="911465"/>
            </a:xfrm>
            <a:prstGeom prst="roundRect">
              <a:avLst>
                <a:gd name="adj" fmla="val 16667"/>
              </a:avLst>
            </a:prstGeom>
            <a:solidFill>
              <a:srgbClr val="66FFFF"/>
            </a:solidFill>
            <a:ln w="12700">
              <a:solidFill>
                <a:srgbClr val="00B0F0"/>
              </a:solidFill>
              <a:prstDash val="dash"/>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CC"/>
                </a:solidFill>
                <a:latin typeface="微软雅黑" panose="020B0503020204020204" pitchFamily="34" charset="-122"/>
                <a:ea typeface="微软雅黑" panose="020B0503020204020204" pitchFamily="34" charset="-122"/>
              </a:endParaRPr>
            </a:p>
          </p:txBody>
        </p:sp>
        <p:grpSp>
          <p:nvGrpSpPr>
            <p:cNvPr id="61" name="组合 60"/>
            <p:cNvGrpSpPr/>
            <p:nvPr/>
          </p:nvGrpSpPr>
          <p:grpSpPr>
            <a:xfrm>
              <a:off x="1962770" y="3809171"/>
              <a:ext cx="1860326" cy="604936"/>
              <a:chOff x="1238454" y="3514514"/>
              <a:chExt cx="2520000" cy="958282"/>
            </a:xfrm>
          </p:grpSpPr>
          <p:sp>
            <p:nvSpPr>
              <p:cNvPr id="62" name="AutoShape 9"/>
              <p:cNvSpPr>
                <a:spLocks noChangeArrowheads="1"/>
              </p:cNvSpPr>
              <p:nvPr/>
            </p:nvSpPr>
            <p:spPr bwMode="auto">
              <a:xfrm rot="16200000">
                <a:off x="2426454" y="2326514"/>
                <a:ext cx="144000" cy="2520000"/>
              </a:xfrm>
              <a:prstGeom prst="can">
                <a:avLst>
                  <a:gd name="adj" fmla="val 56771"/>
                </a:avLst>
              </a:prstGeom>
              <a:solidFill>
                <a:srgbClr val="FFFF99"/>
              </a:solidFill>
              <a:ln w="12700">
                <a:solidFill>
                  <a:srgbClr val="000066"/>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ea typeface="宋体" panose="02010600030101010101" pitchFamily="2" charset="-122"/>
                </a:endParaRPr>
              </a:p>
            </p:txBody>
          </p:sp>
          <p:sp>
            <p:nvSpPr>
              <p:cNvPr id="63" name="Line 48"/>
              <p:cNvSpPr>
                <a:spLocks noChangeShapeType="1"/>
              </p:cNvSpPr>
              <p:nvPr/>
            </p:nvSpPr>
            <p:spPr bwMode="auto">
              <a:xfrm>
                <a:off x="1469580" y="3579685"/>
                <a:ext cx="2110898"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64" name="组合 63"/>
              <p:cNvGrpSpPr/>
              <p:nvPr/>
            </p:nvGrpSpPr>
            <p:grpSpPr>
              <a:xfrm>
                <a:off x="1695654" y="3580767"/>
                <a:ext cx="1682067" cy="632774"/>
                <a:chOff x="1695654" y="3580767"/>
                <a:chExt cx="1682067" cy="381000"/>
              </a:xfrm>
            </p:grpSpPr>
            <p:sp>
              <p:nvSpPr>
                <p:cNvPr id="69" name="Line 48"/>
                <p:cNvSpPr>
                  <a:spLocks noChangeShapeType="1"/>
                </p:cNvSpPr>
                <p:nvPr/>
              </p:nvSpPr>
              <p:spPr bwMode="auto">
                <a:xfrm flipV="1">
                  <a:off x="1695654" y="3580767"/>
                  <a:ext cx="0" cy="381000"/>
                </a:xfrm>
                <a:prstGeom prst="line">
                  <a:avLst/>
                </a:prstGeom>
                <a:noFill/>
                <a:ln w="1905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0" name="Line 48"/>
                <p:cNvSpPr>
                  <a:spLocks noChangeShapeType="1"/>
                </p:cNvSpPr>
                <p:nvPr/>
              </p:nvSpPr>
              <p:spPr bwMode="auto">
                <a:xfrm flipV="1">
                  <a:off x="2253970" y="3580767"/>
                  <a:ext cx="0" cy="381000"/>
                </a:xfrm>
                <a:prstGeom prst="line">
                  <a:avLst/>
                </a:prstGeom>
                <a:noFill/>
                <a:ln w="1905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1" name="Line 48"/>
                <p:cNvSpPr>
                  <a:spLocks noChangeShapeType="1"/>
                </p:cNvSpPr>
                <p:nvPr/>
              </p:nvSpPr>
              <p:spPr bwMode="auto">
                <a:xfrm flipV="1">
                  <a:off x="2831762" y="3580767"/>
                  <a:ext cx="0" cy="381000"/>
                </a:xfrm>
                <a:prstGeom prst="line">
                  <a:avLst/>
                </a:prstGeom>
                <a:noFill/>
                <a:ln w="1905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72" name="Line 48"/>
                <p:cNvSpPr>
                  <a:spLocks noChangeShapeType="1"/>
                </p:cNvSpPr>
                <p:nvPr/>
              </p:nvSpPr>
              <p:spPr bwMode="auto">
                <a:xfrm flipV="1">
                  <a:off x="3377721" y="3580767"/>
                  <a:ext cx="0" cy="381000"/>
                </a:xfrm>
                <a:prstGeom prst="line">
                  <a:avLst/>
                </a:prstGeom>
                <a:noFill/>
                <a:ln w="1905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pSp>
          <p:pic>
            <p:nvPicPr>
              <p:cNvPr id="65" name="Picture 239" descr="jisuanji"/>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476208" y="4024473"/>
                <a:ext cx="448323" cy="448323"/>
              </a:xfrm>
              <a:prstGeom prst="rect">
                <a:avLst/>
              </a:prstGeom>
              <a:noFill/>
              <a:extLst>
                <a:ext uri="{909E8E84-426E-40DD-AFC4-6F175D3DCCD1}">
                  <a14:hiddenFill xmlns:a14="http://schemas.microsoft.com/office/drawing/2010/main">
                    <a:solidFill>
                      <a:srgbClr val="FFFFFF"/>
                    </a:solidFill>
                  </a14:hiddenFill>
                </a:ext>
              </a:extLst>
            </p:spPr>
          </p:pic>
          <p:pic>
            <p:nvPicPr>
              <p:cNvPr id="66" name="Picture 239" descr="jisuanji"/>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029554" y="4024473"/>
                <a:ext cx="448323" cy="448323"/>
              </a:xfrm>
              <a:prstGeom prst="rect">
                <a:avLst/>
              </a:prstGeom>
              <a:noFill/>
              <a:extLst>
                <a:ext uri="{909E8E84-426E-40DD-AFC4-6F175D3DCCD1}">
                  <a14:hiddenFill xmlns:a14="http://schemas.microsoft.com/office/drawing/2010/main">
                    <a:solidFill>
                      <a:srgbClr val="FFFFFF"/>
                    </a:solidFill>
                  </a14:hiddenFill>
                </a:ext>
              </a:extLst>
            </p:spPr>
          </p:pic>
          <p:pic>
            <p:nvPicPr>
              <p:cNvPr id="67" name="Picture 239" descr="jisuanji"/>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608170" y="4024473"/>
                <a:ext cx="448323" cy="448323"/>
              </a:xfrm>
              <a:prstGeom prst="rect">
                <a:avLst/>
              </a:prstGeom>
              <a:noFill/>
              <a:extLst>
                <a:ext uri="{909E8E84-426E-40DD-AFC4-6F175D3DCCD1}">
                  <a14:hiddenFill xmlns:a14="http://schemas.microsoft.com/office/drawing/2010/main">
                    <a:solidFill>
                      <a:srgbClr val="FFFFFF"/>
                    </a:solidFill>
                  </a14:hiddenFill>
                </a:ext>
              </a:extLst>
            </p:spPr>
          </p:pic>
          <p:pic>
            <p:nvPicPr>
              <p:cNvPr id="68" name="Picture 239" descr="jisuanji"/>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162328" y="4024473"/>
                <a:ext cx="448323" cy="448323"/>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73" name="AutoShape 22"/>
          <p:cNvSpPr>
            <a:spLocks noChangeArrowheads="1"/>
          </p:cNvSpPr>
          <p:nvPr/>
        </p:nvSpPr>
        <p:spPr bwMode="auto">
          <a:xfrm>
            <a:off x="4393965" y="3782620"/>
            <a:ext cx="742594" cy="303329"/>
          </a:xfrm>
          <a:prstGeom prst="rightArrow">
            <a:avLst>
              <a:gd name="adj1" fmla="val 50000"/>
              <a:gd name="adj2" fmla="val 63535"/>
            </a:avLst>
          </a:prstGeom>
          <a:solidFill>
            <a:srgbClr val="0000FF"/>
          </a:solidFill>
          <a:ln>
            <a:noFill/>
          </a:ln>
          <a:effectLst/>
          <a:extLst>
            <a:ext uri="{91240B29-F687-4F45-9708-019B960494DF}">
              <a14:hiddenLine xmlns:a14="http://schemas.microsoft.com/office/drawing/2010/main" w="38100">
                <a:solidFill>
                  <a:srgbClr val="00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ea typeface="宋体" panose="02010600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Tm="2000"/>
    </mc:Choice>
    <mc:Fallback>
      <p:transition spd="slow" advTm="2000"/>
    </mc:Fallback>
  </mc:AlternateContent>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AutoShape 5"/>
          <p:cNvSpPr>
            <a:spLocks noChangeArrowheads="1"/>
          </p:cNvSpPr>
          <p:nvPr/>
        </p:nvSpPr>
        <p:spPr bwMode="auto">
          <a:xfrm>
            <a:off x="502919" y="649531"/>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 name="Rectangle 6"/>
          <p:cNvSpPr>
            <a:spLocks noChangeArrowheads="1"/>
          </p:cNvSpPr>
          <p:nvPr/>
        </p:nvSpPr>
        <p:spPr bwMode="auto">
          <a:xfrm>
            <a:off x="3586634" y="626441"/>
            <a:ext cx="1960880" cy="3987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fr-FR" sz="2000" b="1" dirty="0">
                <a:solidFill>
                  <a:schemeClr val="bg1"/>
                </a:solidFill>
                <a:latin typeface="微软雅黑" panose="020B0503020204020204" pitchFamily="34" charset="-122"/>
                <a:ea typeface="微软雅黑" panose="020B0503020204020204" pitchFamily="34" charset="-122"/>
              </a:rPr>
              <a:t>冲突域和广播域</a:t>
            </a:r>
            <a:endParaRPr lang="zh-CN" altLang="fr-FR" sz="2000" b="1" dirty="0">
              <a:solidFill>
                <a:schemeClr val="bg1"/>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custDataLst>
              <p:tags r:id="rId1"/>
            </p:custDataLst>
          </p:nvPr>
        </p:nvPicPr>
        <p:blipFill>
          <a:blip r:embed="rId2"/>
          <a:stretch>
            <a:fillRect/>
          </a:stretch>
        </p:blipFill>
        <p:spPr>
          <a:xfrm>
            <a:off x="502920" y="1078865"/>
            <a:ext cx="8017510" cy="311340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000"/>
    </mc:Choice>
    <mc:Fallback>
      <p:transition spd="slow" advTm="2000"/>
    </mc:Fallback>
  </mc:AlternateContent>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5"/>
          <p:cNvSpPr>
            <a:spLocks noChangeArrowheads="1"/>
          </p:cNvSpPr>
          <p:nvPr/>
        </p:nvSpPr>
        <p:spPr bwMode="auto">
          <a:xfrm>
            <a:off x="502919" y="633953"/>
            <a:ext cx="8129015" cy="388721"/>
          </a:xfrm>
          <a:prstGeom prst="roundRect">
            <a:avLst>
              <a:gd name="adj" fmla="val 16667"/>
            </a:avLst>
          </a:prstGeom>
          <a:solidFill>
            <a:srgbClr val="0089FA"/>
          </a:solidFill>
          <a:ln>
            <a:noFill/>
          </a:ln>
          <a:effectLst/>
        </p:spPr>
        <p:txBody>
          <a:bodyPr wrap="none" anchor="ctr"/>
          <a:lstStyle/>
          <a:p>
            <a:endParaRPr lang="zh-CN" altLang="en-US"/>
          </a:p>
        </p:txBody>
      </p:sp>
      <p:sp>
        <p:nvSpPr>
          <p:cNvPr id="6" name="Rectangle 6"/>
          <p:cNvSpPr>
            <a:spLocks noChangeArrowheads="1"/>
          </p:cNvSpPr>
          <p:nvPr/>
        </p:nvSpPr>
        <p:spPr bwMode="auto">
          <a:xfrm>
            <a:off x="3238398" y="582538"/>
            <a:ext cx="265008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anose="020B0503020204020204" pitchFamily="34" charset="-122"/>
                <a:ea typeface="微软雅黑" panose="020B0503020204020204" pitchFamily="34" charset="-122"/>
              </a:rPr>
              <a:t>3.4.3  </a:t>
            </a:r>
            <a:r>
              <a:rPr lang="zh-CN" altLang="en-US" sz="2400" b="1" dirty="0">
                <a:solidFill>
                  <a:schemeClr val="bg1"/>
                </a:solidFill>
                <a:latin typeface="微软雅黑" panose="020B0503020204020204" pitchFamily="34" charset="-122"/>
                <a:ea typeface="微软雅黑" panose="020B0503020204020204" pitchFamily="34" charset="-122"/>
              </a:rPr>
              <a:t>虚拟局域网</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graphicFrame>
        <p:nvGraphicFramePr>
          <p:cNvPr id="3" name="图示 2"/>
          <p:cNvGraphicFramePr/>
          <p:nvPr/>
        </p:nvGraphicFramePr>
        <p:xfrm>
          <a:off x="1991451" y="1197217"/>
          <a:ext cx="5143978" cy="2006875"/>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mc:AlternateContent xmlns:mc="http://schemas.openxmlformats.org/markup-compatibility/2006">
    <mc:Choice xmlns:p14="http://schemas.microsoft.com/office/powerpoint/2010/main" Requires="p14">
      <p:transition spd="slow" p14:dur="2000" advTm="2000"/>
    </mc:Choice>
    <mc:Fallback>
      <p:transition spd="slow" advTm="2000"/>
    </mc:Fallback>
  </mc:AlternateContent>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AutoShape 5"/>
          <p:cNvSpPr>
            <a:spLocks noChangeArrowheads="1"/>
          </p:cNvSpPr>
          <p:nvPr/>
        </p:nvSpPr>
        <p:spPr bwMode="auto">
          <a:xfrm>
            <a:off x="502919" y="636004"/>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 name="Rectangle 6"/>
          <p:cNvSpPr>
            <a:spLocks noChangeArrowheads="1"/>
          </p:cNvSpPr>
          <p:nvPr/>
        </p:nvSpPr>
        <p:spPr bwMode="auto">
          <a:xfrm>
            <a:off x="3961781" y="612914"/>
            <a:ext cx="121058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anose="020B0503020204020204" pitchFamily="34" charset="-122"/>
                <a:ea typeface="微软雅黑" panose="020B0503020204020204" pitchFamily="34" charset="-122"/>
              </a:rPr>
              <a:t>广播风暴</a:t>
            </a:r>
            <a:endParaRPr lang="fr-FR" altLang="zh-CN" sz="2000" b="1" dirty="0">
              <a:solidFill>
                <a:schemeClr val="bg1"/>
              </a:solidFill>
              <a:latin typeface="微软雅黑" panose="020B0503020204020204" pitchFamily="34" charset="-122"/>
              <a:ea typeface="微软雅黑" panose="020B0503020204020204" pitchFamily="34" charset="-122"/>
            </a:endParaRPr>
          </a:p>
        </p:txBody>
      </p:sp>
      <p:sp>
        <p:nvSpPr>
          <p:cNvPr id="2" name="矩形 1"/>
          <p:cNvSpPr/>
          <p:nvPr/>
        </p:nvSpPr>
        <p:spPr>
          <a:xfrm>
            <a:off x="3111008" y="1093783"/>
            <a:ext cx="3005951" cy="400110"/>
          </a:xfrm>
          <a:prstGeom prst="rect">
            <a:avLst/>
          </a:prstGeom>
          <a:solidFill>
            <a:srgbClr val="C00000"/>
          </a:solidFill>
          <a:ln>
            <a:noFill/>
          </a:ln>
        </p:spPr>
        <p:style>
          <a:lnRef idx="1">
            <a:schemeClr val="accent2"/>
          </a:lnRef>
          <a:fillRef idx="3">
            <a:schemeClr val="accent2"/>
          </a:fillRef>
          <a:effectRef idx="2">
            <a:schemeClr val="accent2"/>
          </a:effectRef>
          <a:fontRef idx="minor">
            <a:schemeClr val="lt1"/>
          </a:fontRef>
        </p:style>
        <p:txBody>
          <a:bodyPr wrap="none">
            <a:spAutoFit/>
          </a:bodyPr>
          <a:lstStyle/>
          <a:p>
            <a:r>
              <a:rPr lang="zh-CN" altLang="en-US" sz="2000" b="1" dirty="0">
                <a:latin typeface="微软雅黑" panose="020B0503020204020204" pitchFamily="34" charset="-122"/>
                <a:ea typeface="微软雅黑" panose="020B0503020204020204" pitchFamily="34" charset="-122"/>
              </a:rPr>
              <a:t>一个以太网是一个广播域</a:t>
            </a:r>
            <a:endParaRPr lang="zh-CN" altLang="en-US" sz="2000" b="1" dirty="0">
              <a:latin typeface="微软雅黑" panose="020B0503020204020204" pitchFamily="34" charset="-122"/>
              <a:ea typeface="微软雅黑" panose="020B0503020204020204" pitchFamily="34" charset="-122"/>
            </a:endParaRPr>
          </a:p>
        </p:txBody>
      </p:sp>
      <p:sp>
        <p:nvSpPr>
          <p:cNvPr id="49" name="AutoShape 42"/>
          <p:cNvSpPr>
            <a:spLocks noChangeArrowheads="1"/>
          </p:cNvSpPr>
          <p:nvPr/>
        </p:nvSpPr>
        <p:spPr bwMode="auto">
          <a:xfrm>
            <a:off x="4703162" y="1589337"/>
            <a:ext cx="3871464" cy="1807152"/>
          </a:xfrm>
          <a:prstGeom prst="roundRect">
            <a:avLst>
              <a:gd name="adj" fmla="val 16667"/>
            </a:avLst>
          </a:prstGeom>
          <a:solidFill>
            <a:srgbClr val="66FFFF"/>
          </a:solidFill>
          <a:ln w="12700">
            <a:solidFill>
              <a:schemeClr val="tx1"/>
            </a:solidFill>
            <a:prstDash val="dash"/>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CC"/>
              </a:solidFill>
              <a:latin typeface="微软雅黑" panose="020B0503020204020204" pitchFamily="34" charset="-122"/>
              <a:ea typeface="微软雅黑" panose="020B0503020204020204" pitchFamily="34" charset="-122"/>
            </a:endParaRPr>
          </a:p>
        </p:txBody>
      </p:sp>
      <p:sp>
        <p:nvSpPr>
          <p:cNvPr id="72" name="矩形 71"/>
          <p:cNvSpPr/>
          <p:nvPr/>
        </p:nvSpPr>
        <p:spPr>
          <a:xfrm>
            <a:off x="5604520" y="3405175"/>
            <a:ext cx="2159566" cy="307777"/>
          </a:xfrm>
          <a:prstGeom prst="rect">
            <a:avLst/>
          </a:prstGeom>
        </p:spPr>
        <p:txBody>
          <a:bodyPr wrap="none">
            <a:spAutoFit/>
          </a:bodyPr>
          <a:lstStyle/>
          <a:p>
            <a:r>
              <a:rPr lang="zh-CN" altLang="en-US" sz="1400" b="1" dirty="0" smtClean="0">
                <a:latin typeface="微软雅黑" panose="020B0503020204020204" pitchFamily="34" charset="-122"/>
                <a:ea typeface="微软雅黑" panose="020B0503020204020204" pitchFamily="34" charset="-122"/>
              </a:rPr>
              <a:t>使用</a:t>
            </a:r>
            <a:r>
              <a:rPr lang="zh-CN" altLang="en-US" sz="1400" b="1" dirty="0">
                <a:latin typeface="微软雅黑" panose="020B0503020204020204" pitchFamily="34" charset="-122"/>
                <a:ea typeface="微软雅黑" panose="020B0503020204020204" pitchFamily="34" charset="-122"/>
              </a:rPr>
              <a:t>交换机</a:t>
            </a:r>
            <a:r>
              <a:rPr lang="zh-CN" altLang="en-US" sz="1400" b="1" dirty="0" smtClean="0">
                <a:latin typeface="微软雅黑" panose="020B0503020204020204" pitchFamily="34" charset="-122"/>
                <a:ea typeface="微软雅黑" panose="020B0503020204020204" pitchFamily="34" charset="-122"/>
              </a:rPr>
              <a:t>的星形以太网</a:t>
            </a:r>
            <a:endParaRPr lang="zh-CN" altLang="en-US" sz="1400" b="1" dirty="0">
              <a:latin typeface="微软雅黑" panose="020B0503020204020204" pitchFamily="34" charset="-122"/>
              <a:ea typeface="微软雅黑" panose="020B0503020204020204" pitchFamily="34" charset="-122"/>
            </a:endParaRPr>
          </a:p>
        </p:txBody>
      </p:sp>
      <p:sp>
        <p:nvSpPr>
          <p:cNvPr id="73" name="AutoShape 42"/>
          <p:cNvSpPr>
            <a:spLocks noChangeArrowheads="1"/>
          </p:cNvSpPr>
          <p:nvPr/>
        </p:nvSpPr>
        <p:spPr bwMode="auto">
          <a:xfrm>
            <a:off x="659020" y="1589337"/>
            <a:ext cx="3720350" cy="1807152"/>
          </a:xfrm>
          <a:prstGeom prst="roundRect">
            <a:avLst>
              <a:gd name="adj" fmla="val 16667"/>
            </a:avLst>
          </a:prstGeom>
          <a:solidFill>
            <a:srgbClr val="66FFFF"/>
          </a:solidFill>
          <a:ln w="12700">
            <a:solidFill>
              <a:schemeClr val="tx1"/>
            </a:solidFill>
            <a:prstDash val="dash"/>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CC"/>
              </a:solidFill>
              <a:latin typeface="微软雅黑" panose="020B0503020204020204" pitchFamily="34" charset="-122"/>
              <a:ea typeface="微软雅黑" panose="020B0503020204020204" pitchFamily="34" charset="-122"/>
            </a:endParaRPr>
          </a:p>
        </p:txBody>
      </p:sp>
      <p:sp>
        <p:nvSpPr>
          <p:cNvPr id="96" name="矩形 95"/>
          <p:cNvSpPr/>
          <p:nvPr/>
        </p:nvSpPr>
        <p:spPr>
          <a:xfrm>
            <a:off x="1900140" y="3409331"/>
            <a:ext cx="1261884" cy="307777"/>
          </a:xfrm>
          <a:prstGeom prst="rect">
            <a:avLst/>
          </a:prstGeom>
        </p:spPr>
        <p:txBody>
          <a:bodyPr wrap="none">
            <a:spAutoFit/>
          </a:bodyPr>
          <a:lstStyle/>
          <a:p>
            <a:r>
              <a:rPr lang="zh-CN" altLang="en-US" sz="1400" b="1" dirty="0">
                <a:latin typeface="微软雅黑" panose="020B0503020204020204" pitchFamily="34" charset="-122"/>
                <a:ea typeface="微软雅黑" panose="020B0503020204020204" pitchFamily="34" charset="-122"/>
              </a:rPr>
              <a:t>总</a:t>
            </a:r>
            <a:r>
              <a:rPr lang="zh-CN" altLang="en-US" sz="1400" b="1" dirty="0" smtClean="0">
                <a:latin typeface="微软雅黑" panose="020B0503020204020204" pitchFamily="34" charset="-122"/>
                <a:ea typeface="微软雅黑" panose="020B0503020204020204" pitchFamily="34" charset="-122"/>
              </a:rPr>
              <a:t>线形以太网</a:t>
            </a:r>
            <a:endParaRPr lang="zh-CN" altLang="en-US" sz="1400" b="1" dirty="0">
              <a:latin typeface="微软雅黑" panose="020B0503020204020204" pitchFamily="34" charset="-122"/>
              <a:ea typeface="微软雅黑" panose="020B0503020204020204" pitchFamily="34" charset="-122"/>
            </a:endParaRPr>
          </a:p>
        </p:txBody>
      </p:sp>
      <p:sp>
        <p:nvSpPr>
          <p:cNvPr id="97" name="Text Box 50"/>
          <p:cNvSpPr txBox="1">
            <a:spLocks noChangeArrowheads="1"/>
          </p:cNvSpPr>
          <p:nvPr/>
        </p:nvSpPr>
        <p:spPr bwMode="auto">
          <a:xfrm>
            <a:off x="2197461" y="3091687"/>
            <a:ext cx="72327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400" b="1" dirty="0" smtClean="0">
                <a:solidFill>
                  <a:srgbClr val="C00000"/>
                </a:solidFill>
                <a:latin typeface="微软雅黑" panose="020B0503020204020204" pitchFamily="34" charset="-122"/>
                <a:ea typeface="微软雅黑" panose="020B0503020204020204" pitchFamily="34" charset="-122"/>
              </a:rPr>
              <a:t>广播域</a:t>
            </a:r>
            <a:endParaRPr kumimoji="1" lang="zh-CN" altLang="en-US" sz="1400" b="1" dirty="0">
              <a:solidFill>
                <a:srgbClr val="C00000"/>
              </a:solidFill>
              <a:latin typeface="微软雅黑" panose="020B0503020204020204" pitchFamily="34" charset="-122"/>
              <a:ea typeface="微软雅黑" panose="020B0503020204020204" pitchFamily="34" charset="-122"/>
            </a:endParaRPr>
          </a:p>
        </p:txBody>
      </p:sp>
      <p:grpSp>
        <p:nvGrpSpPr>
          <p:cNvPr id="5" name="组合 4"/>
          <p:cNvGrpSpPr/>
          <p:nvPr/>
        </p:nvGrpSpPr>
        <p:grpSpPr>
          <a:xfrm>
            <a:off x="1020257" y="2063781"/>
            <a:ext cx="2729707" cy="781022"/>
            <a:chOff x="1020257" y="2128433"/>
            <a:chExt cx="2931006" cy="932074"/>
          </a:xfrm>
        </p:grpSpPr>
        <p:sp>
          <p:nvSpPr>
            <p:cNvPr id="74" name="Line 7"/>
            <p:cNvSpPr>
              <a:spLocks noChangeShapeType="1"/>
            </p:cNvSpPr>
            <p:nvPr/>
          </p:nvSpPr>
          <p:spPr bwMode="auto">
            <a:xfrm flipV="1">
              <a:off x="1092388" y="2202548"/>
              <a:ext cx="2786743" cy="0"/>
            </a:xfrm>
            <a:prstGeom prst="line">
              <a:avLst/>
            </a:prstGeom>
            <a:noFill/>
            <a:ln w="285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75" name="Rectangle 9"/>
            <p:cNvSpPr>
              <a:spLocks noChangeArrowheads="1"/>
            </p:cNvSpPr>
            <p:nvPr/>
          </p:nvSpPr>
          <p:spPr bwMode="auto">
            <a:xfrm>
              <a:off x="3807001" y="2128433"/>
              <a:ext cx="144262" cy="142164"/>
            </a:xfrm>
            <a:prstGeom prst="rect">
              <a:avLst/>
            </a:prstGeom>
            <a:solidFill>
              <a:srgbClr val="0000FF"/>
            </a:solidFill>
            <a:ln w="12700">
              <a:solidFill>
                <a:srgbClr val="0000FF"/>
              </a:solidFill>
              <a:miter lim="800000"/>
            </a:ln>
            <a:effec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76" name="Rectangle 9"/>
            <p:cNvSpPr>
              <a:spLocks noChangeArrowheads="1"/>
            </p:cNvSpPr>
            <p:nvPr/>
          </p:nvSpPr>
          <p:spPr bwMode="auto">
            <a:xfrm>
              <a:off x="1020257" y="2128433"/>
              <a:ext cx="144262" cy="142164"/>
            </a:xfrm>
            <a:prstGeom prst="rect">
              <a:avLst/>
            </a:prstGeom>
            <a:solidFill>
              <a:srgbClr val="0000FF"/>
            </a:solidFill>
            <a:ln w="12700">
              <a:solidFill>
                <a:srgbClr val="0000FF"/>
              </a:solidFill>
              <a:miter lim="800000"/>
            </a:ln>
            <a:effec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77" name="Line 5"/>
            <p:cNvSpPr>
              <a:spLocks noChangeShapeType="1"/>
            </p:cNvSpPr>
            <p:nvPr/>
          </p:nvSpPr>
          <p:spPr bwMode="auto">
            <a:xfrm rot="16200000" flipV="1">
              <a:off x="3048655" y="2530042"/>
              <a:ext cx="663408" cy="6130"/>
            </a:xfrm>
            <a:prstGeom prst="line">
              <a:avLst/>
            </a:prstGeom>
            <a:noFill/>
            <a:ln w="1905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78" name="Freeform 14"/>
            <p:cNvSpPr/>
            <p:nvPr/>
          </p:nvSpPr>
          <p:spPr bwMode="auto">
            <a:xfrm>
              <a:off x="2661026" y="2201781"/>
              <a:ext cx="2663" cy="644133"/>
            </a:xfrm>
            <a:custGeom>
              <a:avLst/>
              <a:gdLst>
                <a:gd name="T0" fmla="*/ 0 w 2"/>
                <a:gd name="T1" fmla="*/ 521 h 521"/>
                <a:gd name="T2" fmla="*/ 2 w 2"/>
                <a:gd name="T3" fmla="*/ 0 h 521"/>
              </a:gdLst>
              <a:ahLst/>
              <a:cxnLst>
                <a:cxn ang="0">
                  <a:pos x="T0" y="T1"/>
                </a:cxn>
                <a:cxn ang="0">
                  <a:pos x="T2" y="T3"/>
                </a:cxn>
              </a:cxnLst>
              <a:rect l="0" t="0" r="r" b="b"/>
              <a:pathLst>
                <a:path w="2" h="521">
                  <a:moveTo>
                    <a:pt x="0" y="521"/>
                  </a:moveTo>
                  <a:lnTo>
                    <a:pt x="2" y="0"/>
                  </a:lnTo>
                </a:path>
              </a:pathLst>
            </a:custGeom>
            <a:solidFill>
              <a:srgbClr val="333399"/>
            </a:solidFill>
            <a:ln w="19050" cmpd="sng">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80" name="Line 12"/>
            <p:cNvSpPr>
              <a:spLocks noChangeShapeType="1"/>
            </p:cNvSpPr>
            <p:nvPr/>
          </p:nvSpPr>
          <p:spPr bwMode="auto">
            <a:xfrm rot="16200000" flipV="1">
              <a:off x="1419607" y="2530042"/>
              <a:ext cx="663408" cy="6130"/>
            </a:xfrm>
            <a:prstGeom prst="line">
              <a:avLst/>
            </a:prstGeom>
            <a:noFill/>
            <a:ln w="1905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pic>
          <p:nvPicPr>
            <p:cNvPr id="88" name="Picture 239" descr="jisuanji"/>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2471978" y="2653377"/>
              <a:ext cx="407130" cy="407130"/>
            </a:xfrm>
            <a:prstGeom prst="rect">
              <a:avLst/>
            </a:prstGeom>
            <a:noFill/>
            <a:extLst>
              <a:ext uri="{909E8E84-426E-40DD-AFC4-6F175D3DCCD1}">
                <a14:hiddenFill xmlns:a14="http://schemas.microsoft.com/office/drawing/2010/main">
                  <a:solidFill>
                    <a:srgbClr val="FFFFFF"/>
                  </a:solidFill>
                </a14:hiddenFill>
              </a:ext>
            </a:extLst>
          </p:spPr>
        </p:pic>
        <p:pic>
          <p:nvPicPr>
            <p:cNvPr id="91" name="Picture 239" descr="jisuanji"/>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544681" y="2653377"/>
              <a:ext cx="407130" cy="407130"/>
            </a:xfrm>
            <a:prstGeom prst="rect">
              <a:avLst/>
            </a:prstGeom>
            <a:noFill/>
            <a:extLst>
              <a:ext uri="{909E8E84-426E-40DD-AFC4-6F175D3DCCD1}">
                <a14:hiddenFill xmlns:a14="http://schemas.microsoft.com/office/drawing/2010/main">
                  <a:solidFill>
                    <a:srgbClr val="FFFFFF"/>
                  </a:solidFill>
                </a14:hiddenFill>
              </a:ext>
            </a:extLst>
          </p:spPr>
        </p:pic>
        <p:pic>
          <p:nvPicPr>
            <p:cNvPr id="93" name="Picture 239" descr="jisuanji"/>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182744" y="2653377"/>
              <a:ext cx="407130" cy="407130"/>
            </a:xfrm>
            <a:prstGeom prst="rect">
              <a:avLst/>
            </a:prstGeom>
            <a:noFill/>
            <a:extLst>
              <a:ext uri="{909E8E84-426E-40DD-AFC4-6F175D3DCCD1}">
                <a14:hiddenFill xmlns:a14="http://schemas.microsoft.com/office/drawing/2010/main">
                  <a:solidFill>
                    <a:srgbClr val="FFFFFF"/>
                  </a:solidFill>
                </a14:hiddenFill>
              </a:ext>
            </a:extLst>
          </p:spPr>
        </p:pic>
        <p:cxnSp>
          <p:nvCxnSpPr>
            <p:cNvPr id="115" name="直接连接符 114"/>
            <p:cNvCxnSpPr/>
            <p:nvPr/>
          </p:nvCxnSpPr>
          <p:spPr>
            <a:xfrm flipV="1">
              <a:off x="3284097" y="2287127"/>
              <a:ext cx="0" cy="366250"/>
            </a:xfrm>
            <a:prstGeom prst="line">
              <a:avLst/>
            </a:prstGeom>
            <a:ln w="38100">
              <a:solidFill>
                <a:srgbClr val="CC33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119" name="组合 118"/>
          <p:cNvGrpSpPr/>
          <p:nvPr/>
        </p:nvGrpSpPr>
        <p:grpSpPr>
          <a:xfrm>
            <a:off x="1779819" y="2187645"/>
            <a:ext cx="1357958" cy="269827"/>
            <a:chOff x="1825998" y="2572784"/>
            <a:chExt cx="1458099" cy="354900"/>
          </a:xfrm>
        </p:grpSpPr>
        <p:cxnSp>
          <p:nvCxnSpPr>
            <p:cNvPr id="120" name="直接连接符 119"/>
            <p:cNvCxnSpPr/>
            <p:nvPr/>
          </p:nvCxnSpPr>
          <p:spPr>
            <a:xfrm>
              <a:off x="2771992" y="2572784"/>
              <a:ext cx="0" cy="354900"/>
            </a:xfrm>
            <a:prstGeom prst="line">
              <a:avLst/>
            </a:prstGeom>
            <a:ln w="38100">
              <a:solidFill>
                <a:srgbClr val="0000F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1" name="直接连接符 120"/>
            <p:cNvCxnSpPr/>
            <p:nvPr/>
          </p:nvCxnSpPr>
          <p:spPr>
            <a:xfrm>
              <a:off x="1825998" y="2573791"/>
              <a:ext cx="1458099" cy="0"/>
            </a:xfrm>
            <a:prstGeom prst="line">
              <a:avLst/>
            </a:prstGeom>
            <a:ln w="38100">
              <a:solidFill>
                <a:srgbClr val="0000FF"/>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2" name="直接连接符 121"/>
            <p:cNvCxnSpPr/>
            <p:nvPr/>
          </p:nvCxnSpPr>
          <p:spPr>
            <a:xfrm>
              <a:off x="1842433" y="2572784"/>
              <a:ext cx="0" cy="354900"/>
            </a:xfrm>
            <a:prstGeom prst="line">
              <a:avLst/>
            </a:prstGeom>
            <a:ln w="38100">
              <a:solidFill>
                <a:srgbClr val="0000F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4" name="组合 3"/>
          <p:cNvGrpSpPr/>
          <p:nvPr/>
        </p:nvGrpSpPr>
        <p:grpSpPr>
          <a:xfrm>
            <a:off x="5843726" y="1993558"/>
            <a:ext cx="1924725" cy="737618"/>
            <a:chOff x="5908378" y="2104390"/>
            <a:chExt cx="2066662" cy="880276"/>
          </a:xfrm>
        </p:grpSpPr>
        <p:cxnSp>
          <p:nvCxnSpPr>
            <p:cNvPr id="117" name="直接连接符 116"/>
            <p:cNvCxnSpPr/>
            <p:nvPr/>
          </p:nvCxnSpPr>
          <p:spPr>
            <a:xfrm flipV="1">
              <a:off x="5908378" y="2159180"/>
              <a:ext cx="673208" cy="308753"/>
            </a:xfrm>
            <a:prstGeom prst="line">
              <a:avLst/>
            </a:prstGeom>
            <a:ln w="38100">
              <a:solidFill>
                <a:srgbClr val="0000F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8" name="直接连接符 117"/>
            <p:cNvCxnSpPr/>
            <p:nvPr/>
          </p:nvCxnSpPr>
          <p:spPr>
            <a:xfrm flipH="1" flipV="1">
              <a:off x="7338518" y="2104390"/>
              <a:ext cx="636522" cy="338829"/>
            </a:xfrm>
            <a:prstGeom prst="line">
              <a:avLst/>
            </a:prstGeom>
            <a:ln w="38100">
              <a:solidFill>
                <a:srgbClr val="0000FF"/>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3" name="直接连接符 122"/>
            <p:cNvCxnSpPr/>
            <p:nvPr/>
          </p:nvCxnSpPr>
          <p:spPr>
            <a:xfrm>
              <a:off x="5982519" y="2716090"/>
              <a:ext cx="134440" cy="213874"/>
            </a:xfrm>
            <a:prstGeom prst="line">
              <a:avLst/>
            </a:prstGeom>
            <a:ln w="38100">
              <a:solidFill>
                <a:srgbClr val="0000F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4" name="直接连接符 123"/>
            <p:cNvCxnSpPr/>
            <p:nvPr/>
          </p:nvCxnSpPr>
          <p:spPr>
            <a:xfrm>
              <a:off x="7042380" y="2269804"/>
              <a:ext cx="67220" cy="242721"/>
            </a:xfrm>
            <a:prstGeom prst="line">
              <a:avLst/>
            </a:prstGeom>
            <a:ln w="38100">
              <a:solidFill>
                <a:srgbClr val="0000F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5" name="直接连接符 124"/>
            <p:cNvCxnSpPr/>
            <p:nvPr/>
          </p:nvCxnSpPr>
          <p:spPr>
            <a:xfrm>
              <a:off x="7253096" y="2677048"/>
              <a:ext cx="300368" cy="252916"/>
            </a:xfrm>
            <a:prstGeom prst="line">
              <a:avLst/>
            </a:prstGeom>
            <a:ln w="38100">
              <a:solidFill>
                <a:srgbClr val="0000F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26" name="直接连接符 125"/>
            <p:cNvCxnSpPr/>
            <p:nvPr/>
          </p:nvCxnSpPr>
          <p:spPr>
            <a:xfrm flipH="1">
              <a:off x="6638894" y="2758163"/>
              <a:ext cx="108095" cy="226503"/>
            </a:xfrm>
            <a:prstGeom prst="line">
              <a:avLst/>
            </a:prstGeom>
            <a:ln w="38100">
              <a:solidFill>
                <a:srgbClr val="0000F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128" name="Text Box 50"/>
          <p:cNvSpPr txBox="1">
            <a:spLocks noChangeArrowheads="1"/>
          </p:cNvSpPr>
          <p:nvPr/>
        </p:nvSpPr>
        <p:spPr bwMode="auto">
          <a:xfrm>
            <a:off x="6229669" y="3091687"/>
            <a:ext cx="72327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400" b="1" dirty="0" smtClean="0">
                <a:solidFill>
                  <a:srgbClr val="C00000"/>
                </a:solidFill>
                <a:latin typeface="微软雅黑" panose="020B0503020204020204" pitchFamily="34" charset="-122"/>
                <a:ea typeface="微软雅黑" panose="020B0503020204020204" pitchFamily="34" charset="-122"/>
              </a:rPr>
              <a:t>广播域</a:t>
            </a:r>
            <a:endParaRPr kumimoji="1" lang="zh-CN" altLang="en-US" sz="1400" b="1" dirty="0">
              <a:solidFill>
                <a:srgbClr val="C00000"/>
              </a:solidFill>
              <a:latin typeface="微软雅黑" panose="020B0503020204020204" pitchFamily="34" charset="-122"/>
              <a:ea typeface="微软雅黑" panose="020B0503020204020204" pitchFamily="34" charset="-122"/>
            </a:endParaRPr>
          </a:p>
        </p:txBody>
      </p:sp>
      <p:grpSp>
        <p:nvGrpSpPr>
          <p:cNvPr id="6" name="组合 5"/>
          <p:cNvGrpSpPr/>
          <p:nvPr/>
        </p:nvGrpSpPr>
        <p:grpSpPr>
          <a:xfrm>
            <a:off x="4963097" y="1638292"/>
            <a:ext cx="3110515" cy="1422640"/>
            <a:chOff x="4963097" y="1694014"/>
            <a:chExt cx="3339896" cy="1697782"/>
          </a:xfrm>
        </p:grpSpPr>
        <p:sp>
          <p:nvSpPr>
            <p:cNvPr id="52" name="Line 43"/>
            <p:cNvSpPr>
              <a:spLocks noChangeShapeType="1"/>
            </p:cNvSpPr>
            <p:nvPr/>
          </p:nvSpPr>
          <p:spPr bwMode="auto">
            <a:xfrm flipH="1">
              <a:off x="5789824" y="2214507"/>
              <a:ext cx="985254" cy="401532"/>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anose="020B0503020204020204" pitchFamily="34" charset="-122"/>
                <a:ea typeface="微软雅黑" panose="020B0503020204020204" pitchFamily="34" charset="-122"/>
              </a:endParaRPr>
            </a:p>
          </p:txBody>
        </p:sp>
        <p:sp>
          <p:nvSpPr>
            <p:cNvPr id="54" name="Line 45"/>
            <p:cNvSpPr>
              <a:spLocks noChangeShapeType="1"/>
            </p:cNvSpPr>
            <p:nvPr/>
          </p:nvSpPr>
          <p:spPr bwMode="auto">
            <a:xfrm>
              <a:off x="6928728" y="2237698"/>
              <a:ext cx="96123" cy="372378"/>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anose="020B0503020204020204" pitchFamily="34" charset="-122"/>
                <a:ea typeface="微软雅黑" panose="020B0503020204020204" pitchFamily="34" charset="-122"/>
              </a:endParaRPr>
            </a:p>
          </p:txBody>
        </p:sp>
        <p:sp>
          <p:nvSpPr>
            <p:cNvPr id="57" name="Text Box 49"/>
            <p:cNvSpPr txBox="1">
              <a:spLocks noChangeArrowheads="1"/>
            </p:cNvSpPr>
            <p:nvPr/>
          </p:nvSpPr>
          <p:spPr bwMode="auto">
            <a:xfrm>
              <a:off x="6435487" y="1694014"/>
              <a:ext cx="1097313" cy="276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kumimoji="1" lang="zh-CN" altLang="en-US" sz="1200" b="1" dirty="0" smtClean="0">
                  <a:latin typeface="微软雅黑" panose="020B0503020204020204" pitchFamily="34" charset="-122"/>
                  <a:ea typeface="微软雅黑" panose="020B0503020204020204" pitchFamily="34" charset="-122"/>
                </a:rPr>
                <a:t>交换机</a:t>
              </a:r>
              <a:endParaRPr kumimoji="1" lang="zh-CN" altLang="en-US" sz="1200" b="1" dirty="0">
                <a:latin typeface="微软雅黑" panose="020B0503020204020204" pitchFamily="34" charset="-122"/>
                <a:ea typeface="微软雅黑" panose="020B0503020204020204" pitchFamily="34" charset="-122"/>
              </a:endParaRPr>
            </a:p>
          </p:txBody>
        </p:sp>
        <p:sp>
          <p:nvSpPr>
            <p:cNvPr id="62" name="Line 51"/>
            <p:cNvSpPr>
              <a:spLocks noChangeShapeType="1"/>
            </p:cNvSpPr>
            <p:nvPr/>
          </p:nvSpPr>
          <p:spPr bwMode="auto">
            <a:xfrm flipH="1">
              <a:off x="5282622" y="2671696"/>
              <a:ext cx="308403" cy="415674"/>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anose="020B0503020204020204" pitchFamily="34" charset="-122"/>
                <a:ea typeface="微软雅黑" panose="020B0503020204020204" pitchFamily="34" charset="-122"/>
              </a:endParaRPr>
            </a:p>
          </p:txBody>
        </p:sp>
        <p:sp>
          <p:nvSpPr>
            <p:cNvPr id="63" name="Line 54"/>
            <p:cNvSpPr>
              <a:spLocks noChangeShapeType="1"/>
            </p:cNvSpPr>
            <p:nvPr/>
          </p:nvSpPr>
          <p:spPr bwMode="auto">
            <a:xfrm>
              <a:off x="5848080" y="2716090"/>
              <a:ext cx="268879" cy="371280"/>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anose="020B0503020204020204" pitchFamily="34" charset="-122"/>
                <a:ea typeface="微软雅黑" panose="020B0503020204020204" pitchFamily="34" charset="-122"/>
              </a:endParaRPr>
            </a:p>
          </p:txBody>
        </p:sp>
        <p:pic>
          <p:nvPicPr>
            <p:cNvPr id="64" name="Picture 59"/>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20497188">
              <a:off x="5477427" y="2533214"/>
              <a:ext cx="527944" cy="236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5" name="Line 60"/>
            <p:cNvSpPr>
              <a:spLocks noChangeShapeType="1"/>
            </p:cNvSpPr>
            <p:nvPr/>
          </p:nvSpPr>
          <p:spPr bwMode="auto">
            <a:xfrm flipH="1">
              <a:off x="6684302" y="2671697"/>
              <a:ext cx="198549" cy="516534"/>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anose="020B0503020204020204" pitchFamily="34" charset="-122"/>
                <a:ea typeface="微软雅黑" panose="020B0503020204020204" pitchFamily="34" charset="-122"/>
              </a:endParaRPr>
            </a:p>
          </p:txBody>
        </p:sp>
        <p:sp>
          <p:nvSpPr>
            <p:cNvPr id="66" name="Line 63"/>
            <p:cNvSpPr>
              <a:spLocks noChangeShapeType="1"/>
            </p:cNvSpPr>
            <p:nvPr/>
          </p:nvSpPr>
          <p:spPr bwMode="auto">
            <a:xfrm>
              <a:off x="7139905" y="2716090"/>
              <a:ext cx="413559" cy="371280"/>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anose="020B0503020204020204" pitchFamily="34" charset="-122"/>
                <a:ea typeface="微软雅黑" panose="020B0503020204020204" pitchFamily="34" charset="-122"/>
              </a:endParaRPr>
            </a:p>
          </p:txBody>
        </p:sp>
        <p:pic>
          <p:nvPicPr>
            <p:cNvPr id="67" name="Picture 68"/>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20497188">
              <a:off x="6769253" y="2533214"/>
              <a:ext cx="527216" cy="236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8" name="Line 72"/>
            <p:cNvSpPr>
              <a:spLocks noChangeShapeType="1"/>
            </p:cNvSpPr>
            <p:nvPr/>
          </p:nvSpPr>
          <p:spPr bwMode="auto">
            <a:xfrm>
              <a:off x="7176820" y="2129104"/>
              <a:ext cx="914868" cy="480971"/>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anose="020B0503020204020204" pitchFamily="34" charset="-122"/>
                <a:ea typeface="微软雅黑" panose="020B0503020204020204" pitchFamily="34" charset="-122"/>
              </a:endParaRPr>
            </a:p>
          </p:txBody>
        </p:sp>
        <p:pic>
          <p:nvPicPr>
            <p:cNvPr id="69" name="Picture 78"/>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20497188">
              <a:off x="6613418" y="2001152"/>
              <a:ext cx="705625" cy="3160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8" name="Picture 239" descr="jisuanji"/>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5079058" y="2984666"/>
              <a:ext cx="407130" cy="407130"/>
            </a:xfrm>
            <a:prstGeom prst="rect">
              <a:avLst/>
            </a:prstGeom>
            <a:noFill/>
            <a:extLst>
              <a:ext uri="{909E8E84-426E-40DD-AFC4-6F175D3DCCD1}">
                <a14:hiddenFill xmlns:a14="http://schemas.microsoft.com/office/drawing/2010/main">
                  <a:solidFill>
                    <a:srgbClr val="FFFFFF"/>
                  </a:solidFill>
                </a14:hiddenFill>
              </a:ext>
            </a:extLst>
          </p:spPr>
        </p:pic>
        <p:pic>
          <p:nvPicPr>
            <p:cNvPr id="111" name="Picture 239" descr="jisuanji"/>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5913394" y="2984666"/>
              <a:ext cx="407130" cy="407130"/>
            </a:xfrm>
            <a:prstGeom prst="rect">
              <a:avLst/>
            </a:prstGeom>
            <a:noFill/>
            <a:extLst>
              <a:ext uri="{909E8E84-426E-40DD-AFC4-6F175D3DCCD1}">
                <a14:hiddenFill xmlns:a14="http://schemas.microsoft.com/office/drawing/2010/main">
                  <a:solidFill>
                    <a:srgbClr val="FFFFFF"/>
                  </a:solidFill>
                </a14:hiddenFill>
              </a:ext>
            </a:extLst>
          </p:spPr>
        </p:pic>
        <p:pic>
          <p:nvPicPr>
            <p:cNvPr id="112" name="Picture 239" descr="jisuanji"/>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6515564" y="2984666"/>
              <a:ext cx="407130" cy="407130"/>
            </a:xfrm>
            <a:prstGeom prst="rect">
              <a:avLst/>
            </a:prstGeom>
            <a:noFill/>
            <a:extLst>
              <a:ext uri="{909E8E84-426E-40DD-AFC4-6F175D3DCCD1}">
                <a14:hiddenFill xmlns:a14="http://schemas.microsoft.com/office/drawing/2010/main">
                  <a:solidFill>
                    <a:srgbClr val="FFFFFF"/>
                  </a:solidFill>
                </a14:hiddenFill>
              </a:ext>
            </a:extLst>
          </p:spPr>
        </p:pic>
        <p:pic>
          <p:nvPicPr>
            <p:cNvPr id="113" name="Picture 239" descr="jisuanji"/>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7349900" y="2984666"/>
              <a:ext cx="407130" cy="407130"/>
            </a:xfrm>
            <a:prstGeom prst="rect">
              <a:avLst/>
            </a:prstGeom>
            <a:noFill/>
            <a:extLst>
              <a:ext uri="{909E8E84-426E-40DD-AFC4-6F175D3DCCD1}">
                <a14:hiddenFill xmlns:a14="http://schemas.microsoft.com/office/drawing/2010/main">
                  <a:solidFill>
                    <a:srgbClr val="FFFFFF"/>
                  </a:solidFill>
                </a14:hiddenFill>
              </a:ext>
            </a:extLst>
          </p:spPr>
        </p:pic>
        <p:pic>
          <p:nvPicPr>
            <p:cNvPr id="114" name="Picture 239" descr="jisuanji"/>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7895863" y="2512525"/>
              <a:ext cx="407130" cy="407130"/>
            </a:xfrm>
            <a:prstGeom prst="rect">
              <a:avLst/>
            </a:prstGeom>
            <a:noFill/>
            <a:extLst>
              <a:ext uri="{909E8E84-426E-40DD-AFC4-6F175D3DCCD1}">
                <a14:hiddenFill xmlns:a14="http://schemas.microsoft.com/office/drawing/2010/main">
                  <a:solidFill>
                    <a:srgbClr val="FFFFFF"/>
                  </a:solidFill>
                </a14:hiddenFill>
              </a:ext>
            </a:extLst>
          </p:spPr>
        </p:pic>
        <p:cxnSp>
          <p:nvCxnSpPr>
            <p:cNvPr id="116" name="直接连接符 115"/>
            <p:cNvCxnSpPr/>
            <p:nvPr/>
          </p:nvCxnSpPr>
          <p:spPr>
            <a:xfrm flipV="1">
              <a:off x="5286000" y="2728447"/>
              <a:ext cx="148281" cy="185642"/>
            </a:xfrm>
            <a:prstGeom prst="line">
              <a:avLst/>
            </a:prstGeom>
            <a:ln w="38100">
              <a:solidFill>
                <a:srgbClr val="CC33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29" name="Text Box 49"/>
            <p:cNvSpPr txBox="1">
              <a:spLocks noChangeArrowheads="1"/>
            </p:cNvSpPr>
            <p:nvPr/>
          </p:nvSpPr>
          <p:spPr bwMode="auto">
            <a:xfrm>
              <a:off x="4963097" y="2288228"/>
              <a:ext cx="750112"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kumimoji="1" lang="zh-CN" altLang="en-US" sz="1200" b="1" dirty="0" smtClean="0">
                  <a:latin typeface="微软雅黑" panose="020B0503020204020204" pitchFamily="34" charset="-122"/>
                  <a:ea typeface="微软雅黑" panose="020B0503020204020204" pitchFamily="34" charset="-122"/>
                </a:rPr>
                <a:t>集线器</a:t>
              </a:r>
              <a:endParaRPr kumimoji="1" lang="zh-CN" altLang="en-US" sz="1200" b="1" dirty="0">
                <a:latin typeface="微软雅黑" panose="020B0503020204020204" pitchFamily="34" charset="-122"/>
                <a:ea typeface="微软雅黑" panose="020B0503020204020204" pitchFamily="34" charset="-122"/>
              </a:endParaRPr>
            </a:p>
          </p:txBody>
        </p:sp>
      </p:grpSp>
      <p:sp>
        <p:nvSpPr>
          <p:cNvPr id="7" name="矩形 6"/>
          <p:cNvSpPr/>
          <p:nvPr/>
        </p:nvSpPr>
        <p:spPr>
          <a:xfrm>
            <a:off x="1231576" y="3746308"/>
            <a:ext cx="6887191" cy="759182"/>
          </a:xfrm>
          <a:prstGeom prst="rect">
            <a:avLst/>
          </a:prstGeom>
          <a:ln>
            <a:solidFill>
              <a:srgbClr val="009900"/>
            </a:solidFill>
          </a:ln>
        </p:spPr>
        <p:style>
          <a:lnRef idx="2">
            <a:schemeClr val="accent3"/>
          </a:lnRef>
          <a:fillRef idx="1">
            <a:schemeClr val="lt1"/>
          </a:fillRef>
          <a:effectRef idx="0">
            <a:schemeClr val="accent3"/>
          </a:effectRef>
          <a:fontRef idx="minor">
            <a:schemeClr val="dk1"/>
          </a:fontRef>
        </p:style>
        <p:txBody>
          <a:bodyPr wrap="square">
            <a:spAutoFit/>
          </a:bodyPr>
          <a:lstStyle/>
          <a:p>
            <a:pPr>
              <a:lnSpc>
                <a:spcPts val="2600"/>
              </a:lnSpc>
            </a:pPr>
            <a:r>
              <a:rPr lang="zh-CN" altLang="en-US" b="1" dirty="0">
                <a:solidFill>
                  <a:srgbClr val="C00000"/>
                </a:solidFill>
                <a:latin typeface="微软雅黑" panose="020B0503020204020204" pitchFamily="34" charset="-122"/>
                <a:ea typeface="微软雅黑" panose="020B0503020204020204" pitchFamily="34" charset="-122"/>
              </a:rPr>
              <a:t>广播域</a:t>
            </a:r>
            <a:r>
              <a:rPr lang="zh-CN" altLang="en-US" b="1" dirty="0">
                <a:latin typeface="微软雅黑" panose="020B0503020204020204" pitchFamily="34" charset="-122"/>
                <a:ea typeface="微软雅黑" panose="020B0503020204020204" pitchFamily="34" charset="-122"/>
              </a:rPr>
              <a:t>（</a:t>
            </a:r>
            <a:r>
              <a:rPr lang="en-US" altLang="zh-CN" b="1" dirty="0">
                <a:latin typeface="微软雅黑" panose="020B0503020204020204" pitchFamily="34" charset="-122"/>
                <a:ea typeface="微软雅黑" panose="020B0503020204020204" pitchFamily="34" charset="-122"/>
              </a:rPr>
              <a:t>broadcast domain</a:t>
            </a:r>
            <a:r>
              <a:rPr lang="zh-CN" altLang="en-US" b="1" dirty="0">
                <a:latin typeface="微软雅黑" panose="020B0503020204020204" pitchFamily="34" charset="-122"/>
                <a:ea typeface="微软雅黑" panose="020B0503020204020204" pitchFamily="34" charset="-122"/>
              </a:rPr>
              <a:t>）：指这样一部分网络，其中任何一台设备发出的广播通信都能被该部分网络中的所有其他设备所接收。</a:t>
            </a:r>
            <a:endParaRPr lang="zh-CN" altLang="en-US" b="1"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Tm="2000"/>
    </mc:Choice>
    <mc:Fallback>
      <p:transition spd="slow"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indefinite" fill="hold" nodeType="withEffect">
                                  <p:stCondLst>
                                    <p:cond delay="0"/>
                                  </p:stCondLst>
                                  <p:endCondLst>
                                    <p:cond evt="onNext" delay="0">
                                      <p:tgtEl>
                                        <p:sldTgt/>
                                      </p:tgtEl>
                                    </p:cond>
                                  </p:endCondLst>
                                  <p:childTnLst>
                                    <p:anim calcmode="discrete" valueType="str">
                                      <p:cBhvr>
                                        <p:cTn id="6" dur="1000" fill="hold"/>
                                        <p:tgtEl>
                                          <p:spTgt spid="119"/>
                                        </p:tgtEl>
                                        <p:attrNameLst>
                                          <p:attrName>style.visibility</p:attrName>
                                        </p:attrNameLst>
                                      </p:cBhvr>
                                      <p:tavLst>
                                        <p:tav tm="0">
                                          <p:val>
                                            <p:strVal val="hidden"/>
                                          </p:val>
                                        </p:tav>
                                        <p:tav tm="50000">
                                          <p:val>
                                            <p:strVal val="visible"/>
                                          </p:val>
                                        </p:tav>
                                      </p:tavLst>
                                    </p:anim>
                                  </p:childTnLst>
                                </p:cTn>
                              </p:par>
                              <p:par>
                                <p:cTn id="7" presetID="35" presetClass="emph" presetSubtype="0" repeatCount="indefinite" fill="hold" nodeType="withEffect">
                                  <p:stCondLst>
                                    <p:cond delay="0"/>
                                  </p:stCondLst>
                                  <p:endCondLst>
                                    <p:cond evt="onNext" delay="0">
                                      <p:tgtEl>
                                        <p:sldTgt/>
                                      </p:tgtEl>
                                    </p:cond>
                                  </p:endCondLst>
                                  <p:childTnLst>
                                    <p:anim calcmode="discrete" valueType="str">
                                      <p:cBhvr>
                                        <p:cTn id="8" dur="1000" fill="hold"/>
                                        <p:tgtEl>
                                          <p:spTgt spid="4"/>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AutoShape 5"/>
          <p:cNvSpPr>
            <a:spLocks noChangeArrowheads="1"/>
          </p:cNvSpPr>
          <p:nvPr/>
        </p:nvSpPr>
        <p:spPr bwMode="auto">
          <a:xfrm>
            <a:off x="502919" y="636004"/>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 name="Rectangle 6"/>
          <p:cNvSpPr>
            <a:spLocks noChangeArrowheads="1"/>
          </p:cNvSpPr>
          <p:nvPr/>
        </p:nvSpPr>
        <p:spPr bwMode="auto">
          <a:xfrm>
            <a:off x="3961781" y="612914"/>
            <a:ext cx="121058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anose="020B0503020204020204" pitchFamily="34" charset="-122"/>
                <a:ea typeface="微软雅黑" panose="020B0503020204020204" pitchFamily="34" charset="-122"/>
              </a:rPr>
              <a:t>广播风暴</a:t>
            </a:r>
            <a:endParaRPr lang="fr-FR" altLang="zh-CN" sz="2000" b="1" dirty="0">
              <a:solidFill>
                <a:schemeClr val="bg1"/>
              </a:solidFill>
              <a:latin typeface="微软雅黑" panose="020B0503020204020204" pitchFamily="34" charset="-122"/>
              <a:ea typeface="微软雅黑" panose="020B0503020204020204" pitchFamily="34" charset="-122"/>
            </a:endParaRPr>
          </a:p>
        </p:txBody>
      </p:sp>
      <p:sp>
        <p:nvSpPr>
          <p:cNvPr id="2" name="矩形 1"/>
          <p:cNvSpPr/>
          <p:nvPr/>
        </p:nvSpPr>
        <p:spPr>
          <a:xfrm>
            <a:off x="3111008" y="1093783"/>
            <a:ext cx="3005951" cy="400110"/>
          </a:xfrm>
          <a:prstGeom prst="rect">
            <a:avLst/>
          </a:prstGeom>
          <a:solidFill>
            <a:srgbClr val="C00000"/>
          </a:solidFill>
          <a:ln>
            <a:noFill/>
          </a:ln>
        </p:spPr>
        <p:style>
          <a:lnRef idx="1">
            <a:schemeClr val="accent2"/>
          </a:lnRef>
          <a:fillRef idx="3">
            <a:schemeClr val="accent2"/>
          </a:fillRef>
          <a:effectRef idx="2">
            <a:schemeClr val="accent2"/>
          </a:effectRef>
          <a:fontRef idx="minor">
            <a:schemeClr val="lt1"/>
          </a:fontRef>
        </p:style>
        <p:txBody>
          <a:bodyPr wrap="none">
            <a:spAutoFit/>
          </a:bodyPr>
          <a:lstStyle/>
          <a:p>
            <a:r>
              <a:rPr lang="zh-CN" altLang="en-US" sz="2000" b="1" dirty="0">
                <a:latin typeface="微软雅黑" panose="020B0503020204020204" pitchFamily="34" charset="-122"/>
                <a:ea typeface="微软雅黑" panose="020B0503020204020204" pitchFamily="34" charset="-122"/>
              </a:rPr>
              <a:t>一个以太网是一个广播域</a:t>
            </a:r>
            <a:endParaRPr lang="zh-CN" altLang="en-US" sz="2000" b="1" dirty="0">
              <a:latin typeface="微软雅黑" panose="020B0503020204020204" pitchFamily="34" charset="-122"/>
              <a:ea typeface="微软雅黑" panose="020B0503020204020204" pitchFamily="34" charset="-122"/>
            </a:endParaRPr>
          </a:p>
        </p:txBody>
      </p:sp>
      <p:sp>
        <p:nvSpPr>
          <p:cNvPr id="49" name="AutoShape 42"/>
          <p:cNvSpPr>
            <a:spLocks noChangeArrowheads="1"/>
          </p:cNvSpPr>
          <p:nvPr/>
        </p:nvSpPr>
        <p:spPr bwMode="auto">
          <a:xfrm>
            <a:off x="1025236" y="1589337"/>
            <a:ext cx="7093528" cy="2095972"/>
          </a:xfrm>
          <a:prstGeom prst="roundRect">
            <a:avLst>
              <a:gd name="adj" fmla="val 16667"/>
            </a:avLst>
          </a:prstGeom>
          <a:solidFill>
            <a:srgbClr val="66FFFF"/>
          </a:solidFill>
          <a:ln w="12700">
            <a:solidFill>
              <a:schemeClr val="tx1"/>
            </a:solidFill>
            <a:prstDash val="dash"/>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CC"/>
              </a:solidFill>
              <a:latin typeface="微软雅黑" panose="020B0503020204020204" pitchFamily="34" charset="-122"/>
              <a:ea typeface="微软雅黑" panose="020B0503020204020204" pitchFamily="34" charset="-122"/>
            </a:endParaRPr>
          </a:p>
        </p:txBody>
      </p:sp>
      <p:sp>
        <p:nvSpPr>
          <p:cNvPr id="96" name="矩形 95"/>
          <p:cNvSpPr/>
          <p:nvPr/>
        </p:nvSpPr>
        <p:spPr>
          <a:xfrm>
            <a:off x="2389903" y="3722392"/>
            <a:ext cx="4629734" cy="369332"/>
          </a:xfrm>
          <a:prstGeom prst="rect">
            <a:avLst/>
          </a:prstGeom>
        </p:spPr>
        <p:txBody>
          <a:bodyPr wrap="square">
            <a:spAutoFit/>
          </a:bodyPr>
          <a:lstStyle/>
          <a:p>
            <a:pPr algn="ctr"/>
            <a:r>
              <a:rPr lang="zh-CN" altLang="en-US" b="1" dirty="0" smtClean="0">
                <a:latin typeface="微软雅黑" panose="020B0503020204020204" pitchFamily="34" charset="-122"/>
                <a:ea typeface="微软雅黑" panose="020B0503020204020204" pitchFamily="34" charset="-122"/>
              </a:rPr>
              <a:t>交换机之间的冗余链路形成广播风暴</a:t>
            </a:r>
            <a:endParaRPr lang="zh-CN" altLang="en-US" b="1" dirty="0">
              <a:latin typeface="微软雅黑" panose="020B0503020204020204" pitchFamily="34" charset="-122"/>
              <a:ea typeface="微软雅黑" panose="020B0503020204020204" pitchFamily="34" charset="-122"/>
            </a:endParaRPr>
          </a:p>
        </p:txBody>
      </p:sp>
      <p:sp>
        <p:nvSpPr>
          <p:cNvPr id="128" name="Text Box 50"/>
          <p:cNvSpPr txBox="1">
            <a:spLocks noChangeArrowheads="1"/>
          </p:cNvSpPr>
          <p:nvPr/>
        </p:nvSpPr>
        <p:spPr bwMode="auto">
          <a:xfrm>
            <a:off x="1421374" y="3377532"/>
            <a:ext cx="72327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400" b="1" dirty="0" smtClean="0">
                <a:solidFill>
                  <a:srgbClr val="C00000"/>
                </a:solidFill>
                <a:latin typeface="微软雅黑" panose="020B0503020204020204" pitchFamily="34" charset="-122"/>
                <a:ea typeface="微软雅黑" panose="020B0503020204020204" pitchFamily="34" charset="-122"/>
              </a:rPr>
              <a:t>广播域</a:t>
            </a:r>
            <a:endParaRPr kumimoji="1" lang="zh-CN" altLang="en-US" sz="1400" b="1" dirty="0">
              <a:solidFill>
                <a:srgbClr val="C00000"/>
              </a:solidFill>
              <a:latin typeface="微软雅黑" panose="020B0503020204020204" pitchFamily="34" charset="-122"/>
              <a:ea typeface="微软雅黑" panose="020B0503020204020204" pitchFamily="34" charset="-122"/>
            </a:endParaRPr>
          </a:p>
        </p:txBody>
      </p:sp>
      <p:grpSp>
        <p:nvGrpSpPr>
          <p:cNvPr id="11" name="组合 10"/>
          <p:cNvGrpSpPr/>
          <p:nvPr/>
        </p:nvGrpSpPr>
        <p:grpSpPr>
          <a:xfrm>
            <a:off x="2389902" y="1686720"/>
            <a:ext cx="4182457" cy="1882998"/>
            <a:chOff x="1724891" y="1677484"/>
            <a:chExt cx="4182457" cy="1882998"/>
          </a:xfrm>
        </p:grpSpPr>
        <p:sp>
          <p:nvSpPr>
            <p:cNvPr id="89" name="Line 53"/>
            <p:cNvSpPr>
              <a:spLocks noChangeShapeType="1"/>
            </p:cNvSpPr>
            <p:nvPr/>
          </p:nvSpPr>
          <p:spPr bwMode="auto">
            <a:xfrm flipH="1" flipV="1">
              <a:off x="2010940" y="3078466"/>
              <a:ext cx="871042" cy="1"/>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anose="020B0503020204020204" pitchFamily="34" charset="-122"/>
                <a:ea typeface="微软雅黑" panose="020B0503020204020204" pitchFamily="34" charset="-122"/>
              </a:endParaRPr>
            </a:p>
          </p:txBody>
        </p:sp>
        <p:sp>
          <p:nvSpPr>
            <p:cNvPr id="90" name="Line 54"/>
            <p:cNvSpPr>
              <a:spLocks noChangeShapeType="1"/>
            </p:cNvSpPr>
            <p:nvPr/>
          </p:nvSpPr>
          <p:spPr bwMode="auto">
            <a:xfrm flipH="1" flipV="1">
              <a:off x="1967768" y="2206020"/>
              <a:ext cx="944892" cy="811869"/>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anose="020B0503020204020204" pitchFamily="34" charset="-122"/>
                <a:ea typeface="微软雅黑" panose="020B0503020204020204" pitchFamily="34" charset="-122"/>
              </a:endParaRPr>
            </a:p>
          </p:txBody>
        </p:sp>
        <p:pic>
          <p:nvPicPr>
            <p:cNvPr id="79" name="Picture 239" descr="jisuanji"/>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724891" y="2912660"/>
              <a:ext cx="413730" cy="413730"/>
            </a:xfrm>
            <a:prstGeom prst="rect">
              <a:avLst/>
            </a:prstGeom>
            <a:noFill/>
            <a:extLst>
              <a:ext uri="{909E8E84-426E-40DD-AFC4-6F175D3DCCD1}">
                <a14:hiddenFill xmlns:a14="http://schemas.microsoft.com/office/drawing/2010/main">
                  <a:solidFill>
                    <a:srgbClr val="FFFFFF"/>
                  </a:solidFill>
                </a14:hiddenFill>
              </a:ext>
            </a:extLst>
          </p:spPr>
        </p:pic>
        <p:pic>
          <p:nvPicPr>
            <p:cNvPr id="81" name="Picture 239" descr="jisuanji"/>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724891" y="2038411"/>
              <a:ext cx="413730" cy="413730"/>
            </a:xfrm>
            <a:prstGeom prst="rect">
              <a:avLst/>
            </a:prstGeom>
            <a:noFill/>
            <a:extLst>
              <a:ext uri="{909E8E84-426E-40DD-AFC4-6F175D3DCCD1}">
                <a14:hiddenFill xmlns:a14="http://schemas.microsoft.com/office/drawing/2010/main">
                  <a:solidFill>
                    <a:srgbClr val="FFFFFF"/>
                  </a:solidFill>
                </a14:hiddenFill>
              </a:ext>
            </a:extLst>
          </p:spPr>
        </p:pic>
        <p:sp>
          <p:nvSpPr>
            <p:cNvPr id="82" name="Line 48"/>
            <p:cNvSpPr>
              <a:spLocks noChangeShapeType="1"/>
            </p:cNvSpPr>
            <p:nvPr/>
          </p:nvSpPr>
          <p:spPr bwMode="auto">
            <a:xfrm>
              <a:off x="3008105" y="3096710"/>
              <a:ext cx="1652473"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5" name="矩形 84"/>
            <p:cNvSpPr/>
            <p:nvPr/>
          </p:nvSpPr>
          <p:spPr>
            <a:xfrm>
              <a:off x="2599052" y="3283483"/>
              <a:ext cx="646331" cy="276999"/>
            </a:xfrm>
            <a:prstGeom prst="rect">
              <a:avLst/>
            </a:prstGeom>
          </p:spPr>
          <p:txBody>
            <a:bodyPr wrap="none">
              <a:spAutoFit/>
            </a:bodyPr>
            <a:lstStyle/>
            <a:p>
              <a:r>
                <a:rPr lang="zh-CN" altLang="en-US" sz="1200" b="1" dirty="0" smtClean="0">
                  <a:solidFill>
                    <a:srgbClr val="0000FF"/>
                  </a:solidFill>
                  <a:latin typeface="微软雅黑" panose="020B0503020204020204" pitchFamily="34" charset="-122"/>
                  <a:ea typeface="微软雅黑" panose="020B0503020204020204" pitchFamily="34" charset="-122"/>
                </a:rPr>
                <a:t>交换机</a:t>
              </a:r>
              <a:endParaRPr lang="zh-CN" altLang="en-US" sz="1200" b="1" dirty="0">
                <a:solidFill>
                  <a:srgbClr val="0000FF"/>
                </a:solidFill>
                <a:latin typeface="微软雅黑" panose="020B0503020204020204" pitchFamily="34" charset="-122"/>
                <a:ea typeface="微软雅黑" panose="020B0503020204020204" pitchFamily="34" charset="-122"/>
              </a:endParaRPr>
            </a:p>
          </p:txBody>
        </p:sp>
        <p:sp>
          <p:nvSpPr>
            <p:cNvPr id="86" name="矩形 85"/>
            <p:cNvSpPr/>
            <p:nvPr/>
          </p:nvSpPr>
          <p:spPr>
            <a:xfrm>
              <a:off x="4337414" y="3283483"/>
              <a:ext cx="646331" cy="276999"/>
            </a:xfrm>
            <a:prstGeom prst="rect">
              <a:avLst/>
            </a:prstGeom>
          </p:spPr>
          <p:txBody>
            <a:bodyPr wrap="none">
              <a:spAutoFit/>
            </a:bodyPr>
            <a:lstStyle/>
            <a:p>
              <a:r>
                <a:rPr lang="zh-CN" altLang="en-US" sz="1200" b="1" dirty="0" smtClean="0">
                  <a:solidFill>
                    <a:srgbClr val="0000FF"/>
                  </a:solidFill>
                  <a:latin typeface="微软雅黑" panose="020B0503020204020204" pitchFamily="34" charset="-122"/>
                  <a:ea typeface="微软雅黑" panose="020B0503020204020204" pitchFamily="34" charset="-122"/>
                </a:rPr>
                <a:t>交换机</a:t>
              </a:r>
              <a:endParaRPr lang="zh-CN" altLang="en-US" sz="1200" b="1" dirty="0">
                <a:solidFill>
                  <a:srgbClr val="0000FF"/>
                </a:solidFill>
                <a:latin typeface="微软雅黑" panose="020B0503020204020204" pitchFamily="34" charset="-122"/>
                <a:ea typeface="微软雅黑" panose="020B0503020204020204" pitchFamily="34" charset="-122"/>
              </a:endParaRPr>
            </a:p>
          </p:txBody>
        </p:sp>
        <p:sp>
          <p:nvSpPr>
            <p:cNvPr id="102" name="矩形 101"/>
            <p:cNvSpPr/>
            <p:nvPr/>
          </p:nvSpPr>
          <p:spPr>
            <a:xfrm>
              <a:off x="3649202" y="1677484"/>
              <a:ext cx="646331" cy="276999"/>
            </a:xfrm>
            <a:prstGeom prst="rect">
              <a:avLst/>
            </a:prstGeom>
          </p:spPr>
          <p:txBody>
            <a:bodyPr wrap="none">
              <a:spAutoFit/>
            </a:bodyPr>
            <a:lstStyle/>
            <a:p>
              <a:r>
                <a:rPr lang="zh-CN" altLang="en-US" sz="1200" b="1" dirty="0" smtClean="0">
                  <a:solidFill>
                    <a:srgbClr val="0000FF"/>
                  </a:solidFill>
                  <a:latin typeface="微软雅黑" panose="020B0503020204020204" pitchFamily="34" charset="-122"/>
                  <a:ea typeface="微软雅黑" panose="020B0503020204020204" pitchFamily="34" charset="-122"/>
                </a:rPr>
                <a:t>交换机</a:t>
              </a:r>
              <a:endParaRPr lang="zh-CN" altLang="en-US" sz="1200" b="1" dirty="0">
                <a:solidFill>
                  <a:srgbClr val="0000FF"/>
                </a:solidFill>
                <a:latin typeface="微软雅黑" panose="020B0503020204020204" pitchFamily="34" charset="-122"/>
                <a:ea typeface="微软雅黑" panose="020B0503020204020204" pitchFamily="34" charset="-122"/>
              </a:endParaRPr>
            </a:p>
          </p:txBody>
        </p:sp>
        <p:sp>
          <p:nvSpPr>
            <p:cNvPr id="103" name="Line 48"/>
            <p:cNvSpPr>
              <a:spLocks noChangeShapeType="1"/>
            </p:cNvSpPr>
            <p:nvPr/>
          </p:nvSpPr>
          <p:spPr bwMode="auto">
            <a:xfrm flipV="1">
              <a:off x="3111007" y="2191432"/>
              <a:ext cx="778567" cy="826459"/>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04" name="Line 48"/>
            <p:cNvSpPr>
              <a:spLocks noChangeShapeType="1"/>
            </p:cNvSpPr>
            <p:nvPr/>
          </p:nvSpPr>
          <p:spPr bwMode="auto">
            <a:xfrm flipH="1" flipV="1">
              <a:off x="3961781" y="2191432"/>
              <a:ext cx="773174" cy="826458"/>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pic>
          <p:nvPicPr>
            <p:cNvPr id="84" name="Picture 4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84636" y="2919547"/>
              <a:ext cx="603452" cy="402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5" name="Line 53"/>
            <p:cNvSpPr>
              <a:spLocks noChangeShapeType="1"/>
            </p:cNvSpPr>
            <p:nvPr/>
          </p:nvSpPr>
          <p:spPr bwMode="auto">
            <a:xfrm flipV="1">
              <a:off x="4819084" y="3078466"/>
              <a:ext cx="871042" cy="1"/>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anose="020B0503020204020204" pitchFamily="34" charset="-122"/>
                <a:ea typeface="微软雅黑" panose="020B0503020204020204" pitchFamily="34" charset="-122"/>
              </a:endParaRPr>
            </a:p>
          </p:txBody>
        </p:sp>
        <p:sp>
          <p:nvSpPr>
            <p:cNvPr id="106" name="Line 54"/>
            <p:cNvSpPr>
              <a:spLocks noChangeShapeType="1"/>
            </p:cNvSpPr>
            <p:nvPr/>
          </p:nvSpPr>
          <p:spPr bwMode="auto">
            <a:xfrm>
              <a:off x="3961781" y="2120288"/>
              <a:ext cx="1423019" cy="1"/>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anose="020B0503020204020204" pitchFamily="34" charset="-122"/>
                <a:ea typeface="微软雅黑" panose="020B0503020204020204" pitchFamily="34" charset="-122"/>
              </a:endParaRPr>
            </a:p>
          </p:txBody>
        </p:sp>
        <p:pic>
          <p:nvPicPr>
            <p:cNvPr id="107" name="Picture 239" descr="jisuanji"/>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5493618" y="2912660"/>
              <a:ext cx="413730" cy="413730"/>
            </a:xfrm>
            <a:prstGeom prst="rect">
              <a:avLst/>
            </a:prstGeom>
            <a:noFill/>
            <a:extLst>
              <a:ext uri="{909E8E84-426E-40DD-AFC4-6F175D3DCCD1}">
                <a14:hiddenFill xmlns:a14="http://schemas.microsoft.com/office/drawing/2010/main">
                  <a:solidFill>
                    <a:srgbClr val="FFFFFF"/>
                  </a:solidFill>
                </a14:hiddenFill>
              </a:ext>
            </a:extLst>
          </p:spPr>
        </p:pic>
        <p:pic>
          <p:nvPicPr>
            <p:cNvPr id="108" name="Picture 239" descr="jisuanji"/>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5084384" y="1927498"/>
              <a:ext cx="413730" cy="413730"/>
            </a:xfrm>
            <a:prstGeom prst="rect">
              <a:avLst/>
            </a:prstGeom>
            <a:noFill/>
            <a:extLst>
              <a:ext uri="{909E8E84-426E-40DD-AFC4-6F175D3DCCD1}">
                <a14:hiddenFill xmlns:a14="http://schemas.microsoft.com/office/drawing/2010/main">
                  <a:solidFill>
                    <a:srgbClr val="FFFFFF"/>
                  </a:solidFill>
                </a14:hiddenFill>
              </a:ext>
            </a:extLst>
          </p:spPr>
        </p:pic>
        <p:pic>
          <p:nvPicPr>
            <p:cNvPr id="101" name="Picture 4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36070" y="1933213"/>
              <a:ext cx="603452" cy="402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3" name="Picture 4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12471" y="2919547"/>
              <a:ext cx="603452" cy="402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0" name="椭圆 9"/>
          <p:cNvSpPr/>
          <p:nvPr/>
        </p:nvSpPr>
        <p:spPr>
          <a:xfrm>
            <a:off x="4002974" y="2600479"/>
            <a:ext cx="322443" cy="318695"/>
          </a:xfrm>
          <a:prstGeom prst="ellips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左箭头 11"/>
          <p:cNvSpPr/>
          <p:nvPr/>
        </p:nvSpPr>
        <p:spPr>
          <a:xfrm>
            <a:off x="5172369" y="1924508"/>
            <a:ext cx="406395" cy="197027"/>
          </a:xfrm>
          <a:prstGeom prst="leftArrow">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2000"/>
    </mc:Choice>
    <mc:Fallback>
      <p:transition spd="slow" advTm="2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right)">
                                      <p:cBhvr>
                                        <p:cTn id="7" dur="2000"/>
                                        <p:tgtEl>
                                          <p:spTgt spid="12"/>
                                        </p:tgtEl>
                                      </p:cBhvr>
                                    </p:animEffect>
                                  </p:childTnLst>
                                </p:cTn>
                              </p:par>
                            </p:childTnLst>
                          </p:cTn>
                        </p:par>
                        <p:par>
                          <p:cTn id="8" fill="hold">
                            <p:stCondLst>
                              <p:cond delay="2000"/>
                            </p:stCondLst>
                            <p:childTnLst>
                              <p:par>
                                <p:cTn id="9" presetID="1" presetClass="entr" presetSubtype="0" fill="hold" grpId="1" nodeType="after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par>
                          <p:cTn id="11" fill="hold">
                            <p:stCondLst>
                              <p:cond delay="2000"/>
                            </p:stCondLst>
                            <p:childTnLst>
                              <p:par>
                                <p:cTn id="12" presetID="13" presetClass="path" presetSubtype="0" repeatCount="indefinite" fill="hold" grpId="0" nodeType="afterEffect">
                                  <p:stCondLst>
                                    <p:cond delay="0"/>
                                  </p:stCondLst>
                                  <p:endCondLst>
                                    <p:cond evt="onNext" delay="0">
                                      <p:tgtEl>
                                        <p:sldTgt/>
                                      </p:tgtEl>
                                    </p:cond>
                                  </p:endCondLst>
                                  <p:childTnLst>
                                    <p:animMotion origin="layout" path="M 0.04427 -0.07068 L 0.11163 0.04444 L -0.02205 0.04444 L 0.04427 -0.07068 Z " pathEditMode="relative" rAng="0" ptsTypes="AAAA">
                                      <p:cBhvr>
                                        <p:cTn id="13" dur="3000" fill="hold"/>
                                        <p:tgtEl>
                                          <p:spTgt spid="10"/>
                                        </p:tgtEl>
                                        <p:attrNameLst>
                                          <p:attrName>ppt_x</p:attrName>
                                          <p:attrName>ppt_y</p:attrName>
                                        </p:attrNameLst>
                                      </p:cBhvr>
                                      <p:rCtr x="52" y="574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2" grpId="0" animBg="1"/>
    </p:bld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AutoShape 5"/>
          <p:cNvSpPr>
            <a:spLocks noChangeArrowheads="1"/>
          </p:cNvSpPr>
          <p:nvPr/>
        </p:nvSpPr>
        <p:spPr bwMode="auto">
          <a:xfrm>
            <a:off x="502919" y="636004"/>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 name="Rectangle 6"/>
          <p:cNvSpPr>
            <a:spLocks noChangeArrowheads="1"/>
          </p:cNvSpPr>
          <p:nvPr/>
        </p:nvSpPr>
        <p:spPr bwMode="auto">
          <a:xfrm>
            <a:off x="3961781" y="612914"/>
            <a:ext cx="121058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smtClean="0">
                <a:solidFill>
                  <a:schemeClr val="bg1"/>
                </a:solidFill>
                <a:latin typeface="微软雅黑" panose="020B0503020204020204" pitchFamily="34" charset="-122"/>
                <a:ea typeface="微软雅黑" panose="020B0503020204020204" pitchFamily="34" charset="-122"/>
              </a:rPr>
              <a:t>安全问题</a:t>
            </a:r>
            <a:endParaRPr lang="fr-FR" altLang="zh-CN" sz="2000" b="1" dirty="0">
              <a:solidFill>
                <a:schemeClr val="bg1"/>
              </a:solidFill>
              <a:latin typeface="微软雅黑" panose="020B0503020204020204" pitchFamily="34" charset="-122"/>
              <a:ea typeface="微软雅黑" panose="020B0503020204020204" pitchFamily="34" charset="-122"/>
            </a:endParaRPr>
          </a:p>
        </p:txBody>
      </p:sp>
      <p:sp>
        <p:nvSpPr>
          <p:cNvPr id="2" name="矩形 1"/>
          <p:cNvSpPr/>
          <p:nvPr/>
        </p:nvSpPr>
        <p:spPr>
          <a:xfrm>
            <a:off x="1482811" y="1060531"/>
            <a:ext cx="6116594" cy="707886"/>
          </a:xfrm>
          <a:prstGeom prst="rect">
            <a:avLst/>
          </a:prstGeom>
          <a:solidFill>
            <a:srgbClr val="FFCC66"/>
          </a:solidFill>
          <a:ln>
            <a:noFill/>
          </a:ln>
        </p:spPr>
        <p:style>
          <a:lnRef idx="1">
            <a:schemeClr val="accent2"/>
          </a:lnRef>
          <a:fillRef idx="3">
            <a:schemeClr val="accent2"/>
          </a:fillRef>
          <a:effectRef idx="2">
            <a:schemeClr val="accent2"/>
          </a:effectRef>
          <a:fontRef idx="minor">
            <a:schemeClr val="lt1"/>
          </a:fontRef>
        </p:style>
        <p:txBody>
          <a:bodyPr wrap="square">
            <a:spAutoFit/>
          </a:bodyPr>
          <a:lstStyle/>
          <a:p>
            <a:pPr>
              <a:lnSpc>
                <a:spcPts val="2400"/>
              </a:lnSpc>
            </a:pPr>
            <a:r>
              <a:rPr lang="zh-CN" altLang="en-US" b="1" dirty="0" smtClean="0">
                <a:solidFill>
                  <a:schemeClr val="tx1"/>
                </a:solidFill>
                <a:latin typeface="微软雅黑" panose="020B0503020204020204" pitchFamily="34" charset="-122"/>
                <a:ea typeface="微软雅黑" panose="020B0503020204020204" pitchFamily="34" charset="-122"/>
              </a:rPr>
              <a:t>交换机每个</a:t>
            </a:r>
            <a:r>
              <a:rPr lang="zh-CN" altLang="en-US" b="1" dirty="0">
                <a:solidFill>
                  <a:schemeClr val="tx1"/>
                </a:solidFill>
                <a:latin typeface="微软雅黑" panose="020B0503020204020204" pitchFamily="34" charset="-122"/>
                <a:ea typeface="微软雅黑" panose="020B0503020204020204" pitchFamily="34" charset="-122"/>
              </a:rPr>
              <a:t>接口都处于一个</a:t>
            </a:r>
            <a:r>
              <a:rPr lang="zh-CN" altLang="en-US" b="1" dirty="0">
                <a:solidFill>
                  <a:srgbClr val="0000FF"/>
                </a:solidFill>
                <a:latin typeface="微软雅黑" panose="020B0503020204020204" pitchFamily="34" charset="-122"/>
                <a:ea typeface="微软雅黑" panose="020B0503020204020204" pitchFamily="34" charset="-122"/>
              </a:rPr>
              <a:t>独立的碰撞域</a:t>
            </a:r>
            <a:r>
              <a:rPr lang="zh-CN" altLang="en-US" b="1" dirty="0">
                <a:solidFill>
                  <a:schemeClr val="tx1"/>
                </a:solidFill>
                <a:latin typeface="微软雅黑" panose="020B0503020204020204" pitchFamily="34" charset="-122"/>
                <a:ea typeface="微软雅黑" panose="020B0503020204020204" pitchFamily="34" charset="-122"/>
              </a:rPr>
              <a:t>（或冲突域）中，但所有计算机都处于</a:t>
            </a:r>
            <a:r>
              <a:rPr lang="zh-CN" altLang="en-US" b="1" dirty="0">
                <a:solidFill>
                  <a:srgbClr val="0000FF"/>
                </a:solidFill>
                <a:latin typeface="微软雅黑" panose="020B0503020204020204" pitchFamily="34" charset="-122"/>
                <a:ea typeface="微软雅黑" panose="020B0503020204020204" pitchFamily="34" charset="-122"/>
              </a:rPr>
              <a:t>同一个广播域中</a:t>
            </a:r>
            <a:r>
              <a:rPr lang="zh-CN" altLang="en-US" b="1" dirty="0" smtClean="0">
                <a:solidFill>
                  <a:srgbClr val="0000FF"/>
                </a:solidFill>
                <a:latin typeface="微软雅黑" panose="020B0503020204020204" pitchFamily="34" charset="-122"/>
                <a:ea typeface="微软雅黑" panose="020B0503020204020204" pitchFamily="34" charset="-122"/>
              </a:rPr>
              <a:t>。</a:t>
            </a:r>
            <a:endParaRPr lang="zh-CN" altLang="en-US" b="1" dirty="0">
              <a:solidFill>
                <a:srgbClr val="0000FF"/>
              </a:solidFill>
              <a:latin typeface="微软雅黑" panose="020B0503020204020204" pitchFamily="34" charset="-122"/>
              <a:ea typeface="微软雅黑" panose="020B0503020204020204" pitchFamily="34" charset="-122"/>
            </a:endParaRPr>
          </a:p>
        </p:txBody>
      </p:sp>
      <p:sp>
        <p:nvSpPr>
          <p:cNvPr id="96" name="矩形 95"/>
          <p:cNvSpPr/>
          <p:nvPr/>
        </p:nvSpPr>
        <p:spPr>
          <a:xfrm>
            <a:off x="2399140" y="4265488"/>
            <a:ext cx="4629734" cy="369332"/>
          </a:xfrm>
          <a:prstGeom prst="rect">
            <a:avLst/>
          </a:prstGeom>
        </p:spPr>
        <p:txBody>
          <a:bodyPr wrap="square">
            <a:spAutoFit/>
          </a:bodyPr>
          <a:lstStyle/>
          <a:p>
            <a:pPr algn="ctr"/>
            <a:r>
              <a:rPr lang="zh-CN" altLang="en-US" b="1" dirty="0" smtClean="0">
                <a:latin typeface="微软雅黑" panose="020B0503020204020204" pitchFamily="34" charset="-122"/>
                <a:ea typeface="微软雅黑" panose="020B0503020204020204" pitchFamily="34" charset="-122"/>
              </a:rPr>
              <a:t>无法隔离不同部门的通信</a:t>
            </a:r>
            <a:endParaRPr lang="zh-CN" altLang="en-US" b="1" dirty="0">
              <a:latin typeface="微软雅黑" panose="020B0503020204020204" pitchFamily="34" charset="-122"/>
              <a:ea typeface="微软雅黑" panose="020B0503020204020204" pitchFamily="34" charset="-122"/>
            </a:endParaRPr>
          </a:p>
        </p:txBody>
      </p:sp>
      <p:sp>
        <p:nvSpPr>
          <p:cNvPr id="28" name="AutoShape 42"/>
          <p:cNvSpPr>
            <a:spLocks noChangeArrowheads="1"/>
          </p:cNvSpPr>
          <p:nvPr/>
        </p:nvSpPr>
        <p:spPr bwMode="auto">
          <a:xfrm>
            <a:off x="1482811" y="1884072"/>
            <a:ext cx="6116594" cy="2373888"/>
          </a:xfrm>
          <a:prstGeom prst="roundRect">
            <a:avLst>
              <a:gd name="adj" fmla="val 16667"/>
            </a:avLst>
          </a:prstGeom>
          <a:solidFill>
            <a:srgbClr val="66FFFF"/>
          </a:solidFill>
          <a:ln w="12700">
            <a:solidFill>
              <a:schemeClr val="tx1"/>
            </a:solidFill>
            <a:prstDash val="dash"/>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CC"/>
              </a:solidFill>
              <a:latin typeface="微软雅黑" panose="020B0503020204020204" pitchFamily="34" charset="-122"/>
              <a:ea typeface="微软雅黑" panose="020B0503020204020204" pitchFamily="34" charset="-122"/>
            </a:endParaRPr>
          </a:p>
        </p:txBody>
      </p:sp>
      <p:sp>
        <p:nvSpPr>
          <p:cNvPr id="29" name="Line 51"/>
          <p:cNvSpPr>
            <a:spLocks noChangeShapeType="1"/>
          </p:cNvSpPr>
          <p:nvPr/>
        </p:nvSpPr>
        <p:spPr bwMode="auto">
          <a:xfrm>
            <a:off x="5611516" y="3110349"/>
            <a:ext cx="832240" cy="663986"/>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anose="020B0503020204020204" pitchFamily="34" charset="-122"/>
              <a:ea typeface="微软雅黑" panose="020B0503020204020204" pitchFamily="34" charset="-122"/>
            </a:endParaRPr>
          </a:p>
        </p:txBody>
      </p:sp>
      <p:sp>
        <p:nvSpPr>
          <p:cNvPr id="30" name="Line 53"/>
          <p:cNvSpPr>
            <a:spLocks noChangeShapeType="1"/>
          </p:cNvSpPr>
          <p:nvPr/>
        </p:nvSpPr>
        <p:spPr bwMode="auto">
          <a:xfrm flipV="1">
            <a:off x="5524734" y="3072786"/>
            <a:ext cx="1012905" cy="0"/>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anose="020B0503020204020204" pitchFamily="34" charset="-122"/>
              <a:ea typeface="微软雅黑" panose="020B0503020204020204" pitchFamily="34" charset="-122"/>
            </a:endParaRPr>
          </a:p>
        </p:txBody>
      </p:sp>
      <p:sp>
        <p:nvSpPr>
          <p:cNvPr id="31" name="Line 54"/>
          <p:cNvSpPr>
            <a:spLocks noChangeShapeType="1"/>
          </p:cNvSpPr>
          <p:nvPr/>
        </p:nvSpPr>
        <p:spPr bwMode="auto">
          <a:xfrm flipV="1">
            <a:off x="5611516" y="2329413"/>
            <a:ext cx="832240" cy="718668"/>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anose="020B0503020204020204" pitchFamily="34" charset="-122"/>
              <a:ea typeface="微软雅黑" panose="020B0503020204020204" pitchFamily="34" charset="-122"/>
            </a:endParaRPr>
          </a:p>
        </p:txBody>
      </p:sp>
      <p:pic>
        <p:nvPicPr>
          <p:cNvPr id="32" name="Picture 239" descr="jisuanji"/>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6330774" y="3651549"/>
            <a:ext cx="413730" cy="413730"/>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239" descr="jisuanji"/>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6330774" y="2889123"/>
            <a:ext cx="413730" cy="413730"/>
          </a:xfrm>
          <a:prstGeom prst="rect">
            <a:avLst/>
          </a:prstGeom>
          <a:noFill/>
          <a:extLst>
            <a:ext uri="{909E8E84-426E-40DD-AFC4-6F175D3DCCD1}">
              <a14:hiddenFill xmlns:a14="http://schemas.microsoft.com/office/drawing/2010/main">
                <a:solidFill>
                  <a:srgbClr val="FFFFFF"/>
                </a:solidFill>
              </a14:hiddenFill>
            </a:ext>
          </a:extLst>
        </p:spPr>
      </p:pic>
      <p:sp>
        <p:nvSpPr>
          <p:cNvPr id="34" name="Line 51"/>
          <p:cNvSpPr>
            <a:spLocks noChangeShapeType="1"/>
          </p:cNvSpPr>
          <p:nvPr/>
        </p:nvSpPr>
        <p:spPr bwMode="auto">
          <a:xfrm flipH="1">
            <a:off x="2580826" y="3110349"/>
            <a:ext cx="832240" cy="663986"/>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anose="020B0503020204020204" pitchFamily="34" charset="-122"/>
              <a:ea typeface="微软雅黑" panose="020B0503020204020204" pitchFamily="34" charset="-122"/>
            </a:endParaRPr>
          </a:p>
        </p:txBody>
      </p:sp>
      <p:sp>
        <p:nvSpPr>
          <p:cNvPr id="35" name="Line 53"/>
          <p:cNvSpPr>
            <a:spLocks noChangeShapeType="1"/>
          </p:cNvSpPr>
          <p:nvPr/>
        </p:nvSpPr>
        <p:spPr bwMode="auto">
          <a:xfrm flipH="1" flipV="1">
            <a:off x="2543922" y="3083186"/>
            <a:ext cx="841195" cy="0"/>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anose="020B0503020204020204" pitchFamily="34" charset="-122"/>
              <a:ea typeface="微软雅黑" panose="020B0503020204020204" pitchFamily="34" charset="-122"/>
            </a:endParaRPr>
          </a:p>
        </p:txBody>
      </p:sp>
      <p:sp>
        <p:nvSpPr>
          <p:cNvPr id="36" name="Line 54"/>
          <p:cNvSpPr>
            <a:spLocks noChangeShapeType="1"/>
          </p:cNvSpPr>
          <p:nvPr/>
        </p:nvSpPr>
        <p:spPr bwMode="auto">
          <a:xfrm flipH="1" flipV="1">
            <a:off x="2580826" y="2329413"/>
            <a:ext cx="832240" cy="718668"/>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anose="020B0503020204020204" pitchFamily="34" charset="-122"/>
              <a:ea typeface="微软雅黑" panose="020B0503020204020204" pitchFamily="34" charset="-122"/>
            </a:endParaRPr>
          </a:p>
        </p:txBody>
      </p:sp>
      <p:pic>
        <p:nvPicPr>
          <p:cNvPr id="37" name="Picture 239" descr="jisuanji"/>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2337058" y="2913837"/>
            <a:ext cx="413730" cy="413730"/>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239" descr="jisuanji"/>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2337058" y="2122550"/>
            <a:ext cx="413730" cy="413730"/>
          </a:xfrm>
          <a:prstGeom prst="rect">
            <a:avLst/>
          </a:prstGeom>
          <a:noFill/>
          <a:extLst>
            <a:ext uri="{909E8E84-426E-40DD-AFC4-6F175D3DCCD1}">
              <a14:hiddenFill xmlns:a14="http://schemas.microsoft.com/office/drawing/2010/main">
                <a:solidFill>
                  <a:srgbClr val="FFFFFF"/>
                </a:solidFill>
              </a14:hiddenFill>
            </a:ext>
          </a:extLst>
        </p:spPr>
      </p:pic>
      <p:sp>
        <p:nvSpPr>
          <p:cNvPr id="39" name="Line 48"/>
          <p:cNvSpPr>
            <a:spLocks noChangeShapeType="1"/>
          </p:cNvSpPr>
          <p:nvPr/>
        </p:nvSpPr>
        <p:spPr bwMode="auto">
          <a:xfrm>
            <a:off x="3539189" y="3044181"/>
            <a:ext cx="1695950" cy="0"/>
          </a:xfrm>
          <a:prstGeom prst="line">
            <a:avLst/>
          </a:prstGeom>
          <a:noFill/>
          <a:ln w="2857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0" name="矩形 39"/>
          <p:cNvSpPr/>
          <p:nvPr/>
        </p:nvSpPr>
        <p:spPr>
          <a:xfrm>
            <a:off x="3200775" y="2349704"/>
            <a:ext cx="646331" cy="461665"/>
          </a:xfrm>
          <a:prstGeom prst="rect">
            <a:avLst/>
          </a:prstGeom>
        </p:spPr>
        <p:txBody>
          <a:bodyPr wrap="none">
            <a:spAutoFit/>
          </a:bodyPr>
          <a:lstStyle/>
          <a:p>
            <a:r>
              <a:rPr lang="zh-CN" altLang="en-US" sz="1200" b="1" dirty="0">
                <a:latin typeface="微软雅黑" panose="020B0503020204020204" pitchFamily="34" charset="-122"/>
                <a:ea typeface="微软雅黑" panose="020B0503020204020204" pitchFamily="34" charset="-122"/>
              </a:rPr>
              <a:t>以太网</a:t>
            </a:r>
            <a:endParaRPr lang="zh-CN" altLang="en-US" sz="1200" b="1" dirty="0">
              <a:latin typeface="微软雅黑" panose="020B0503020204020204" pitchFamily="34" charset="-122"/>
              <a:ea typeface="微软雅黑" panose="020B0503020204020204" pitchFamily="34" charset="-122"/>
            </a:endParaRPr>
          </a:p>
          <a:p>
            <a:r>
              <a:rPr lang="zh-CN" altLang="en-US" sz="1200" b="1" dirty="0" smtClean="0">
                <a:latin typeface="微软雅黑" panose="020B0503020204020204" pitchFamily="34" charset="-122"/>
                <a:ea typeface="微软雅黑" panose="020B0503020204020204" pitchFamily="34" charset="-122"/>
              </a:rPr>
              <a:t>交换机</a:t>
            </a:r>
            <a:endParaRPr lang="zh-CN" altLang="en-US" sz="1200" b="1" dirty="0">
              <a:latin typeface="微软雅黑" panose="020B0503020204020204" pitchFamily="34" charset="-122"/>
              <a:ea typeface="微软雅黑" panose="020B0503020204020204" pitchFamily="34" charset="-122"/>
            </a:endParaRPr>
          </a:p>
        </p:txBody>
      </p:sp>
      <p:sp>
        <p:nvSpPr>
          <p:cNvPr id="41" name="矩形 40"/>
          <p:cNvSpPr/>
          <p:nvPr/>
        </p:nvSpPr>
        <p:spPr>
          <a:xfrm>
            <a:off x="5235139" y="2349704"/>
            <a:ext cx="646331" cy="461665"/>
          </a:xfrm>
          <a:prstGeom prst="rect">
            <a:avLst/>
          </a:prstGeom>
        </p:spPr>
        <p:txBody>
          <a:bodyPr wrap="none">
            <a:spAutoFit/>
          </a:bodyPr>
          <a:lstStyle/>
          <a:p>
            <a:r>
              <a:rPr lang="zh-CN" altLang="en-US" sz="1200" b="1" dirty="0">
                <a:latin typeface="微软雅黑" panose="020B0503020204020204" pitchFamily="34" charset="-122"/>
                <a:ea typeface="微软雅黑" panose="020B0503020204020204" pitchFamily="34" charset="-122"/>
              </a:rPr>
              <a:t>以太网</a:t>
            </a:r>
            <a:endParaRPr lang="zh-CN" altLang="en-US" sz="1200" b="1" dirty="0">
              <a:latin typeface="微软雅黑" panose="020B0503020204020204" pitchFamily="34" charset="-122"/>
              <a:ea typeface="微软雅黑" panose="020B0503020204020204" pitchFamily="34" charset="-122"/>
            </a:endParaRPr>
          </a:p>
          <a:p>
            <a:r>
              <a:rPr lang="zh-CN" altLang="en-US" sz="1200" b="1" dirty="0" smtClean="0">
                <a:latin typeface="微软雅黑" panose="020B0503020204020204" pitchFamily="34" charset="-122"/>
                <a:ea typeface="微软雅黑" panose="020B0503020204020204" pitchFamily="34" charset="-122"/>
              </a:rPr>
              <a:t>交换机</a:t>
            </a:r>
            <a:endParaRPr lang="zh-CN" altLang="en-US" sz="1200" b="1" dirty="0">
              <a:latin typeface="微软雅黑" panose="020B0503020204020204" pitchFamily="34" charset="-122"/>
              <a:ea typeface="微软雅黑" panose="020B0503020204020204" pitchFamily="34" charset="-122"/>
            </a:endParaRPr>
          </a:p>
        </p:txBody>
      </p:sp>
      <p:grpSp>
        <p:nvGrpSpPr>
          <p:cNvPr id="55" name="Group 202"/>
          <p:cNvGrpSpPr/>
          <p:nvPr/>
        </p:nvGrpSpPr>
        <p:grpSpPr bwMode="auto">
          <a:xfrm>
            <a:off x="2324701" y="3549986"/>
            <a:ext cx="446578" cy="442268"/>
            <a:chOff x="630" y="3200"/>
            <a:chExt cx="627" cy="604"/>
          </a:xfrm>
        </p:grpSpPr>
        <p:sp>
          <p:nvSpPr>
            <p:cNvPr id="56" name="Freeform 203"/>
            <p:cNvSpPr/>
            <p:nvPr/>
          </p:nvSpPr>
          <p:spPr bwMode="auto">
            <a:xfrm>
              <a:off x="666" y="3200"/>
              <a:ext cx="560" cy="456"/>
            </a:xfrm>
            <a:custGeom>
              <a:avLst/>
              <a:gdLst>
                <a:gd name="T0" fmla="*/ 529 w 10643"/>
                <a:gd name="T1" fmla="*/ 0 h 8672"/>
                <a:gd name="T2" fmla="*/ 534 w 10643"/>
                <a:gd name="T3" fmla="*/ 1 h 8672"/>
                <a:gd name="T4" fmla="*/ 539 w 10643"/>
                <a:gd name="T5" fmla="*/ 2 h 8672"/>
                <a:gd name="T6" fmla="*/ 543 w 10643"/>
                <a:gd name="T7" fmla="*/ 4 h 8672"/>
                <a:gd name="T8" fmla="*/ 547 w 10643"/>
                <a:gd name="T9" fmla="*/ 7 h 8672"/>
                <a:gd name="T10" fmla="*/ 551 w 10643"/>
                <a:gd name="T11" fmla="*/ 10 h 8672"/>
                <a:gd name="T12" fmla="*/ 554 w 10643"/>
                <a:gd name="T13" fmla="*/ 13 h 8672"/>
                <a:gd name="T14" fmla="*/ 556 w 10643"/>
                <a:gd name="T15" fmla="*/ 17 h 8672"/>
                <a:gd name="T16" fmla="*/ 558 w 10643"/>
                <a:gd name="T17" fmla="*/ 21 h 8672"/>
                <a:gd name="T18" fmla="*/ 559 w 10643"/>
                <a:gd name="T19" fmla="*/ 26 h 8672"/>
                <a:gd name="T20" fmla="*/ 560 w 10643"/>
                <a:gd name="T21" fmla="*/ 31 h 8672"/>
                <a:gd name="T22" fmla="*/ 560 w 10643"/>
                <a:gd name="T23" fmla="*/ 425 h 8672"/>
                <a:gd name="T24" fmla="*/ 559 w 10643"/>
                <a:gd name="T25" fmla="*/ 430 h 8672"/>
                <a:gd name="T26" fmla="*/ 558 w 10643"/>
                <a:gd name="T27" fmla="*/ 435 h 8672"/>
                <a:gd name="T28" fmla="*/ 556 w 10643"/>
                <a:gd name="T29" fmla="*/ 439 h 8672"/>
                <a:gd name="T30" fmla="*/ 554 w 10643"/>
                <a:gd name="T31" fmla="*/ 443 h 8672"/>
                <a:gd name="T32" fmla="*/ 551 w 10643"/>
                <a:gd name="T33" fmla="*/ 446 h 8672"/>
                <a:gd name="T34" fmla="*/ 547 w 10643"/>
                <a:gd name="T35" fmla="*/ 449 h 8672"/>
                <a:gd name="T36" fmla="*/ 543 w 10643"/>
                <a:gd name="T37" fmla="*/ 452 h 8672"/>
                <a:gd name="T38" fmla="*/ 539 w 10643"/>
                <a:gd name="T39" fmla="*/ 454 h 8672"/>
                <a:gd name="T40" fmla="*/ 534 w 10643"/>
                <a:gd name="T41" fmla="*/ 455 h 8672"/>
                <a:gd name="T42" fmla="*/ 529 w 10643"/>
                <a:gd name="T43" fmla="*/ 456 h 8672"/>
                <a:gd name="T44" fmla="*/ 31 w 10643"/>
                <a:gd name="T45" fmla="*/ 456 h 8672"/>
                <a:gd name="T46" fmla="*/ 26 w 10643"/>
                <a:gd name="T47" fmla="*/ 455 h 8672"/>
                <a:gd name="T48" fmla="*/ 21 w 10643"/>
                <a:gd name="T49" fmla="*/ 454 h 8672"/>
                <a:gd name="T50" fmla="*/ 17 w 10643"/>
                <a:gd name="T51" fmla="*/ 452 h 8672"/>
                <a:gd name="T52" fmla="*/ 13 w 10643"/>
                <a:gd name="T53" fmla="*/ 449 h 8672"/>
                <a:gd name="T54" fmla="*/ 10 w 10643"/>
                <a:gd name="T55" fmla="*/ 446 h 8672"/>
                <a:gd name="T56" fmla="*/ 6 w 10643"/>
                <a:gd name="T57" fmla="*/ 443 h 8672"/>
                <a:gd name="T58" fmla="*/ 4 w 10643"/>
                <a:gd name="T59" fmla="*/ 439 h 8672"/>
                <a:gd name="T60" fmla="*/ 2 w 10643"/>
                <a:gd name="T61" fmla="*/ 435 h 8672"/>
                <a:gd name="T62" fmla="*/ 1 w 10643"/>
                <a:gd name="T63" fmla="*/ 430 h 8672"/>
                <a:gd name="T64" fmla="*/ 0 w 10643"/>
                <a:gd name="T65" fmla="*/ 425 h 8672"/>
                <a:gd name="T66" fmla="*/ 0 w 10643"/>
                <a:gd name="T67" fmla="*/ 31 h 8672"/>
                <a:gd name="T68" fmla="*/ 1 w 10643"/>
                <a:gd name="T69" fmla="*/ 26 h 8672"/>
                <a:gd name="T70" fmla="*/ 2 w 10643"/>
                <a:gd name="T71" fmla="*/ 21 h 8672"/>
                <a:gd name="T72" fmla="*/ 4 w 10643"/>
                <a:gd name="T73" fmla="*/ 17 h 8672"/>
                <a:gd name="T74" fmla="*/ 6 w 10643"/>
                <a:gd name="T75" fmla="*/ 13 h 8672"/>
                <a:gd name="T76" fmla="*/ 10 w 10643"/>
                <a:gd name="T77" fmla="*/ 10 h 8672"/>
                <a:gd name="T78" fmla="*/ 13 w 10643"/>
                <a:gd name="T79" fmla="*/ 7 h 8672"/>
                <a:gd name="T80" fmla="*/ 17 w 10643"/>
                <a:gd name="T81" fmla="*/ 4 h 8672"/>
                <a:gd name="T82" fmla="*/ 21 w 10643"/>
                <a:gd name="T83" fmla="*/ 2 h 8672"/>
                <a:gd name="T84" fmla="*/ 26 w 10643"/>
                <a:gd name="T85" fmla="*/ 1 h 8672"/>
                <a:gd name="T86" fmla="*/ 31 w 10643"/>
                <a:gd name="T87" fmla="*/ 0 h 867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0643" h="8672">
                  <a:moveTo>
                    <a:pt x="617" y="0"/>
                  </a:moveTo>
                  <a:lnTo>
                    <a:pt x="10027" y="0"/>
                  </a:lnTo>
                  <a:lnTo>
                    <a:pt x="10058" y="1"/>
                  </a:lnTo>
                  <a:lnTo>
                    <a:pt x="10089" y="3"/>
                  </a:lnTo>
                  <a:lnTo>
                    <a:pt x="10120" y="8"/>
                  </a:lnTo>
                  <a:lnTo>
                    <a:pt x="10150" y="13"/>
                  </a:lnTo>
                  <a:lnTo>
                    <a:pt x="10180" y="20"/>
                  </a:lnTo>
                  <a:lnTo>
                    <a:pt x="10210" y="28"/>
                  </a:lnTo>
                  <a:lnTo>
                    <a:pt x="10238" y="38"/>
                  </a:lnTo>
                  <a:lnTo>
                    <a:pt x="10266" y="49"/>
                  </a:lnTo>
                  <a:lnTo>
                    <a:pt x="10294" y="62"/>
                  </a:lnTo>
                  <a:lnTo>
                    <a:pt x="10320" y="75"/>
                  </a:lnTo>
                  <a:lnTo>
                    <a:pt x="10345" y="91"/>
                  </a:lnTo>
                  <a:lnTo>
                    <a:pt x="10370" y="106"/>
                  </a:lnTo>
                  <a:lnTo>
                    <a:pt x="10395" y="124"/>
                  </a:lnTo>
                  <a:lnTo>
                    <a:pt x="10418" y="141"/>
                  </a:lnTo>
                  <a:lnTo>
                    <a:pt x="10441" y="161"/>
                  </a:lnTo>
                  <a:lnTo>
                    <a:pt x="10463" y="182"/>
                  </a:lnTo>
                  <a:lnTo>
                    <a:pt x="10482" y="203"/>
                  </a:lnTo>
                  <a:lnTo>
                    <a:pt x="10502" y="225"/>
                  </a:lnTo>
                  <a:lnTo>
                    <a:pt x="10521" y="249"/>
                  </a:lnTo>
                  <a:lnTo>
                    <a:pt x="10537" y="273"/>
                  </a:lnTo>
                  <a:lnTo>
                    <a:pt x="10554" y="298"/>
                  </a:lnTo>
                  <a:lnTo>
                    <a:pt x="10569" y="324"/>
                  </a:lnTo>
                  <a:lnTo>
                    <a:pt x="10582" y="351"/>
                  </a:lnTo>
                  <a:lnTo>
                    <a:pt x="10595" y="378"/>
                  </a:lnTo>
                  <a:lnTo>
                    <a:pt x="10606" y="406"/>
                  </a:lnTo>
                  <a:lnTo>
                    <a:pt x="10615" y="434"/>
                  </a:lnTo>
                  <a:lnTo>
                    <a:pt x="10624" y="464"/>
                  </a:lnTo>
                  <a:lnTo>
                    <a:pt x="10631" y="493"/>
                  </a:lnTo>
                  <a:lnTo>
                    <a:pt x="10636" y="523"/>
                  </a:lnTo>
                  <a:lnTo>
                    <a:pt x="10640" y="554"/>
                  </a:lnTo>
                  <a:lnTo>
                    <a:pt x="10642" y="585"/>
                  </a:lnTo>
                  <a:lnTo>
                    <a:pt x="10643" y="618"/>
                  </a:lnTo>
                  <a:lnTo>
                    <a:pt x="10643" y="8054"/>
                  </a:lnTo>
                  <a:lnTo>
                    <a:pt x="10642" y="8087"/>
                  </a:lnTo>
                  <a:lnTo>
                    <a:pt x="10640" y="8118"/>
                  </a:lnTo>
                  <a:lnTo>
                    <a:pt x="10636" y="8149"/>
                  </a:lnTo>
                  <a:lnTo>
                    <a:pt x="10631" y="8179"/>
                  </a:lnTo>
                  <a:lnTo>
                    <a:pt x="10624" y="8208"/>
                  </a:lnTo>
                  <a:lnTo>
                    <a:pt x="10615" y="8238"/>
                  </a:lnTo>
                  <a:lnTo>
                    <a:pt x="10606" y="8266"/>
                  </a:lnTo>
                  <a:lnTo>
                    <a:pt x="10595" y="8294"/>
                  </a:lnTo>
                  <a:lnTo>
                    <a:pt x="10582" y="8322"/>
                  </a:lnTo>
                  <a:lnTo>
                    <a:pt x="10569" y="8348"/>
                  </a:lnTo>
                  <a:lnTo>
                    <a:pt x="10554" y="8374"/>
                  </a:lnTo>
                  <a:lnTo>
                    <a:pt x="10537" y="8399"/>
                  </a:lnTo>
                  <a:lnTo>
                    <a:pt x="10521" y="8423"/>
                  </a:lnTo>
                  <a:lnTo>
                    <a:pt x="10502" y="8446"/>
                  </a:lnTo>
                  <a:lnTo>
                    <a:pt x="10482" y="8469"/>
                  </a:lnTo>
                  <a:lnTo>
                    <a:pt x="10463" y="8490"/>
                  </a:lnTo>
                  <a:lnTo>
                    <a:pt x="10441" y="8511"/>
                  </a:lnTo>
                  <a:lnTo>
                    <a:pt x="10418" y="8530"/>
                  </a:lnTo>
                  <a:lnTo>
                    <a:pt x="10395" y="8548"/>
                  </a:lnTo>
                  <a:lnTo>
                    <a:pt x="10370" y="8566"/>
                  </a:lnTo>
                  <a:lnTo>
                    <a:pt x="10345" y="8582"/>
                  </a:lnTo>
                  <a:lnTo>
                    <a:pt x="10320" y="8597"/>
                  </a:lnTo>
                  <a:lnTo>
                    <a:pt x="10294" y="8610"/>
                  </a:lnTo>
                  <a:lnTo>
                    <a:pt x="10266" y="8623"/>
                  </a:lnTo>
                  <a:lnTo>
                    <a:pt x="10238" y="8634"/>
                  </a:lnTo>
                  <a:lnTo>
                    <a:pt x="10210" y="8644"/>
                  </a:lnTo>
                  <a:lnTo>
                    <a:pt x="10180" y="8652"/>
                  </a:lnTo>
                  <a:lnTo>
                    <a:pt x="10150" y="8659"/>
                  </a:lnTo>
                  <a:lnTo>
                    <a:pt x="10120" y="8664"/>
                  </a:lnTo>
                  <a:lnTo>
                    <a:pt x="10089" y="8668"/>
                  </a:lnTo>
                  <a:lnTo>
                    <a:pt x="10058" y="8671"/>
                  </a:lnTo>
                  <a:lnTo>
                    <a:pt x="10027" y="8672"/>
                  </a:lnTo>
                  <a:lnTo>
                    <a:pt x="617" y="8672"/>
                  </a:lnTo>
                  <a:lnTo>
                    <a:pt x="585" y="8671"/>
                  </a:lnTo>
                  <a:lnTo>
                    <a:pt x="554" y="8668"/>
                  </a:lnTo>
                  <a:lnTo>
                    <a:pt x="524" y="8664"/>
                  </a:lnTo>
                  <a:lnTo>
                    <a:pt x="493" y="8659"/>
                  </a:lnTo>
                  <a:lnTo>
                    <a:pt x="464" y="8652"/>
                  </a:lnTo>
                  <a:lnTo>
                    <a:pt x="435" y="8644"/>
                  </a:lnTo>
                  <a:lnTo>
                    <a:pt x="406" y="8634"/>
                  </a:lnTo>
                  <a:lnTo>
                    <a:pt x="378" y="8623"/>
                  </a:lnTo>
                  <a:lnTo>
                    <a:pt x="351" y="8610"/>
                  </a:lnTo>
                  <a:lnTo>
                    <a:pt x="324" y="8597"/>
                  </a:lnTo>
                  <a:lnTo>
                    <a:pt x="298" y="8582"/>
                  </a:lnTo>
                  <a:lnTo>
                    <a:pt x="273" y="8566"/>
                  </a:lnTo>
                  <a:lnTo>
                    <a:pt x="249" y="8548"/>
                  </a:lnTo>
                  <a:lnTo>
                    <a:pt x="225" y="8530"/>
                  </a:lnTo>
                  <a:lnTo>
                    <a:pt x="203" y="8511"/>
                  </a:lnTo>
                  <a:lnTo>
                    <a:pt x="182" y="8490"/>
                  </a:lnTo>
                  <a:lnTo>
                    <a:pt x="161" y="8469"/>
                  </a:lnTo>
                  <a:lnTo>
                    <a:pt x="141" y="8446"/>
                  </a:lnTo>
                  <a:lnTo>
                    <a:pt x="123" y="8423"/>
                  </a:lnTo>
                  <a:lnTo>
                    <a:pt x="106" y="8399"/>
                  </a:lnTo>
                  <a:lnTo>
                    <a:pt x="90" y="8374"/>
                  </a:lnTo>
                  <a:lnTo>
                    <a:pt x="75" y="8348"/>
                  </a:lnTo>
                  <a:lnTo>
                    <a:pt x="61" y="8322"/>
                  </a:lnTo>
                  <a:lnTo>
                    <a:pt x="49" y="8294"/>
                  </a:lnTo>
                  <a:lnTo>
                    <a:pt x="37" y="8266"/>
                  </a:lnTo>
                  <a:lnTo>
                    <a:pt x="28" y="8238"/>
                  </a:lnTo>
                  <a:lnTo>
                    <a:pt x="20" y="8208"/>
                  </a:lnTo>
                  <a:lnTo>
                    <a:pt x="12" y="8179"/>
                  </a:lnTo>
                  <a:lnTo>
                    <a:pt x="7" y="8149"/>
                  </a:lnTo>
                  <a:lnTo>
                    <a:pt x="3" y="8118"/>
                  </a:lnTo>
                  <a:lnTo>
                    <a:pt x="1" y="8087"/>
                  </a:lnTo>
                  <a:lnTo>
                    <a:pt x="0" y="8054"/>
                  </a:lnTo>
                  <a:lnTo>
                    <a:pt x="0" y="618"/>
                  </a:lnTo>
                  <a:lnTo>
                    <a:pt x="1" y="585"/>
                  </a:lnTo>
                  <a:lnTo>
                    <a:pt x="3" y="554"/>
                  </a:lnTo>
                  <a:lnTo>
                    <a:pt x="7" y="523"/>
                  </a:lnTo>
                  <a:lnTo>
                    <a:pt x="12" y="493"/>
                  </a:lnTo>
                  <a:lnTo>
                    <a:pt x="20" y="464"/>
                  </a:lnTo>
                  <a:lnTo>
                    <a:pt x="28" y="434"/>
                  </a:lnTo>
                  <a:lnTo>
                    <a:pt x="37" y="406"/>
                  </a:lnTo>
                  <a:lnTo>
                    <a:pt x="49" y="378"/>
                  </a:lnTo>
                  <a:lnTo>
                    <a:pt x="61" y="351"/>
                  </a:lnTo>
                  <a:lnTo>
                    <a:pt x="75" y="324"/>
                  </a:lnTo>
                  <a:lnTo>
                    <a:pt x="90" y="298"/>
                  </a:lnTo>
                  <a:lnTo>
                    <a:pt x="106" y="273"/>
                  </a:lnTo>
                  <a:lnTo>
                    <a:pt x="123" y="249"/>
                  </a:lnTo>
                  <a:lnTo>
                    <a:pt x="141" y="225"/>
                  </a:lnTo>
                  <a:lnTo>
                    <a:pt x="161" y="203"/>
                  </a:lnTo>
                  <a:lnTo>
                    <a:pt x="182" y="182"/>
                  </a:lnTo>
                  <a:lnTo>
                    <a:pt x="203" y="161"/>
                  </a:lnTo>
                  <a:lnTo>
                    <a:pt x="225" y="141"/>
                  </a:lnTo>
                  <a:lnTo>
                    <a:pt x="249" y="124"/>
                  </a:lnTo>
                  <a:lnTo>
                    <a:pt x="273" y="106"/>
                  </a:lnTo>
                  <a:lnTo>
                    <a:pt x="298" y="91"/>
                  </a:lnTo>
                  <a:lnTo>
                    <a:pt x="324" y="75"/>
                  </a:lnTo>
                  <a:lnTo>
                    <a:pt x="351" y="62"/>
                  </a:lnTo>
                  <a:lnTo>
                    <a:pt x="378" y="49"/>
                  </a:lnTo>
                  <a:lnTo>
                    <a:pt x="406" y="38"/>
                  </a:lnTo>
                  <a:lnTo>
                    <a:pt x="435" y="28"/>
                  </a:lnTo>
                  <a:lnTo>
                    <a:pt x="464" y="20"/>
                  </a:lnTo>
                  <a:lnTo>
                    <a:pt x="493" y="13"/>
                  </a:lnTo>
                  <a:lnTo>
                    <a:pt x="524" y="8"/>
                  </a:lnTo>
                  <a:lnTo>
                    <a:pt x="554" y="3"/>
                  </a:lnTo>
                  <a:lnTo>
                    <a:pt x="585" y="1"/>
                  </a:lnTo>
                  <a:lnTo>
                    <a:pt x="617" y="0"/>
                  </a:ln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endParaRPr lang="zh-CN" altLang="en-US"/>
            </a:p>
          </p:txBody>
        </p:sp>
        <p:sp>
          <p:nvSpPr>
            <p:cNvPr id="57" name="Rectangle 204"/>
            <p:cNvSpPr>
              <a:spLocks noChangeArrowheads="1"/>
            </p:cNvSpPr>
            <p:nvPr/>
          </p:nvSpPr>
          <p:spPr bwMode="auto">
            <a:xfrm>
              <a:off x="693" y="3240"/>
              <a:ext cx="503" cy="377"/>
            </a:xfrm>
            <a:prstGeom prst="rect">
              <a:avLst/>
            </a:prstGeom>
            <a:solidFill>
              <a:srgbClr val="1A104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pPr algn="r" eaLnBrk="1" hangingPunct="1"/>
              <a:endParaRPr lang="zh-CN" altLang="en-US"/>
            </a:p>
          </p:txBody>
        </p:sp>
        <p:sp>
          <p:nvSpPr>
            <p:cNvPr id="58" name="Rectangle 205"/>
            <p:cNvSpPr>
              <a:spLocks noChangeArrowheads="1"/>
            </p:cNvSpPr>
            <p:nvPr/>
          </p:nvSpPr>
          <p:spPr bwMode="auto">
            <a:xfrm>
              <a:off x="716" y="3660"/>
              <a:ext cx="480" cy="12"/>
            </a:xfrm>
            <a:prstGeom prst="rect">
              <a:avLst/>
            </a:prstGeom>
            <a:solidFill>
              <a:srgbClr val="32537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pPr algn="r" eaLnBrk="1" hangingPunct="1"/>
              <a:endParaRPr lang="zh-CN" altLang="en-US"/>
            </a:p>
          </p:txBody>
        </p:sp>
        <p:sp>
          <p:nvSpPr>
            <p:cNvPr id="59" name="Rectangle 206"/>
            <p:cNvSpPr>
              <a:spLocks noChangeArrowheads="1"/>
            </p:cNvSpPr>
            <p:nvPr/>
          </p:nvSpPr>
          <p:spPr bwMode="auto">
            <a:xfrm>
              <a:off x="630" y="3788"/>
              <a:ext cx="627" cy="16"/>
            </a:xfrm>
            <a:prstGeom prst="rect">
              <a:avLst/>
            </a:prstGeom>
            <a:solidFill>
              <a:srgbClr val="5781A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pPr algn="r" eaLnBrk="1" hangingPunct="1"/>
              <a:endParaRPr lang="zh-CN" altLang="en-US"/>
            </a:p>
          </p:txBody>
        </p:sp>
        <p:sp>
          <p:nvSpPr>
            <p:cNvPr id="60" name="Freeform 207"/>
            <p:cNvSpPr/>
            <p:nvPr/>
          </p:nvSpPr>
          <p:spPr bwMode="auto">
            <a:xfrm>
              <a:off x="1057" y="3623"/>
              <a:ext cx="20" cy="20"/>
            </a:xfrm>
            <a:custGeom>
              <a:avLst/>
              <a:gdLst>
                <a:gd name="T0" fmla="*/ 11 w 381"/>
                <a:gd name="T1" fmla="*/ 20 h 380"/>
                <a:gd name="T2" fmla="*/ 13 w 381"/>
                <a:gd name="T3" fmla="*/ 20 h 380"/>
                <a:gd name="T4" fmla="*/ 15 w 381"/>
                <a:gd name="T5" fmla="*/ 19 h 380"/>
                <a:gd name="T6" fmla="*/ 16 w 381"/>
                <a:gd name="T7" fmla="*/ 18 h 380"/>
                <a:gd name="T8" fmla="*/ 18 w 381"/>
                <a:gd name="T9" fmla="*/ 16 h 380"/>
                <a:gd name="T10" fmla="*/ 19 w 381"/>
                <a:gd name="T11" fmla="*/ 15 h 380"/>
                <a:gd name="T12" fmla="*/ 20 w 381"/>
                <a:gd name="T13" fmla="*/ 13 h 380"/>
                <a:gd name="T14" fmla="*/ 20 w 381"/>
                <a:gd name="T15" fmla="*/ 11 h 380"/>
                <a:gd name="T16" fmla="*/ 20 w 381"/>
                <a:gd name="T17" fmla="*/ 9 h 380"/>
                <a:gd name="T18" fmla="*/ 20 w 381"/>
                <a:gd name="T19" fmla="*/ 7 h 380"/>
                <a:gd name="T20" fmla="*/ 19 w 381"/>
                <a:gd name="T21" fmla="*/ 5 h 380"/>
                <a:gd name="T22" fmla="*/ 18 w 381"/>
                <a:gd name="T23" fmla="*/ 4 h 380"/>
                <a:gd name="T24" fmla="*/ 16 w 381"/>
                <a:gd name="T25" fmla="*/ 2 h 380"/>
                <a:gd name="T26" fmla="*/ 15 w 381"/>
                <a:gd name="T27" fmla="*/ 1 h 380"/>
                <a:gd name="T28" fmla="*/ 13 w 381"/>
                <a:gd name="T29" fmla="*/ 0 h 380"/>
                <a:gd name="T30" fmla="*/ 11 w 381"/>
                <a:gd name="T31" fmla="*/ 0 h 380"/>
                <a:gd name="T32" fmla="*/ 9 w 381"/>
                <a:gd name="T33" fmla="*/ 0 h 380"/>
                <a:gd name="T34" fmla="*/ 7 w 381"/>
                <a:gd name="T35" fmla="*/ 0 h 380"/>
                <a:gd name="T36" fmla="*/ 5 w 381"/>
                <a:gd name="T37" fmla="*/ 1 h 380"/>
                <a:gd name="T38" fmla="*/ 4 w 381"/>
                <a:gd name="T39" fmla="*/ 2 h 380"/>
                <a:gd name="T40" fmla="*/ 2 w 381"/>
                <a:gd name="T41" fmla="*/ 4 h 380"/>
                <a:gd name="T42" fmla="*/ 1 w 381"/>
                <a:gd name="T43" fmla="*/ 5 h 380"/>
                <a:gd name="T44" fmla="*/ 0 w 381"/>
                <a:gd name="T45" fmla="*/ 7 h 380"/>
                <a:gd name="T46" fmla="*/ 0 w 381"/>
                <a:gd name="T47" fmla="*/ 9 h 380"/>
                <a:gd name="T48" fmla="*/ 0 w 381"/>
                <a:gd name="T49" fmla="*/ 11 h 380"/>
                <a:gd name="T50" fmla="*/ 0 w 381"/>
                <a:gd name="T51" fmla="*/ 13 h 380"/>
                <a:gd name="T52" fmla="*/ 1 w 381"/>
                <a:gd name="T53" fmla="*/ 15 h 380"/>
                <a:gd name="T54" fmla="*/ 2 w 381"/>
                <a:gd name="T55" fmla="*/ 16 h 380"/>
                <a:gd name="T56" fmla="*/ 4 w 381"/>
                <a:gd name="T57" fmla="*/ 18 h 380"/>
                <a:gd name="T58" fmla="*/ 5 w 381"/>
                <a:gd name="T59" fmla="*/ 19 h 380"/>
                <a:gd name="T60" fmla="*/ 7 w 381"/>
                <a:gd name="T61" fmla="*/ 20 h 380"/>
                <a:gd name="T62" fmla="*/ 9 w 381"/>
                <a:gd name="T63" fmla="*/ 20 h 38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381" h="380">
                  <a:moveTo>
                    <a:pt x="191" y="380"/>
                  </a:moveTo>
                  <a:lnTo>
                    <a:pt x="210" y="379"/>
                  </a:lnTo>
                  <a:lnTo>
                    <a:pt x="230" y="376"/>
                  </a:lnTo>
                  <a:lnTo>
                    <a:pt x="247" y="372"/>
                  </a:lnTo>
                  <a:lnTo>
                    <a:pt x="265" y="366"/>
                  </a:lnTo>
                  <a:lnTo>
                    <a:pt x="282" y="357"/>
                  </a:lnTo>
                  <a:lnTo>
                    <a:pt x="297" y="348"/>
                  </a:lnTo>
                  <a:lnTo>
                    <a:pt x="312" y="337"/>
                  </a:lnTo>
                  <a:lnTo>
                    <a:pt x="325" y="324"/>
                  </a:lnTo>
                  <a:lnTo>
                    <a:pt x="338" y="311"/>
                  </a:lnTo>
                  <a:lnTo>
                    <a:pt x="349" y="296"/>
                  </a:lnTo>
                  <a:lnTo>
                    <a:pt x="358" y="281"/>
                  </a:lnTo>
                  <a:lnTo>
                    <a:pt x="367" y="264"/>
                  </a:lnTo>
                  <a:lnTo>
                    <a:pt x="373" y="246"/>
                  </a:lnTo>
                  <a:lnTo>
                    <a:pt x="377" y="229"/>
                  </a:lnTo>
                  <a:lnTo>
                    <a:pt x="380" y="209"/>
                  </a:lnTo>
                  <a:lnTo>
                    <a:pt x="381" y="190"/>
                  </a:lnTo>
                  <a:lnTo>
                    <a:pt x="380" y="171"/>
                  </a:lnTo>
                  <a:lnTo>
                    <a:pt x="377" y="152"/>
                  </a:lnTo>
                  <a:lnTo>
                    <a:pt x="373" y="133"/>
                  </a:lnTo>
                  <a:lnTo>
                    <a:pt x="367" y="116"/>
                  </a:lnTo>
                  <a:lnTo>
                    <a:pt x="358" y="99"/>
                  </a:lnTo>
                  <a:lnTo>
                    <a:pt x="349" y="84"/>
                  </a:lnTo>
                  <a:lnTo>
                    <a:pt x="338" y="69"/>
                  </a:lnTo>
                  <a:lnTo>
                    <a:pt x="325" y="56"/>
                  </a:lnTo>
                  <a:lnTo>
                    <a:pt x="312" y="43"/>
                  </a:lnTo>
                  <a:lnTo>
                    <a:pt x="297" y="33"/>
                  </a:lnTo>
                  <a:lnTo>
                    <a:pt x="282" y="22"/>
                  </a:lnTo>
                  <a:lnTo>
                    <a:pt x="265" y="15"/>
                  </a:lnTo>
                  <a:lnTo>
                    <a:pt x="247" y="8"/>
                  </a:lnTo>
                  <a:lnTo>
                    <a:pt x="230" y="4"/>
                  </a:lnTo>
                  <a:lnTo>
                    <a:pt x="210" y="1"/>
                  </a:lnTo>
                  <a:lnTo>
                    <a:pt x="191" y="0"/>
                  </a:lnTo>
                  <a:lnTo>
                    <a:pt x="172" y="1"/>
                  </a:lnTo>
                  <a:lnTo>
                    <a:pt x="153" y="4"/>
                  </a:lnTo>
                  <a:lnTo>
                    <a:pt x="134" y="8"/>
                  </a:lnTo>
                  <a:lnTo>
                    <a:pt x="117" y="15"/>
                  </a:lnTo>
                  <a:lnTo>
                    <a:pt x="100" y="22"/>
                  </a:lnTo>
                  <a:lnTo>
                    <a:pt x="84" y="33"/>
                  </a:lnTo>
                  <a:lnTo>
                    <a:pt x="70" y="43"/>
                  </a:lnTo>
                  <a:lnTo>
                    <a:pt x="56" y="56"/>
                  </a:lnTo>
                  <a:lnTo>
                    <a:pt x="44" y="69"/>
                  </a:lnTo>
                  <a:lnTo>
                    <a:pt x="33" y="84"/>
                  </a:lnTo>
                  <a:lnTo>
                    <a:pt x="23" y="99"/>
                  </a:lnTo>
                  <a:lnTo>
                    <a:pt x="16" y="116"/>
                  </a:lnTo>
                  <a:lnTo>
                    <a:pt x="9" y="133"/>
                  </a:lnTo>
                  <a:lnTo>
                    <a:pt x="4" y="152"/>
                  </a:lnTo>
                  <a:lnTo>
                    <a:pt x="1" y="171"/>
                  </a:lnTo>
                  <a:lnTo>
                    <a:pt x="0" y="190"/>
                  </a:lnTo>
                  <a:lnTo>
                    <a:pt x="1" y="209"/>
                  </a:lnTo>
                  <a:lnTo>
                    <a:pt x="4" y="229"/>
                  </a:lnTo>
                  <a:lnTo>
                    <a:pt x="9" y="246"/>
                  </a:lnTo>
                  <a:lnTo>
                    <a:pt x="16" y="264"/>
                  </a:lnTo>
                  <a:lnTo>
                    <a:pt x="23" y="281"/>
                  </a:lnTo>
                  <a:lnTo>
                    <a:pt x="33" y="296"/>
                  </a:lnTo>
                  <a:lnTo>
                    <a:pt x="44" y="311"/>
                  </a:lnTo>
                  <a:lnTo>
                    <a:pt x="56" y="324"/>
                  </a:lnTo>
                  <a:lnTo>
                    <a:pt x="70" y="337"/>
                  </a:lnTo>
                  <a:lnTo>
                    <a:pt x="84" y="348"/>
                  </a:lnTo>
                  <a:lnTo>
                    <a:pt x="100" y="357"/>
                  </a:lnTo>
                  <a:lnTo>
                    <a:pt x="117" y="366"/>
                  </a:lnTo>
                  <a:lnTo>
                    <a:pt x="134" y="372"/>
                  </a:lnTo>
                  <a:lnTo>
                    <a:pt x="153" y="376"/>
                  </a:lnTo>
                  <a:lnTo>
                    <a:pt x="172" y="379"/>
                  </a:lnTo>
                  <a:lnTo>
                    <a:pt x="191" y="380"/>
                  </a:lnTo>
                  <a:close/>
                </a:path>
              </a:pathLst>
            </a:custGeom>
            <a:solidFill>
              <a:srgbClr val="83A7C6"/>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endParaRPr lang="zh-CN" altLang="en-US"/>
            </a:p>
          </p:txBody>
        </p:sp>
        <p:sp>
          <p:nvSpPr>
            <p:cNvPr id="61" name="Freeform 208"/>
            <p:cNvSpPr/>
            <p:nvPr/>
          </p:nvSpPr>
          <p:spPr bwMode="auto">
            <a:xfrm>
              <a:off x="1087" y="3623"/>
              <a:ext cx="20" cy="20"/>
            </a:xfrm>
            <a:custGeom>
              <a:avLst/>
              <a:gdLst>
                <a:gd name="T0" fmla="*/ 11 w 381"/>
                <a:gd name="T1" fmla="*/ 20 h 380"/>
                <a:gd name="T2" fmla="*/ 13 w 381"/>
                <a:gd name="T3" fmla="*/ 20 h 380"/>
                <a:gd name="T4" fmla="*/ 15 w 381"/>
                <a:gd name="T5" fmla="*/ 19 h 380"/>
                <a:gd name="T6" fmla="*/ 16 w 381"/>
                <a:gd name="T7" fmla="*/ 18 h 380"/>
                <a:gd name="T8" fmla="*/ 18 w 381"/>
                <a:gd name="T9" fmla="*/ 16 h 380"/>
                <a:gd name="T10" fmla="*/ 19 w 381"/>
                <a:gd name="T11" fmla="*/ 15 h 380"/>
                <a:gd name="T12" fmla="*/ 20 w 381"/>
                <a:gd name="T13" fmla="*/ 13 h 380"/>
                <a:gd name="T14" fmla="*/ 20 w 381"/>
                <a:gd name="T15" fmla="*/ 11 h 380"/>
                <a:gd name="T16" fmla="*/ 20 w 381"/>
                <a:gd name="T17" fmla="*/ 9 h 380"/>
                <a:gd name="T18" fmla="*/ 20 w 381"/>
                <a:gd name="T19" fmla="*/ 7 h 380"/>
                <a:gd name="T20" fmla="*/ 19 w 381"/>
                <a:gd name="T21" fmla="*/ 5 h 380"/>
                <a:gd name="T22" fmla="*/ 18 w 381"/>
                <a:gd name="T23" fmla="*/ 4 h 380"/>
                <a:gd name="T24" fmla="*/ 16 w 381"/>
                <a:gd name="T25" fmla="*/ 2 h 380"/>
                <a:gd name="T26" fmla="*/ 15 w 381"/>
                <a:gd name="T27" fmla="*/ 1 h 380"/>
                <a:gd name="T28" fmla="*/ 13 w 381"/>
                <a:gd name="T29" fmla="*/ 0 h 380"/>
                <a:gd name="T30" fmla="*/ 11 w 381"/>
                <a:gd name="T31" fmla="*/ 0 h 380"/>
                <a:gd name="T32" fmla="*/ 9 w 381"/>
                <a:gd name="T33" fmla="*/ 0 h 380"/>
                <a:gd name="T34" fmla="*/ 7 w 381"/>
                <a:gd name="T35" fmla="*/ 0 h 380"/>
                <a:gd name="T36" fmla="*/ 5 w 381"/>
                <a:gd name="T37" fmla="*/ 1 h 380"/>
                <a:gd name="T38" fmla="*/ 4 w 381"/>
                <a:gd name="T39" fmla="*/ 2 h 380"/>
                <a:gd name="T40" fmla="*/ 2 w 381"/>
                <a:gd name="T41" fmla="*/ 4 h 380"/>
                <a:gd name="T42" fmla="*/ 1 w 381"/>
                <a:gd name="T43" fmla="*/ 5 h 380"/>
                <a:gd name="T44" fmla="*/ 0 w 381"/>
                <a:gd name="T45" fmla="*/ 7 h 380"/>
                <a:gd name="T46" fmla="*/ 0 w 381"/>
                <a:gd name="T47" fmla="*/ 9 h 380"/>
                <a:gd name="T48" fmla="*/ 0 w 381"/>
                <a:gd name="T49" fmla="*/ 11 h 380"/>
                <a:gd name="T50" fmla="*/ 0 w 381"/>
                <a:gd name="T51" fmla="*/ 13 h 380"/>
                <a:gd name="T52" fmla="*/ 1 w 381"/>
                <a:gd name="T53" fmla="*/ 15 h 380"/>
                <a:gd name="T54" fmla="*/ 2 w 381"/>
                <a:gd name="T55" fmla="*/ 16 h 380"/>
                <a:gd name="T56" fmla="*/ 4 w 381"/>
                <a:gd name="T57" fmla="*/ 18 h 380"/>
                <a:gd name="T58" fmla="*/ 5 w 381"/>
                <a:gd name="T59" fmla="*/ 19 h 380"/>
                <a:gd name="T60" fmla="*/ 7 w 381"/>
                <a:gd name="T61" fmla="*/ 20 h 380"/>
                <a:gd name="T62" fmla="*/ 9 w 381"/>
                <a:gd name="T63" fmla="*/ 20 h 38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381" h="380">
                  <a:moveTo>
                    <a:pt x="190" y="380"/>
                  </a:moveTo>
                  <a:lnTo>
                    <a:pt x="209" y="379"/>
                  </a:lnTo>
                  <a:lnTo>
                    <a:pt x="228" y="376"/>
                  </a:lnTo>
                  <a:lnTo>
                    <a:pt x="247" y="372"/>
                  </a:lnTo>
                  <a:lnTo>
                    <a:pt x="264" y="366"/>
                  </a:lnTo>
                  <a:lnTo>
                    <a:pt x="281" y="357"/>
                  </a:lnTo>
                  <a:lnTo>
                    <a:pt x="297" y="348"/>
                  </a:lnTo>
                  <a:lnTo>
                    <a:pt x="311" y="337"/>
                  </a:lnTo>
                  <a:lnTo>
                    <a:pt x="325" y="324"/>
                  </a:lnTo>
                  <a:lnTo>
                    <a:pt x="337" y="311"/>
                  </a:lnTo>
                  <a:lnTo>
                    <a:pt x="348" y="296"/>
                  </a:lnTo>
                  <a:lnTo>
                    <a:pt x="358" y="281"/>
                  </a:lnTo>
                  <a:lnTo>
                    <a:pt x="365" y="264"/>
                  </a:lnTo>
                  <a:lnTo>
                    <a:pt x="372" y="246"/>
                  </a:lnTo>
                  <a:lnTo>
                    <a:pt x="376" y="229"/>
                  </a:lnTo>
                  <a:lnTo>
                    <a:pt x="380" y="209"/>
                  </a:lnTo>
                  <a:lnTo>
                    <a:pt x="381" y="190"/>
                  </a:lnTo>
                  <a:lnTo>
                    <a:pt x="380" y="171"/>
                  </a:lnTo>
                  <a:lnTo>
                    <a:pt x="376" y="152"/>
                  </a:lnTo>
                  <a:lnTo>
                    <a:pt x="372" y="133"/>
                  </a:lnTo>
                  <a:lnTo>
                    <a:pt x="365" y="116"/>
                  </a:lnTo>
                  <a:lnTo>
                    <a:pt x="358" y="99"/>
                  </a:lnTo>
                  <a:lnTo>
                    <a:pt x="348" y="84"/>
                  </a:lnTo>
                  <a:lnTo>
                    <a:pt x="337" y="69"/>
                  </a:lnTo>
                  <a:lnTo>
                    <a:pt x="325" y="56"/>
                  </a:lnTo>
                  <a:lnTo>
                    <a:pt x="311" y="43"/>
                  </a:lnTo>
                  <a:lnTo>
                    <a:pt x="297" y="33"/>
                  </a:lnTo>
                  <a:lnTo>
                    <a:pt x="281" y="22"/>
                  </a:lnTo>
                  <a:lnTo>
                    <a:pt x="264" y="15"/>
                  </a:lnTo>
                  <a:lnTo>
                    <a:pt x="247" y="8"/>
                  </a:lnTo>
                  <a:lnTo>
                    <a:pt x="228" y="4"/>
                  </a:lnTo>
                  <a:lnTo>
                    <a:pt x="209" y="1"/>
                  </a:lnTo>
                  <a:lnTo>
                    <a:pt x="190" y="0"/>
                  </a:lnTo>
                  <a:lnTo>
                    <a:pt x="171" y="1"/>
                  </a:lnTo>
                  <a:lnTo>
                    <a:pt x="151" y="4"/>
                  </a:lnTo>
                  <a:lnTo>
                    <a:pt x="134" y="8"/>
                  </a:lnTo>
                  <a:lnTo>
                    <a:pt x="116" y="15"/>
                  </a:lnTo>
                  <a:lnTo>
                    <a:pt x="99" y="22"/>
                  </a:lnTo>
                  <a:lnTo>
                    <a:pt x="84" y="33"/>
                  </a:lnTo>
                  <a:lnTo>
                    <a:pt x="69" y="43"/>
                  </a:lnTo>
                  <a:lnTo>
                    <a:pt x="56" y="56"/>
                  </a:lnTo>
                  <a:lnTo>
                    <a:pt x="43" y="69"/>
                  </a:lnTo>
                  <a:lnTo>
                    <a:pt x="32" y="84"/>
                  </a:lnTo>
                  <a:lnTo>
                    <a:pt x="23" y="99"/>
                  </a:lnTo>
                  <a:lnTo>
                    <a:pt x="14" y="116"/>
                  </a:lnTo>
                  <a:lnTo>
                    <a:pt x="8" y="133"/>
                  </a:lnTo>
                  <a:lnTo>
                    <a:pt x="4" y="152"/>
                  </a:lnTo>
                  <a:lnTo>
                    <a:pt x="1" y="171"/>
                  </a:lnTo>
                  <a:lnTo>
                    <a:pt x="0" y="190"/>
                  </a:lnTo>
                  <a:lnTo>
                    <a:pt x="1" y="209"/>
                  </a:lnTo>
                  <a:lnTo>
                    <a:pt x="4" y="229"/>
                  </a:lnTo>
                  <a:lnTo>
                    <a:pt x="8" y="246"/>
                  </a:lnTo>
                  <a:lnTo>
                    <a:pt x="14" y="264"/>
                  </a:lnTo>
                  <a:lnTo>
                    <a:pt x="23" y="281"/>
                  </a:lnTo>
                  <a:lnTo>
                    <a:pt x="32" y="296"/>
                  </a:lnTo>
                  <a:lnTo>
                    <a:pt x="43" y="311"/>
                  </a:lnTo>
                  <a:lnTo>
                    <a:pt x="56" y="324"/>
                  </a:lnTo>
                  <a:lnTo>
                    <a:pt x="69" y="337"/>
                  </a:lnTo>
                  <a:lnTo>
                    <a:pt x="84" y="348"/>
                  </a:lnTo>
                  <a:lnTo>
                    <a:pt x="99" y="357"/>
                  </a:lnTo>
                  <a:lnTo>
                    <a:pt x="116" y="366"/>
                  </a:lnTo>
                  <a:lnTo>
                    <a:pt x="134" y="372"/>
                  </a:lnTo>
                  <a:lnTo>
                    <a:pt x="151" y="376"/>
                  </a:lnTo>
                  <a:lnTo>
                    <a:pt x="171" y="379"/>
                  </a:lnTo>
                  <a:lnTo>
                    <a:pt x="190" y="380"/>
                  </a:lnTo>
                  <a:close/>
                </a:path>
              </a:pathLst>
            </a:custGeom>
            <a:solidFill>
              <a:srgbClr val="83A7C6"/>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endParaRPr lang="zh-CN" altLang="en-US"/>
            </a:p>
          </p:txBody>
        </p:sp>
        <p:sp>
          <p:nvSpPr>
            <p:cNvPr id="62" name="Freeform 209"/>
            <p:cNvSpPr/>
            <p:nvPr/>
          </p:nvSpPr>
          <p:spPr bwMode="auto">
            <a:xfrm>
              <a:off x="1115" y="3623"/>
              <a:ext cx="21" cy="20"/>
            </a:xfrm>
            <a:custGeom>
              <a:avLst/>
              <a:gdLst>
                <a:gd name="T0" fmla="*/ 12 w 381"/>
                <a:gd name="T1" fmla="*/ 20 h 380"/>
                <a:gd name="T2" fmla="*/ 14 w 381"/>
                <a:gd name="T3" fmla="*/ 20 h 380"/>
                <a:gd name="T4" fmla="*/ 15 w 381"/>
                <a:gd name="T5" fmla="*/ 19 h 380"/>
                <a:gd name="T6" fmla="*/ 17 w 381"/>
                <a:gd name="T7" fmla="*/ 18 h 380"/>
                <a:gd name="T8" fmla="*/ 19 w 381"/>
                <a:gd name="T9" fmla="*/ 16 h 380"/>
                <a:gd name="T10" fmla="*/ 20 w 381"/>
                <a:gd name="T11" fmla="*/ 15 h 380"/>
                <a:gd name="T12" fmla="*/ 21 w 381"/>
                <a:gd name="T13" fmla="*/ 13 h 380"/>
                <a:gd name="T14" fmla="*/ 21 w 381"/>
                <a:gd name="T15" fmla="*/ 11 h 380"/>
                <a:gd name="T16" fmla="*/ 21 w 381"/>
                <a:gd name="T17" fmla="*/ 9 h 380"/>
                <a:gd name="T18" fmla="*/ 21 w 381"/>
                <a:gd name="T19" fmla="*/ 7 h 380"/>
                <a:gd name="T20" fmla="*/ 20 w 381"/>
                <a:gd name="T21" fmla="*/ 5 h 380"/>
                <a:gd name="T22" fmla="*/ 19 w 381"/>
                <a:gd name="T23" fmla="*/ 4 h 380"/>
                <a:gd name="T24" fmla="*/ 17 w 381"/>
                <a:gd name="T25" fmla="*/ 2 h 380"/>
                <a:gd name="T26" fmla="*/ 15 w 381"/>
                <a:gd name="T27" fmla="*/ 1 h 380"/>
                <a:gd name="T28" fmla="*/ 14 w 381"/>
                <a:gd name="T29" fmla="*/ 0 h 380"/>
                <a:gd name="T30" fmla="*/ 12 w 381"/>
                <a:gd name="T31" fmla="*/ 0 h 380"/>
                <a:gd name="T32" fmla="*/ 9 w 381"/>
                <a:gd name="T33" fmla="*/ 0 h 380"/>
                <a:gd name="T34" fmla="*/ 7 w 381"/>
                <a:gd name="T35" fmla="*/ 0 h 380"/>
                <a:gd name="T36" fmla="*/ 5 w 381"/>
                <a:gd name="T37" fmla="*/ 1 h 380"/>
                <a:gd name="T38" fmla="*/ 4 w 381"/>
                <a:gd name="T39" fmla="*/ 2 h 380"/>
                <a:gd name="T40" fmla="*/ 2 w 381"/>
                <a:gd name="T41" fmla="*/ 4 h 380"/>
                <a:gd name="T42" fmla="*/ 1 w 381"/>
                <a:gd name="T43" fmla="*/ 5 h 380"/>
                <a:gd name="T44" fmla="*/ 0 w 381"/>
                <a:gd name="T45" fmla="*/ 7 h 380"/>
                <a:gd name="T46" fmla="*/ 0 w 381"/>
                <a:gd name="T47" fmla="*/ 9 h 380"/>
                <a:gd name="T48" fmla="*/ 0 w 381"/>
                <a:gd name="T49" fmla="*/ 11 h 380"/>
                <a:gd name="T50" fmla="*/ 0 w 381"/>
                <a:gd name="T51" fmla="*/ 13 h 380"/>
                <a:gd name="T52" fmla="*/ 1 w 381"/>
                <a:gd name="T53" fmla="*/ 15 h 380"/>
                <a:gd name="T54" fmla="*/ 2 w 381"/>
                <a:gd name="T55" fmla="*/ 16 h 380"/>
                <a:gd name="T56" fmla="*/ 4 w 381"/>
                <a:gd name="T57" fmla="*/ 18 h 380"/>
                <a:gd name="T58" fmla="*/ 5 w 381"/>
                <a:gd name="T59" fmla="*/ 19 h 380"/>
                <a:gd name="T60" fmla="*/ 7 w 381"/>
                <a:gd name="T61" fmla="*/ 20 h 380"/>
                <a:gd name="T62" fmla="*/ 9 w 381"/>
                <a:gd name="T63" fmla="*/ 20 h 38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381" h="380">
                  <a:moveTo>
                    <a:pt x="191" y="380"/>
                  </a:moveTo>
                  <a:lnTo>
                    <a:pt x="210" y="379"/>
                  </a:lnTo>
                  <a:lnTo>
                    <a:pt x="229" y="376"/>
                  </a:lnTo>
                  <a:lnTo>
                    <a:pt x="247" y="372"/>
                  </a:lnTo>
                  <a:lnTo>
                    <a:pt x="264" y="366"/>
                  </a:lnTo>
                  <a:lnTo>
                    <a:pt x="281" y="357"/>
                  </a:lnTo>
                  <a:lnTo>
                    <a:pt x="296" y="348"/>
                  </a:lnTo>
                  <a:lnTo>
                    <a:pt x="311" y="337"/>
                  </a:lnTo>
                  <a:lnTo>
                    <a:pt x="326" y="324"/>
                  </a:lnTo>
                  <a:lnTo>
                    <a:pt x="337" y="311"/>
                  </a:lnTo>
                  <a:lnTo>
                    <a:pt x="348" y="296"/>
                  </a:lnTo>
                  <a:lnTo>
                    <a:pt x="358" y="281"/>
                  </a:lnTo>
                  <a:lnTo>
                    <a:pt x="366" y="264"/>
                  </a:lnTo>
                  <a:lnTo>
                    <a:pt x="372" y="246"/>
                  </a:lnTo>
                  <a:lnTo>
                    <a:pt x="377" y="229"/>
                  </a:lnTo>
                  <a:lnTo>
                    <a:pt x="379" y="209"/>
                  </a:lnTo>
                  <a:lnTo>
                    <a:pt x="381" y="190"/>
                  </a:lnTo>
                  <a:lnTo>
                    <a:pt x="379" y="171"/>
                  </a:lnTo>
                  <a:lnTo>
                    <a:pt x="377" y="152"/>
                  </a:lnTo>
                  <a:lnTo>
                    <a:pt x="372" y="133"/>
                  </a:lnTo>
                  <a:lnTo>
                    <a:pt x="366" y="116"/>
                  </a:lnTo>
                  <a:lnTo>
                    <a:pt x="358" y="99"/>
                  </a:lnTo>
                  <a:lnTo>
                    <a:pt x="348" y="84"/>
                  </a:lnTo>
                  <a:lnTo>
                    <a:pt x="337" y="69"/>
                  </a:lnTo>
                  <a:lnTo>
                    <a:pt x="326" y="56"/>
                  </a:lnTo>
                  <a:lnTo>
                    <a:pt x="311" y="43"/>
                  </a:lnTo>
                  <a:lnTo>
                    <a:pt x="296" y="33"/>
                  </a:lnTo>
                  <a:lnTo>
                    <a:pt x="281" y="22"/>
                  </a:lnTo>
                  <a:lnTo>
                    <a:pt x="264" y="15"/>
                  </a:lnTo>
                  <a:lnTo>
                    <a:pt x="247" y="8"/>
                  </a:lnTo>
                  <a:lnTo>
                    <a:pt x="229" y="4"/>
                  </a:lnTo>
                  <a:lnTo>
                    <a:pt x="210" y="1"/>
                  </a:lnTo>
                  <a:lnTo>
                    <a:pt x="191" y="0"/>
                  </a:lnTo>
                  <a:lnTo>
                    <a:pt x="171" y="1"/>
                  </a:lnTo>
                  <a:lnTo>
                    <a:pt x="152" y="4"/>
                  </a:lnTo>
                  <a:lnTo>
                    <a:pt x="133" y="8"/>
                  </a:lnTo>
                  <a:lnTo>
                    <a:pt x="116" y="15"/>
                  </a:lnTo>
                  <a:lnTo>
                    <a:pt x="99" y="22"/>
                  </a:lnTo>
                  <a:lnTo>
                    <a:pt x="84" y="33"/>
                  </a:lnTo>
                  <a:lnTo>
                    <a:pt x="69" y="43"/>
                  </a:lnTo>
                  <a:lnTo>
                    <a:pt x="56" y="56"/>
                  </a:lnTo>
                  <a:lnTo>
                    <a:pt x="43" y="69"/>
                  </a:lnTo>
                  <a:lnTo>
                    <a:pt x="33" y="84"/>
                  </a:lnTo>
                  <a:lnTo>
                    <a:pt x="22" y="99"/>
                  </a:lnTo>
                  <a:lnTo>
                    <a:pt x="15" y="116"/>
                  </a:lnTo>
                  <a:lnTo>
                    <a:pt x="9" y="133"/>
                  </a:lnTo>
                  <a:lnTo>
                    <a:pt x="4" y="152"/>
                  </a:lnTo>
                  <a:lnTo>
                    <a:pt x="1" y="171"/>
                  </a:lnTo>
                  <a:lnTo>
                    <a:pt x="0" y="190"/>
                  </a:lnTo>
                  <a:lnTo>
                    <a:pt x="1" y="209"/>
                  </a:lnTo>
                  <a:lnTo>
                    <a:pt x="4" y="229"/>
                  </a:lnTo>
                  <a:lnTo>
                    <a:pt x="9" y="246"/>
                  </a:lnTo>
                  <a:lnTo>
                    <a:pt x="15" y="264"/>
                  </a:lnTo>
                  <a:lnTo>
                    <a:pt x="22" y="281"/>
                  </a:lnTo>
                  <a:lnTo>
                    <a:pt x="33" y="296"/>
                  </a:lnTo>
                  <a:lnTo>
                    <a:pt x="43" y="311"/>
                  </a:lnTo>
                  <a:lnTo>
                    <a:pt x="56" y="324"/>
                  </a:lnTo>
                  <a:lnTo>
                    <a:pt x="69" y="337"/>
                  </a:lnTo>
                  <a:lnTo>
                    <a:pt x="84" y="348"/>
                  </a:lnTo>
                  <a:lnTo>
                    <a:pt x="99" y="357"/>
                  </a:lnTo>
                  <a:lnTo>
                    <a:pt x="116" y="366"/>
                  </a:lnTo>
                  <a:lnTo>
                    <a:pt x="133" y="372"/>
                  </a:lnTo>
                  <a:lnTo>
                    <a:pt x="152" y="376"/>
                  </a:lnTo>
                  <a:lnTo>
                    <a:pt x="171" y="379"/>
                  </a:lnTo>
                  <a:lnTo>
                    <a:pt x="191" y="380"/>
                  </a:lnTo>
                  <a:close/>
                </a:path>
              </a:pathLst>
            </a:custGeom>
            <a:solidFill>
              <a:srgbClr val="83A7C6"/>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endParaRPr lang="zh-CN" altLang="en-US"/>
            </a:p>
          </p:txBody>
        </p:sp>
        <p:sp>
          <p:nvSpPr>
            <p:cNvPr id="63" name="Freeform 210"/>
            <p:cNvSpPr/>
            <p:nvPr/>
          </p:nvSpPr>
          <p:spPr bwMode="auto">
            <a:xfrm>
              <a:off x="630" y="3678"/>
              <a:ext cx="627" cy="110"/>
            </a:xfrm>
            <a:custGeom>
              <a:avLst/>
              <a:gdLst>
                <a:gd name="T0" fmla="*/ 58 w 11914"/>
                <a:gd name="T1" fmla="*/ 0 h 2078"/>
                <a:gd name="T2" fmla="*/ 0 w 11914"/>
                <a:gd name="T3" fmla="*/ 110 h 2078"/>
                <a:gd name="T4" fmla="*/ 627 w 11914"/>
                <a:gd name="T5" fmla="*/ 110 h 2078"/>
                <a:gd name="T6" fmla="*/ 600 w 11914"/>
                <a:gd name="T7" fmla="*/ 0 h 2078"/>
                <a:gd name="T8" fmla="*/ 58 w 11914"/>
                <a:gd name="T9" fmla="*/ 0 h 207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914" h="2078">
                  <a:moveTo>
                    <a:pt x="1096" y="0"/>
                  </a:moveTo>
                  <a:lnTo>
                    <a:pt x="0" y="2078"/>
                  </a:lnTo>
                  <a:lnTo>
                    <a:pt x="11914" y="2078"/>
                  </a:lnTo>
                  <a:lnTo>
                    <a:pt x="11395" y="0"/>
                  </a:lnTo>
                  <a:lnTo>
                    <a:pt x="1096" y="0"/>
                  </a:lnTo>
                  <a:close/>
                </a:path>
              </a:pathLst>
            </a:custGeom>
            <a:gradFill flip="none" rotWithShape="1">
              <a:gsLst>
                <a:gs pos="0">
                  <a:schemeClr val="tx1">
                    <a:tint val="66000"/>
                    <a:satMod val="160000"/>
                  </a:schemeClr>
                </a:gs>
                <a:gs pos="61000">
                  <a:schemeClr val="tx1">
                    <a:tint val="44500"/>
                    <a:satMod val="160000"/>
                  </a:schemeClr>
                </a:gs>
                <a:gs pos="100000">
                  <a:schemeClr val="tx1">
                    <a:tint val="23500"/>
                    <a:satMod val="160000"/>
                  </a:schemeClr>
                </a:gs>
              </a:gsLst>
              <a:path path="circle">
                <a:fillToRect r="100000" b="100000"/>
              </a:path>
              <a:tileRect l="-100000" t="-100000"/>
            </a:gra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endParaRPr lang="zh-CN" altLang="en-US"/>
            </a:p>
          </p:txBody>
        </p:sp>
      </p:grpSp>
      <p:grpSp>
        <p:nvGrpSpPr>
          <p:cNvPr id="64" name="Group 202"/>
          <p:cNvGrpSpPr/>
          <p:nvPr/>
        </p:nvGrpSpPr>
        <p:grpSpPr bwMode="auto">
          <a:xfrm>
            <a:off x="6318417" y="2053004"/>
            <a:ext cx="446578" cy="442268"/>
            <a:chOff x="630" y="3200"/>
            <a:chExt cx="627" cy="604"/>
          </a:xfrm>
        </p:grpSpPr>
        <p:sp>
          <p:nvSpPr>
            <p:cNvPr id="65" name="Freeform 203"/>
            <p:cNvSpPr/>
            <p:nvPr/>
          </p:nvSpPr>
          <p:spPr bwMode="auto">
            <a:xfrm>
              <a:off x="666" y="3200"/>
              <a:ext cx="560" cy="456"/>
            </a:xfrm>
            <a:custGeom>
              <a:avLst/>
              <a:gdLst>
                <a:gd name="T0" fmla="*/ 529 w 10643"/>
                <a:gd name="T1" fmla="*/ 0 h 8672"/>
                <a:gd name="T2" fmla="*/ 534 w 10643"/>
                <a:gd name="T3" fmla="*/ 1 h 8672"/>
                <a:gd name="T4" fmla="*/ 539 w 10643"/>
                <a:gd name="T5" fmla="*/ 2 h 8672"/>
                <a:gd name="T6" fmla="*/ 543 w 10643"/>
                <a:gd name="T7" fmla="*/ 4 h 8672"/>
                <a:gd name="T8" fmla="*/ 547 w 10643"/>
                <a:gd name="T9" fmla="*/ 7 h 8672"/>
                <a:gd name="T10" fmla="*/ 551 w 10643"/>
                <a:gd name="T11" fmla="*/ 10 h 8672"/>
                <a:gd name="T12" fmla="*/ 554 w 10643"/>
                <a:gd name="T13" fmla="*/ 13 h 8672"/>
                <a:gd name="T14" fmla="*/ 556 w 10643"/>
                <a:gd name="T15" fmla="*/ 17 h 8672"/>
                <a:gd name="T16" fmla="*/ 558 w 10643"/>
                <a:gd name="T17" fmla="*/ 21 h 8672"/>
                <a:gd name="T18" fmla="*/ 559 w 10643"/>
                <a:gd name="T19" fmla="*/ 26 h 8672"/>
                <a:gd name="T20" fmla="*/ 560 w 10643"/>
                <a:gd name="T21" fmla="*/ 31 h 8672"/>
                <a:gd name="T22" fmla="*/ 560 w 10643"/>
                <a:gd name="T23" fmla="*/ 425 h 8672"/>
                <a:gd name="T24" fmla="*/ 559 w 10643"/>
                <a:gd name="T25" fmla="*/ 430 h 8672"/>
                <a:gd name="T26" fmla="*/ 558 w 10643"/>
                <a:gd name="T27" fmla="*/ 435 h 8672"/>
                <a:gd name="T28" fmla="*/ 556 w 10643"/>
                <a:gd name="T29" fmla="*/ 439 h 8672"/>
                <a:gd name="T30" fmla="*/ 554 w 10643"/>
                <a:gd name="T31" fmla="*/ 443 h 8672"/>
                <a:gd name="T32" fmla="*/ 551 w 10643"/>
                <a:gd name="T33" fmla="*/ 446 h 8672"/>
                <a:gd name="T34" fmla="*/ 547 w 10643"/>
                <a:gd name="T35" fmla="*/ 449 h 8672"/>
                <a:gd name="T36" fmla="*/ 543 w 10643"/>
                <a:gd name="T37" fmla="*/ 452 h 8672"/>
                <a:gd name="T38" fmla="*/ 539 w 10643"/>
                <a:gd name="T39" fmla="*/ 454 h 8672"/>
                <a:gd name="T40" fmla="*/ 534 w 10643"/>
                <a:gd name="T41" fmla="*/ 455 h 8672"/>
                <a:gd name="T42" fmla="*/ 529 w 10643"/>
                <a:gd name="T43" fmla="*/ 456 h 8672"/>
                <a:gd name="T44" fmla="*/ 31 w 10643"/>
                <a:gd name="T45" fmla="*/ 456 h 8672"/>
                <a:gd name="T46" fmla="*/ 26 w 10643"/>
                <a:gd name="T47" fmla="*/ 455 h 8672"/>
                <a:gd name="T48" fmla="*/ 21 w 10643"/>
                <a:gd name="T49" fmla="*/ 454 h 8672"/>
                <a:gd name="T50" fmla="*/ 17 w 10643"/>
                <a:gd name="T51" fmla="*/ 452 h 8672"/>
                <a:gd name="T52" fmla="*/ 13 w 10643"/>
                <a:gd name="T53" fmla="*/ 449 h 8672"/>
                <a:gd name="T54" fmla="*/ 10 w 10643"/>
                <a:gd name="T55" fmla="*/ 446 h 8672"/>
                <a:gd name="T56" fmla="*/ 6 w 10643"/>
                <a:gd name="T57" fmla="*/ 443 h 8672"/>
                <a:gd name="T58" fmla="*/ 4 w 10643"/>
                <a:gd name="T59" fmla="*/ 439 h 8672"/>
                <a:gd name="T60" fmla="*/ 2 w 10643"/>
                <a:gd name="T61" fmla="*/ 435 h 8672"/>
                <a:gd name="T62" fmla="*/ 1 w 10643"/>
                <a:gd name="T63" fmla="*/ 430 h 8672"/>
                <a:gd name="T64" fmla="*/ 0 w 10643"/>
                <a:gd name="T65" fmla="*/ 425 h 8672"/>
                <a:gd name="T66" fmla="*/ 0 w 10643"/>
                <a:gd name="T67" fmla="*/ 31 h 8672"/>
                <a:gd name="T68" fmla="*/ 1 w 10643"/>
                <a:gd name="T69" fmla="*/ 26 h 8672"/>
                <a:gd name="T70" fmla="*/ 2 w 10643"/>
                <a:gd name="T71" fmla="*/ 21 h 8672"/>
                <a:gd name="T72" fmla="*/ 4 w 10643"/>
                <a:gd name="T73" fmla="*/ 17 h 8672"/>
                <a:gd name="T74" fmla="*/ 6 w 10643"/>
                <a:gd name="T75" fmla="*/ 13 h 8672"/>
                <a:gd name="T76" fmla="*/ 10 w 10643"/>
                <a:gd name="T77" fmla="*/ 10 h 8672"/>
                <a:gd name="T78" fmla="*/ 13 w 10643"/>
                <a:gd name="T79" fmla="*/ 7 h 8672"/>
                <a:gd name="T80" fmla="*/ 17 w 10643"/>
                <a:gd name="T81" fmla="*/ 4 h 8672"/>
                <a:gd name="T82" fmla="*/ 21 w 10643"/>
                <a:gd name="T83" fmla="*/ 2 h 8672"/>
                <a:gd name="T84" fmla="*/ 26 w 10643"/>
                <a:gd name="T85" fmla="*/ 1 h 8672"/>
                <a:gd name="T86" fmla="*/ 31 w 10643"/>
                <a:gd name="T87" fmla="*/ 0 h 8672"/>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0643" h="8672">
                  <a:moveTo>
                    <a:pt x="617" y="0"/>
                  </a:moveTo>
                  <a:lnTo>
                    <a:pt x="10027" y="0"/>
                  </a:lnTo>
                  <a:lnTo>
                    <a:pt x="10058" y="1"/>
                  </a:lnTo>
                  <a:lnTo>
                    <a:pt x="10089" y="3"/>
                  </a:lnTo>
                  <a:lnTo>
                    <a:pt x="10120" y="8"/>
                  </a:lnTo>
                  <a:lnTo>
                    <a:pt x="10150" y="13"/>
                  </a:lnTo>
                  <a:lnTo>
                    <a:pt x="10180" y="20"/>
                  </a:lnTo>
                  <a:lnTo>
                    <a:pt x="10210" y="28"/>
                  </a:lnTo>
                  <a:lnTo>
                    <a:pt x="10238" y="38"/>
                  </a:lnTo>
                  <a:lnTo>
                    <a:pt x="10266" y="49"/>
                  </a:lnTo>
                  <a:lnTo>
                    <a:pt x="10294" y="62"/>
                  </a:lnTo>
                  <a:lnTo>
                    <a:pt x="10320" y="75"/>
                  </a:lnTo>
                  <a:lnTo>
                    <a:pt x="10345" y="91"/>
                  </a:lnTo>
                  <a:lnTo>
                    <a:pt x="10370" y="106"/>
                  </a:lnTo>
                  <a:lnTo>
                    <a:pt x="10395" y="124"/>
                  </a:lnTo>
                  <a:lnTo>
                    <a:pt x="10418" y="141"/>
                  </a:lnTo>
                  <a:lnTo>
                    <a:pt x="10441" y="161"/>
                  </a:lnTo>
                  <a:lnTo>
                    <a:pt x="10463" y="182"/>
                  </a:lnTo>
                  <a:lnTo>
                    <a:pt x="10482" y="203"/>
                  </a:lnTo>
                  <a:lnTo>
                    <a:pt x="10502" y="225"/>
                  </a:lnTo>
                  <a:lnTo>
                    <a:pt x="10521" y="249"/>
                  </a:lnTo>
                  <a:lnTo>
                    <a:pt x="10537" y="273"/>
                  </a:lnTo>
                  <a:lnTo>
                    <a:pt x="10554" y="298"/>
                  </a:lnTo>
                  <a:lnTo>
                    <a:pt x="10569" y="324"/>
                  </a:lnTo>
                  <a:lnTo>
                    <a:pt x="10582" y="351"/>
                  </a:lnTo>
                  <a:lnTo>
                    <a:pt x="10595" y="378"/>
                  </a:lnTo>
                  <a:lnTo>
                    <a:pt x="10606" y="406"/>
                  </a:lnTo>
                  <a:lnTo>
                    <a:pt x="10615" y="434"/>
                  </a:lnTo>
                  <a:lnTo>
                    <a:pt x="10624" y="464"/>
                  </a:lnTo>
                  <a:lnTo>
                    <a:pt x="10631" y="493"/>
                  </a:lnTo>
                  <a:lnTo>
                    <a:pt x="10636" y="523"/>
                  </a:lnTo>
                  <a:lnTo>
                    <a:pt x="10640" y="554"/>
                  </a:lnTo>
                  <a:lnTo>
                    <a:pt x="10642" y="585"/>
                  </a:lnTo>
                  <a:lnTo>
                    <a:pt x="10643" y="618"/>
                  </a:lnTo>
                  <a:lnTo>
                    <a:pt x="10643" y="8054"/>
                  </a:lnTo>
                  <a:lnTo>
                    <a:pt x="10642" y="8087"/>
                  </a:lnTo>
                  <a:lnTo>
                    <a:pt x="10640" y="8118"/>
                  </a:lnTo>
                  <a:lnTo>
                    <a:pt x="10636" y="8149"/>
                  </a:lnTo>
                  <a:lnTo>
                    <a:pt x="10631" y="8179"/>
                  </a:lnTo>
                  <a:lnTo>
                    <a:pt x="10624" y="8208"/>
                  </a:lnTo>
                  <a:lnTo>
                    <a:pt x="10615" y="8238"/>
                  </a:lnTo>
                  <a:lnTo>
                    <a:pt x="10606" y="8266"/>
                  </a:lnTo>
                  <a:lnTo>
                    <a:pt x="10595" y="8294"/>
                  </a:lnTo>
                  <a:lnTo>
                    <a:pt x="10582" y="8322"/>
                  </a:lnTo>
                  <a:lnTo>
                    <a:pt x="10569" y="8348"/>
                  </a:lnTo>
                  <a:lnTo>
                    <a:pt x="10554" y="8374"/>
                  </a:lnTo>
                  <a:lnTo>
                    <a:pt x="10537" y="8399"/>
                  </a:lnTo>
                  <a:lnTo>
                    <a:pt x="10521" y="8423"/>
                  </a:lnTo>
                  <a:lnTo>
                    <a:pt x="10502" y="8446"/>
                  </a:lnTo>
                  <a:lnTo>
                    <a:pt x="10482" y="8469"/>
                  </a:lnTo>
                  <a:lnTo>
                    <a:pt x="10463" y="8490"/>
                  </a:lnTo>
                  <a:lnTo>
                    <a:pt x="10441" y="8511"/>
                  </a:lnTo>
                  <a:lnTo>
                    <a:pt x="10418" y="8530"/>
                  </a:lnTo>
                  <a:lnTo>
                    <a:pt x="10395" y="8548"/>
                  </a:lnTo>
                  <a:lnTo>
                    <a:pt x="10370" y="8566"/>
                  </a:lnTo>
                  <a:lnTo>
                    <a:pt x="10345" y="8582"/>
                  </a:lnTo>
                  <a:lnTo>
                    <a:pt x="10320" y="8597"/>
                  </a:lnTo>
                  <a:lnTo>
                    <a:pt x="10294" y="8610"/>
                  </a:lnTo>
                  <a:lnTo>
                    <a:pt x="10266" y="8623"/>
                  </a:lnTo>
                  <a:lnTo>
                    <a:pt x="10238" y="8634"/>
                  </a:lnTo>
                  <a:lnTo>
                    <a:pt x="10210" y="8644"/>
                  </a:lnTo>
                  <a:lnTo>
                    <a:pt x="10180" y="8652"/>
                  </a:lnTo>
                  <a:lnTo>
                    <a:pt x="10150" y="8659"/>
                  </a:lnTo>
                  <a:lnTo>
                    <a:pt x="10120" y="8664"/>
                  </a:lnTo>
                  <a:lnTo>
                    <a:pt x="10089" y="8668"/>
                  </a:lnTo>
                  <a:lnTo>
                    <a:pt x="10058" y="8671"/>
                  </a:lnTo>
                  <a:lnTo>
                    <a:pt x="10027" y="8672"/>
                  </a:lnTo>
                  <a:lnTo>
                    <a:pt x="617" y="8672"/>
                  </a:lnTo>
                  <a:lnTo>
                    <a:pt x="585" y="8671"/>
                  </a:lnTo>
                  <a:lnTo>
                    <a:pt x="554" y="8668"/>
                  </a:lnTo>
                  <a:lnTo>
                    <a:pt x="524" y="8664"/>
                  </a:lnTo>
                  <a:lnTo>
                    <a:pt x="493" y="8659"/>
                  </a:lnTo>
                  <a:lnTo>
                    <a:pt x="464" y="8652"/>
                  </a:lnTo>
                  <a:lnTo>
                    <a:pt x="435" y="8644"/>
                  </a:lnTo>
                  <a:lnTo>
                    <a:pt x="406" y="8634"/>
                  </a:lnTo>
                  <a:lnTo>
                    <a:pt x="378" y="8623"/>
                  </a:lnTo>
                  <a:lnTo>
                    <a:pt x="351" y="8610"/>
                  </a:lnTo>
                  <a:lnTo>
                    <a:pt x="324" y="8597"/>
                  </a:lnTo>
                  <a:lnTo>
                    <a:pt x="298" y="8582"/>
                  </a:lnTo>
                  <a:lnTo>
                    <a:pt x="273" y="8566"/>
                  </a:lnTo>
                  <a:lnTo>
                    <a:pt x="249" y="8548"/>
                  </a:lnTo>
                  <a:lnTo>
                    <a:pt x="225" y="8530"/>
                  </a:lnTo>
                  <a:lnTo>
                    <a:pt x="203" y="8511"/>
                  </a:lnTo>
                  <a:lnTo>
                    <a:pt x="182" y="8490"/>
                  </a:lnTo>
                  <a:lnTo>
                    <a:pt x="161" y="8469"/>
                  </a:lnTo>
                  <a:lnTo>
                    <a:pt x="141" y="8446"/>
                  </a:lnTo>
                  <a:lnTo>
                    <a:pt x="123" y="8423"/>
                  </a:lnTo>
                  <a:lnTo>
                    <a:pt x="106" y="8399"/>
                  </a:lnTo>
                  <a:lnTo>
                    <a:pt x="90" y="8374"/>
                  </a:lnTo>
                  <a:lnTo>
                    <a:pt x="75" y="8348"/>
                  </a:lnTo>
                  <a:lnTo>
                    <a:pt x="61" y="8322"/>
                  </a:lnTo>
                  <a:lnTo>
                    <a:pt x="49" y="8294"/>
                  </a:lnTo>
                  <a:lnTo>
                    <a:pt x="37" y="8266"/>
                  </a:lnTo>
                  <a:lnTo>
                    <a:pt x="28" y="8238"/>
                  </a:lnTo>
                  <a:lnTo>
                    <a:pt x="20" y="8208"/>
                  </a:lnTo>
                  <a:lnTo>
                    <a:pt x="12" y="8179"/>
                  </a:lnTo>
                  <a:lnTo>
                    <a:pt x="7" y="8149"/>
                  </a:lnTo>
                  <a:lnTo>
                    <a:pt x="3" y="8118"/>
                  </a:lnTo>
                  <a:lnTo>
                    <a:pt x="1" y="8087"/>
                  </a:lnTo>
                  <a:lnTo>
                    <a:pt x="0" y="8054"/>
                  </a:lnTo>
                  <a:lnTo>
                    <a:pt x="0" y="618"/>
                  </a:lnTo>
                  <a:lnTo>
                    <a:pt x="1" y="585"/>
                  </a:lnTo>
                  <a:lnTo>
                    <a:pt x="3" y="554"/>
                  </a:lnTo>
                  <a:lnTo>
                    <a:pt x="7" y="523"/>
                  </a:lnTo>
                  <a:lnTo>
                    <a:pt x="12" y="493"/>
                  </a:lnTo>
                  <a:lnTo>
                    <a:pt x="20" y="464"/>
                  </a:lnTo>
                  <a:lnTo>
                    <a:pt x="28" y="434"/>
                  </a:lnTo>
                  <a:lnTo>
                    <a:pt x="37" y="406"/>
                  </a:lnTo>
                  <a:lnTo>
                    <a:pt x="49" y="378"/>
                  </a:lnTo>
                  <a:lnTo>
                    <a:pt x="61" y="351"/>
                  </a:lnTo>
                  <a:lnTo>
                    <a:pt x="75" y="324"/>
                  </a:lnTo>
                  <a:lnTo>
                    <a:pt x="90" y="298"/>
                  </a:lnTo>
                  <a:lnTo>
                    <a:pt x="106" y="273"/>
                  </a:lnTo>
                  <a:lnTo>
                    <a:pt x="123" y="249"/>
                  </a:lnTo>
                  <a:lnTo>
                    <a:pt x="141" y="225"/>
                  </a:lnTo>
                  <a:lnTo>
                    <a:pt x="161" y="203"/>
                  </a:lnTo>
                  <a:lnTo>
                    <a:pt x="182" y="182"/>
                  </a:lnTo>
                  <a:lnTo>
                    <a:pt x="203" y="161"/>
                  </a:lnTo>
                  <a:lnTo>
                    <a:pt x="225" y="141"/>
                  </a:lnTo>
                  <a:lnTo>
                    <a:pt x="249" y="124"/>
                  </a:lnTo>
                  <a:lnTo>
                    <a:pt x="273" y="106"/>
                  </a:lnTo>
                  <a:lnTo>
                    <a:pt x="298" y="91"/>
                  </a:lnTo>
                  <a:lnTo>
                    <a:pt x="324" y="75"/>
                  </a:lnTo>
                  <a:lnTo>
                    <a:pt x="351" y="62"/>
                  </a:lnTo>
                  <a:lnTo>
                    <a:pt x="378" y="49"/>
                  </a:lnTo>
                  <a:lnTo>
                    <a:pt x="406" y="38"/>
                  </a:lnTo>
                  <a:lnTo>
                    <a:pt x="435" y="28"/>
                  </a:lnTo>
                  <a:lnTo>
                    <a:pt x="464" y="20"/>
                  </a:lnTo>
                  <a:lnTo>
                    <a:pt x="493" y="13"/>
                  </a:lnTo>
                  <a:lnTo>
                    <a:pt x="524" y="8"/>
                  </a:lnTo>
                  <a:lnTo>
                    <a:pt x="554" y="3"/>
                  </a:lnTo>
                  <a:lnTo>
                    <a:pt x="585" y="1"/>
                  </a:lnTo>
                  <a:lnTo>
                    <a:pt x="617" y="0"/>
                  </a:lnTo>
                  <a:close/>
                </a:path>
              </a:pathLst>
            </a:custGeom>
            <a:solidFill>
              <a:schemeClr val="bg1">
                <a:lumMod val="75000"/>
              </a:schemeClr>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endParaRPr lang="zh-CN" altLang="en-US"/>
            </a:p>
          </p:txBody>
        </p:sp>
        <p:sp>
          <p:nvSpPr>
            <p:cNvPr id="66" name="Rectangle 204"/>
            <p:cNvSpPr>
              <a:spLocks noChangeArrowheads="1"/>
            </p:cNvSpPr>
            <p:nvPr/>
          </p:nvSpPr>
          <p:spPr bwMode="auto">
            <a:xfrm>
              <a:off x="693" y="3240"/>
              <a:ext cx="503" cy="377"/>
            </a:xfrm>
            <a:prstGeom prst="rect">
              <a:avLst/>
            </a:prstGeom>
            <a:solidFill>
              <a:srgbClr val="1A104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pPr algn="r" eaLnBrk="1" hangingPunct="1"/>
              <a:endParaRPr lang="zh-CN" altLang="en-US"/>
            </a:p>
          </p:txBody>
        </p:sp>
        <p:sp>
          <p:nvSpPr>
            <p:cNvPr id="67" name="Rectangle 205"/>
            <p:cNvSpPr>
              <a:spLocks noChangeArrowheads="1"/>
            </p:cNvSpPr>
            <p:nvPr/>
          </p:nvSpPr>
          <p:spPr bwMode="auto">
            <a:xfrm>
              <a:off x="716" y="3660"/>
              <a:ext cx="480" cy="12"/>
            </a:xfrm>
            <a:prstGeom prst="rect">
              <a:avLst/>
            </a:prstGeom>
            <a:solidFill>
              <a:srgbClr val="32537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pPr algn="r" eaLnBrk="1" hangingPunct="1"/>
              <a:endParaRPr lang="zh-CN" altLang="en-US"/>
            </a:p>
          </p:txBody>
        </p:sp>
        <p:sp>
          <p:nvSpPr>
            <p:cNvPr id="68" name="Rectangle 206"/>
            <p:cNvSpPr>
              <a:spLocks noChangeArrowheads="1"/>
            </p:cNvSpPr>
            <p:nvPr/>
          </p:nvSpPr>
          <p:spPr bwMode="auto">
            <a:xfrm>
              <a:off x="630" y="3788"/>
              <a:ext cx="627" cy="16"/>
            </a:xfrm>
            <a:prstGeom prst="rect">
              <a:avLst/>
            </a:prstGeom>
            <a:solidFill>
              <a:srgbClr val="5781A9"/>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pPr algn="r" eaLnBrk="1" hangingPunct="1"/>
              <a:endParaRPr lang="zh-CN" altLang="en-US"/>
            </a:p>
          </p:txBody>
        </p:sp>
        <p:sp>
          <p:nvSpPr>
            <p:cNvPr id="69" name="Freeform 207"/>
            <p:cNvSpPr/>
            <p:nvPr/>
          </p:nvSpPr>
          <p:spPr bwMode="auto">
            <a:xfrm>
              <a:off x="1057" y="3623"/>
              <a:ext cx="20" cy="20"/>
            </a:xfrm>
            <a:custGeom>
              <a:avLst/>
              <a:gdLst>
                <a:gd name="T0" fmla="*/ 11 w 381"/>
                <a:gd name="T1" fmla="*/ 20 h 380"/>
                <a:gd name="T2" fmla="*/ 13 w 381"/>
                <a:gd name="T3" fmla="*/ 20 h 380"/>
                <a:gd name="T4" fmla="*/ 15 w 381"/>
                <a:gd name="T5" fmla="*/ 19 h 380"/>
                <a:gd name="T6" fmla="*/ 16 w 381"/>
                <a:gd name="T7" fmla="*/ 18 h 380"/>
                <a:gd name="T8" fmla="*/ 18 w 381"/>
                <a:gd name="T9" fmla="*/ 16 h 380"/>
                <a:gd name="T10" fmla="*/ 19 w 381"/>
                <a:gd name="T11" fmla="*/ 15 h 380"/>
                <a:gd name="T12" fmla="*/ 20 w 381"/>
                <a:gd name="T13" fmla="*/ 13 h 380"/>
                <a:gd name="T14" fmla="*/ 20 w 381"/>
                <a:gd name="T15" fmla="*/ 11 h 380"/>
                <a:gd name="T16" fmla="*/ 20 w 381"/>
                <a:gd name="T17" fmla="*/ 9 h 380"/>
                <a:gd name="T18" fmla="*/ 20 w 381"/>
                <a:gd name="T19" fmla="*/ 7 h 380"/>
                <a:gd name="T20" fmla="*/ 19 w 381"/>
                <a:gd name="T21" fmla="*/ 5 h 380"/>
                <a:gd name="T22" fmla="*/ 18 w 381"/>
                <a:gd name="T23" fmla="*/ 4 h 380"/>
                <a:gd name="T24" fmla="*/ 16 w 381"/>
                <a:gd name="T25" fmla="*/ 2 h 380"/>
                <a:gd name="T26" fmla="*/ 15 w 381"/>
                <a:gd name="T27" fmla="*/ 1 h 380"/>
                <a:gd name="T28" fmla="*/ 13 w 381"/>
                <a:gd name="T29" fmla="*/ 0 h 380"/>
                <a:gd name="T30" fmla="*/ 11 w 381"/>
                <a:gd name="T31" fmla="*/ 0 h 380"/>
                <a:gd name="T32" fmla="*/ 9 w 381"/>
                <a:gd name="T33" fmla="*/ 0 h 380"/>
                <a:gd name="T34" fmla="*/ 7 w 381"/>
                <a:gd name="T35" fmla="*/ 0 h 380"/>
                <a:gd name="T36" fmla="*/ 5 w 381"/>
                <a:gd name="T37" fmla="*/ 1 h 380"/>
                <a:gd name="T38" fmla="*/ 4 w 381"/>
                <a:gd name="T39" fmla="*/ 2 h 380"/>
                <a:gd name="T40" fmla="*/ 2 w 381"/>
                <a:gd name="T41" fmla="*/ 4 h 380"/>
                <a:gd name="T42" fmla="*/ 1 w 381"/>
                <a:gd name="T43" fmla="*/ 5 h 380"/>
                <a:gd name="T44" fmla="*/ 0 w 381"/>
                <a:gd name="T45" fmla="*/ 7 h 380"/>
                <a:gd name="T46" fmla="*/ 0 w 381"/>
                <a:gd name="T47" fmla="*/ 9 h 380"/>
                <a:gd name="T48" fmla="*/ 0 w 381"/>
                <a:gd name="T49" fmla="*/ 11 h 380"/>
                <a:gd name="T50" fmla="*/ 0 w 381"/>
                <a:gd name="T51" fmla="*/ 13 h 380"/>
                <a:gd name="T52" fmla="*/ 1 w 381"/>
                <a:gd name="T53" fmla="*/ 15 h 380"/>
                <a:gd name="T54" fmla="*/ 2 w 381"/>
                <a:gd name="T55" fmla="*/ 16 h 380"/>
                <a:gd name="T56" fmla="*/ 4 w 381"/>
                <a:gd name="T57" fmla="*/ 18 h 380"/>
                <a:gd name="T58" fmla="*/ 5 w 381"/>
                <a:gd name="T59" fmla="*/ 19 h 380"/>
                <a:gd name="T60" fmla="*/ 7 w 381"/>
                <a:gd name="T61" fmla="*/ 20 h 380"/>
                <a:gd name="T62" fmla="*/ 9 w 381"/>
                <a:gd name="T63" fmla="*/ 20 h 38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381" h="380">
                  <a:moveTo>
                    <a:pt x="191" y="380"/>
                  </a:moveTo>
                  <a:lnTo>
                    <a:pt x="210" y="379"/>
                  </a:lnTo>
                  <a:lnTo>
                    <a:pt x="230" y="376"/>
                  </a:lnTo>
                  <a:lnTo>
                    <a:pt x="247" y="372"/>
                  </a:lnTo>
                  <a:lnTo>
                    <a:pt x="265" y="366"/>
                  </a:lnTo>
                  <a:lnTo>
                    <a:pt x="282" y="357"/>
                  </a:lnTo>
                  <a:lnTo>
                    <a:pt x="297" y="348"/>
                  </a:lnTo>
                  <a:lnTo>
                    <a:pt x="312" y="337"/>
                  </a:lnTo>
                  <a:lnTo>
                    <a:pt x="325" y="324"/>
                  </a:lnTo>
                  <a:lnTo>
                    <a:pt x="338" y="311"/>
                  </a:lnTo>
                  <a:lnTo>
                    <a:pt x="349" y="296"/>
                  </a:lnTo>
                  <a:lnTo>
                    <a:pt x="358" y="281"/>
                  </a:lnTo>
                  <a:lnTo>
                    <a:pt x="367" y="264"/>
                  </a:lnTo>
                  <a:lnTo>
                    <a:pt x="373" y="246"/>
                  </a:lnTo>
                  <a:lnTo>
                    <a:pt x="377" y="229"/>
                  </a:lnTo>
                  <a:lnTo>
                    <a:pt x="380" y="209"/>
                  </a:lnTo>
                  <a:lnTo>
                    <a:pt x="381" y="190"/>
                  </a:lnTo>
                  <a:lnTo>
                    <a:pt x="380" y="171"/>
                  </a:lnTo>
                  <a:lnTo>
                    <a:pt x="377" y="152"/>
                  </a:lnTo>
                  <a:lnTo>
                    <a:pt x="373" y="133"/>
                  </a:lnTo>
                  <a:lnTo>
                    <a:pt x="367" y="116"/>
                  </a:lnTo>
                  <a:lnTo>
                    <a:pt x="358" y="99"/>
                  </a:lnTo>
                  <a:lnTo>
                    <a:pt x="349" y="84"/>
                  </a:lnTo>
                  <a:lnTo>
                    <a:pt x="338" y="69"/>
                  </a:lnTo>
                  <a:lnTo>
                    <a:pt x="325" y="56"/>
                  </a:lnTo>
                  <a:lnTo>
                    <a:pt x="312" y="43"/>
                  </a:lnTo>
                  <a:lnTo>
                    <a:pt x="297" y="33"/>
                  </a:lnTo>
                  <a:lnTo>
                    <a:pt x="282" y="22"/>
                  </a:lnTo>
                  <a:lnTo>
                    <a:pt x="265" y="15"/>
                  </a:lnTo>
                  <a:lnTo>
                    <a:pt x="247" y="8"/>
                  </a:lnTo>
                  <a:lnTo>
                    <a:pt x="230" y="4"/>
                  </a:lnTo>
                  <a:lnTo>
                    <a:pt x="210" y="1"/>
                  </a:lnTo>
                  <a:lnTo>
                    <a:pt x="191" y="0"/>
                  </a:lnTo>
                  <a:lnTo>
                    <a:pt x="172" y="1"/>
                  </a:lnTo>
                  <a:lnTo>
                    <a:pt x="153" y="4"/>
                  </a:lnTo>
                  <a:lnTo>
                    <a:pt x="134" y="8"/>
                  </a:lnTo>
                  <a:lnTo>
                    <a:pt x="117" y="15"/>
                  </a:lnTo>
                  <a:lnTo>
                    <a:pt x="100" y="22"/>
                  </a:lnTo>
                  <a:lnTo>
                    <a:pt x="84" y="33"/>
                  </a:lnTo>
                  <a:lnTo>
                    <a:pt x="70" y="43"/>
                  </a:lnTo>
                  <a:lnTo>
                    <a:pt x="56" y="56"/>
                  </a:lnTo>
                  <a:lnTo>
                    <a:pt x="44" y="69"/>
                  </a:lnTo>
                  <a:lnTo>
                    <a:pt x="33" y="84"/>
                  </a:lnTo>
                  <a:lnTo>
                    <a:pt x="23" y="99"/>
                  </a:lnTo>
                  <a:lnTo>
                    <a:pt x="16" y="116"/>
                  </a:lnTo>
                  <a:lnTo>
                    <a:pt x="9" y="133"/>
                  </a:lnTo>
                  <a:lnTo>
                    <a:pt x="4" y="152"/>
                  </a:lnTo>
                  <a:lnTo>
                    <a:pt x="1" y="171"/>
                  </a:lnTo>
                  <a:lnTo>
                    <a:pt x="0" y="190"/>
                  </a:lnTo>
                  <a:lnTo>
                    <a:pt x="1" y="209"/>
                  </a:lnTo>
                  <a:lnTo>
                    <a:pt x="4" y="229"/>
                  </a:lnTo>
                  <a:lnTo>
                    <a:pt x="9" y="246"/>
                  </a:lnTo>
                  <a:lnTo>
                    <a:pt x="16" y="264"/>
                  </a:lnTo>
                  <a:lnTo>
                    <a:pt x="23" y="281"/>
                  </a:lnTo>
                  <a:lnTo>
                    <a:pt x="33" y="296"/>
                  </a:lnTo>
                  <a:lnTo>
                    <a:pt x="44" y="311"/>
                  </a:lnTo>
                  <a:lnTo>
                    <a:pt x="56" y="324"/>
                  </a:lnTo>
                  <a:lnTo>
                    <a:pt x="70" y="337"/>
                  </a:lnTo>
                  <a:lnTo>
                    <a:pt x="84" y="348"/>
                  </a:lnTo>
                  <a:lnTo>
                    <a:pt x="100" y="357"/>
                  </a:lnTo>
                  <a:lnTo>
                    <a:pt x="117" y="366"/>
                  </a:lnTo>
                  <a:lnTo>
                    <a:pt x="134" y="372"/>
                  </a:lnTo>
                  <a:lnTo>
                    <a:pt x="153" y="376"/>
                  </a:lnTo>
                  <a:lnTo>
                    <a:pt x="172" y="379"/>
                  </a:lnTo>
                  <a:lnTo>
                    <a:pt x="191" y="380"/>
                  </a:lnTo>
                  <a:close/>
                </a:path>
              </a:pathLst>
            </a:custGeom>
            <a:solidFill>
              <a:srgbClr val="83A7C6"/>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endParaRPr lang="zh-CN" altLang="en-US"/>
            </a:p>
          </p:txBody>
        </p:sp>
        <p:sp>
          <p:nvSpPr>
            <p:cNvPr id="70" name="Freeform 208"/>
            <p:cNvSpPr/>
            <p:nvPr/>
          </p:nvSpPr>
          <p:spPr bwMode="auto">
            <a:xfrm>
              <a:off x="1087" y="3623"/>
              <a:ext cx="20" cy="20"/>
            </a:xfrm>
            <a:custGeom>
              <a:avLst/>
              <a:gdLst>
                <a:gd name="T0" fmla="*/ 11 w 381"/>
                <a:gd name="T1" fmla="*/ 20 h 380"/>
                <a:gd name="T2" fmla="*/ 13 w 381"/>
                <a:gd name="T3" fmla="*/ 20 h 380"/>
                <a:gd name="T4" fmla="*/ 15 w 381"/>
                <a:gd name="T5" fmla="*/ 19 h 380"/>
                <a:gd name="T6" fmla="*/ 16 w 381"/>
                <a:gd name="T7" fmla="*/ 18 h 380"/>
                <a:gd name="T8" fmla="*/ 18 w 381"/>
                <a:gd name="T9" fmla="*/ 16 h 380"/>
                <a:gd name="T10" fmla="*/ 19 w 381"/>
                <a:gd name="T11" fmla="*/ 15 h 380"/>
                <a:gd name="T12" fmla="*/ 20 w 381"/>
                <a:gd name="T13" fmla="*/ 13 h 380"/>
                <a:gd name="T14" fmla="*/ 20 w 381"/>
                <a:gd name="T15" fmla="*/ 11 h 380"/>
                <a:gd name="T16" fmla="*/ 20 w 381"/>
                <a:gd name="T17" fmla="*/ 9 h 380"/>
                <a:gd name="T18" fmla="*/ 20 w 381"/>
                <a:gd name="T19" fmla="*/ 7 h 380"/>
                <a:gd name="T20" fmla="*/ 19 w 381"/>
                <a:gd name="T21" fmla="*/ 5 h 380"/>
                <a:gd name="T22" fmla="*/ 18 w 381"/>
                <a:gd name="T23" fmla="*/ 4 h 380"/>
                <a:gd name="T24" fmla="*/ 16 w 381"/>
                <a:gd name="T25" fmla="*/ 2 h 380"/>
                <a:gd name="T26" fmla="*/ 15 w 381"/>
                <a:gd name="T27" fmla="*/ 1 h 380"/>
                <a:gd name="T28" fmla="*/ 13 w 381"/>
                <a:gd name="T29" fmla="*/ 0 h 380"/>
                <a:gd name="T30" fmla="*/ 11 w 381"/>
                <a:gd name="T31" fmla="*/ 0 h 380"/>
                <a:gd name="T32" fmla="*/ 9 w 381"/>
                <a:gd name="T33" fmla="*/ 0 h 380"/>
                <a:gd name="T34" fmla="*/ 7 w 381"/>
                <a:gd name="T35" fmla="*/ 0 h 380"/>
                <a:gd name="T36" fmla="*/ 5 w 381"/>
                <a:gd name="T37" fmla="*/ 1 h 380"/>
                <a:gd name="T38" fmla="*/ 4 w 381"/>
                <a:gd name="T39" fmla="*/ 2 h 380"/>
                <a:gd name="T40" fmla="*/ 2 w 381"/>
                <a:gd name="T41" fmla="*/ 4 h 380"/>
                <a:gd name="T42" fmla="*/ 1 w 381"/>
                <a:gd name="T43" fmla="*/ 5 h 380"/>
                <a:gd name="T44" fmla="*/ 0 w 381"/>
                <a:gd name="T45" fmla="*/ 7 h 380"/>
                <a:gd name="T46" fmla="*/ 0 w 381"/>
                <a:gd name="T47" fmla="*/ 9 h 380"/>
                <a:gd name="T48" fmla="*/ 0 w 381"/>
                <a:gd name="T49" fmla="*/ 11 h 380"/>
                <a:gd name="T50" fmla="*/ 0 w 381"/>
                <a:gd name="T51" fmla="*/ 13 h 380"/>
                <a:gd name="T52" fmla="*/ 1 w 381"/>
                <a:gd name="T53" fmla="*/ 15 h 380"/>
                <a:gd name="T54" fmla="*/ 2 w 381"/>
                <a:gd name="T55" fmla="*/ 16 h 380"/>
                <a:gd name="T56" fmla="*/ 4 w 381"/>
                <a:gd name="T57" fmla="*/ 18 h 380"/>
                <a:gd name="T58" fmla="*/ 5 w 381"/>
                <a:gd name="T59" fmla="*/ 19 h 380"/>
                <a:gd name="T60" fmla="*/ 7 w 381"/>
                <a:gd name="T61" fmla="*/ 20 h 380"/>
                <a:gd name="T62" fmla="*/ 9 w 381"/>
                <a:gd name="T63" fmla="*/ 20 h 38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381" h="380">
                  <a:moveTo>
                    <a:pt x="190" y="380"/>
                  </a:moveTo>
                  <a:lnTo>
                    <a:pt x="209" y="379"/>
                  </a:lnTo>
                  <a:lnTo>
                    <a:pt x="228" y="376"/>
                  </a:lnTo>
                  <a:lnTo>
                    <a:pt x="247" y="372"/>
                  </a:lnTo>
                  <a:lnTo>
                    <a:pt x="264" y="366"/>
                  </a:lnTo>
                  <a:lnTo>
                    <a:pt x="281" y="357"/>
                  </a:lnTo>
                  <a:lnTo>
                    <a:pt x="297" y="348"/>
                  </a:lnTo>
                  <a:lnTo>
                    <a:pt x="311" y="337"/>
                  </a:lnTo>
                  <a:lnTo>
                    <a:pt x="325" y="324"/>
                  </a:lnTo>
                  <a:lnTo>
                    <a:pt x="337" y="311"/>
                  </a:lnTo>
                  <a:lnTo>
                    <a:pt x="348" y="296"/>
                  </a:lnTo>
                  <a:lnTo>
                    <a:pt x="358" y="281"/>
                  </a:lnTo>
                  <a:lnTo>
                    <a:pt x="365" y="264"/>
                  </a:lnTo>
                  <a:lnTo>
                    <a:pt x="372" y="246"/>
                  </a:lnTo>
                  <a:lnTo>
                    <a:pt x="376" y="229"/>
                  </a:lnTo>
                  <a:lnTo>
                    <a:pt x="380" y="209"/>
                  </a:lnTo>
                  <a:lnTo>
                    <a:pt x="381" y="190"/>
                  </a:lnTo>
                  <a:lnTo>
                    <a:pt x="380" y="171"/>
                  </a:lnTo>
                  <a:lnTo>
                    <a:pt x="376" y="152"/>
                  </a:lnTo>
                  <a:lnTo>
                    <a:pt x="372" y="133"/>
                  </a:lnTo>
                  <a:lnTo>
                    <a:pt x="365" y="116"/>
                  </a:lnTo>
                  <a:lnTo>
                    <a:pt x="358" y="99"/>
                  </a:lnTo>
                  <a:lnTo>
                    <a:pt x="348" y="84"/>
                  </a:lnTo>
                  <a:lnTo>
                    <a:pt x="337" y="69"/>
                  </a:lnTo>
                  <a:lnTo>
                    <a:pt x="325" y="56"/>
                  </a:lnTo>
                  <a:lnTo>
                    <a:pt x="311" y="43"/>
                  </a:lnTo>
                  <a:lnTo>
                    <a:pt x="297" y="33"/>
                  </a:lnTo>
                  <a:lnTo>
                    <a:pt x="281" y="22"/>
                  </a:lnTo>
                  <a:lnTo>
                    <a:pt x="264" y="15"/>
                  </a:lnTo>
                  <a:lnTo>
                    <a:pt x="247" y="8"/>
                  </a:lnTo>
                  <a:lnTo>
                    <a:pt x="228" y="4"/>
                  </a:lnTo>
                  <a:lnTo>
                    <a:pt x="209" y="1"/>
                  </a:lnTo>
                  <a:lnTo>
                    <a:pt x="190" y="0"/>
                  </a:lnTo>
                  <a:lnTo>
                    <a:pt x="171" y="1"/>
                  </a:lnTo>
                  <a:lnTo>
                    <a:pt x="151" y="4"/>
                  </a:lnTo>
                  <a:lnTo>
                    <a:pt x="134" y="8"/>
                  </a:lnTo>
                  <a:lnTo>
                    <a:pt x="116" y="15"/>
                  </a:lnTo>
                  <a:lnTo>
                    <a:pt x="99" y="22"/>
                  </a:lnTo>
                  <a:lnTo>
                    <a:pt x="84" y="33"/>
                  </a:lnTo>
                  <a:lnTo>
                    <a:pt x="69" y="43"/>
                  </a:lnTo>
                  <a:lnTo>
                    <a:pt x="56" y="56"/>
                  </a:lnTo>
                  <a:lnTo>
                    <a:pt x="43" y="69"/>
                  </a:lnTo>
                  <a:lnTo>
                    <a:pt x="32" y="84"/>
                  </a:lnTo>
                  <a:lnTo>
                    <a:pt x="23" y="99"/>
                  </a:lnTo>
                  <a:lnTo>
                    <a:pt x="14" y="116"/>
                  </a:lnTo>
                  <a:lnTo>
                    <a:pt x="8" y="133"/>
                  </a:lnTo>
                  <a:lnTo>
                    <a:pt x="4" y="152"/>
                  </a:lnTo>
                  <a:lnTo>
                    <a:pt x="1" y="171"/>
                  </a:lnTo>
                  <a:lnTo>
                    <a:pt x="0" y="190"/>
                  </a:lnTo>
                  <a:lnTo>
                    <a:pt x="1" y="209"/>
                  </a:lnTo>
                  <a:lnTo>
                    <a:pt x="4" y="229"/>
                  </a:lnTo>
                  <a:lnTo>
                    <a:pt x="8" y="246"/>
                  </a:lnTo>
                  <a:lnTo>
                    <a:pt x="14" y="264"/>
                  </a:lnTo>
                  <a:lnTo>
                    <a:pt x="23" y="281"/>
                  </a:lnTo>
                  <a:lnTo>
                    <a:pt x="32" y="296"/>
                  </a:lnTo>
                  <a:lnTo>
                    <a:pt x="43" y="311"/>
                  </a:lnTo>
                  <a:lnTo>
                    <a:pt x="56" y="324"/>
                  </a:lnTo>
                  <a:lnTo>
                    <a:pt x="69" y="337"/>
                  </a:lnTo>
                  <a:lnTo>
                    <a:pt x="84" y="348"/>
                  </a:lnTo>
                  <a:lnTo>
                    <a:pt x="99" y="357"/>
                  </a:lnTo>
                  <a:lnTo>
                    <a:pt x="116" y="366"/>
                  </a:lnTo>
                  <a:lnTo>
                    <a:pt x="134" y="372"/>
                  </a:lnTo>
                  <a:lnTo>
                    <a:pt x="151" y="376"/>
                  </a:lnTo>
                  <a:lnTo>
                    <a:pt x="171" y="379"/>
                  </a:lnTo>
                  <a:lnTo>
                    <a:pt x="190" y="380"/>
                  </a:lnTo>
                  <a:close/>
                </a:path>
              </a:pathLst>
            </a:custGeom>
            <a:solidFill>
              <a:srgbClr val="83A7C6"/>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endParaRPr lang="zh-CN" altLang="en-US"/>
            </a:p>
          </p:txBody>
        </p:sp>
        <p:sp>
          <p:nvSpPr>
            <p:cNvPr id="71" name="Freeform 209"/>
            <p:cNvSpPr/>
            <p:nvPr/>
          </p:nvSpPr>
          <p:spPr bwMode="auto">
            <a:xfrm>
              <a:off x="1115" y="3623"/>
              <a:ext cx="21" cy="20"/>
            </a:xfrm>
            <a:custGeom>
              <a:avLst/>
              <a:gdLst>
                <a:gd name="T0" fmla="*/ 12 w 381"/>
                <a:gd name="T1" fmla="*/ 20 h 380"/>
                <a:gd name="T2" fmla="*/ 14 w 381"/>
                <a:gd name="T3" fmla="*/ 20 h 380"/>
                <a:gd name="T4" fmla="*/ 15 w 381"/>
                <a:gd name="T5" fmla="*/ 19 h 380"/>
                <a:gd name="T6" fmla="*/ 17 w 381"/>
                <a:gd name="T7" fmla="*/ 18 h 380"/>
                <a:gd name="T8" fmla="*/ 19 w 381"/>
                <a:gd name="T9" fmla="*/ 16 h 380"/>
                <a:gd name="T10" fmla="*/ 20 w 381"/>
                <a:gd name="T11" fmla="*/ 15 h 380"/>
                <a:gd name="T12" fmla="*/ 21 w 381"/>
                <a:gd name="T13" fmla="*/ 13 h 380"/>
                <a:gd name="T14" fmla="*/ 21 w 381"/>
                <a:gd name="T15" fmla="*/ 11 h 380"/>
                <a:gd name="T16" fmla="*/ 21 w 381"/>
                <a:gd name="T17" fmla="*/ 9 h 380"/>
                <a:gd name="T18" fmla="*/ 21 w 381"/>
                <a:gd name="T19" fmla="*/ 7 h 380"/>
                <a:gd name="T20" fmla="*/ 20 w 381"/>
                <a:gd name="T21" fmla="*/ 5 h 380"/>
                <a:gd name="T22" fmla="*/ 19 w 381"/>
                <a:gd name="T23" fmla="*/ 4 h 380"/>
                <a:gd name="T24" fmla="*/ 17 w 381"/>
                <a:gd name="T25" fmla="*/ 2 h 380"/>
                <a:gd name="T26" fmla="*/ 15 w 381"/>
                <a:gd name="T27" fmla="*/ 1 h 380"/>
                <a:gd name="T28" fmla="*/ 14 w 381"/>
                <a:gd name="T29" fmla="*/ 0 h 380"/>
                <a:gd name="T30" fmla="*/ 12 w 381"/>
                <a:gd name="T31" fmla="*/ 0 h 380"/>
                <a:gd name="T32" fmla="*/ 9 w 381"/>
                <a:gd name="T33" fmla="*/ 0 h 380"/>
                <a:gd name="T34" fmla="*/ 7 w 381"/>
                <a:gd name="T35" fmla="*/ 0 h 380"/>
                <a:gd name="T36" fmla="*/ 5 w 381"/>
                <a:gd name="T37" fmla="*/ 1 h 380"/>
                <a:gd name="T38" fmla="*/ 4 w 381"/>
                <a:gd name="T39" fmla="*/ 2 h 380"/>
                <a:gd name="T40" fmla="*/ 2 w 381"/>
                <a:gd name="T41" fmla="*/ 4 h 380"/>
                <a:gd name="T42" fmla="*/ 1 w 381"/>
                <a:gd name="T43" fmla="*/ 5 h 380"/>
                <a:gd name="T44" fmla="*/ 0 w 381"/>
                <a:gd name="T45" fmla="*/ 7 h 380"/>
                <a:gd name="T46" fmla="*/ 0 w 381"/>
                <a:gd name="T47" fmla="*/ 9 h 380"/>
                <a:gd name="T48" fmla="*/ 0 w 381"/>
                <a:gd name="T49" fmla="*/ 11 h 380"/>
                <a:gd name="T50" fmla="*/ 0 w 381"/>
                <a:gd name="T51" fmla="*/ 13 h 380"/>
                <a:gd name="T52" fmla="*/ 1 w 381"/>
                <a:gd name="T53" fmla="*/ 15 h 380"/>
                <a:gd name="T54" fmla="*/ 2 w 381"/>
                <a:gd name="T55" fmla="*/ 16 h 380"/>
                <a:gd name="T56" fmla="*/ 4 w 381"/>
                <a:gd name="T57" fmla="*/ 18 h 380"/>
                <a:gd name="T58" fmla="*/ 5 w 381"/>
                <a:gd name="T59" fmla="*/ 19 h 380"/>
                <a:gd name="T60" fmla="*/ 7 w 381"/>
                <a:gd name="T61" fmla="*/ 20 h 380"/>
                <a:gd name="T62" fmla="*/ 9 w 381"/>
                <a:gd name="T63" fmla="*/ 20 h 38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381" h="380">
                  <a:moveTo>
                    <a:pt x="191" y="380"/>
                  </a:moveTo>
                  <a:lnTo>
                    <a:pt x="210" y="379"/>
                  </a:lnTo>
                  <a:lnTo>
                    <a:pt x="229" y="376"/>
                  </a:lnTo>
                  <a:lnTo>
                    <a:pt x="247" y="372"/>
                  </a:lnTo>
                  <a:lnTo>
                    <a:pt x="264" y="366"/>
                  </a:lnTo>
                  <a:lnTo>
                    <a:pt x="281" y="357"/>
                  </a:lnTo>
                  <a:lnTo>
                    <a:pt x="296" y="348"/>
                  </a:lnTo>
                  <a:lnTo>
                    <a:pt x="311" y="337"/>
                  </a:lnTo>
                  <a:lnTo>
                    <a:pt x="326" y="324"/>
                  </a:lnTo>
                  <a:lnTo>
                    <a:pt x="337" y="311"/>
                  </a:lnTo>
                  <a:lnTo>
                    <a:pt x="348" y="296"/>
                  </a:lnTo>
                  <a:lnTo>
                    <a:pt x="358" y="281"/>
                  </a:lnTo>
                  <a:lnTo>
                    <a:pt x="366" y="264"/>
                  </a:lnTo>
                  <a:lnTo>
                    <a:pt x="372" y="246"/>
                  </a:lnTo>
                  <a:lnTo>
                    <a:pt x="377" y="229"/>
                  </a:lnTo>
                  <a:lnTo>
                    <a:pt x="379" y="209"/>
                  </a:lnTo>
                  <a:lnTo>
                    <a:pt x="381" y="190"/>
                  </a:lnTo>
                  <a:lnTo>
                    <a:pt x="379" y="171"/>
                  </a:lnTo>
                  <a:lnTo>
                    <a:pt x="377" y="152"/>
                  </a:lnTo>
                  <a:lnTo>
                    <a:pt x="372" y="133"/>
                  </a:lnTo>
                  <a:lnTo>
                    <a:pt x="366" y="116"/>
                  </a:lnTo>
                  <a:lnTo>
                    <a:pt x="358" y="99"/>
                  </a:lnTo>
                  <a:lnTo>
                    <a:pt x="348" y="84"/>
                  </a:lnTo>
                  <a:lnTo>
                    <a:pt x="337" y="69"/>
                  </a:lnTo>
                  <a:lnTo>
                    <a:pt x="326" y="56"/>
                  </a:lnTo>
                  <a:lnTo>
                    <a:pt x="311" y="43"/>
                  </a:lnTo>
                  <a:lnTo>
                    <a:pt x="296" y="33"/>
                  </a:lnTo>
                  <a:lnTo>
                    <a:pt x="281" y="22"/>
                  </a:lnTo>
                  <a:lnTo>
                    <a:pt x="264" y="15"/>
                  </a:lnTo>
                  <a:lnTo>
                    <a:pt x="247" y="8"/>
                  </a:lnTo>
                  <a:lnTo>
                    <a:pt x="229" y="4"/>
                  </a:lnTo>
                  <a:lnTo>
                    <a:pt x="210" y="1"/>
                  </a:lnTo>
                  <a:lnTo>
                    <a:pt x="191" y="0"/>
                  </a:lnTo>
                  <a:lnTo>
                    <a:pt x="171" y="1"/>
                  </a:lnTo>
                  <a:lnTo>
                    <a:pt x="152" y="4"/>
                  </a:lnTo>
                  <a:lnTo>
                    <a:pt x="133" y="8"/>
                  </a:lnTo>
                  <a:lnTo>
                    <a:pt x="116" y="15"/>
                  </a:lnTo>
                  <a:lnTo>
                    <a:pt x="99" y="22"/>
                  </a:lnTo>
                  <a:lnTo>
                    <a:pt x="84" y="33"/>
                  </a:lnTo>
                  <a:lnTo>
                    <a:pt x="69" y="43"/>
                  </a:lnTo>
                  <a:lnTo>
                    <a:pt x="56" y="56"/>
                  </a:lnTo>
                  <a:lnTo>
                    <a:pt x="43" y="69"/>
                  </a:lnTo>
                  <a:lnTo>
                    <a:pt x="33" y="84"/>
                  </a:lnTo>
                  <a:lnTo>
                    <a:pt x="22" y="99"/>
                  </a:lnTo>
                  <a:lnTo>
                    <a:pt x="15" y="116"/>
                  </a:lnTo>
                  <a:lnTo>
                    <a:pt x="9" y="133"/>
                  </a:lnTo>
                  <a:lnTo>
                    <a:pt x="4" y="152"/>
                  </a:lnTo>
                  <a:lnTo>
                    <a:pt x="1" y="171"/>
                  </a:lnTo>
                  <a:lnTo>
                    <a:pt x="0" y="190"/>
                  </a:lnTo>
                  <a:lnTo>
                    <a:pt x="1" y="209"/>
                  </a:lnTo>
                  <a:lnTo>
                    <a:pt x="4" y="229"/>
                  </a:lnTo>
                  <a:lnTo>
                    <a:pt x="9" y="246"/>
                  </a:lnTo>
                  <a:lnTo>
                    <a:pt x="15" y="264"/>
                  </a:lnTo>
                  <a:lnTo>
                    <a:pt x="22" y="281"/>
                  </a:lnTo>
                  <a:lnTo>
                    <a:pt x="33" y="296"/>
                  </a:lnTo>
                  <a:lnTo>
                    <a:pt x="43" y="311"/>
                  </a:lnTo>
                  <a:lnTo>
                    <a:pt x="56" y="324"/>
                  </a:lnTo>
                  <a:lnTo>
                    <a:pt x="69" y="337"/>
                  </a:lnTo>
                  <a:lnTo>
                    <a:pt x="84" y="348"/>
                  </a:lnTo>
                  <a:lnTo>
                    <a:pt x="99" y="357"/>
                  </a:lnTo>
                  <a:lnTo>
                    <a:pt x="116" y="366"/>
                  </a:lnTo>
                  <a:lnTo>
                    <a:pt x="133" y="372"/>
                  </a:lnTo>
                  <a:lnTo>
                    <a:pt x="152" y="376"/>
                  </a:lnTo>
                  <a:lnTo>
                    <a:pt x="171" y="379"/>
                  </a:lnTo>
                  <a:lnTo>
                    <a:pt x="191" y="380"/>
                  </a:lnTo>
                  <a:close/>
                </a:path>
              </a:pathLst>
            </a:custGeom>
            <a:solidFill>
              <a:srgbClr val="83A7C6"/>
            </a:soli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endParaRPr lang="zh-CN" altLang="en-US"/>
            </a:p>
          </p:txBody>
        </p:sp>
        <p:sp>
          <p:nvSpPr>
            <p:cNvPr id="72" name="Freeform 210"/>
            <p:cNvSpPr/>
            <p:nvPr/>
          </p:nvSpPr>
          <p:spPr bwMode="auto">
            <a:xfrm>
              <a:off x="630" y="3678"/>
              <a:ext cx="627" cy="110"/>
            </a:xfrm>
            <a:custGeom>
              <a:avLst/>
              <a:gdLst>
                <a:gd name="T0" fmla="*/ 58 w 11914"/>
                <a:gd name="T1" fmla="*/ 0 h 2078"/>
                <a:gd name="T2" fmla="*/ 0 w 11914"/>
                <a:gd name="T3" fmla="*/ 110 h 2078"/>
                <a:gd name="T4" fmla="*/ 627 w 11914"/>
                <a:gd name="T5" fmla="*/ 110 h 2078"/>
                <a:gd name="T6" fmla="*/ 600 w 11914"/>
                <a:gd name="T7" fmla="*/ 0 h 2078"/>
                <a:gd name="T8" fmla="*/ 58 w 11914"/>
                <a:gd name="T9" fmla="*/ 0 h 207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1914" h="2078">
                  <a:moveTo>
                    <a:pt x="1096" y="0"/>
                  </a:moveTo>
                  <a:lnTo>
                    <a:pt x="0" y="2078"/>
                  </a:lnTo>
                  <a:lnTo>
                    <a:pt x="11914" y="2078"/>
                  </a:lnTo>
                  <a:lnTo>
                    <a:pt x="11395" y="0"/>
                  </a:lnTo>
                  <a:lnTo>
                    <a:pt x="1096" y="0"/>
                  </a:lnTo>
                  <a:close/>
                </a:path>
              </a:pathLst>
            </a:custGeom>
            <a:gradFill flip="none" rotWithShape="1">
              <a:gsLst>
                <a:gs pos="0">
                  <a:schemeClr val="tx1">
                    <a:tint val="66000"/>
                    <a:satMod val="160000"/>
                  </a:schemeClr>
                </a:gs>
                <a:gs pos="61000">
                  <a:schemeClr val="tx1">
                    <a:tint val="44500"/>
                    <a:satMod val="160000"/>
                  </a:schemeClr>
                </a:gs>
                <a:gs pos="100000">
                  <a:schemeClr val="tx1">
                    <a:tint val="23500"/>
                    <a:satMod val="160000"/>
                  </a:schemeClr>
                </a:gs>
              </a:gsLst>
              <a:path path="circle">
                <a:fillToRect r="100000" b="100000"/>
              </a:path>
              <a:tileRect l="-100000" t="-100000"/>
            </a:gradFill>
            <a:ln>
              <a:noFill/>
            </a:ln>
            <a:extLst>
              <a:ext uri="{91240B29-F687-4F45-9708-019B960494DF}">
                <a14:hiddenLine xmlns:a14="http://schemas.microsoft.com/office/drawing/2010/main" w="9525">
                  <a:solidFill>
                    <a:srgbClr val="000000"/>
                  </a:solidFill>
                  <a:round/>
                </a14:hiddenLine>
              </a:ext>
            </a:extLst>
          </p:spPr>
          <p:txBody>
            <a:bodyPr/>
            <a:lstStyle>
              <a:defPPr>
                <a:defRPr lang="zh-CN"/>
              </a:defPPr>
              <a:lvl1pPr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umimoji="1"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400" kern="1200">
                  <a:solidFill>
                    <a:schemeClr val="tx1"/>
                  </a:solidFill>
                  <a:latin typeface="Times New Roman" panose="02020603050405020304" pitchFamily="18" charset="0"/>
                  <a:ea typeface="宋体" panose="02010600030101010101" pitchFamily="2" charset="-122"/>
                  <a:cs typeface="+mn-cs"/>
                </a:defRPr>
              </a:lvl9pPr>
            </a:lstStyle>
            <a:p>
              <a:endParaRPr lang="zh-CN" altLang="en-US"/>
            </a:p>
          </p:txBody>
        </p:sp>
      </p:grpSp>
      <p:sp>
        <p:nvSpPr>
          <p:cNvPr id="73" name="Text Box 50"/>
          <p:cNvSpPr txBox="1">
            <a:spLocks noChangeArrowheads="1"/>
          </p:cNvSpPr>
          <p:nvPr/>
        </p:nvSpPr>
        <p:spPr bwMode="auto">
          <a:xfrm>
            <a:off x="4205437" y="3885489"/>
            <a:ext cx="72327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400" b="1" dirty="0" smtClean="0">
                <a:solidFill>
                  <a:srgbClr val="C00000"/>
                </a:solidFill>
                <a:latin typeface="微软雅黑" panose="020B0503020204020204" pitchFamily="34" charset="-122"/>
                <a:ea typeface="微软雅黑" panose="020B0503020204020204" pitchFamily="34" charset="-122"/>
              </a:rPr>
              <a:t>广播域</a:t>
            </a:r>
            <a:endParaRPr kumimoji="1" lang="zh-CN" altLang="en-US" sz="1400" b="1" dirty="0">
              <a:solidFill>
                <a:srgbClr val="C00000"/>
              </a:solidFill>
              <a:latin typeface="微软雅黑" panose="020B0503020204020204" pitchFamily="34" charset="-122"/>
              <a:ea typeface="微软雅黑" panose="020B0503020204020204" pitchFamily="34" charset="-122"/>
            </a:endParaRPr>
          </a:p>
        </p:txBody>
      </p:sp>
      <p:cxnSp>
        <p:nvCxnSpPr>
          <p:cNvPr id="74" name="直接连接符 73"/>
          <p:cNvCxnSpPr/>
          <p:nvPr/>
        </p:nvCxnSpPr>
        <p:spPr>
          <a:xfrm flipH="1" flipV="1">
            <a:off x="5802761" y="3401704"/>
            <a:ext cx="482741" cy="404194"/>
          </a:xfrm>
          <a:prstGeom prst="line">
            <a:avLst/>
          </a:prstGeom>
          <a:ln w="38100">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75" name="组合 74"/>
          <p:cNvGrpSpPr/>
          <p:nvPr/>
        </p:nvGrpSpPr>
        <p:grpSpPr>
          <a:xfrm>
            <a:off x="5869113" y="2329413"/>
            <a:ext cx="428746" cy="664225"/>
            <a:chOff x="5869113" y="2595031"/>
            <a:chExt cx="428746" cy="664225"/>
          </a:xfrm>
        </p:grpSpPr>
        <p:cxnSp>
          <p:nvCxnSpPr>
            <p:cNvPr id="76" name="直接连接符 75"/>
            <p:cNvCxnSpPr/>
            <p:nvPr/>
          </p:nvCxnSpPr>
          <p:spPr>
            <a:xfrm>
              <a:off x="5948853" y="3259256"/>
              <a:ext cx="349006" cy="0"/>
            </a:xfrm>
            <a:prstGeom prst="line">
              <a:avLst/>
            </a:prstGeom>
            <a:ln w="38100">
              <a:solidFill>
                <a:srgbClr val="0000F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7" name="直接连接符 76"/>
            <p:cNvCxnSpPr/>
            <p:nvPr/>
          </p:nvCxnSpPr>
          <p:spPr>
            <a:xfrm flipH="1">
              <a:off x="5869113" y="2595031"/>
              <a:ext cx="404032" cy="353962"/>
            </a:xfrm>
            <a:prstGeom prst="line">
              <a:avLst/>
            </a:prstGeom>
            <a:ln w="38100">
              <a:solidFill>
                <a:srgbClr val="CC00CC"/>
              </a:solidFill>
              <a:prstDash val="sysDot"/>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78" name="组合 77"/>
          <p:cNvGrpSpPr/>
          <p:nvPr/>
        </p:nvGrpSpPr>
        <p:grpSpPr>
          <a:xfrm>
            <a:off x="2759384" y="2366484"/>
            <a:ext cx="2288266" cy="1102886"/>
            <a:chOff x="2759384" y="2632102"/>
            <a:chExt cx="2288266" cy="1102886"/>
          </a:xfrm>
        </p:grpSpPr>
        <p:cxnSp>
          <p:nvCxnSpPr>
            <p:cNvPr id="80" name="直接连接符 79"/>
            <p:cNvCxnSpPr/>
            <p:nvPr/>
          </p:nvCxnSpPr>
          <p:spPr>
            <a:xfrm flipH="1">
              <a:off x="2783637" y="3485104"/>
              <a:ext cx="333762" cy="249884"/>
            </a:xfrm>
            <a:prstGeom prst="line">
              <a:avLst/>
            </a:prstGeom>
            <a:ln w="38100">
              <a:solidFill>
                <a:srgbClr val="CC00CC"/>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7" name="直接连接符 86"/>
            <p:cNvCxnSpPr/>
            <p:nvPr/>
          </p:nvCxnSpPr>
          <p:spPr>
            <a:xfrm>
              <a:off x="3966519" y="3215942"/>
              <a:ext cx="1081131" cy="1"/>
            </a:xfrm>
            <a:prstGeom prst="line">
              <a:avLst/>
            </a:prstGeom>
            <a:ln w="38100">
              <a:solidFill>
                <a:srgbClr val="0000FF"/>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8" name="直接连接符 87"/>
            <p:cNvCxnSpPr/>
            <p:nvPr/>
          </p:nvCxnSpPr>
          <p:spPr>
            <a:xfrm flipH="1">
              <a:off x="2776015" y="3259256"/>
              <a:ext cx="349006" cy="0"/>
            </a:xfrm>
            <a:prstGeom prst="line">
              <a:avLst/>
            </a:prstGeom>
            <a:ln w="38100">
              <a:solidFill>
                <a:srgbClr val="0000F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1" name="直接连接符 90"/>
            <p:cNvCxnSpPr/>
            <p:nvPr/>
          </p:nvCxnSpPr>
          <p:spPr>
            <a:xfrm>
              <a:off x="2759384" y="2632102"/>
              <a:ext cx="434599" cy="359334"/>
            </a:xfrm>
            <a:prstGeom prst="line">
              <a:avLst/>
            </a:prstGeom>
            <a:ln w="38100">
              <a:solidFill>
                <a:srgbClr val="0000FF"/>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92" name="Text Box 50"/>
          <p:cNvSpPr txBox="1">
            <a:spLocks noChangeArrowheads="1"/>
          </p:cNvSpPr>
          <p:nvPr/>
        </p:nvSpPr>
        <p:spPr bwMode="auto">
          <a:xfrm>
            <a:off x="6764995" y="2890009"/>
            <a:ext cx="72327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400" b="1" dirty="0" smtClean="0">
                <a:solidFill>
                  <a:srgbClr val="0000FF"/>
                </a:solidFill>
                <a:latin typeface="微软雅黑" panose="020B0503020204020204" pitchFamily="34" charset="-122"/>
                <a:ea typeface="微软雅黑" panose="020B0503020204020204" pitchFamily="34" charset="-122"/>
              </a:rPr>
              <a:t>研发部</a:t>
            </a:r>
            <a:endParaRPr kumimoji="1" lang="zh-CN" altLang="en-US" sz="1400" b="1" dirty="0">
              <a:solidFill>
                <a:srgbClr val="0000FF"/>
              </a:solidFill>
              <a:latin typeface="微软雅黑" panose="020B0503020204020204" pitchFamily="34" charset="-122"/>
              <a:ea typeface="微软雅黑" panose="020B0503020204020204" pitchFamily="34" charset="-122"/>
            </a:endParaRPr>
          </a:p>
        </p:txBody>
      </p:sp>
      <p:sp>
        <p:nvSpPr>
          <p:cNvPr id="93" name="Text Box 50"/>
          <p:cNvSpPr txBox="1">
            <a:spLocks noChangeArrowheads="1"/>
          </p:cNvSpPr>
          <p:nvPr/>
        </p:nvSpPr>
        <p:spPr bwMode="auto">
          <a:xfrm>
            <a:off x="6764995" y="2072516"/>
            <a:ext cx="72327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400" b="1" dirty="0" smtClean="0">
                <a:solidFill>
                  <a:srgbClr val="9900CC"/>
                </a:solidFill>
                <a:latin typeface="微软雅黑" panose="020B0503020204020204" pitchFamily="34" charset="-122"/>
                <a:ea typeface="微软雅黑" panose="020B0503020204020204" pitchFamily="34" charset="-122"/>
              </a:rPr>
              <a:t>市场部</a:t>
            </a:r>
            <a:endParaRPr kumimoji="1" lang="zh-CN" altLang="en-US" sz="1400" b="1" dirty="0">
              <a:solidFill>
                <a:srgbClr val="9900CC"/>
              </a:solidFill>
              <a:latin typeface="微软雅黑" panose="020B0503020204020204" pitchFamily="34" charset="-122"/>
              <a:ea typeface="微软雅黑" panose="020B0503020204020204" pitchFamily="34" charset="-122"/>
            </a:endParaRPr>
          </a:p>
        </p:txBody>
      </p:sp>
      <p:sp>
        <p:nvSpPr>
          <p:cNvPr id="94" name="Text Box 50"/>
          <p:cNvSpPr txBox="1">
            <a:spLocks noChangeArrowheads="1"/>
          </p:cNvSpPr>
          <p:nvPr/>
        </p:nvSpPr>
        <p:spPr bwMode="auto">
          <a:xfrm>
            <a:off x="6764995" y="3656223"/>
            <a:ext cx="72327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400" b="1" dirty="0" smtClean="0">
                <a:solidFill>
                  <a:srgbClr val="0000FF"/>
                </a:solidFill>
                <a:latin typeface="微软雅黑" panose="020B0503020204020204" pitchFamily="34" charset="-122"/>
                <a:ea typeface="微软雅黑" panose="020B0503020204020204" pitchFamily="34" charset="-122"/>
              </a:rPr>
              <a:t>研发部</a:t>
            </a:r>
            <a:endParaRPr kumimoji="1" lang="zh-CN" altLang="en-US" sz="1400" b="1" dirty="0">
              <a:solidFill>
                <a:srgbClr val="0000FF"/>
              </a:solidFill>
              <a:latin typeface="微软雅黑" panose="020B0503020204020204" pitchFamily="34" charset="-122"/>
              <a:ea typeface="微软雅黑" panose="020B0503020204020204" pitchFamily="34" charset="-122"/>
            </a:endParaRPr>
          </a:p>
        </p:txBody>
      </p:sp>
      <p:sp>
        <p:nvSpPr>
          <p:cNvPr id="95" name="Text Box 50"/>
          <p:cNvSpPr txBox="1">
            <a:spLocks noChangeArrowheads="1"/>
          </p:cNvSpPr>
          <p:nvPr/>
        </p:nvSpPr>
        <p:spPr bwMode="auto">
          <a:xfrm>
            <a:off x="1627802" y="3568154"/>
            <a:ext cx="72327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400" b="1" dirty="0" smtClean="0">
                <a:solidFill>
                  <a:srgbClr val="9900CC"/>
                </a:solidFill>
                <a:latin typeface="微软雅黑" panose="020B0503020204020204" pitchFamily="34" charset="-122"/>
                <a:ea typeface="微软雅黑" panose="020B0503020204020204" pitchFamily="34" charset="-122"/>
              </a:rPr>
              <a:t>市场部</a:t>
            </a:r>
            <a:endParaRPr kumimoji="1" lang="zh-CN" altLang="en-US" sz="1400" b="1" dirty="0">
              <a:solidFill>
                <a:srgbClr val="9900CC"/>
              </a:solidFill>
              <a:latin typeface="微软雅黑" panose="020B0503020204020204" pitchFamily="34" charset="-122"/>
              <a:ea typeface="微软雅黑" panose="020B0503020204020204" pitchFamily="34" charset="-122"/>
            </a:endParaRPr>
          </a:p>
        </p:txBody>
      </p:sp>
      <p:sp>
        <p:nvSpPr>
          <p:cNvPr id="97" name="Text Box 50"/>
          <p:cNvSpPr txBox="1">
            <a:spLocks noChangeArrowheads="1"/>
          </p:cNvSpPr>
          <p:nvPr/>
        </p:nvSpPr>
        <p:spPr bwMode="auto">
          <a:xfrm>
            <a:off x="1627803" y="2136152"/>
            <a:ext cx="72327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400" b="1" dirty="0" smtClean="0">
                <a:solidFill>
                  <a:srgbClr val="0000FF"/>
                </a:solidFill>
                <a:latin typeface="微软雅黑" panose="020B0503020204020204" pitchFamily="34" charset="-122"/>
                <a:ea typeface="微软雅黑" panose="020B0503020204020204" pitchFamily="34" charset="-122"/>
              </a:rPr>
              <a:t>研发部</a:t>
            </a:r>
            <a:endParaRPr kumimoji="1" lang="zh-CN" altLang="en-US" sz="1400" b="1" dirty="0">
              <a:solidFill>
                <a:srgbClr val="0000FF"/>
              </a:solidFill>
              <a:latin typeface="微软雅黑" panose="020B0503020204020204" pitchFamily="34" charset="-122"/>
              <a:ea typeface="微软雅黑" panose="020B0503020204020204" pitchFamily="34" charset="-122"/>
            </a:endParaRPr>
          </a:p>
        </p:txBody>
      </p:sp>
      <p:sp>
        <p:nvSpPr>
          <p:cNvPr id="98" name="Text Box 50"/>
          <p:cNvSpPr txBox="1">
            <a:spLocks noChangeArrowheads="1"/>
          </p:cNvSpPr>
          <p:nvPr/>
        </p:nvSpPr>
        <p:spPr bwMode="auto">
          <a:xfrm>
            <a:off x="1627803" y="2902366"/>
            <a:ext cx="72327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400" b="1" dirty="0" smtClean="0">
                <a:solidFill>
                  <a:srgbClr val="0000FF"/>
                </a:solidFill>
                <a:latin typeface="微软雅黑" panose="020B0503020204020204" pitchFamily="34" charset="-122"/>
                <a:ea typeface="微软雅黑" panose="020B0503020204020204" pitchFamily="34" charset="-122"/>
              </a:rPr>
              <a:t>研发部</a:t>
            </a:r>
            <a:endParaRPr kumimoji="1" lang="zh-CN" altLang="en-US" sz="1400" b="1" dirty="0">
              <a:solidFill>
                <a:srgbClr val="0000FF"/>
              </a:solidFill>
              <a:latin typeface="微软雅黑" panose="020B0503020204020204" pitchFamily="34" charset="-122"/>
              <a:ea typeface="微软雅黑" panose="020B0503020204020204" pitchFamily="34" charset="-122"/>
            </a:endParaRPr>
          </a:p>
        </p:txBody>
      </p:sp>
      <p:pic>
        <p:nvPicPr>
          <p:cNvPr id="99" name="Picture 4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64385" y="2827457"/>
            <a:ext cx="676282" cy="4508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0" name="Picture 4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31270" y="2827456"/>
            <a:ext cx="676282" cy="4508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mc:Choice xmlns:p14="http://schemas.microsoft.com/office/powerpoint/2010/main" Requires="p14">
      <p:transition spd="slow" p14:dur="2000" advTm="2000"/>
    </mc:Choice>
    <mc:Fallback>
      <p:transition spd="slow"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1000"/>
                                  </p:stCondLst>
                                  <p:childTnLst>
                                    <p:set>
                                      <p:cBhvr>
                                        <p:cTn id="6" dur="1" fill="hold">
                                          <p:stCondLst>
                                            <p:cond delay="0"/>
                                          </p:stCondLst>
                                        </p:cTn>
                                        <p:tgtEl>
                                          <p:spTgt spid="74"/>
                                        </p:tgtEl>
                                        <p:attrNameLst>
                                          <p:attrName>style.visibility</p:attrName>
                                        </p:attrNameLst>
                                      </p:cBhvr>
                                      <p:to>
                                        <p:strVal val="visible"/>
                                      </p:to>
                                    </p:set>
                                    <p:animEffect transition="in" filter="wipe(down)">
                                      <p:cBhvr>
                                        <p:cTn id="7" dur="2000"/>
                                        <p:tgtEl>
                                          <p:spTgt spid="74"/>
                                        </p:tgtEl>
                                      </p:cBhvr>
                                    </p:animEffect>
                                  </p:childTnLst>
                                </p:cTn>
                              </p:par>
                            </p:childTnLst>
                          </p:cTn>
                        </p:par>
                        <p:par>
                          <p:cTn id="8" fill="hold">
                            <p:stCondLst>
                              <p:cond delay="3000"/>
                            </p:stCondLst>
                            <p:childTnLst>
                              <p:par>
                                <p:cTn id="9" presetID="22" presetClass="entr" presetSubtype="2" fill="hold" nodeType="afterEffect">
                                  <p:stCondLst>
                                    <p:cond delay="0"/>
                                  </p:stCondLst>
                                  <p:childTnLst>
                                    <p:set>
                                      <p:cBhvr>
                                        <p:cTn id="10" dur="1" fill="hold">
                                          <p:stCondLst>
                                            <p:cond delay="0"/>
                                          </p:stCondLst>
                                        </p:cTn>
                                        <p:tgtEl>
                                          <p:spTgt spid="78"/>
                                        </p:tgtEl>
                                        <p:attrNameLst>
                                          <p:attrName>style.visibility</p:attrName>
                                        </p:attrNameLst>
                                      </p:cBhvr>
                                      <p:to>
                                        <p:strVal val="visible"/>
                                      </p:to>
                                    </p:set>
                                    <p:animEffect transition="in" filter="wipe(right)">
                                      <p:cBhvr>
                                        <p:cTn id="11" dur="2000"/>
                                        <p:tgtEl>
                                          <p:spTgt spid="78"/>
                                        </p:tgtEl>
                                      </p:cBhvr>
                                    </p:animEffect>
                                  </p:childTnLst>
                                </p:cTn>
                              </p:par>
                              <p:par>
                                <p:cTn id="12" presetID="22" presetClass="entr" presetSubtype="8" fill="hold" nodeType="withEffect">
                                  <p:stCondLst>
                                    <p:cond delay="0"/>
                                  </p:stCondLst>
                                  <p:childTnLst>
                                    <p:set>
                                      <p:cBhvr>
                                        <p:cTn id="13" dur="1" fill="hold">
                                          <p:stCondLst>
                                            <p:cond delay="0"/>
                                          </p:stCondLst>
                                        </p:cTn>
                                        <p:tgtEl>
                                          <p:spTgt spid="75"/>
                                        </p:tgtEl>
                                        <p:attrNameLst>
                                          <p:attrName>style.visibility</p:attrName>
                                        </p:attrNameLst>
                                      </p:cBhvr>
                                      <p:to>
                                        <p:strVal val="visible"/>
                                      </p:to>
                                    </p:set>
                                    <p:animEffect transition="in" filter="wipe(left)">
                                      <p:cBhvr>
                                        <p:cTn id="14" dur="20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AutoShape 5"/>
          <p:cNvSpPr>
            <a:spLocks noChangeArrowheads="1"/>
          </p:cNvSpPr>
          <p:nvPr/>
        </p:nvSpPr>
        <p:spPr bwMode="auto">
          <a:xfrm>
            <a:off x="502919" y="636004"/>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 name="Rectangle 6"/>
          <p:cNvSpPr>
            <a:spLocks noChangeArrowheads="1"/>
          </p:cNvSpPr>
          <p:nvPr/>
        </p:nvSpPr>
        <p:spPr bwMode="auto">
          <a:xfrm>
            <a:off x="3424775" y="612914"/>
            <a:ext cx="22846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anose="020B0503020204020204" pitchFamily="34" charset="-122"/>
                <a:ea typeface="微软雅黑" panose="020B0503020204020204" pitchFamily="34" charset="-122"/>
              </a:rPr>
              <a:t>虚拟</a:t>
            </a:r>
            <a:r>
              <a:rPr lang="zh-CN" altLang="en-US" sz="2000" b="1" dirty="0" smtClean="0">
                <a:solidFill>
                  <a:schemeClr val="bg1"/>
                </a:solidFill>
                <a:latin typeface="微软雅黑" panose="020B0503020204020204" pitchFamily="34" charset="-122"/>
                <a:ea typeface="微软雅黑" panose="020B0503020204020204" pitchFamily="34" charset="-122"/>
              </a:rPr>
              <a:t>局域网 </a:t>
            </a:r>
            <a:r>
              <a:rPr lang="en-US" altLang="zh-CN" sz="2000" b="1" dirty="0" smtClean="0">
                <a:solidFill>
                  <a:schemeClr val="bg1"/>
                </a:solidFill>
                <a:latin typeface="微软雅黑" panose="020B0503020204020204" pitchFamily="34" charset="-122"/>
                <a:ea typeface="微软雅黑" panose="020B0503020204020204" pitchFamily="34" charset="-122"/>
              </a:rPr>
              <a:t>VLAN</a:t>
            </a:r>
            <a:endParaRPr lang="fr-FR" altLang="zh-CN" sz="2000" b="1" dirty="0">
              <a:solidFill>
                <a:schemeClr val="bg1"/>
              </a:solidFill>
              <a:latin typeface="微软雅黑" panose="020B0503020204020204" pitchFamily="34" charset="-122"/>
              <a:ea typeface="微软雅黑" panose="020B0503020204020204" pitchFamily="34" charset="-122"/>
            </a:endParaRPr>
          </a:p>
        </p:txBody>
      </p:sp>
      <p:sp>
        <p:nvSpPr>
          <p:cNvPr id="79" name="Rectangle 8"/>
          <p:cNvSpPr>
            <a:spLocks noChangeArrowheads="1"/>
          </p:cNvSpPr>
          <p:nvPr/>
        </p:nvSpPr>
        <p:spPr bwMode="auto">
          <a:xfrm>
            <a:off x="502919" y="1001140"/>
            <a:ext cx="8129015" cy="20159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68605" indent="-268605">
              <a:lnSpc>
                <a:spcPts val="3000"/>
              </a:lnSpc>
              <a:buClr>
                <a:srgbClr val="0070C0"/>
              </a:buClr>
              <a:buFont typeface="Wingdings" panose="05000000000000000000" pitchFamily="2" charset="2"/>
              <a:buChar char="l"/>
            </a:pPr>
            <a:r>
              <a:rPr lang="zh-CN" altLang="en-US" sz="1900" b="1" dirty="0">
                <a:latin typeface="微软雅黑" panose="020B0503020204020204" pitchFamily="34" charset="-122"/>
                <a:ea typeface="微软雅黑" panose="020B0503020204020204" pitchFamily="34" charset="-122"/>
              </a:rPr>
              <a:t>利用以太网交换机可以很方便地实现虚拟局域网 </a:t>
            </a:r>
            <a:r>
              <a:rPr lang="en-US" altLang="zh-CN" sz="1900" b="1" dirty="0">
                <a:latin typeface="微软雅黑" panose="020B0503020204020204" pitchFamily="34" charset="-122"/>
                <a:ea typeface="微软雅黑" panose="020B0503020204020204" pitchFamily="34" charset="-122"/>
              </a:rPr>
              <a:t>VLAN (Virtual LAN)</a:t>
            </a:r>
            <a:r>
              <a:rPr lang="zh-CN" altLang="en-US" sz="1900" b="1" dirty="0">
                <a:latin typeface="微软雅黑" panose="020B0503020204020204" pitchFamily="34" charset="-122"/>
                <a:ea typeface="微软雅黑" panose="020B0503020204020204" pitchFamily="34" charset="-122"/>
              </a:rPr>
              <a:t>。</a:t>
            </a:r>
            <a:endParaRPr lang="zh-CN" altLang="en-US" sz="1900" b="1" dirty="0">
              <a:latin typeface="微软雅黑" panose="020B0503020204020204" pitchFamily="34" charset="-122"/>
              <a:ea typeface="微软雅黑" panose="020B0503020204020204" pitchFamily="34" charset="-122"/>
            </a:endParaRPr>
          </a:p>
          <a:p>
            <a:pPr marL="268605" indent="-268605">
              <a:lnSpc>
                <a:spcPts val="3000"/>
              </a:lnSpc>
              <a:buClr>
                <a:srgbClr val="0070C0"/>
              </a:buClr>
              <a:buFont typeface="Wingdings" panose="05000000000000000000" pitchFamily="2" charset="2"/>
              <a:buChar char="l"/>
            </a:pPr>
            <a:r>
              <a:rPr lang="en-US" altLang="zh-CN" sz="1900" b="1" dirty="0">
                <a:solidFill>
                  <a:srgbClr val="0000FF"/>
                </a:solidFill>
                <a:latin typeface="微软雅黑" panose="020B0503020204020204" pitchFamily="34" charset="-122"/>
                <a:ea typeface="微软雅黑" panose="020B0503020204020204" pitchFamily="34" charset="-122"/>
              </a:rPr>
              <a:t>IEEE </a:t>
            </a:r>
            <a:r>
              <a:rPr lang="en-US" altLang="zh-CN" sz="1900" b="1" dirty="0" smtClean="0">
                <a:solidFill>
                  <a:srgbClr val="0000FF"/>
                </a:solidFill>
                <a:latin typeface="微软雅黑" panose="020B0503020204020204" pitchFamily="34" charset="-122"/>
                <a:ea typeface="微软雅黑" panose="020B0503020204020204" pitchFamily="34" charset="-122"/>
              </a:rPr>
              <a:t>802.1Q </a:t>
            </a:r>
            <a:r>
              <a:rPr lang="zh-CN" altLang="en-US" sz="1900" b="1" dirty="0" smtClean="0">
                <a:latin typeface="微软雅黑" panose="020B0503020204020204" pitchFamily="34" charset="-122"/>
                <a:ea typeface="微软雅黑" panose="020B0503020204020204" pitchFamily="34" charset="-122"/>
              </a:rPr>
              <a:t>对</a:t>
            </a:r>
            <a:r>
              <a:rPr lang="zh-CN" altLang="en-US" sz="1900" b="1" dirty="0">
                <a:latin typeface="微软雅黑" panose="020B0503020204020204" pitchFamily="34" charset="-122"/>
                <a:ea typeface="微软雅黑" panose="020B0503020204020204" pitchFamily="34" charset="-122"/>
              </a:rPr>
              <a:t>虚拟</a:t>
            </a:r>
            <a:r>
              <a:rPr lang="zh-CN" altLang="en-US" sz="1900" b="1" dirty="0" smtClean="0">
                <a:latin typeface="微软雅黑" panose="020B0503020204020204" pitchFamily="34" charset="-122"/>
                <a:ea typeface="微软雅黑" panose="020B0503020204020204" pitchFamily="34" charset="-122"/>
              </a:rPr>
              <a:t>局域网 </a:t>
            </a:r>
            <a:r>
              <a:rPr lang="en-US" altLang="zh-CN" sz="1900" b="1" dirty="0" smtClean="0">
                <a:solidFill>
                  <a:srgbClr val="0000FF"/>
                </a:solidFill>
                <a:latin typeface="微软雅黑" panose="020B0503020204020204" pitchFamily="34" charset="-122"/>
                <a:ea typeface="微软雅黑" panose="020B0503020204020204" pitchFamily="34" charset="-122"/>
              </a:rPr>
              <a:t>VLAN </a:t>
            </a:r>
            <a:r>
              <a:rPr lang="zh-CN" altLang="en-US" sz="1900" b="1" dirty="0" smtClean="0">
                <a:solidFill>
                  <a:srgbClr val="0000FF"/>
                </a:solidFill>
                <a:latin typeface="微软雅黑" panose="020B0503020204020204" pitchFamily="34" charset="-122"/>
                <a:ea typeface="微软雅黑" panose="020B0503020204020204" pitchFamily="34" charset="-122"/>
              </a:rPr>
              <a:t>的</a:t>
            </a:r>
            <a:r>
              <a:rPr lang="zh-CN" altLang="en-US" sz="1900" b="1" dirty="0">
                <a:solidFill>
                  <a:srgbClr val="0000FF"/>
                </a:solidFill>
                <a:latin typeface="微软雅黑" panose="020B0503020204020204" pitchFamily="34" charset="-122"/>
                <a:ea typeface="微软雅黑" panose="020B0503020204020204" pitchFamily="34" charset="-122"/>
              </a:rPr>
              <a:t>定义：</a:t>
            </a:r>
            <a:endParaRPr lang="en-US" altLang="zh-CN" sz="1900" b="1" dirty="0">
              <a:solidFill>
                <a:srgbClr val="0000FF"/>
              </a:solidFill>
              <a:latin typeface="微软雅黑" panose="020B0503020204020204" pitchFamily="34" charset="-122"/>
              <a:ea typeface="微软雅黑" panose="020B0503020204020204" pitchFamily="34" charset="-122"/>
            </a:endParaRPr>
          </a:p>
          <a:p>
            <a:pPr marL="271780">
              <a:lnSpc>
                <a:spcPts val="3000"/>
              </a:lnSpc>
              <a:buClr>
                <a:srgbClr val="0070C0"/>
              </a:buClr>
            </a:pPr>
            <a:r>
              <a:rPr lang="zh-CN" altLang="en-US" sz="1900" b="1" dirty="0" smtClean="0">
                <a:solidFill>
                  <a:srgbClr val="C00000"/>
                </a:solidFill>
                <a:latin typeface="微软雅黑" panose="020B0503020204020204" pitchFamily="34" charset="-122"/>
                <a:ea typeface="微软雅黑" panose="020B0503020204020204" pitchFamily="34" charset="-122"/>
              </a:rPr>
              <a:t>虚拟</a:t>
            </a:r>
            <a:r>
              <a:rPr lang="zh-CN" altLang="en-US" sz="1900" b="1" dirty="0">
                <a:solidFill>
                  <a:srgbClr val="C00000"/>
                </a:solidFill>
                <a:latin typeface="微软雅黑" panose="020B0503020204020204" pitchFamily="34" charset="-122"/>
                <a:ea typeface="微软雅黑" panose="020B0503020204020204" pitchFamily="34" charset="-122"/>
              </a:rPr>
              <a:t>局域网 </a:t>
            </a:r>
            <a:r>
              <a:rPr lang="en-US" altLang="zh-CN" sz="1900" b="1" dirty="0">
                <a:solidFill>
                  <a:srgbClr val="C00000"/>
                </a:solidFill>
                <a:latin typeface="微软雅黑" panose="020B0503020204020204" pitchFamily="34" charset="-122"/>
                <a:ea typeface="微软雅黑" panose="020B0503020204020204" pitchFamily="34" charset="-122"/>
              </a:rPr>
              <a:t>VLAN </a:t>
            </a:r>
            <a:r>
              <a:rPr lang="zh-CN" altLang="en-US" sz="1900" b="1" dirty="0">
                <a:latin typeface="微软雅黑" panose="020B0503020204020204" pitchFamily="34" charset="-122"/>
                <a:ea typeface="微软雅黑" panose="020B0503020204020204" pitchFamily="34" charset="-122"/>
              </a:rPr>
              <a:t>是由一些局域网网段构成的</a:t>
            </a:r>
            <a:r>
              <a:rPr lang="zh-CN" altLang="en-US" sz="1900" b="1" dirty="0">
                <a:solidFill>
                  <a:srgbClr val="C00000"/>
                </a:solidFill>
                <a:latin typeface="微软雅黑" panose="020B0503020204020204" pitchFamily="34" charset="-122"/>
                <a:ea typeface="微软雅黑" panose="020B0503020204020204" pitchFamily="34" charset="-122"/>
              </a:rPr>
              <a:t>与物理位置无关的逻辑组</a:t>
            </a:r>
            <a:r>
              <a:rPr lang="zh-CN" altLang="en-US" sz="1900" b="1" dirty="0">
                <a:latin typeface="微软雅黑" panose="020B0503020204020204" pitchFamily="34" charset="-122"/>
                <a:ea typeface="微软雅黑" panose="020B0503020204020204" pitchFamily="34" charset="-122"/>
              </a:rPr>
              <a:t>，而这些网段具有某些共同的需求。每一个 </a:t>
            </a:r>
            <a:r>
              <a:rPr lang="en-US" altLang="zh-CN" sz="1900" b="1" dirty="0">
                <a:latin typeface="微软雅黑" panose="020B0503020204020204" pitchFamily="34" charset="-122"/>
                <a:ea typeface="微软雅黑" panose="020B0503020204020204" pitchFamily="34" charset="-122"/>
              </a:rPr>
              <a:t>VLAN </a:t>
            </a:r>
            <a:r>
              <a:rPr lang="zh-CN" altLang="en-US" sz="1900" b="1" dirty="0">
                <a:latin typeface="微软雅黑" panose="020B0503020204020204" pitchFamily="34" charset="-122"/>
                <a:ea typeface="微软雅黑" panose="020B0503020204020204" pitchFamily="34" charset="-122"/>
              </a:rPr>
              <a:t>的帧都有一个明确的标识符，指明发送这个帧的计算机是属于哪一个 </a:t>
            </a:r>
            <a:r>
              <a:rPr lang="en-US" altLang="zh-CN" sz="1900" b="1" dirty="0">
                <a:latin typeface="微软雅黑" panose="020B0503020204020204" pitchFamily="34" charset="-122"/>
                <a:ea typeface="微软雅黑" panose="020B0503020204020204" pitchFamily="34" charset="-122"/>
              </a:rPr>
              <a:t>VLAN</a:t>
            </a:r>
            <a:r>
              <a:rPr lang="zh-CN" altLang="en-US" sz="1900" b="1" dirty="0" smtClean="0">
                <a:latin typeface="微软雅黑" panose="020B0503020204020204" pitchFamily="34" charset="-122"/>
                <a:ea typeface="微软雅黑" panose="020B0503020204020204" pitchFamily="34" charset="-122"/>
              </a:rPr>
              <a:t>。</a:t>
            </a:r>
            <a:endParaRPr lang="zh-CN" altLang="en-US" sz="1900" b="1" dirty="0">
              <a:latin typeface="微软雅黑" panose="020B0503020204020204" pitchFamily="34" charset="-122"/>
              <a:ea typeface="微软雅黑" panose="020B0503020204020204" pitchFamily="34" charset="-122"/>
            </a:endParaRPr>
          </a:p>
        </p:txBody>
      </p:sp>
      <p:sp>
        <p:nvSpPr>
          <p:cNvPr id="81" name="对角圆角矩形 80"/>
          <p:cNvSpPr/>
          <p:nvPr/>
        </p:nvSpPr>
        <p:spPr>
          <a:xfrm>
            <a:off x="1219200" y="3090147"/>
            <a:ext cx="6428509" cy="955386"/>
          </a:xfrm>
          <a:prstGeom prst="round2DiagRect">
            <a:avLst/>
          </a:prstGeom>
          <a:solidFill>
            <a:srgbClr val="0098F6"/>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 name="矩形 2"/>
          <p:cNvSpPr/>
          <p:nvPr/>
        </p:nvSpPr>
        <p:spPr>
          <a:xfrm>
            <a:off x="1450110" y="3212346"/>
            <a:ext cx="6197599" cy="759182"/>
          </a:xfrm>
          <a:prstGeom prst="rect">
            <a:avLst/>
          </a:prstGeom>
        </p:spPr>
        <p:txBody>
          <a:bodyPr wrap="square">
            <a:spAutoFit/>
          </a:bodyPr>
          <a:lstStyle/>
          <a:p>
            <a:pPr>
              <a:lnSpc>
                <a:spcPts val="2600"/>
              </a:lnSpc>
            </a:pPr>
            <a:r>
              <a:rPr lang="zh-CN" altLang="en-US" sz="2000" b="1" dirty="0">
                <a:solidFill>
                  <a:schemeClr val="bg1"/>
                </a:solidFill>
                <a:latin typeface="微软雅黑" panose="020B0503020204020204" pitchFamily="34" charset="-122"/>
                <a:ea typeface="微软雅黑" panose="020B0503020204020204" pitchFamily="34" charset="-122"/>
              </a:rPr>
              <a:t>虚拟局域网其实只是局域网给用户提供的一种</a:t>
            </a:r>
            <a:r>
              <a:rPr lang="zh-CN" altLang="en-US" sz="2000" b="1" dirty="0">
                <a:solidFill>
                  <a:srgbClr val="FFFF00"/>
                </a:solidFill>
                <a:latin typeface="微软雅黑" panose="020B0503020204020204" pitchFamily="34" charset="-122"/>
                <a:ea typeface="微软雅黑" panose="020B0503020204020204" pitchFamily="34" charset="-122"/>
              </a:rPr>
              <a:t>服务</a:t>
            </a:r>
            <a:r>
              <a:rPr lang="zh-CN" altLang="en-US" sz="2000" b="1" dirty="0" smtClean="0">
                <a:solidFill>
                  <a:srgbClr val="FFFF00"/>
                </a:solidFill>
                <a:latin typeface="微软雅黑" panose="020B0503020204020204" pitchFamily="34" charset="-122"/>
                <a:ea typeface="微软雅黑" panose="020B0503020204020204" pitchFamily="34" charset="-122"/>
              </a:rPr>
              <a:t>，</a:t>
            </a:r>
            <a:r>
              <a:rPr lang="zh-CN" altLang="en-US" sz="2000" b="1" dirty="0" smtClean="0">
                <a:solidFill>
                  <a:schemeClr val="bg1"/>
                </a:solidFill>
                <a:latin typeface="微软雅黑" panose="020B0503020204020204" pitchFamily="34" charset="-122"/>
                <a:ea typeface="微软雅黑" panose="020B0503020204020204" pitchFamily="34" charset="-122"/>
              </a:rPr>
              <a:t>并</a:t>
            </a:r>
            <a:r>
              <a:rPr lang="zh-CN" altLang="en-US" sz="2000" b="1" dirty="0" smtClean="0">
                <a:solidFill>
                  <a:srgbClr val="FFFF00"/>
                </a:solidFill>
                <a:latin typeface="微软雅黑" panose="020B0503020204020204" pitchFamily="34" charset="-122"/>
                <a:ea typeface="微软雅黑" panose="020B0503020204020204" pitchFamily="34" charset="-122"/>
              </a:rPr>
              <a:t>不是</a:t>
            </a:r>
            <a:r>
              <a:rPr lang="zh-CN" altLang="en-US" sz="2000" b="1" dirty="0">
                <a:solidFill>
                  <a:schemeClr val="bg1"/>
                </a:solidFill>
                <a:latin typeface="微软雅黑" panose="020B0503020204020204" pitchFamily="34" charset="-122"/>
                <a:ea typeface="微软雅黑" panose="020B0503020204020204" pitchFamily="34" charset="-122"/>
              </a:rPr>
              <a:t>一种新型局域网。</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Tm="2000"/>
    </mc:Choice>
    <mc:Fallback>
      <p:transition spd="slow" advTm="2000"/>
    </mc:Fallback>
  </mc:AlternateContent>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圆角矩形 48"/>
          <p:cNvSpPr/>
          <p:nvPr/>
        </p:nvSpPr>
        <p:spPr>
          <a:xfrm>
            <a:off x="502920" y="602544"/>
            <a:ext cx="8129015" cy="3768287"/>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1" name="AutoShape 2"/>
          <p:cNvSpPr>
            <a:spLocks noChangeArrowheads="1"/>
          </p:cNvSpPr>
          <p:nvPr/>
        </p:nvSpPr>
        <p:spPr bwMode="auto">
          <a:xfrm flipH="1">
            <a:off x="2425314" y="2774209"/>
            <a:ext cx="4249101" cy="725488"/>
          </a:xfrm>
          <a:prstGeom prst="cube">
            <a:avLst>
              <a:gd name="adj" fmla="val 93745"/>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52" name="Line 3"/>
          <p:cNvSpPr>
            <a:spLocks noChangeShapeType="1"/>
          </p:cNvSpPr>
          <p:nvPr/>
        </p:nvSpPr>
        <p:spPr bwMode="auto">
          <a:xfrm>
            <a:off x="3223749" y="3997197"/>
            <a:ext cx="409477" cy="0"/>
          </a:xfrm>
          <a:prstGeom prst="line">
            <a:avLst/>
          </a:prstGeom>
          <a:noFill/>
          <a:ln w="762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53" name="AutoShape 4"/>
          <p:cNvSpPr>
            <a:spLocks noChangeArrowheads="1"/>
          </p:cNvSpPr>
          <p:nvPr/>
        </p:nvSpPr>
        <p:spPr bwMode="auto">
          <a:xfrm flipH="1">
            <a:off x="2425314" y="1767090"/>
            <a:ext cx="4249101" cy="724665"/>
          </a:xfrm>
          <a:prstGeom prst="cube">
            <a:avLst>
              <a:gd name="adj" fmla="val 93745"/>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54" name="AutoShape 5"/>
          <p:cNvSpPr>
            <a:spLocks noChangeArrowheads="1"/>
          </p:cNvSpPr>
          <p:nvPr/>
        </p:nvSpPr>
        <p:spPr bwMode="auto">
          <a:xfrm flipH="1">
            <a:off x="2467243" y="799498"/>
            <a:ext cx="4165244" cy="725488"/>
          </a:xfrm>
          <a:prstGeom prst="cube">
            <a:avLst>
              <a:gd name="adj" fmla="val 93745"/>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55" name="Line 6"/>
          <p:cNvSpPr>
            <a:spLocks noChangeShapeType="1"/>
          </p:cNvSpPr>
          <p:nvPr/>
        </p:nvSpPr>
        <p:spPr bwMode="auto">
          <a:xfrm>
            <a:off x="3466401" y="1001251"/>
            <a:ext cx="2201718" cy="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56" name="Line 7"/>
          <p:cNvSpPr>
            <a:spLocks noChangeShapeType="1"/>
          </p:cNvSpPr>
          <p:nvPr/>
        </p:nvSpPr>
        <p:spPr bwMode="auto">
          <a:xfrm>
            <a:off x="3550260" y="1081953"/>
            <a:ext cx="1327454" cy="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57" name="Line 8"/>
          <p:cNvSpPr>
            <a:spLocks noChangeShapeType="1"/>
          </p:cNvSpPr>
          <p:nvPr/>
        </p:nvSpPr>
        <p:spPr bwMode="auto">
          <a:xfrm>
            <a:off x="3633226" y="1161830"/>
            <a:ext cx="291718" cy="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58" name="Line 9"/>
          <p:cNvSpPr>
            <a:spLocks noChangeShapeType="1"/>
          </p:cNvSpPr>
          <p:nvPr/>
        </p:nvSpPr>
        <p:spPr bwMode="auto">
          <a:xfrm>
            <a:off x="3633226" y="2169773"/>
            <a:ext cx="291718" cy="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59" name="Line 10"/>
          <p:cNvSpPr>
            <a:spLocks noChangeShapeType="1"/>
          </p:cNvSpPr>
          <p:nvPr/>
        </p:nvSpPr>
        <p:spPr bwMode="auto">
          <a:xfrm>
            <a:off x="3550260" y="2048721"/>
            <a:ext cx="1470191" cy="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60" name="Line 11"/>
          <p:cNvSpPr>
            <a:spLocks noChangeShapeType="1"/>
          </p:cNvSpPr>
          <p:nvPr/>
        </p:nvSpPr>
        <p:spPr bwMode="auto">
          <a:xfrm>
            <a:off x="3425365" y="1927669"/>
            <a:ext cx="2235618" cy="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61" name="Line 12"/>
          <p:cNvSpPr>
            <a:spLocks noChangeShapeType="1"/>
          </p:cNvSpPr>
          <p:nvPr/>
        </p:nvSpPr>
        <p:spPr bwMode="auto">
          <a:xfrm>
            <a:off x="3508331" y="3096191"/>
            <a:ext cx="791298" cy="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62" name="Line 13"/>
          <p:cNvSpPr>
            <a:spLocks noChangeShapeType="1"/>
          </p:cNvSpPr>
          <p:nvPr/>
        </p:nvSpPr>
        <p:spPr bwMode="auto">
          <a:xfrm>
            <a:off x="3508331" y="3176892"/>
            <a:ext cx="419290" cy="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63" name="Line 14"/>
          <p:cNvSpPr>
            <a:spLocks noChangeShapeType="1"/>
          </p:cNvSpPr>
          <p:nvPr/>
        </p:nvSpPr>
        <p:spPr bwMode="auto">
          <a:xfrm>
            <a:off x="3312068" y="2935612"/>
            <a:ext cx="2383707" cy="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64" name="Line 15"/>
          <p:cNvSpPr>
            <a:spLocks noChangeShapeType="1"/>
          </p:cNvSpPr>
          <p:nvPr/>
        </p:nvSpPr>
        <p:spPr bwMode="auto">
          <a:xfrm>
            <a:off x="3425365" y="3016313"/>
            <a:ext cx="1485357" cy="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65" name="AutoShape 16"/>
          <p:cNvSpPr>
            <a:spLocks noChangeArrowheads="1"/>
          </p:cNvSpPr>
          <p:nvPr/>
        </p:nvSpPr>
        <p:spPr bwMode="auto">
          <a:xfrm flipH="1">
            <a:off x="2966823" y="2814560"/>
            <a:ext cx="666404" cy="483384"/>
          </a:xfrm>
          <a:prstGeom prst="cube">
            <a:avLst>
              <a:gd name="adj" fmla="val 28329"/>
            </a:avLst>
          </a:prstGeom>
          <a:solidFill>
            <a:srgbClr val="66FF66"/>
          </a:solidFill>
          <a:ln w="9525">
            <a:solidFill>
              <a:schemeClr val="tx1"/>
            </a:solidFill>
            <a:miter lim="800000"/>
          </a:ln>
          <a:effectLst/>
        </p:spPr>
        <p:txBody>
          <a:bodyPr wrap="none" anchor="ctr"/>
          <a:lstStyle/>
          <a:p>
            <a:pPr algn="ctr"/>
            <a:r>
              <a:rPr kumimoji="1" lang="zh-CN" altLang="en-US" sz="1100" b="1" dirty="0">
                <a:latin typeface="微软雅黑" panose="020B0503020204020204" pitchFamily="34" charset="-122"/>
                <a:ea typeface="微软雅黑" panose="020B0503020204020204" pitchFamily="34" charset="-122"/>
              </a:rPr>
              <a:t>以太网</a:t>
            </a:r>
            <a:endParaRPr kumimoji="1" lang="zh-CN" altLang="en-US" sz="1100" b="1" dirty="0">
              <a:latin typeface="微软雅黑" panose="020B0503020204020204" pitchFamily="34" charset="-122"/>
              <a:ea typeface="微软雅黑" panose="020B0503020204020204" pitchFamily="34" charset="-122"/>
            </a:endParaRPr>
          </a:p>
          <a:p>
            <a:pPr algn="ctr"/>
            <a:r>
              <a:rPr kumimoji="1" lang="zh-CN" altLang="en-US" sz="1100" b="1" dirty="0">
                <a:latin typeface="微软雅黑" panose="020B0503020204020204" pitchFamily="34" charset="-122"/>
                <a:ea typeface="微软雅黑" panose="020B0503020204020204" pitchFamily="34" charset="-122"/>
              </a:rPr>
              <a:t>交换机</a:t>
            </a:r>
            <a:endParaRPr kumimoji="1" lang="zh-CN" altLang="en-US" sz="1100" b="1" dirty="0">
              <a:latin typeface="微软雅黑" panose="020B0503020204020204" pitchFamily="34" charset="-122"/>
              <a:ea typeface="微软雅黑" panose="020B0503020204020204" pitchFamily="34" charset="-122"/>
            </a:endParaRPr>
          </a:p>
        </p:txBody>
      </p:sp>
      <p:sp>
        <p:nvSpPr>
          <p:cNvPr id="71" name="AutoShape 22"/>
          <p:cNvSpPr>
            <a:spLocks noChangeArrowheads="1"/>
          </p:cNvSpPr>
          <p:nvPr/>
        </p:nvSpPr>
        <p:spPr bwMode="auto">
          <a:xfrm flipH="1">
            <a:off x="2966823" y="839849"/>
            <a:ext cx="666404" cy="483384"/>
          </a:xfrm>
          <a:prstGeom prst="cube">
            <a:avLst>
              <a:gd name="adj" fmla="val 28329"/>
            </a:avLst>
          </a:prstGeom>
          <a:solidFill>
            <a:srgbClr val="66FF66"/>
          </a:solidFill>
          <a:ln w="9525">
            <a:solidFill>
              <a:schemeClr val="tx1"/>
            </a:solidFill>
            <a:miter lim="800000"/>
          </a:ln>
          <a:effectLst/>
        </p:spPr>
        <p:txBody>
          <a:bodyPr wrap="none" anchor="ctr"/>
          <a:lstStyle/>
          <a:p>
            <a:pPr algn="ctr"/>
            <a:r>
              <a:rPr kumimoji="1" lang="zh-CN" altLang="en-US" sz="1100" b="1" dirty="0">
                <a:latin typeface="微软雅黑" panose="020B0503020204020204" pitchFamily="34" charset="-122"/>
                <a:ea typeface="微软雅黑" panose="020B0503020204020204" pitchFamily="34" charset="-122"/>
              </a:rPr>
              <a:t>以太网</a:t>
            </a:r>
            <a:endParaRPr kumimoji="1" lang="zh-CN" altLang="en-US" sz="1100" b="1" dirty="0">
              <a:latin typeface="微软雅黑" panose="020B0503020204020204" pitchFamily="34" charset="-122"/>
              <a:ea typeface="微软雅黑" panose="020B0503020204020204" pitchFamily="34" charset="-122"/>
            </a:endParaRPr>
          </a:p>
          <a:p>
            <a:pPr algn="ctr"/>
            <a:r>
              <a:rPr kumimoji="1" lang="zh-CN" altLang="en-US" sz="1100" b="1" dirty="0">
                <a:latin typeface="微软雅黑" panose="020B0503020204020204" pitchFamily="34" charset="-122"/>
                <a:ea typeface="微软雅黑" panose="020B0503020204020204" pitchFamily="34" charset="-122"/>
              </a:rPr>
              <a:t>交换机</a:t>
            </a:r>
            <a:endParaRPr kumimoji="1" lang="zh-CN" altLang="en-US" sz="1100" b="1" dirty="0">
              <a:latin typeface="微软雅黑" panose="020B0503020204020204" pitchFamily="34" charset="-122"/>
              <a:ea typeface="微软雅黑" panose="020B0503020204020204" pitchFamily="34" charset="-122"/>
            </a:endParaRPr>
          </a:p>
        </p:txBody>
      </p:sp>
      <p:sp>
        <p:nvSpPr>
          <p:cNvPr id="72" name="Line 23"/>
          <p:cNvSpPr>
            <a:spLocks noChangeShapeType="1"/>
          </p:cNvSpPr>
          <p:nvPr/>
        </p:nvSpPr>
        <p:spPr bwMode="auto">
          <a:xfrm>
            <a:off x="2841927" y="1128068"/>
            <a:ext cx="0" cy="261291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73" name="Line 24"/>
          <p:cNvSpPr>
            <a:spLocks noChangeShapeType="1"/>
          </p:cNvSpPr>
          <p:nvPr/>
        </p:nvSpPr>
        <p:spPr bwMode="auto">
          <a:xfrm>
            <a:off x="2833899" y="1122303"/>
            <a:ext cx="257818" cy="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95" name="AutoShape 46"/>
          <p:cNvSpPr>
            <a:spLocks noChangeArrowheads="1"/>
          </p:cNvSpPr>
          <p:nvPr/>
        </p:nvSpPr>
        <p:spPr bwMode="auto">
          <a:xfrm flipH="1">
            <a:off x="2966823" y="1806617"/>
            <a:ext cx="666404" cy="484208"/>
          </a:xfrm>
          <a:prstGeom prst="cube">
            <a:avLst>
              <a:gd name="adj" fmla="val 28329"/>
            </a:avLst>
          </a:prstGeom>
          <a:solidFill>
            <a:srgbClr val="66FF66"/>
          </a:solidFill>
          <a:ln w="9525">
            <a:solidFill>
              <a:schemeClr val="tx1"/>
            </a:solidFill>
            <a:miter lim="800000"/>
          </a:ln>
          <a:effectLst/>
        </p:spPr>
        <p:txBody>
          <a:bodyPr wrap="none" anchor="ctr"/>
          <a:lstStyle/>
          <a:p>
            <a:pPr algn="ctr"/>
            <a:r>
              <a:rPr kumimoji="1" lang="zh-CN" altLang="en-US" sz="1100" b="1">
                <a:latin typeface="微软雅黑" panose="020B0503020204020204" pitchFamily="34" charset="-122"/>
                <a:ea typeface="微软雅黑" panose="020B0503020204020204" pitchFamily="34" charset="-122"/>
              </a:rPr>
              <a:t>以太网</a:t>
            </a:r>
            <a:endParaRPr kumimoji="1" lang="zh-CN" altLang="en-US" sz="1100" b="1">
              <a:latin typeface="微软雅黑" panose="020B0503020204020204" pitchFamily="34" charset="-122"/>
              <a:ea typeface="微软雅黑" panose="020B0503020204020204" pitchFamily="34" charset="-122"/>
            </a:endParaRPr>
          </a:p>
          <a:p>
            <a:pPr algn="ctr"/>
            <a:r>
              <a:rPr kumimoji="1" lang="zh-CN" altLang="en-US" sz="1100" b="1">
                <a:latin typeface="微软雅黑" panose="020B0503020204020204" pitchFamily="34" charset="-122"/>
                <a:ea typeface="微软雅黑" panose="020B0503020204020204" pitchFamily="34" charset="-122"/>
              </a:rPr>
              <a:t>交换机</a:t>
            </a:r>
            <a:endParaRPr kumimoji="1" lang="zh-CN" altLang="en-US" sz="1100" b="1">
              <a:latin typeface="微软雅黑" panose="020B0503020204020204" pitchFamily="34" charset="-122"/>
              <a:ea typeface="微软雅黑" panose="020B0503020204020204" pitchFamily="34" charset="-122"/>
            </a:endParaRPr>
          </a:p>
        </p:txBody>
      </p:sp>
      <p:sp>
        <p:nvSpPr>
          <p:cNvPr id="96" name="Line 47"/>
          <p:cNvSpPr>
            <a:spLocks noChangeShapeType="1"/>
          </p:cNvSpPr>
          <p:nvPr/>
        </p:nvSpPr>
        <p:spPr bwMode="auto">
          <a:xfrm>
            <a:off x="2924893" y="2085778"/>
            <a:ext cx="0" cy="1735901"/>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97" name="Line 48"/>
          <p:cNvSpPr>
            <a:spLocks noChangeShapeType="1"/>
          </p:cNvSpPr>
          <p:nvPr/>
        </p:nvSpPr>
        <p:spPr bwMode="auto">
          <a:xfrm>
            <a:off x="2917757" y="2089072"/>
            <a:ext cx="155227" cy="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98" name="Line 49"/>
          <p:cNvSpPr>
            <a:spLocks noChangeShapeType="1"/>
          </p:cNvSpPr>
          <p:nvPr/>
        </p:nvSpPr>
        <p:spPr bwMode="auto">
          <a:xfrm>
            <a:off x="3008752" y="3116778"/>
            <a:ext cx="0" cy="785602"/>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99" name="Line 50"/>
          <p:cNvSpPr>
            <a:spLocks noChangeShapeType="1"/>
          </p:cNvSpPr>
          <p:nvPr/>
        </p:nvSpPr>
        <p:spPr bwMode="auto">
          <a:xfrm>
            <a:off x="3000722" y="3116778"/>
            <a:ext cx="85642" cy="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00" name="AutoShape 51"/>
          <p:cNvSpPr>
            <a:spLocks noChangeArrowheads="1"/>
          </p:cNvSpPr>
          <p:nvPr/>
        </p:nvSpPr>
        <p:spPr bwMode="auto">
          <a:xfrm flipH="1">
            <a:off x="2633174" y="3691714"/>
            <a:ext cx="667295" cy="483384"/>
          </a:xfrm>
          <a:prstGeom prst="cube">
            <a:avLst>
              <a:gd name="adj" fmla="val 28329"/>
            </a:avLst>
          </a:prstGeom>
          <a:solidFill>
            <a:srgbClr val="66FF66"/>
          </a:solidFill>
          <a:ln w="9525">
            <a:solidFill>
              <a:schemeClr val="tx1"/>
            </a:solidFill>
            <a:miter lim="800000"/>
          </a:ln>
          <a:effectLst/>
        </p:spPr>
        <p:txBody>
          <a:bodyPr wrap="none" anchor="ctr"/>
          <a:lstStyle/>
          <a:p>
            <a:pPr algn="ctr"/>
            <a:r>
              <a:rPr kumimoji="1" lang="zh-CN" altLang="en-US" sz="1100" b="1" dirty="0">
                <a:latin typeface="微软雅黑" panose="020B0503020204020204" pitchFamily="34" charset="-122"/>
                <a:ea typeface="微软雅黑" panose="020B0503020204020204" pitchFamily="34" charset="-122"/>
              </a:rPr>
              <a:t>以太网</a:t>
            </a:r>
            <a:endParaRPr kumimoji="1" lang="zh-CN" altLang="en-US" sz="1100" b="1" dirty="0">
              <a:latin typeface="微软雅黑" panose="020B0503020204020204" pitchFamily="34" charset="-122"/>
              <a:ea typeface="微软雅黑" panose="020B0503020204020204" pitchFamily="34" charset="-122"/>
            </a:endParaRPr>
          </a:p>
          <a:p>
            <a:pPr algn="ctr"/>
            <a:r>
              <a:rPr kumimoji="1" lang="zh-CN" altLang="en-US" sz="1100" b="1" dirty="0">
                <a:latin typeface="微软雅黑" panose="020B0503020204020204" pitchFamily="34" charset="-122"/>
                <a:ea typeface="微软雅黑" panose="020B0503020204020204" pitchFamily="34" charset="-122"/>
              </a:rPr>
              <a:t>交换机</a:t>
            </a:r>
            <a:endParaRPr kumimoji="1" lang="zh-CN" altLang="en-US" sz="1100" b="1" dirty="0">
              <a:latin typeface="微软雅黑" panose="020B0503020204020204" pitchFamily="34" charset="-122"/>
              <a:ea typeface="微软雅黑" panose="020B0503020204020204" pitchFamily="34" charset="-122"/>
            </a:endParaRPr>
          </a:p>
        </p:txBody>
      </p:sp>
      <p:sp>
        <p:nvSpPr>
          <p:cNvPr id="101" name="Text Box 52"/>
          <p:cNvSpPr txBox="1">
            <a:spLocks noChangeArrowheads="1"/>
          </p:cNvSpPr>
          <p:nvPr/>
        </p:nvSpPr>
        <p:spPr bwMode="auto">
          <a:xfrm>
            <a:off x="3736191" y="3652866"/>
            <a:ext cx="3022409" cy="523220"/>
          </a:xfrm>
          <a:prstGeom prst="rect">
            <a:avLst/>
          </a:prstGeom>
          <a:solidFill>
            <a:srgbClr val="0000CC"/>
          </a:solidFill>
          <a:ln>
            <a:solidFill>
              <a:srgbClr val="000099"/>
            </a:solidFill>
          </a:ln>
          <a:effectLst/>
        </p:spPr>
        <p:txBody>
          <a:bodyPr wrap="square">
            <a:spAutoFit/>
          </a:bodyPr>
          <a:lstStyle/>
          <a:p>
            <a:r>
              <a:rPr lang="en-US" altLang="zh-CN" sz="1400" b="1" dirty="0" smtClean="0">
                <a:solidFill>
                  <a:schemeClr val="bg1"/>
                </a:solidFill>
                <a:latin typeface="微软雅黑" panose="020B0503020204020204" pitchFamily="34" charset="-122"/>
                <a:ea typeface="微软雅黑" panose="020B0503020204020204" pitchFamily="34" charset="-122"/>
              </a:rPr>
              <a:t>10 </a:t>
            </a:r>
            <a:r>
              <a:rPr lang="zh-CN" altLang="en-US" sz="1400" b="1" dirty="0" smtClean="0">
                <a:solidFill>
                  <a:schemeClr val="bg1"/>
                </a:solidFill>
                <a:latin typeface="微软雅黑" panose="020B0503020204020204" pitchFamily="34" charset="-122"/>
                <a:ea typeface="微软雅黑" panose="020B0503020204020204" pitchFamily="34" charset="-122"/>
              </a:rPr>
              <a:t>台计算机划分为三</a:t>
            </a:r>
            <a:r>
              <a:rPr lang="zh-CN" altLang="en-US" sz="1400" b="1" dirty="0">
                <a:solidFill>
                  <a:schemeClr val="bg1"/>
                </a:solidFill>
                <a:latin typeface="微软雅黑" panose="020B0503020204020204" pitchFamily="34" charset="-122"/>
                <a:ea typeface="微软雅黑" panose="020B0503020204020204" pitchFamily="34" charset="-122"/>
              </a:rPr>
              <a:t>个虚拟</a:t>
            </a:r>
            <a:r>
              <a:rPr lang="zh-CN" altLang="en-US" sz="1400" b="1" dirty="0" smtClean="0">
                <a:solidFill>
                  <a:schemeClr val="bg1"/>
                </a:solidFill>
                <a:latin typeface="微软雅黑" panose="020B0503020204020204" pitchFamily="34" charset="-122"/>
                <a:ea typeface="微软雅黑" panose="020B0503020204020204" pitchFamily="34" charset="-122"/>
              </a:rPr>
              <a:t>局域网：</a:t>
            </a:r>
            <a:endParaRPr lang="en-US" altLang="zh-CN" sz="1400" b="1" dirty="0">
              <a:solidFill>
                <a:schemeClr val="bg1"/>
              </a:solidFill>
              <a:latin typeface="微软雅黑" panose="020B0503020204020204" pitchFamily="34" charset="-122"/>
              <a:ea typeface="微软雅黑" panose="020B0503020204020204" pitchFamily="34" charset="-122"/>
            </a:endParaRPr>
          </a:p>
          <a:p>
            <a:r>
              <a:rPr lang="en-US" altLang="zh-CN" sz="1400" b="1" dirty="0">
                <a:solidFill>
                  <a:schemeClr val="bg1"/>
                </a:solidFill>
                <a:latin typeface="微软雅黑" panose="020B0503020204020204" pitchFamily="34" charset="-122"/>
                <a:ea typeface="微软雅黑" panose="020B0503020204020204" pitchFamily="34" charset="-122"/>
              </a:rPr>
              <a:t> VLAN</a:t>
            </a:r>
            <a:r>
              <a:rPr lang="en-US" altLang="zh-CN" sz="1400" b="1" baseline="-25000" dirty="0">
                <a:solidFill>
                  <a:schemeClr val="bg1"/>
                </a:solidFill>
                <a:latin typeface="微软雅黑" panose="020B0503020204020204" pitchFamily="34" charset="-122"/>
                <a:ea typeface="微软雅黑" panose="020B0503020204020204" pitchFamily="34" charset="-122"/>
              </a:rPr>
              <a:t>1</a:t>
            </a:r>
            <a:r>
              <a:rPr lang="en-US" altLang="zh-CN" sz="1400" b="1" dirty="0">
                <a:solidFill>
                  <a:schemeClr val="bg1"/>
                </a:solidFill>
                <a:latin typeface="微软雅黑" panose="020B0503020204020204" pitchFamily="34" charset="-122"/>
                <a:ea typeface="微软雅黑" panose="020B0503020204020204" pitchFamily="34" charset="-122"/>
              </a:rPr>
              <a:t>, VLAN</a:t>
            </a:r>
            <a:r>
              <a:rPr lang="en-US" altLang="zh-CN" sz="1400" b="1" baseline="-25000" dirty="0">
                <a:solidFill>
                  <a:schemeClr val="bg1"/>
                </a:solidFill>
                <a:latin typeface="微软雅黑" panose="020B0503020204020204" pitchFamily="34" charset="-122"/>
                <a:ea typeface="微软雅黑" panose="020B0503020204020204" pitchFamily="34" charset="-122"/>
              </a:rPr>
              <a:t>2 </a:t>
            </a:r>
            <a:r>
              <a:rPr lang="zh-CN" altLang="en-US" sz="1400" b="1" dirty="0">
                <a:solidFill>
                  <a:schemeClr val="bg1"/>
                </a:solidFill>
                <a:latin typeface="微软雅黑" panose="020B0503020204020204" pitchFamily="34" charset="-122"/>
                <a:ea typeface="微软雅黑" panose="020B0503020204020204" pitchFamily="34" charset="-122"/>
              </a:rPr>
              <a:t>和 </a:t>
            </a:r>
            <a:r>
              <a:rPr lang="en-US" altLang="zh-CN" sz="1400" b="1" dirty="0">
                <a:solidFill>
                  <a:schemeClr val="bg1"/>
                </a:solidFill>
                <a:latin typeface="微软雅黑" panose="020B0503020204020204" pitchFamily="34" charset="-122"/>
                <a:ea typeface="微软雅黑" panose="020B0503020204020204" pitchFamily="34" charset="-122"/>
              </a:rPr>
              <a:t>VLAN</a:t>
            </a:r>
            <a:r>
              <a:rPr lang="en-US" altLang="zh-CN" sz="1400" b="1" baseline="-25000" dirty="0">
                <a:solidFill>
                  <a:schemeClr val="bg1"/>
                </a:solidFill>
                <a:latin typeface="微软雅黑" panose="020B0503020204020204" pitchFamily="34" charset="-122"/>
                <a:ea typeface="微软雅黑" panose="020B0503020204020204" pitchFamily="34" charset="-122"/>
              </a:rPr>
              <a:t>3</a:t>
            </a:r>
            <a:endParaRPr lang="en-US" altLang="zh-CN" sz="1400" b="1" dirty="0">
              <a:solidFill>
                <a:schemeClr val="bg1"/>
              </a:solidFill>
              <a:latin typeface="微软雅黑" panose="020B0503020204020204" pitchFamily="34" charset="-122"/>
              <a:ea typeface="微软雅黑" panose="020B0503020204020204" pitchFamily="34" charset="-122"/>
            </a:endParaRPr>
          </a:p>
        </p:txBody>
      </p:sp>
      <p:grpSp>
        <p:nvGrpSpPr>
          <p:cNvPr id="5" name="组合 4"/>
          <p:cNvGrpSpPr/>
          <p:nvPr/>
        </p:nvGrpSpPr>
        <p:grpSpPr>
          <a:xfrm>
            <a:off x="5464599" y="839849"/>
            <a:ext cx="691856" cy="2377394"/>
            <a:chOff x="5479461" y="839849"/>
            <a:chExt cx="691856" cy="2377394"/>
          </a:xfrm>
        </p:grpSpPr>
        <p:sp>
          <p:nvSpPr>
            <p:cNvPr id="70" name="AutoShape 21"/>
            <p:cNvSpPr>
              <a:spLocks noChangeArrowheads="1"/>
            </p:cNvSpPr>
            <p:nvPr/>
          </p:nvSpPr>
          <p:spPr bwMode="auto">
            <a:xfrm>
              <a:off x="5508433" y="839849"/>
              <a:ext cx="582545" cy="2377394"/>
            </a:xfrm>
            <a:prstGeom prst="roundRect">
              <a:avLst>
                <a:gd name="adj" fmla="val 50000"/>
              </a:avLst>
            </a:prstGeom>
            <a:solidFill>
              <a:srgbClr val="FF66FF">
                <a:alpha val="49804"/>
              </a:srgbClr>
            </a:solidFill>
            <a:ln w="9525">
              <a:solidFill>
                <a:schemeClr val="tx1"/>
              </a:solidFill>
              <a:prstDash val="dash"/>
              <a:round/>
            </a:ln>
            <a:effec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74" name="Text Box 25"/>
            <p:cNvSpPr txBox="1">
              <a:spLocks noChangeArrowheads="1"/>
            </p:cNvSpPr>
            <p:nvPr/>
          </p:nvSpPr>
          <p:spPr bwMode="auto">
            <a:xfrm>
              <a:off x="5479461" y="1517604"/>
              <a:ext cx="69185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dirty="0">
                  <a:solidFill>
                    <a:srgbClr val="3333FF"/>
                  </a:solidFill>
                  <a:latin typeface="微软雅黑" panose="020B0503020204020204" pitchFamily="34" charset="-122"/>
                  <a:ea typeface="微软雅黑" panose="020B0503020204020204" pitchFamily="34" charset="-122"/>
                </a:rPr>
                <a:t>VLAN</a:t>
              </a:r>
              <a:r>
                <a:rPr kumimoji="1" lang="en-US" altLang="zh-CN" sz="1200" b="1" baseline="-25000" dirty="0">
                  <a:solidFill>
                    <a:srgbClr val="3333FF"/>
                  </a:solidFill>
                  <a:latin typeface="微软雅黑" panose="020B0503020204020204" pitchFamily="34" charset="-122"/>
                  <a:ea typeface="微软雅黑" panose="020B0503020204020204" pitchFamily="34" charset="-122"/>
                </a:rPr>
                <a:t>3</a:t>
              </a:r>
              <a:endParaRPr kumimoji="1" lang="en-US" altLang="zh-CN" sz="1200" b="1" dirty="0">
                <a:solidFill>
                  <a:srgbClr val="3333FF"/>
                </a:solidFill>
                <a:latin typeface="微软雅黑" panose="020B0503020204020204" pitchFamily="34" charset="-122"/>
                <a:ea typeface="微软雅黑" panose="020B0503020204020204" pitchFamily="34" charset="-122"/>
              </a:endParaRPr>
            </a:p>
          </p:txBody>
        </p:sp>
      </p:grpSp>
      <p:grpSp>
        <p:nvGrpSpPr>
          <p:cNvPr id="2" name="组合 1"/>
          <p:cNvGrpSpPr/>
          <p:nvPr/>
        </p:nvGrpSpPr>
        <p:grpSpPr>
          <a:xfrm>
            <a:off x="3785188" y="920551"/>
            <a:ext cx="875156" cy="2659849"/>
            <a:chOff x="3800050" y="920551"/>
            <a:chExt cx="875156" cy="2659849"/>
          </a:xfrm>
        </p:grpSpPr>
        <p:sp>
          <p:nvSpPr>
            <p:cNvPr id="67" name="AutoShape 18"/>
            <p:cNvSpPr>
              <a:spLocks noChangeArrowheads="1"/>
            </p:cNvSpPr>
            <p:nvPr/>
          </p:nvSpPr>
          <p:spPr bwMode="auto">
            <a:xfrm>
              <a:off x="3800050" y="920551"/>
              <a:ext cx="875156" cy="2659849"/>
            </a:xfrm>
            <a:prstGeom prst="roundRect">
              <a:avLst>
                <a:gd name="adj" fmla="val 50000"/>
              </a:avLst>
            </a:prstGeom>
            <a:solidFill>
              <a:srgbClr val="00FF99">
                <a:alpha val="49804"/>
              </a:srgbClr>
            </a:solidFill>
            <a:ln w="9525">
              <a:solidFill>
                <a:schemeClr val="tx1"/>
              </a:solidFill>
              <a:prstDash val="dash"/>
              <a:round/>
            </a:ln>
            <a:effec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77" name="Text Box 28"/>
            <p:cNvSpPr txBox="1">
              <a:spLocks noChangeArrowheads="1"/>
            </p:cNvSpPr>
            <p:nvPr/>
          </p:nvSpPr>
          <p:spPr bwMode="auto">
            <a:xfrm>
              <a:off x="3924944" y="1519251"/>
              <a:ext cx="69185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dirty="0">
                  <a:solidFill>
                    <a:srgbClr val="3333FF"/>
                  </a:solidFill>
                  <a:latin typeface="微软雅黑" panose="020B0503020204020204" pitchFamily="34" charset="-122"/>
                  <a:ea typeface="微软雅黑" panose="020B0503020204020204" pitchFamily="34" charset="-122"/>
                </a:rPr>
                <a:t>VLAN</a:t>
              </a:r>
              <a:r>
                <a:rPr kumimoji="1" lang="en-US" altLang="zh-CN" sz="1200" b="1" baseline="-25000" dirty="0">
                  <a:solidFill>
                    <a:srgbClr val="3333FF"/>
                  </a:solidFill>
                  <a:latin typeface="微软雅黑" panose="020B0503020204020204" pitchFamily="34" charset="-122"/>
                  <a:ea typeface="微软雅黑" panose="020B0503020204020204" pitchFamily="34" charset="-122"/>
                </a:rPr>
                <a:t>1</a:t>
              </a:r>
              <a:endParaRPr kumimoji="1" lang="en-US" altLang="zh-CN" sz="1200" b="1" dirty="0">
                <a:solidFill>
                  <a:srgbClr val="3333FF"/>
                </a:solidFill>
                <a:latin typeface="微软雅黑" panose="020B0503020204020204" pitchFamily="34" charset="-122"/>
                <a:ea typeface="微软雅黑" panose="020B0503020204020204" pitchFamily="34" charset="-122"/>
              </a:endParaRPr>
            </a:p>
          </p:txBody>
        </p:sp>
      </p:grpSp>
      <p:grpSp>
        <p:nvGrpSpPr>
          <p:cNvPr id="3" name="组合 2"/>
          <p:cNvGrpSpPr/>
          <p:nvPr/>
        </p:nvGrpSpPr>
        <p:grpSpPr>
          <a:xfrm>
            <a:off x="4719691" y="920550"/>
            <a:ext cx="691856" cy="2377394"/>
            <a:chOff x="4734553" y="920550"/>
            <a:chExt cx="691856" cy="2377394"/>
          </a:xfrm>
        </p:grpSpPr>
        <p:sp>
          <p:nvSpPr>
            <p:cNvPr id="66" name="AutoShape 17"/>
            <p:cNvSpPr>
              <a:spLocks noChangeArrowheads="1"/>
            </p:cNvSpPr>
            <p:nvPr/>
          </p:nvSpPr>
          <p:spPr bwMode="auto">
            <a:xfrm>
              <a:off x="4758171" y="920550"/>
              <a:ext cx="624474" cy="2377394"/>
            </a:xfrm>
            <a:prstGeom prst="roundRect">
              <a:avLst>
                <a:gd name="adj" fmla="val 50000"/>
              </a:avLst>
            </a:prstGeom>
            <a:solidFill>
              <a:srgbClr val="FFFF00">
                <a:alpha val="49804"/>
              </a:srgbClr>
            </a:solidFill>
            <a:ln w="9525">
              <a:solidFill>
                <a:schemeClr val="tx1"/>
              </a:solidFill>
              <a:prstDash val="dash"/>
              <a:round/>
            </a:ln>
            <a:effec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78" name="Text Box 29"/>
            <p:cNvSpPr txBox="1">
              <a:spLocks noChangeArrowheads="1"/>
            </p:cNvSpPr>
            <p:nvPr/>
          </p:nvSpPr>
          <p:spPr bwMode="auto">
            <a:xfrm>
              <a:off x="4734553" y="1519251"/>
              <a:ext cx="69185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dirty="0">
                  <a:solidFill>
                    <a:srgbClr val="3333FF"/>
                  </a:solidFill>
                  <a:latin typeface="微软雅黑" panose="020B0503020204020204" pitchFamily="34" charset="-122"/>
                  <a:ea typeface="微软雅黑" panose="020B0503020204020204" pitchFamily="34" charset="-122"/>
                </a:rPr>
                <a:t>VLAN</a:t>
              </a:r>
              <a:r>
                <a:rPr kumimoji="1" lang="en-US" altLang="zh-CN" sz="1200" b="1" baseline="-25000" dirty="0">
                  <a:solidFill>
                    <a:srgbClr val="3333FF"/>
                  </a:solidFill>
                  <a:latin typeface="微软雅黑" panose="020B0503020204020204" pitchFamily="34" charset="-122"/>
                  <a:ea typeface="微软雅黑" panose="020B0503020204020204" pitchFamily="34" charset="-122"/>
                </a:rPr>
                <a:t>2</a:t>
              </a:r>
              <a:endParaRPr kumimoji="1" lang="en-US" altLang="zh-CN" sz="1200" b="1" dirty="0">
                <a:solidFill>
                  <a:srgbClr val="3333FF"/>
                </a:solidFill>
                <a:latin typeface="微软雅黑" panose="020B0503020204020204" pitchFamily="34" charset="-122"/>
                <a:ea typeface="微软雅黑" panose="020B0503020204020204" pitchFamily="34" charset="-122"/>
              </a:endParaRPr>
            </a:p>
          </p:txBody>
        </p:sp>
      </p:grpSp>
      <p:grpSp>
        <p:nvGrpSpPr>
          <p:cNvPr id="6" name="组合 5"/>
          <p:cNvGrpSpPr/>
          <p:nvPr/>
        </p:nvGrpSpPr>
        <p:grpSpPr>
          <a:xfrm>
            <a:off x="3845014" y="885681"/>
            <a:ext cx="2307061" cy="2675492"/>
            <a:chOff x="3845014" y="885681"/>
            <a:chExt cx="2307061" cy="2675492"/>
          </a:xfrm>
        </p:grpSpPr>
        <p:sp>
          <p:nvSpPr>
            <p:cNvPr id="68" name="Text Box 19"/>
            <p:cNvSpPr txBox="1">
              <a:spLocks noChangeArrowheads="1"/>
            </p:cNvSpPr>
            <p:nvPr/>
          </p:nvSpPr>
          <p:spPr bwMode="auto">
            <a:xfrm>
              <a:off x="4085835" y="1094845"/>
              <a:ext cx="36260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dirty="0">
                  <a:latin typeface="微软雅黑" panose="020B0503020204020204" pitchFamily="34" charset="-122"/>
                  <a:ea typeface="微软雅黑" panose="020B0503020204020204" pitchFamily="34" charset="-122"/>
                </a:rPr>
                <a:t>A</a:t>
              </a:r>
              <a:r>
                <a:rPr kumimoji="1" lang="en-US" altLang="zh-CN" sz="1200" b="1" baseline="-25000" dirty="0">
                  <a:latin typeface="微软雅黑" panose="020B0503020204020204" pitchFamily="34" charset="-122"/>
                  <a:ea typeface="微软雅黑" panose="020B0503020204020204" pitchFamily="34" charset="-122"/>
                </a:rPr>
                <a:t>4</a:t>
              </a:r>
              <a:endParaRPr kumimoji="1" lang="en-US" altLang="zh-CN" sz="1200" b="1" dirty="0">
                <a:latin typeface="微软雅黑" panose="020B0503020204020204" pitchFamily="34" charset="-122"/>
                <a:ea typeface="微软雅黑" panose="020B0503020204020204" pitchFamily="34" charset="-122"/>
              </a:endParaRPr>
            </a:p>
          </p:txBody>
        </p:sp>
        <p:sp>
          <p:nvSpPr>
            <p:cNvPr id="69" name="Text Box 20"/>
            <p:cNvSpPr txBox="1">
              <a:spLocks noChangeArrowheads="1"/>
            </p:cNvSpPr>
            <p:nvPr/>
          </p:nvSpPr>
          <p:spPr bwMode="auto">
            <a:xfrm>
              <a:off x="5062189" y="2913974"/>
              <a:ext cx="352982"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dirty="0">
                  <a:latin typeface="微软雅黑" panose="020B0503020204020204" pitchFamily="34" charset="-122"/>
                  <a:ea typeface="微软雅黑" panose="020B0503020204020204" pitchFamily="34" charset="-122"/>
                </a:rPr>
                <a:t>B</a:t>
              </a:r>
              <a:r>
                <a:rPr kumimoji="1" lang="en-US" altLang="zh-CN" sz="1200" b="1" baseline="-25000" dirty="0">
                  <a:latin typeface="微软雅黑" panose="020B0503020204020204" pitchFamily="34" charset="-122"/>
                  <a:ea typeface="微软雅黑" panose="020B0503020204020204" pitchFamily="34" charset="-122"/>
                </a:rPr>
                <a:t>1</a:t>
              </a:r>
              <a:endParaRPr kumimoji="1" lang="en-US" altLang="zh-CN" sz="1200" b="1" dirty="0">
                <a:latin typeface="微软雅黑" panose="020B0503020204020204" pitchFamily="34" charset="-122"/>
                <a:ea typeface="微软雅黑" panose="020B0503020204020204" pitchFamily="34" charset="-122"/>
              </a:endParaRPr>
            </a:p>
          </p:txBody>
        </p:sp>
        <p:sp>
          <p:nvSpPr>
            <p:cNvPr id="75" name="Text Box 26"/>
            <p:cNvSpPr txBox="1">
              <a:spLocks noChangeArrowheads="1"/>
            </p:cNvSpPr>
            <p:nvPr/>
          </p:nvSpPr>
          <p:spPr bwMode="auto">
            <a:xfrm>
              <a:off x="5787082" y="885681"/>
              <a:ext cx="351378"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dirty="0">
                  <a:latin typeface="微软雅黑" panose="020B0503020204020204" pitchFamily="34" charset="-122"/>
                  <a:ea typeface="微软雅黑" panose="020B0503020204020204" pitchFamily="34" charset="-122"/>
                </a:rPr>
                <a:t>C</a:t>
              </a:r>
              <a:r>
                <a:rPr kumimoji="1" lang="en-US" altLang="zh-CN" sz="1200" b="1" baseline="-25000" dirty="0">
                  <a:latin typeface="微软雅黑" panose="020B0503020204020204" pitchFamily="34" charset="-122"/>
                  <a:ea typeface="微软雅黑" panose="020B0503020204020204" pitchFamily="34" charset="-122"/>
                </a:rPr>
                <a:t>3</a:t>
              </a:r>
              <a:endParaRPr kumimoji="1" lang="en-US" altLang="zh-CN" sz="1200" b="1" dirty="0">
                <a:latin typeface="微软雅黑" panose="020B0503020204020204" pitchFamily="34" charset="-122"/>
                <a:ea typeface="微软雅黑" panose="020B0503020204020204" pitchFamily="34" charset="-122"/>
              </a:endParaRPr>
            </a:p>
          </p:txBody>
        </p:sp>
        <p:sp>
          <p:nvSpPr>
            <p:cNvPr id="76" name="Text Box 27"/>
            <p:cNvSpPr txBox="1">
              <a:spLocks noChangeArrowheads="1"/>
            </p:cNvSpPr>
            <p:nvPr/>
          </p:nvSpPr>
          <p:spPr bwMode="auto">
            <a:xfrm>
              <a:off x="5036430" y="1030614"/>
              <a:ext cx="352982"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a:latin typeface="微软雅黑" panose="020B0503020204020204" pitchFamily="34" charset="-122"/>
                  <a:ea typeface="微软雅黑" panose="020B0503020204020204" pitchFamily="34" charset="-122"/>
                </a:rPr>
                <a:t>B</a:t>
              </a:r>
              <a:r>
                <a:rPr kumimoji="1" lang="en-US" altLang="zh-CN" sz="1200" b="1" baseline="-25000">
                  <a:latin typeface="微软雅黑" panose="020B0503020204020204" pitchFamily="34" charset="-122"/>
                  <a:ea typeface="微软雅黑" panose="020B0503020204020204" pitchFamily="34" charset="-122"/>
                </a:rPr>
                <a:t>3</a:t>
              </a:r>
              <a:endParaRPr kumimoji="1" lang="en-US" altLang="zh-CN" sz="1200" b="1">
                <a:latin typeface="微软雅黑" panose="020B0503020204020204" pitchFamily="34" charset="-122"/>
                <a:ea typeface="微软雅黑" panose="020B0503020204020204" pitchFamily="34" charset="-122"/>
              </a:endParaRPr>
            </a:p>
          </p:txBody>
        </p:sp>
        <p:sp>
          <p:nvSpPr>
            <p:cNvPr id="79" name="Text Box 30"/>
            <p:cNvSpPr txBox="1">
              <a:spLocks noChangeArrowheads="1"/>
            </p:cNvSpPr>
            <p:nvPr/>
          </p:nvSpPr>
          <p:spPr bwMode="auto">
            <a:xfrm>
              <a:off x="5786423" y="2799738"/>
              <a:ext cx="351378"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a:latin typeface="微软雅黑" panose="020B0503020204020204" pitchFamily="34" charset="-122"/>
                  <a:ea typeface="微软雅黑" panose="020B0503020204020204" pitchFamily="34" charset="-122"/>
                </a:rPr>
                <a:t>C</a:t>
              </a:r>
              <a:r>
                <a:rPr kumimoji="1" lang="en-US" altLang="zh-CN" sz="1200" b="1" baseline="-25000">
                  <a:latin typeface="微软雅黑" panose="020B0503020204020204" pitchFamily="34" charset="-122"/>
                  <a:ea typeface="微软雅黑" panose="020B0503020204020204" pitchFamily="34" charset="-122"/>
                </a:rPr>
                <a:t>1</a:t>
              </a:r>
              <a:endParaRPr kumimoji="1" lang="en-US" altLang="zh-CN" sz="1200" b="1">
                <a:latin typeface="微软雅黑" panose="020B0503020204020204" pitchFamily="34" charset="-122"/>
                <a:ea typeface="微软雅黑" panose="020B0503020204020204" pitchFamily="34" charset="-122"/>
              </a:endParaRPr>
            </a:p>
          </p:txBody>
        </p:sp>
        <p:sp>
          <p:nvSpPr>
            <p:cNvPr id="80" name="Text Box 31"/>
            <p:cNvSpPr txBox="1">
              <a:spLocks noChangeArrowheads="1"/>
            </p:cNvSpPr>
            <p:nvPr/>
          </p:nvSpPr>
          <p:spPr bwMode="auto">
            <a:xfrm>
              <a:off x="4396522" y="3013843"/>
              <a:ext cx="36260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a:latin typeface="微软雅黑" panose="020B0503020204020204" pitchFamily="34" charset="-122"/>
                  <a:ea typeface="微软雅黑" panose="020B0503020204020204" pitchFamily="34" charset="-122"/>
                </a:rPr>
                <a:t>A</a:t>
              </a:r>
              <a:r>
                <a:rPr kumimoji="1" lang="en-US" altLang="zh-CN" sz="1200" b="1" baseline="-25000">
                  <a:latin typeface="微软雅黑" panose="020B0503020204020204" pitchFamily="34" charset="-122"/>
                  <a:ea typeface="微软雅黑" panose="020B0503020204020204" pitchFamily="34" charset="-122"/>
                </a:rPr>
                <a:t>2</a:t>
              </a:r>
              <a:endParaRPr kumimoji="1" lang="en-US" altLang="zh-CN" sz="1200" b="1">
                <a:latin typeface="微软雅黑" panose="020B0503020204020204" pitchFamily="34" charset="-122"/>
                <a:ea typeface="微软雅黑" panose="020B0503020204020204" pitchFamily="34" charset="-122"/>
              </a:endParaRPr>
            </a:p>
          </p:txBody>
        </p:sp>
        <p:sp>
          <p:nvSpPr>
            <p:cNvPr id="81" name="Text Box 32"/>
            <p:cNvSpPr txBox="1">
              <a:spLocks noChangeArrowheads="1"/>
            </p:cNvSpPr>
            <p:nvPr/>
          </p:nvSpPr>
          <p:spPr bwMode="auto">
            <a:xfrm>
              <a:off x="4091768" y="3284174"/>
              <a:ext cx="36260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dirty="0">
                  <a:latin typeface="微软雅黑" panose="020B0503020204020204" pitchFamily="34" charset="-122"/>
                  <a:ea typeface="微软雅黑" panose="020B0503020204020204" pitchFamily="34" charset="-122"/>
                </a:rPr>
                <a:t>A</a:t>
              </a:r>
              <a:r>
                <a:rPr kumimoji="1" lang="en-US" altLang="zh-CN" sz="1200" b="1" baseline="-25000" dirty="0">
                  <a:latin typeface="微软雅黑" panose="020B0503020204020204" pitchFamily="34" charset="-122"/>
                  <a:ea typeface="微软雅黑" panose="020B0503020204020204" pitchFamily="34" charset="-122"/>
                </a:rPr>
                <a:t>1</a:t>
              </a:r>
              <a:endParaRPr kumimoji="1" lang="en-US" altLang="zh-CN" sz="1200" b="1" dirty="0">
                <a:latin typeface="微软雅黑" panose="020B0503020204020204" pitchFamily="34" charset="-122"/>
                <a:ea typeface="微软雅黑" panose="020B0503020204020204" pitchFamily="34" charset="-122"/>
              </a:endParaRPr>
            </a:p>
          </p:txBody>
        </p:sp>
        <p:sp>
          <p:nvSpPr>
            <p:cNvPr id="82" name="Text Box 33"/>
            <p:cNvSpPr txBox="1">
              <a:spLocks noChangeArrowheads="1"/>
            </p:cNvSpPr>
            <p:nvPr/>
          </p:nvSpPr>
          <p:spPr bwMode="auto">
            <a:xfrm>
              <a:off x="4084866" y="2094297"/>
              <a:ext cx="36260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dirty="0">
                  <a:latin typeface="微软雅黑" panose="020B0503020204020204" pitchFamily="34" charset="-122"/>
                  <a:ea typeface="微软雅黑" panose="020B0503020204020204" pitchFamily="34" charset="-122"/>
                </a:rPr>
                <a:t>A</a:t>
              </a:r>
              <a:r>
                <a:rPr kumimoji="1" lang="en-US" altLang="zh-CN" sz="1200" b="1" baseline="-25000" dirty="0">
                  <a:latin typeface="微软雅黑" panose="020B0503020204020204" pitchFamily="34" charset="-122"/>
                  <a:ea typeface="微软雅黑" panose="020B0503020204020204" pitchFamily="34" charset="-122"/>
                </a:rPr>
                <a:t>3</a:t>
              </a:r>
              <a:endParaRPr kumimoji="1" lang="en-US" altLang="zh-CN" sz="1200" b="1" dirty="0">
                <a:latin typeface="微软雅黑" panose="020B0503020204020204" pitchFamily="34" charset="-122"/>
                <a:ea typeface="微软雅黑" panose="020B0503020204020204" pitchFamily="34" charset="-122"/>
              </a:endParaRPr>
            </a:p>
          </p:txBody>
        </p:sp>
        <p:sp>
          <p:nvSpPr>
            <p:cNvPr id="83" name="Text Box 34"/>
            <p:cNvSpPr txBox="1">
              <a:spLocks noChangeArrowheads="1"/>
            </p:cNvSpPr>
            <p:nvPr/>
          </p:nvSpPr>
          <p:spPr bwMode="auto">
            <a:xfrm>
              <a:off x="5800697" y="1795685"/>
              <a:ext cx="351378"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dirty="0">
                  <a:latin typeface="微软雅黑" panose="020B0503020204020204" pitchFamily="34" charset="-122"/>
                  <a:ea typeface="微软雅黑" panose="020B0503020204020204" pitchFamily="34" charset="-122"/>
                </a:rPr>
                <a:t>C</a:t>
              </a:r>
              <a:r>
                <a:rPr kumimoji="1" lang="en-US" altLang="zh-CN" sz="1200" b="1" baseline="-25000" dirty="0">
                  <a:latin typeface="微软雅黑" panose="020B0503020204020204" pitchFamily="34" charset="-122"/>
                  <a:ea typeface="微软雅黑" panose="020B0503020204020204" pitchFamily="34" charset="-122"/>
                </a:rPr>
                <a:t>2</a:t>
              </a:r>
              <a:endParaRPr kumimoji="1" lang="en-US" altLang="zh-CN" sz="1200" b="1" dirty="0">
                <a:latin typeface="微软雅黑" panose="020B0503020204020204" pitchFamily="34" charset="-122"/>
                <a:ea typeface="微软雅黑" panose="020B0503020204020204" pitchFamily="34" charset="-122"/>
              </a:endParaRPr>
            </a:p>
          </p:txBody>
        </p:sp>
        <p:sp>
          <p:nvSpPr>
            <p:cNvPr id="84" name="Text Box 35"/>
            <p:cNvSpPr txBox="1">
              <a:spLocks noChangeArrowheads="1"/>
            </p:cNvSpPr>
            <p:nvPr/>
          </p:nvSpPr>
          <p:spPr bwMode="auto">
            <a:xfrm>
              <a:off x="5061530" y="1914494"/>
              <a:ext cx="352982"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dirty="0">
                  <a:latin typeface="微软雅黑" panose="020B0503020204020204" pitchFamily="34" charset="-122"/>
                  <a:ea typeface="微软雅黑" panose="020B0503020204020204" pitchFamily="34" charset="-122"/>
                </a:rPr>
                <a:t>B</a:t>
              </a:r>
              <a:r>
                <a:rPr kumimoji="1" lang="en-US" altLang="zh-CN" sz="1200" b="1" baseline="-25000" dirty="0">
                  <a:latin typeface="微软雅黑" panose="020B0503020204020204" pitchFamily="34" charset="-122"/>
                  <a:ea typeface="微软雅黑" panose="020B0503020204020204" pitchFamily="34" charset="-122"/>
                </a:rPr>
                <a:t>2</a:t>
              </a:r>
              <a:endParaRPr kumimoji="1" lang="en-US" altLang="zh-CN" sz="1200" b="1" dirty="0">
                <a:latin typeface="微软雅黑" panose="020B0503020204020204" pitchFamily="34" charset="-122"/>
                <a:ea typeface="微软雅黑" panose="020B0503020204020204" pitchFamily="34" charset="-122"/>
              </a:endParaRPr>
            </a:p>
          </p:txBody>
        </p:sp>
        <p:pic>
          <p:nvPicPr>
            <p:cNvPr id="102" name="Picture 239" descr="jisuanji"/>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845014" y="1112108"/>
              <a:ext cx="330980" cy="330980"/>
            </a:xfrm>
            <a:prstGeom prst="rect">
              <a:avLst/>
            </a:prstGeom>
            <a:noFill/>
            <a:extLst>
              <a:ext uri="{909E8E84-426E-40DD-AFC4-6F175D3DCCD1}">
                <a14:hiddenFill xmlns:a14="http://schemas.microsoft.com/office/drawing/2010/main">
                  <a:solidFill>
                    <a:srgbClr val="FFFFFF"/>
                  </a:solidFill>
                </a14:hiddenFill>
              </a:ext>
            </a:extLst>
          </p:spPr>
        </p:pic>
        <p:pic>
          <p:nvPicPr>
            <p:cNvPr id="103" name="Picture 239" descr="jisuanji"/>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4794179" y="1032598"/>
              <a:ext cx="330980" cy="330980"/>
            </a:xfrm>
            <a:prstGeom prst="rect">
              <a:avLst/>
            </a:prstGeom>
            <a:noFill/>
            <a:extLst>
              <a:ext uri="{909E8E84-426E-40DD-AFC4-6F175D3DCCD1}">
                <a14:hiddenFill xmlns:a14="http://schemas.microsoft.com/office/drawing/2010/main">
                  <a:solidFill>
                    <a:srgbClr val="FFFFFF"/>
                  </a:solidFill>
                </a14:hiddenFill>
              </a:ext>
            </a:extLst>
          </p:spPr>
        </p:pic>
        <p:pic>
          <p:nvPicPr>
            <p:cNvPr id="104" name="Picture 239" descr="jisuanji"/>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5546512" y="947370"/>
              <a:ext cx="330980" cy="330980"/>
            </a:xfrm>
            <a:prstGeom prst="rect">
              <a:avLst/>
            </a:prstGeom>
            <a:noFill/>
            <a:extLst>
              <a:ext uri="{909E8E84-426E-40DD-AFC4-6F175D3DCCD1}">
                <a14:hiddenFill xmlns:a14="http://schemas.microsoft.com/office/drawing/2010/main">
                  <a:solidFill>
                    <a:srgbClr val="FFFFFF"/>
                  </a:solidFill>
                </a14:hiddenFill>
              </a:ext>
            </a:extLst>
          </p:spPr>
        </p:pic>
        <p:pic>
          <p:nvPicPr>
            <p:cNvPr id="105" name="Picture 239" descr="jisuanji"/>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845014" y="2075645"/>
              <a:ext cx="330980" cy="330980"/>
            </a:xfrm>
            <a:prstGeom prst="rect">
              <a:avLst/>
            </a:prstGeom>
            <a:noFill/>
            <a:extLst>
              <a:ext uri="{909E8E84-426E-40DD-AFC4-6F175D3DCCD1}">
                <a14:hiddenFill xmlns:a14="http://schemas.microsoft.com/office/drawing/2010/main">
                  <a:solidFill>
                    <a:srgbClr val="FFFFFF"/>
                  </a:solidFill>
                </a14:hiddenFill>
              </a:ext>
            </a:extLst>
          </p:spPr>
        </p:pic>
        <p:pic>
          <p:nvPicPr>
            <p:cNvPr id="108" name="Picture 239" descr="jisuanji"/>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4794179" y="1955482"/>
              <a:ext cx="330980" cy="330980"/>
            </a:xfrm>
            <a:prstGeom prst="rect">
              <a:avLst/>
            </a:prstGeom>
            <a:noFill/>
            <a:extLst>
              <a:ext uri="{909E8E84-426E-40DD-AFC4-6F175D3DCCD1}">
                <a14:hiddenFill xmlns:a14="http://schemas.microsoft.com/office/drawing/2010/main">
                  <a:solidFill>
                    <a:srgbClr val="FFFFFF"/>
                  </a:solidFill>
                </a14:hiddenFill>
              </a:ext>
            </a:extLst>
          </p:spPr>
        </p:pic>
        <p:pic>
          <p:nvPicPr>
            <p:cNvPr id="109" name="Picture 239" descr="jisuanji"/>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4794179" y="2931790"/>
              <a:ext cx="330980" cy="330980"/>
            </a:xfrm>
            <a:prstGeom prst="rect">
              <a:avLst/>
            </a:prstGeom>
            <a:noFill/>
            <a:extLst>
              <a:ext uri="{909E8E84-426E-40DD-AFC4-6F175D3DCCD1}">
                <a14:hiddenFill xmlns:a14="http://schemas.microsoft.com/office/drawing/2010/main">
                  <a:solidFill>
                    <a:srgbClr val="FFFFFF"/>
                  </a:solidFill>
                </a14:hiddenFill>
              </a:ext>
            </a:extLst>
          </p:spPr>
        </p:pic>
        <p:pic>
          <p:nvPicPr>
            <p:cNvPr id="110" name="Picture 239" descr="jisuanji"/>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845014" y="3116010"/>
              <a:ext cx="330980" cy="330980"/>
            </a:xfrm>
            <a:prstGeom prst="rect">
              <a:avLst/>
            </a:prstGeom>
            <a:noFill/>
            <a:extLst>
              <a:ext uri="{909E8E84-426E-40DD-AFC4-6F175D3DCCD1}">
                <a14:hiddenFill xmlns:a14="http://schemas.microsoft.com/office/drawing/2010/main">
                  <a:solidFill>
                    <a:srgbClr val="FFFFFF"/>
                  </a:solidFill>
                </a14:hiddenFill>
              </a:ext>
            </a:extLst>
          </p:spPr>
        </p:pic>
        <p:pic>
          <p:nvPicPr>
            <p:cNvPr id="111"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05823" y="3036051"/>
              <a:ext cx="279663" cy="279663"/>
            </a:xfrm>
            <a:prstGeom prst="rect">
              <a:avLst/>
            </a:prstGeom>
            <a:noFill/>
            <a:extLst>
              <a:ext uri="{909E8E84-426E-40DD-AFC4-6F175D3DCCD1}">
                <a14:hiddenFill xmlns:a14="http://schemas.microsoft.com/office/drawing/2010/main">
                  <a:solidFill>
                    <a:srgbClr val="FFFFFF"/>
                  </a:solidFill>
                </a14:hiddenFill>
              </a:ext>
            </a:extLst>
          </p:spPr>
        </p:pic>
        <p:pic>
          <p:nvPicPr>
            <p:cNvPr id="112" name="Picture 239" descr="jisuanji"/>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5546512" y="1795564"/>
              <a:ext cx="330980" cy="330980"/>
            </a:xfrm>
            <a:prstGeom prst="rect">
              <a:avLst/>
            </a:prstGeom>
            <a:noFill/>
            <a:extLst>
              <a:ext uri="{909E8E84-426E-40DD-AFC4-6F175D3DCCD1}">
                <a14:hiddenFill xmlns:a14="http://schemas.microsoft.com/office/drawing/2010/main">
                  <a:solidFill>
                    <a:srgbClr val="FFFFFF"/>
                  </a:solidFill>
                </a14:hiddenFill>
              </a:ext>
            </a:extLst>
          </p:spPr>
        </p:pic>
        <p:pic>
          <p:nvPicPr>
            <p:cNvPr id="113" name="Picture 239" descr="jisuanji"/>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5546512" y="2835929"/>
              <a:ext cx="330980" cy="330980"/>
            </a:xfrm>
            <a:prstGeom prst="rect">
              <a:avLst/>
            </a:prstGeom>
            <a:noFill/>
            <a:extLst>
              <a:ext uri="{909E8E84-426E-40DD-AFC4-6F175D3DCCD1}">
                <a14:hiddenFill xmlns:a14="http://schemas.microsoft.com/office/drawing/2010/main">
                  <a:solidFill>
                    <a:srgbClr val="FFFFFF"/>
                  </a:solidFill>
                </a14:hiddenFill>
              </a:ext>
            </a:extLst>
          </p:spPr>
        </p:pic>
      </p:grpSp>
    </p:spTree>
  </p:cSld>
  <p:clrMapOvr>
    <a:masterClrMapping/>
  </p:clrMapOvr>
  <mc:AlternateContent xmlns:mc="http://schemas.openxmlformats.org/markup-compatibility/2006">
    <mc:Choice xmlns:p14="http://schemas.microsoft.com/office/powerpoint/2010/main" Requires="p14">
      <p:transition spd="slow" p14:dur="2000" advTm="2000"/>
    </mc:Choice>
    <mc:Fallback>
      <p:transition spd="slow" advTm="2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2000"/>
                                        <p:tgtEl>
                                          <p:spTgt spid="2"/>
                                        </p:tgtEl>
                                      </p:cBhvr>
                                    </p:animEffect>
                                  </p:childTnLst>
                                </p:cTn>
                              </p:par>
                              <p:par>
                                <p:cTn id="8" presetID="22" presetClass="entr" presetSubtype="1"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up)">
                                      <p:cBhvr>
                                        <p:cTn id="10" dur="2000"/>
                                        <p:tgtEl>
                                          <p:spTgt spid="3"/>
                                        </p:tgtEl>
                                      </p:cBhvr>
                                    </p:animEffect>
                                  </p:childTnLst>
                                </p:cTn>
                              </p:par>
                              <p:par>
                                <p:cTn id="11" presetID="22" presetClass="entr" presetSubtype="1"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ipe(up)">
                                      <p:cBhvr>
                                        <p:cTn id="13" dur="2000"/>
                                        <p:tgtEl>
                                          <p:spTgt spid="5"/>
                                        </p:tgtEl>
                                      </p:cBhvr>
                                    </p:animEffect>
                                  </p:childTnLst>
                                </p:cTn>
                              </p:par>
                              <p:par>
                                <p:cTn id="14" presetID="1" presetClass="entr" presetSubtype="0" fill="hold" grpId="0" nodeType="withEffect">
                                  <p:stCondLst>
                                    <p:cond delay="1000"/>
                                  </p:stCondLst>
                                  <p:childTnLst>
                                    <p:set>
                                      <p:cBhvr>
                                        <p:cTn id="15" dur="1" fill="hold">
                                          <p:stCondLst>
                                            <p:cond delay="0"/>
                                          </p:stCondLst>
                                        </p:cTn>
                                        <p:tgtEl>
                                          <p:spTgt spid="10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 grpId="0" animBg="1"/>
    </p:bld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圆角矩形 55"/>
          <p:cNvSpPr/>
          <p:nvPr/>
        </p:nvSpPr>
        <p:spPr>
          <a:xfrm>
            <a:off x="502920" y="602544"/>
            <a:ext cx="8129015" cy="3768287"/>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Text Box 52"/>
          <p:cNvSpPr txBox="1">
            <a:spLocks noChangeArrowheads="1"/>
          </p:cNvSpPr>
          <p:nvPr/>
        </p:nvSpPr>
        <p:spPr bwMode="auto">
          <a:xfrm>
            <a:off x="3736192" y="3652866"/>
            <a:ext cx="4073278" cy="605294"/>
          </a:xfrm>
          <a:prstGeom prst="rect">
            <a:avLst/>
          </a:prstGeom>
          <a:solidFill>
            <a:srgbClr val="0000CC"/>
          </a:solidFill>
          <a:ln>
            <a:solidFill>
              <a:srgbClr val="000099"/>
            </a:solidFill>
          </a:ln>
          <a:effectLst/>
        </p:spPr>
        <p:txBody>
          <a:bodyPr wrap="square">
            <a:spAutoFit/>
          </a:bodyPr>
          <a:lstStyle/>
          <a:p>
            <a:pPr>
              <a:lnSpc>
                <a:spcPts val="2000"/>
              </a:lnSpc>
            </a:pPr>
            <a:r>
              <a:rPr lang="zh-CN" altLang="en-US" sz="1400" b="1" dirty="0">
                <a:solidFill>
                  <a:schemeClr val="bg1"/>
                </a:solidFill>
                <a:latin typeface="微软雅黑" panose="020B0503020204020204" pitchFamily="34" charset="-122"/>
                <a:ea typeface="微软雅黑" panose="020B0503020204020204" pitchFamily="34" charset="-122"/>
              </a:rPr>
              <a:t>每个虚拟局域网是一个广播域</a:t>
            </a:r>
            <a:r>
              <a:rPr lang="zh-CN" altLang="en-US" sz="1400" b="1" dirty="0" smtClean="0">
                <a:solidFill>
                  <a:schemeClr val="bg1"/>
                </a:solidFill>
                <a:latin typeface="微软雅黑" panose="020B0503020204020204" pitchFamily="34" charset="-122"/>
                <a:ea typeface="微软雅黑" panose="020B0503020204020204" pitchFamily="34" charset="-122"/>
              </a:rPr>
              <a:t>。</a:t>
            </a:r>
            <a:endParaRPr lang="en-US" altLang="zh-CN" sz="1400" b="1" dirty="0" smtClean="0">
              <a:solidFill>
                <a:schemeClr val="bg1"/>
              </a:solidFill>
              <a:latin typeface="微软雅黑" panose="020B0503020204020204" pitchFamily="34" charset="-122"/>
              <a:ea typeface="微软雅黑" panose="020B0503020204020204" pitchFamily="34" charset="-122"/>
            </a:endParaRPr>
          </a:p>
          <a:p>
            <a:pPr>
              <a:lnSpc>
                <a:spcPts val="2000"/>
              </a:lnSpc>
            </a:pPr>
            <a:r>
              <a:rPr lang="en-US" altLang="zh-CN" sz="1400" b="1" dirty="0">
                <a:solidFill>
                  <a:schemeClr val="bg1"/>
                </a:solidFill>
                <a:latin typeface="微软雅黑" panose="020B0503020204020204" pitchFamily="34" charset="-122"/>
                <a:ea typeface="微软雅黑" panose="020B0503020204020204" pitchFamily="34" charset="-122"/>
              </a:rPr>
              <a:t>VLAN</a:t>
            </a:r>
            <a:r>
              <a:rPr lang="en-US" altLang="zh-CN" sz="1400" b="1" baseline="-25000" dirty="0">
                <a:solidFill>
                  <a:schemeClr val="bg1"/>
                </a:solidFill>
                <a:latin typeface="微软雅黑" panose="020B0503020204020204" pitchFamily="34" charset="-122"/>
                <a:ea typeface="微软雅黑" panose="020B0503020204020204" pitchFamily="34" charset="-122"/>
              </a:rPr>
              <a:t>1</a:t>
            </a:r>
            <a:r>
              <a:rPr lang="en-US" altLang="zh-CN" sz="1400" b="1" dirty="0">
                <a:solidFill>
                  <a:schemeClr val="bg1"/>
                </a:solidFill>
                <a:latin typeface="微软雅黑" panose="020B0503020204020204" pitchFamily="34" charset="-122"/>
                <a:ea typeface="微软雅黑" panose="020B0503020204020204" pitchFamily="34" charset="-122"/>
              </a:rPr>
              <a:t>, VLAN</a:t>
            </a:r>
            <a:r>
              <a:rPr lang="en-US" altLang="zh-CN" sz="1400" b="1" baseline="-25000" dirty="0">
                <a:solidFill>
                  <a:schemeClr val="bg1"/>
                </a:solidFill>
                <a:latin typeface="微软雅黑" panose="020B0503020204020204" pitchFamily="34" charset="-122"/>
                <a:ea typeface="微软雅黑" panose="020B0503020204020204" pitchFamily="34" charset="-122"/>
              </a:rPr>
              <a:t>2 </a:t>
            </a:r>
            <a:r>
              <a:rPr lang="zh-CN" altLang="en-US" sz="1400" b="1" dirty="0">
                <a:solidFill>
                  <a:schemeClr val="bg1"/>
                </a:solidFill>
                <a:latin typeface="微软雅黑" panose="020B0503020204020204" pitchFamily="34" charset="-122"/>
                <a:ea typeface="微软雅黑" panose="020B0503020204020204" pitchFamily="34" charset="-122"/>
              </a:rPr>
              <a:t>和 </a:t>
            </a:r>
            <a:r>
              <a:rPr lang="en-US" altLang="zh-CN" sz="1400" b="1" dirty="0" smtClean="0">
                <a:solidFill>
                  <a:schemeClr val="bg1"/>
                </a:solidFill>
                <a:latin typeface="微软雅黑" panose="020B0503020204020204" pitchFamily="34" charset="-122"/>
                <a:ea typeface="微软雅黑" panose="020B0503020204020204" pitchFamily="34" charset="-122"/>
              </a:rPr>
              <a:t>VLAN</a:t>
            </a:r>
            <a:r>
              <a:rPr lang="en-US" altLang="zh-CN" sz="1400" b="1" baseline="-25000" dirty="0" smtClean="0">
                <a:solidFill>
                  <a:schemeClr val="bg1"/>
                </a:solidFill>
                <a:latin typeface="微软雅黑" panose="020B0503020204020204" pitchFamily="34" charset="-122"/>
                <a:ea typeface="微软雅黑" panose="020B0503020204020204" pitchFamily="34" charset="-122"/>
              </a:rPr>
              <a:t>3 </a:t>
            </a:r>
            <a:r>
              <a:rPr lang="zh-CN" altLang="en-US" sz="1400" b="1" dirty="0" smtClean="0">
                <a:solidFill>
                  <a:schemeClr val="bg1"/>
                </a:solidFill>
                <a:latin typeface="微软雅黑" panose="020B0503020204020204" pitchFamily="34" charset="-122"/>
                <a:ea typeface="微软雅黑" panose="020B0503020204020204" pitchFamily="34" charset="-122"/>
              </a:rPr>
              <a:t>是三个不同的广播域。</a:t>
            </a:r>
            <a:endParaRPr lang="zh-CN" altLang="en-US" sz="1400" b="1" dirty="0">
              <a:solidFill>
                <a:schemeClr val="bg1"/>
              </a:solidFill>
              <a:latin typeface="微软雅黑" panose="020B0503020204020204" pitchFamily="34" charset="-122"/>
              <a:ea typeface="微软雅黑" panose="020B0503020204020204" pitchFamily="34" charset="-122"/>
            </a:endParaRPr>
          </a:p>
        </p:txBody>
      </p:sp>
      <p:sp>
        <p:nvSpPr>
          <p:cNvPr id="120" name="AutoShape 2"/>
          <p:cNvSpPr>
            <a:spLocks noChangeArrowheads="1"/>
          </p:cNvSpPr>
          <p:nvPr/>
        </p:nvSpPr>
        <p:spPr bwMode="auto">
          <a:xfrm flipH="1">
            <a:off x="2425314" y="2774209"/>
            <a:ext cx="4249101" cy="725488"/>
          </a:xfrm>
          <a:prstGeom prst="cube">
            <a:avLst>
              <a:gd name="adj" fmla="val 93745"/>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21" name="Line 3"/>
          <p:cNvSpPr>
            <a:spLocks noChangeShapeType="1"/>
          </p:cNvSpPr>
          <p:nvPr/>
        </p:nvSpPr>
        <p:spPr bwMode="auto">
          <a:xfrm>
            <a:off x="3223749" y="3997197"/>
            <a:ext cx="409477" cy="0"/>
          </a:xfrm>
          <a:prstGeom prst="line">
            <a:avLst/>
          </a:prstGeom>
          <a:noFill/>
          <a:ln w="762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22" name="AutoShape 4"/>
          <p:cNvSpPr>
            <a:spLocks noChangeArrowheads="1"/>
          </p:cNvSpPr>
          <p:nvPr/>
        </p:nvSpPr>
        <p:spPr bwMode="auto">
          <a:xfrm flipH="1">
            <a:off x="2425314" y="1767090"/>
            <a:ext cx="4249101" cy="724665"/>
          </a:xfrm>
          <a:prstGeom prst="cube">
            <a:avLst>
              <a:gd name="adj" fmla="val 93745"/>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23" name="AutoShape 5"/>
          <p:cNvSpPr>
            <a:spLocks noChangeArrowheads="1"/>
          </p:cNvSpPr>
          <p:nvPr/>
        </p:nvSpPr>
        <p:spPr bwMode="auto">
          <a:xfrm flipH="1">
            <a:off x="2467243" y="799498"/>
            <a:ext cx="4165244" cy="725488"/>
          </a:xfrm>
          <a:prstGeom prst="cube">
            <a:avLst>
              <a:gd name="adj" fmla="val 93745"/>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24" name="Line 6"/>
          <p:cNvSpPr>
            <a:spLocks noChangeShapeType="1"/>
          </p:cNvSpPr>
          <p:nvPr/>
        </p:nvSpPr>
        <p:spPr bwMode="auto">
          <a:xfrm>
            <a:off x="3466401" y="1001251"/>
            <a:ext cx="2201718" cy="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25" name="Line 7"/>
          <p:cNvSpPr>
            <a:spLocks noChangeShapeType="1"/>
          </p:cNvSpPr>
          <p:nvPr/>
        </p:nvSpPr>
        <p:spPr bwMode="auto">
          <a:xfrm>
            <a:off x="3550260" y="1081953"/>
            <a:ext cx="1327454" cy="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26" name="Line 8"/>
          <p:cNvSpPr>
            <a:spLocks noChangeShapeType="1"/>
          </p:cNvSpPr>
          <p:nvPr/>
        </p:nvSpPr>
        <p:spPr bwMode="auto">
          <a:xfrm>
            <a:off x="3633226" y="1161830"/>
            <a:ext cx="291718" cy="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27" name="Line 9"/>
          <p:cNvSpPr>
            <a:spLocks noChangeShapeType="1"/>
          </p:cNvSpPr>
          <p:nvPr/>
        </p:nvSpPr>
        <p:spPr bwMode="auto">
          <a:xfrm>
            <a:off x="3633226" y="2169773"/>
            <a:ext cx="291718" cy="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28" name="Line 10"/>
          <p:cNvSpPr>
            <a:spLocks noChangeShapeType="1"/>
          </p:cNvSpPr>
          <p:nvPr/>
        </p:nvSpPr>
        <p:spPr bwMode="auto">
          <a:xfrm>
            <a:off x="3550260" y="2048721"/>
            <a:ext cx="1470191" cy="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29" name="Line 11"/>
          <p:cNvSpPr>
            <a:spLocks noChangeShapeType="1"/>
          </p:cNvSpPr>
          <p:nvPr/>
        </p:nvSpPr>
        <p:spPr bwMode="auto">
          <a:xfrm>
            <a:off x="3425365" y="1927669"/>
            <a:ext cx="2235618" cy="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30" name="Line 12"/>
          <p:cNvSpPr>
            <a:spLocks noChangeShapeType="1"/>
          </p:cNvSpPr>
          <p:nvPr/>
        </p:nvSpPr>
        <p:spPr bwMode="auto">
          <a:xfrm>
            <a:off x="3508331" y="3096191"/>
            <a:ext cx="791298" cy="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31" name="Line 13"/>
          <p:cNvSpPr>
            <a:spLocks noChangeShapeType="1"/>
          </p:cNvSpPr>
          <p:nvPr/>
        </p:nvSpPr>
        <p:spPr bwMode="auto">
          <a:xfrm>
            <a:off x="3508331" y="3176892"/>
            <a:ext cx="419290" cy="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32" name="Line 14"/>
          <p:cNvSpPr>
            <a:spLocks noChangeShapeType="1"/>
          </p:cNvSpPr>
          <p:nvPr/>
        </p:nvSpPr>
        <p:spPr bwMode="auto">
          <a:xfrm>
            <a:off x="3312068" y="2935612"/>
            <a:ext cx="2383707" cy="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33" name="Line 15"/>
          <p:cNvSpPr>
            <a:spLocks noChangeShapeType="1"/>
          </p:cNvSpPr>
          <p:nvPr/>
        </p:nvSpPr>
        <p:spPr bwMode="auto">
          <a:xfrm>
            <a:off x="3425365" y="3016313"/>
            <a:ext cx="1485357" cy="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34" name="AutoShape 16"/>
          <p:cNvSpPr>
            <a:spLocks noChangeArrowheads="1"/>
          </p:cNvSpPr>
          <p:nvPr/>
        </p:nvSpPr>
        <p:spPr bwMode="auto">
          <a:xfrm flipH="1">
            <a:off x="2966823" y="2814560"/>
            <a:ext cx="666404" cy="483384"/>
          </a:xfrm>
          <a:prstGeom prst="cube">
            <a:avLst>
              <a:gd name="adj" fmla="val 28329"/>
            </a:avLst>
          </a:prstGeom>
          <a:solidFill>
            <a:srgbClr val="66FF66"/>
          </a:solidFill>
          <a:ln w="9525">
            <a:solidFill>
              <a:schemeClr val="tx1"/>
            </a:solidFill>
            <a:miter lim="800000"/>
          </a:ln>
          <a:effectLst/>
        </p:spPr>
        <p:txBody>
          <a:bodyPr wrap="none" anchor="ctr"/>
          <a:lstStyle/>
          <a:p>
            <a:pPr algn="ctr"/>
            <a:r>
              <a:rPr kumimoji="1" lang="zh-CN" altLang="en-US" sz="1100" b="1" dirty="0">
                <a:latin typeface="微软雅黑" panose="020B0503020204020204" pitchFamily="34" charset="-122"/>
                <a:ea typeface="微软雅黑" panose="020B0503020204020204" pitchFamily="34" charset="-122"/>
              </a:rPr>
              <a:t>以太网</a:t>
            </a:r>
            <a:endParaRPr kumimoji="1" lang="zh-CN" altLang="en-US" sz="1100" b="1" dirty="0">
              <a:latin typeface="微软雅黑" panose="020B0503020204020204" pitchFamily="34" charset="-122"/>
              <a:ea typeface="微软雅黑" panose="020B0503020204020204" pitchFamily="34" charset="-122"/>
            </a:endParaRPr>
          </a:p>
          <a:p>
            <a:pPr algn="ctr"/>
            <a:r>
              <a:rPr kumimoji="1" lang="zh-CN" altLang="en-US" sz="1100" b="1" dirty="0">
                <a:latin typeface="微软雅黑" panose="020B0503020204020204" pitchFamily="34" charset="-122"/>
                <a:ea typeface="微软雅黑" panose="020B0503020204020204" pitchFamily="34" charset="-122"/>
              </a:rPr>
              <a:t>交换机</a:t>
            </a:r>
            <a:endParaRPr kumimoji="1" lang="zh-CN" altLang="en-US" sz="1100" b="1" dirty="0">
              <a:latin typeface="微软雅黑" panose="020B0503020204020204" pitchFamily="34" charset="-122"/>
              <a:ea typeface="微软雅黑" panose="020B0503020204020204" pitchFamily="34" charset="-122"/>
            </a:endParaRPr>
          </a:p>
        </p:txBody>
      </p:sp>
      <p:sp>
        <p:nvSpPr>
          <p:cNvPr id="135" name="AutoShape 22"/>
          <p:cNvSpPr>
            <a:spLocks noChangeArrowheads="1"/>
          </p:cNvSpPr>
          <p:nvPr/>
        </p:nvSpPr>
        <p:spPr bwMode="auto">
          <a:xfrm flipH="1">
            <a:off x="2966823" y="839849"/>
            <a:ext cx="666404" cy="483384"/>
          </a:xfrm>
          <a:prstGeom prst="cube">
            <a:avLst>
              <a:gd name="adj" fmla="val 28329"/>
            </a:avLst>
          </a:prstGeom>
          <a:solidFill>
            <a:srgbClr val="66FF66"/>
          </a:solidFill>
          <a:ln w="9525">
            <a:solidFill>
              <a:schemeClr val="tx1"/>
            </a:solidFill>
            <a:miter lim="800000"/>
          </a:ln>
          <a:effectLst/>
        </p:spPr>
        <p:txBody>
          <a:bodyPr wrap="none" anchor="ctr"/>
          <a:lstStyle/>
          <a:p>
            <a:pPr algn="ctr"/>
            <a:r>
              <a:rPr kumimoji="1" lang="zh-CN" altLang="en-US" sz="1100" b="1" dirty="0">
                <a:latin typeface="微软雅黑" panose="020B0503020204020204" pitchFamily="34" charset="-122"/>
                <a:ea typeface="微软雅黑" panose="020B0503020204020204" pitchFamily="34" charset="-122"/>
              </a:rPr>
              <a:t>以太网</a:t>
            </a:r>
            <a:endParaRPr kumimoji="1" lang="zh-CN" altLang="en-US" sz="1100" b="1" dirty="0">
              <a:latin typeface="微软雅黑" panose="020B0503020204020204" pitchFamily="34" charset="-122"/>
              <a:ea typeface="微软雅黑" panose="020B0503020204020204" pitchFamily="34" charset="-122"/>
            </a:endParaRPr>
          </a:p>
          <a:p>
            <a:pPr algn="ctr"/>
            <a:r>
              <a:rPr kumimoji="1" lang="zh-CN" altLang="en-US" sz="1100" b="1" dirty="0">
                <a:latin typeface="微软雅黑" panose="020B0503020204020204" pitchFamily="34" charset="-122"/>
                <a:ea typeface="微软雅黑" panose="020B0503020204020204" pitchFamily="34" charset="-122"/>
              </a:rPr>
              <a:t>交换机</a:t>
            </a:r>
            <a:endParaRPr kumimoji="1" lang="zh-CN" altLang="en-US" sz="1100" b="1" dirty="0">
              <a:latin typeface="微软雅黑" panose="020B0503020204020204" pitchFamily="34" charset="-122"/>
              <a:ea typeface="微软雅黑" panose="020B0503020204020204" pitchFamily="34" charset="-122"/>
            </a:endParaRPr>
          </a:p>
        </p:txBody>
      </p:sp>
      <p:sp>
        <p:nvSpPr>
          <p:cNvPr id="136" name="Line 23"/>
          <p:cNvSpPr>
            <a:spLocks noChangeShapeType="1"/>
          </p:cNvSpPr>
          <p:nvPr/>
        </p:nvSpPr>
        <p:spPr bwMode="auto">
          <a:xfrm>
            <a:off x="2841927" y="1128068"/>
            <a:ext cx="0" cy="261291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37" name="Line 24"/>
          <p:cNvSpPr>
            <a:spLocks noChangeShapeType="1"/>
          </p:cNvSpPr>
          <p:nvPr/>
        </p:nvSpPr>
        <p:spPr bwMode="auto">
          <a:xfrm>
            <a:off x="2833899" y="1122303"/>
            <a:ext cx="257818" cy="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38" name="AutoShape 46"/>
          <p:cNvSpPr>
            <a:spLocks noChangeArrowheads="1"/>
          </p:cNvSpPr>
          <p:nvPr/>
        </p:nvSpPr>
        <p:spPr bwMode="auto">
          <a:xfrm flipH="1">
            <a:off x="2966823" y="1806617"/>
            <a:ext cx="666404" cy="484208"/>
          </a:xfrm>
          <a:prstGeom prst="cube">
            <a:avLst>
              <a:gd name="adj" fmla="val 28329"/>
            </a:avLst>
          </a:prstGeom>
          <a:solidFill>
            <a:srgbClr val="66FF66"/>
          </a:solidFill>
          <a:ln w="9525">
            <a:solidFill>
              <a:schemeClr val="tx1"/>
            </a:solidFill>
            <a:miter lim="800000"/>
          </a:ln>
          <a:effectLst/>
        </p:spPr>
        <p:txBody>
          <a:bodyPr wrap="none" anchor="ctr"/>
          <a:lstStyle/>
          <a:p>
            <a:pPr algn="ctr"/>
            <a:r>
              <a:rPr kumimoji="1" lang="zh-CN" altLang="en-US" sz="1100" b="1">
                <a:latin typeface="微软雅黑" panose="020B0503020204020204" pitchFamily="34" charset="-122"/>
                <a:ea typeface="微软雅黑" panose="020B0503020204020204" pitchFamily="34" charset="-122"/>
              </a:rPr>
              <a:t>以太网</a:t>
            </a:r>
            <a:endParaRPr kumimoji="1" lang="zh-CN" altLang="en-US" sz="1100" b="1">
              <a:latin typeface="微软雅黑" panose="020B0503020204020204" pitchFamily="34" charset="-122"/>
              <a:ea typeface="微软雅黑" panose="020B0503020204020204" pitchFamily="34" charset="-122"/>
            </a:endParaRPr>
          </a:p>
          <a:p>
            <a:pPr algn="ctr"/>
            <a:r>
              <a:rPr kumimoji="1" lang="zh-CN" altLang="en-US" sz="1100" b="1">
                <a:latin typeface="微软雅黑" panose="020B0503020204020204" pitchFamily="34" charset="-122"/>
                <a:ea typeface="微软雅黑" panose="020B0503020204020204" pitchFamily="34" charset="-122"/>
              </a:rPr>
              <a:t>交换机</a:t>
            </a:r>
            <a:endParaRPr kumimoji="1" lang="zh-CN" altLang="en-US" sz="1100" b="1">
              <a:latin typeface="微软雅黑" panose="020B0503020204020204" pitchFamily="34" charset="-122"/>
              <a:ea typeface="微软雅黑" panose="020B0503020204020204" pitchFamily="34" charset="-122"/>
            </a:endParaRPr>
          </a:p>
        </p:txBody>
      </p:sp>
      <p:sp>
        <p:nvSpPr>
          <p:cNvPr id="139" name="Line 47"/>
          <p:cNvSpPr>
            <a:spLocks noChangeShapeType="1"/>
          </p:cNvSpPr>
          <p:nvPr/>
        </p:nvSpPr>
        <p:spPr bwMode="auto">
          <a:xfrm>
            <a:off x="2924893" y="2085778"/>
            <a:ext cx="0" cy="1735901"/>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40" name="Line 48"/>
          <p:cNvSpPr>
            <a:spLocks noChangeShapeType="1"/>
          </p:cNvSpPr>
          <p:nvPr/>
        </p:nvSpPr>
        <p:spPr bwMode="auto">
          <a:xfrm>
            <a:off x="2917757" y="2089072"/>
            <a:ext cx="155227" cy="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41" name="Line 49"/>
          <p:cNvSpPr>
            <a:spLocks noChangeShapeType="1"/>
          </p:cNvSpPr>
          <p:nvPr/>
        </p:nvSpPr>
        <p:spPr bwMode="auto">
          <a:xfrm>
            <a:off x="3008752" y="3116778"/>
            <a:ext cx="0" cy="785602"/>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42" name="Line 50"/>
          <p:cNvSpPr>
            <a:spLocks noChangeShapeType="1"/>
          </p:cNvSpPr>
          <p:nvPr/>
        </p:nvSpPr>
        <p:spPr bwMode="auto">
          <a:xfrm>
            <a:off x="3000722" y="3116778"/>
            <a:ext cx="85642" cy="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43" name="AutoShape 51"/>
          <p:cNvSpPr>
            <a:spLocks noChangeArrowheads="1"/>
          </p:cNvSpPr>
          <p:nvPr/>
        </p:nvSpPr>
        <p:spPr bwMode="auto">
          <a:xfrm flipH="1">
            <a:off x="2633174" y="3691714"/>
            <a:ext cx="667295" cy="483384"/>
          </a:xfrm>
          <a:prstGeom prst="cube">
            <a:avLst>
              <a:gd name="adj" fmla="val 28329"/>
            </a:avLst>
          </a:prstGeom>
          <a:solidFill>
            <a:srgbClr val="66FF66"/>
          </a:solidFill>
          <a:ln w="9525">
            <a:solidFill>
              <a:schemeClr val="tx1"/>
            </a:solidFill>
            <a:miter lim="800000"/>
          </a:ln>
          <a:effectLst/>
        </p:spPr>
        <p:txBody>
          <a:bodyPr wrap="none" anchor="ctr"/>
          <a:lstStyle/>
          <a:p>
            <a:pPr algn="ctr"/>
            <a:r>
              <a:rPr kumimoji="1" lang="zh-CN" altLang="en-US" sz="1100" b="1" dirty="0">
                <a:latin typeface="微软雅黑" panose="020B0503020204020204" pitchFamily="34" charset="-122"/>
                <a:ea typeface="微软雅黑" panose="020B0503020204020204" pitchFamily="34" charset="-122"/>
              </a:rPr>
              <a:t>以太网</a:t>
            </a:r>
            <a:endParaRPr kumimoji="1" lang="zh-CN" altLang="en-US" sz="1100" b="1" dirty="0">
              <a:latin typeface="微软雅黑" panose="020B0503020204020204" pitchFamily="34" charset="-122"/>
              <a:ea typeface="微软雅黑" panose="020B0503020204020204" pitchFamily="34" charset="-122"/>
            </a:endParaRPr>
          </a:p>
          <a:p>
            <a:pPr algn="ctr"/>
            <a:r>
              <a:rPr kumimoji="1" lang="zh-CN" altLang="en-US" sz="1100" b="1" dirty="0">
                <a:latin typeface="微软雅黑" panose="020B0503020204020204" pitchFamily="34" charset="-122"/>
                <a:ea typeface="微软雅黑" panose="020B0503020204020204" pitchFamily="34" charset="-122"/>
              </a:rPr>
              <a:t>交换机</a:t>
            </a:r>
            <a:endParaRPr kumimoji="1" lang="zh-CN" altLang="en-US" sz="1100" b="1" dirty="0">
              <a:latin typeface="微软雅黑" panose="020B0503020204020204" pitchFamily="34" charset="-122"/>
              <a:ea typeface="微软雅黑" panose="020B0503020204020204" pitchFamily="34" charset="-122"/>
            </a:endParaRPr>
          </a:p>
        </p:txBody>
      </p:sp>
      <p:grpSp>
        <p:nvGrpSpPr>
          <p:cNvPr id="144" name="组合 143"/>
          <p:cNvGrpSpPr/>
          <p:nvPr/>
        </p:nvGrpSpPr>
        <p:grpSpPr>
          <a:xfrm>
            <a:off x="5464599" y="839849"/>
            <a:ext cx="691856" cy="2377394"/>
            <a:chOff x="5479461" y="839849"/>
            <a:chExt cx="691856" cy="2377394"/>
          </a:xfrm>
        </p:grpSpPr>
        <p:sp>
          <p:nvSpPr>
            <p:cNvPr id="145" name="AutoShape 21"/>
            <p:cNvSpPr>
              <a:spLocks noChangeArrowheads="1"/>
            </p:cNvSpPr>
            <p:nvPr/>
          </p:nvSpPr>
          <p:spPr bwMode="auto">
            <a:xfrm>
              <a:off x="5508433" y="839849"/>
              <a:ext cx="582545" cy="2377394"/>
            </a:xfrm>
            <a:prstGeom prst="roundRect">
              <a:avLst>
                <a:gd name="adj" fmla="val 50000"/>
              </a:avLst>
            </a:prstGeom>
            <a:solidFill>
              <a:srgbClr val="FF66FF">
                <a:alpha val="49804"/>
              </a:srgbClr>
            </a:solidFill>
            <a:ln w="9525">
              <a:solidFill>
                <a:schemeClr val="tx1"/>
              </a:solidFill>
              <a:prstDash val="dash"/>
              <a:round/>
            </a:ln>
            <a:effec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46" name="Text Box 25"/>
            <p:cNvSpPr txBox="1">
              <a:spLocks noChangeArrowheads="1"/>
            </p:cNvSpPr>
            <p:nvPr/>
          </p:nvSpPr>
          <p:spPr bwMode="auto">
            <a:xfrm>
              <a:off x="5479461" y="1517604"/>
              <a:ext cx="69185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dirty="0">
                  <a:solidFill>
                    <a:srgbClr val="3333FF"/>
                  </a:solidFill>
                  <a:latin typeface="微软雅黑" panose="020B0503020204020204" pitchFamily="34" charset="-122"/>
                  <a:ea typeface="微软雅黑" panose="020B0503020204020204" pitchFamily="34" charset="-122"/>
                </a:rPr>
                <a:t>VLAN</a:t>
              </a:r>
              <a:r>
                <a:rPr kumimoji="1" lang="en-US" altLang="zh-CN" sz="1200" b="1" baseline="-25000" dirty="0">
                  <a:solidFill>
                    <a:srgbClr val="3333FF"/>
                  </a:solidFill>
                  <a:latin typeface="微软雅黑" panose="020B0503020204020204" pitchFamily="34" charset="-122"/>
                  <a:ea typeface="微软雅黑" panose="020B0503020204020204" pitchFamily="34" charset="-122"/>
                </a:rPr>
                <a:t>3</a:t>
              </a:r>
              <a:endParaRPr kumimoji="1" lang="en-US" altLang="zh-CN" sz="1200" b="1" dirty="0">
                <a:solidFill>
                  <a:srgbClr val="3333FF"/>
                </a:solidFill>
                <a:latin typeface="微软雅黑" panose="020B0503020204020204" pitchFamily="34" charset="-122"/>
                <a:ea typeface="微软雅黑" panose="020B0503020204020204" pitchFamily="34" charset="-122"/>
              </a:endParaRPr>
            </a:p>
          </p:txBody>
        </p:sp>
      </p:grpSp>
      <p:grpSp>
        <p:nvGrpSpPr>
          <p:cNvPr id="147" name="组合 146"/>
          <p:cNvGrpSpPr/>
          <p:nvPr/>
        </p:nvGrpSpPr>
        <p:grpSpPr>
          <a:xfrm>
            <a:off x="3785188" y="920551"/>
            <a:ext cx="875156" cy="2659849"/>
            <a:chOff x="3800050" y="920551"/>
            <a:chExt cx="875156" cy="2659849"/>
          </a:xfrm>
        </p:grpSpPr>
        <p:sp>
          <p:nvSpPr>
            <p:cNvPr id="148" name="AutoShape 18"/>
            <p:cNvSpPr>
              <a:spLocks noChangeArrowheads="1"/>
            </p:cNvSpPr>
            <p:nvPr/>
          </p:nvSpPr>
          <p:spPr bwMode="auto">
            <a:xfrm>
              <a:off x="3800050" y="920551"/>
              <a:ext cx="875156" cy="2659849"/>
            </a:xfrm>
            <a:prstGeom prst="roundRect">
              <a:avLst>
                <a:gd name="adj" fmla="val 50000"/>
              </a:avLst>
            </a:prstGeom>
            <a:solidFill>
              <a:srgbClr val="00FF99">
                <a:alpha val="49804"/>
              </a:srgbClr>
            </a:solidFill>
            <a:ln w="9525">
              <a:solidFill>
                <a:schemeClr val="tx1"/>
              </a:solidFill>
              <a:prstDash val="dash"/>
              <a:round/>
            </a:ln>
            <a:effec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49" name="Text Box 28"/>
            <p:cNvSpPr txBox="1">
              <a:spLocks noChangeArrowheads="1"/>
            </p:cNvSpPr>
            <p:nvPr/>
          </p:nvSpPr>
          <p:spPr bwMode="auto">
            <a:xfrm>
              <a:off x="3924944" y="1519251"/>
              <a:ext cx="69185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dirty="0">
                  <a:solidFill>
                    <a:srgbClr val="3333FF"/>
                  </a:solidFill>
                  <a:latin typeface="微软雅黑" panose="020B0503020204020204" pitchFamily="34" charset="-122"/>
                  <a:ea typeface="微软雅黑" panose="020B0503020204020204" pitchFamily="34" charset="-122"/>
                </a:rPr>
                <a:t>VLAN</a:t>
              </a:r>
              <a:r>
                <a:rPr kumimoji="1" lang="en-US" altLang="zh-CN" sz="1200" b="1" baseline="-25000" dirty="0">
                  <a:solidFill>
                    <a:srgbClr val="3333FF"/>
                  </a:solidFill>
                  <a:latin typeface="微软雅黑" panose="020B0503020204020204" pitchFamily="34" charset="-122"/>
                  <a:ea typeface="微软雅黑" panose="020B0503020204020204" pitchFamily="34" charset="-122"/>
                </a:rPr>
                <a:t>1</a:t>
              </a:r>
              <a:endParaRPr kumimoji="1" lang="en-US" altLang="zh-CN" sz="1200" b="1" dirty="0">
                <a:solidFill>
                  <a:srgbClr val="3333FF"/>
                </a:solidFill>
                <a:latin typeface="微软雅黑" panose="020B0503020204020204" pitchFamily="34" charset="-122"/>
                <a:ea typeface="微软雅黑" panose="020B0503020204020204" pitchFamily="34" charset="-122"/>
              </a:endParaRPr>
            </a:p>
          </p:txBody>
        </p:sp>
      </p:grpSp>
      <p:grpSp>
        <p:nvGrpSpPr>
          <p:cNvPr id="150" name="组合 149"/>
          <p:cNvGrpSpPr/>
          <p:nvPr/>
        </p:nvGrpSpPr>
        <p:grpSpPr>
          <a:xfrm>
            <a:off x="4719691" y="920550"/>
            <a:ext cx="691856" cy="2377394"/>
            <a:chOff x="4734553" y="920550"/>
            <a:chExt cx="691856" cy="2377394"/>
          </a:xfrm>
        </p:grpSpPr>
        <p:sp>
          <p:nvSpPr>
            <p:cNvPr id="151" name="AutoShape 17"/>
            <p:cNvSpPr>
              <a:spLocks noChangeArrowheads="1"/>
            </p:cNvSpPr>
            <p:nvPr/>
          </p:nvSpPr>
          <p:spPr bwMode="auto">
            <a:xfrm>
              <a:off x="4758171" y="920550"/>
              <a:ext cx="624474" cy="2377394"/>
            </a:xfrm>
            <a:prstGeom prst="roundRect">
              <a:avLst>
                <a:gd name="adj" fmla="val 50000"/>
              </a:avLst>
            </a:prstGeom>
            <a:solidFill>
              <a:srgbClr val="FFFF00">
                <a:alpha val="49804"/>
              </a:srgbClr>
            </a:solidFill>
            <a:ln w="9525">
              <a:solidFill>
                <a:schemeClr val="tx1"/>
              </a:solidFill>
              <a:prstDash val="dash"/>
              <a:round/>
            </a:ln>
            <a:effec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52" name="Text Box 29"/>
            <p:cNvSpPr txBox="1">
              <a:spLocks noChangeArrowheads="1"/>
            </p:cNvSpPr>
            <p:nvPr/>
          </p:nvSpPr>
          <p:spPr bwMode="auto">
            <a:xfrm>
              <a:off x="4734553" y="1519251"/>
              <a:ext cx="69185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dirty="0">
                  <a:solidFill>
                    <a:srgbClr val="3333FF"/>
                  </a:solidFill>
                  <a:latin typeface="微软雅黑" panose="020B0503020204020204" pitchFamily="34" charset="-122"/>
                  <a:ea typeface="微软雅黑" panose="020B0503020204020204" pitchFamily="34" charset="-122"/>
                </a:rPr>
                <a:t>VLAN</a:t>
              </a:r>
              <a:r>
                <a:rPr kumimoji="1" lang="en-US" altLang="zh-CN" sz="1200" b="1" baseline="-25000" dirty="0">
                  <a:solidFill>
                    <a:srgbClr val="3333FF"/>
                  </a:solidFill>
                  <a:latin typeface="微软雅黑" panose="020B0503020204020204" pitchFamily="34" charset="-122"/>
                  <a:ea typeface="微软雅黑" panose="020B0503020204020204" pitchFamily="34" charset="-122"/>
                </a:rPr>
                <a:t>2</a:t>
              </a:r>
              <a:endParaRPr kumimoji="1" lang="en-US" altLang="zh-CN" sz="1200" b="1" dirty="0">
                <a:solidFill>
                  <a:srgbClr val="3333FF"/>
                </a:solidFill>
                <a:latin typeface="微软雅黑" panose="020B0503020204020204" pitchFamily="34" charset="-122"/>
                <a:ea typeface="微软雅黑" panose="020B0503020204020204" pitchFamily="34" charset="-122"/>
              </a:endParaRPr>
            </a:p>
          </p:txBody>
        </p:sp>
      </p:grpSp>
      <p:grpSp>
        <p:nvGrpSpPr>
          <p:cNvPr id="153" name="组合 152"/>
          <p:cNvGrpSpPr/>
          <p:nvPr/>
        </p:nvGrpSpPr>
        <p:grpSpPr>
          <a:xfrm>
            <a:off x="3845014" y="885681"/>
            <a:ext cx="2307061" cy="2675492"/>
            <a:chOff x="3845014" y="885681"/>
            <a:chExt cx="2307061" cy="2675492"/>
          </a:xfrm>
        </p:grpSpPr>
        <p:sp>
          <p:nvSpPr>
            <p:cNvPr id="154" name="Text Box 19"/>
            <p:cNvSpPr txBox="1">
              <a:spLocks noChangeArrowheads="1"/>
            </p:cNvSpPr>
            <p:nvPr/>
          </p:nvSpPr>
          <p:spPr bwMode="auto">
            <a:xfrm>
              <a:off x="4085835" y="1094845"/>
              <a:ext cx="36260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a:latin typeface="微软雅黑" panose="020B0503020204020204" pitchFamily="34" charset="-122"/>
                  <a:ea typeface="微软雅黑" panose="020B0503020204020204" pitchFamily="34" charset="-122"/>
                </a:rPr>
                <a:t>A</a:t>
              </a:r>
              <a:r>
                <a:rPr kumimoji="1" lang="en-US" altLang="zh-CN" sz="1200" b="1" baseline="-25000">
                  <a:latin typeface="微软雅黑" panose="020B0503020204020204" pitchFamily="34" charset="-122"/>
                  <a:ea typeface="微软雅黑" panose="020B0503020204020204" pitchFamily="34" charset="-122"/>
                </a:rPr>
                <a:t>4</a:t>
              </a:r>
              <a:endParaRPr kumimoji="1" lang="en-US" altLang="zh-CN" sz="1200" b="1">
                <a:latin typeface="微软雅黑" panose="020B0503020204020204" pitchFamily="34" charset="-122"/>
                <a:ea typeface="微软雅黑" panose="020B0503020204020204" pitchFamily="34" charset="-122"/>
              </a:endParaRPr>
            </a:p>
          </p:txBody>
        </p:sp>
        <p:sp>
          <p:nvSpPr>
            <p:cNvPr id="155" name="Text Box 20"/>
            <p:cNvSpPr txBox="1">
              <a:spLocks noChangeArrowheads="1"/>
            </p:cNvSpPr>
            <p:nvPr/>
          </p:nvSpPr>
          <p:spPr bwMode="auto">
            <a:xfrm>
              <a:off x="5062189" y="2913974"/>
              <a:ext cx="352982"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dirty="0">
                  <a:latin typeface="微软雅黑" panose="020B0503020204020204" pitchFamily="34" charset="-122"/>
                  <a:ea typeface="微软雅黑" panose="020B0503020204020204" pitchFamily="34" charset="-122"/>
                </a:rPr>
                <a:t>B</a:t>
              </a:r>
              <a:r>
                <a:rPr kumimoji="1" lang="en-US" altLang="zh-CN" sz="1200" b="1" baseline="-25000" dirty="0">
                  <a:latin typeface="微软雅黑" panose="020B0503020204020204" pitchFamily="34" charset="-122"/>
                  <a:ea typeface="微软雅黑" panose="020B0503020204020204" pitchFamily="34" charset="-122"/>
                </a:rPr>
                <a:t>1</a:t>
              </a:r>
              <a:endParaRPr kumimoji="1" lang="en-US" altLang="zh-CN" sz="1200" b="1" dirty="0">
                <a:latin typeface="微软雅黑" panose="020B0503020204020204" pitchFamily="34" charset="-122"/>
                <a:ea typeface="微软雅黑" panose="020B0503020204020204" pitchFamily="34" charset="-122"/>
              </a:endParaRPr>
            </a:p>
          </p:txBody>
        </p:sp>
        <p:sp>
          <p:nvSpPr>
            <p:cNvPr id="156" name="Text Box 26"/>
            <p:cNvSpPr txBox="1">
              <a:spLocks noChangeArrowheads="1"/>
            </p:cNvSpPr>
            <p:nvPr/>
          </p:nvSpPr>
          <p:spPr bwMode="auto">
            <a:xfrm>
              <a:off x="5787082" y="885681"/>
              <a:ext cx="351378"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dirty="0">
                  <a:latin typeface="微软雅黑" panose="020B0503020204020204" pitchFamily="34" charset="-122"/>
                  <a:ea typeface="微软雅黑" panose="020B0503020204020204" pitchFamily="34" charset="-122"/>
                </a:rPr>
                <a:t>C</a:t>
              </a:r>
              <a:r>
                <a:rPr kumimoji="1" lang="en-US" altLang="zh-CN" sz="1200" b="1" baseline="-25000" dirty="0">
                  <a:latin typeface="微软雅黑" panose="020B0503020204020204" pitchFamily="34" charset="-122"/>
                  <a:ea typeface="微软雅黑" panose="020B0503020204020204" pitchFamily="34" charset="-122"/>
                </a:rPr>
                <a:t>3</a:t>
              </a:r>
              <a:endParaRPr kumimoji="1" lang="en-US" altLang="zh-CN" sz="1200" b="1" dirty="0">
                <a:latin typeface="微软雅黑" panose="020B0503020204020204" pitchFamily="34" charset="-122"/>
                <a:ea typeface="微软雅黑" panose="020B0503020204020204" pitchFamily="34" charset="-122"/>
              </a:endParaRPr>
            </a:p>
          </p:txBody>
        </p:sp>
        <p:sp>
          <p:nvSpPr>
            <p:cNvPr id="157" name="Text Box 27"/>
            <p:cNvSpPr txBox="1">
              <a:spLocks noChangeArrowheads="1"/>
            </p:cNvSpPr>
            <p:nvPr/>
          </p:nvSpPr>
          <p:spPr bwMode="auto">
            <a:xfrm>
              <a:off x="5036430" y="1030614"/>
              <a:ext cx="352982"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a:latin typeface="微软雅黑" panose="020B0503020204020204" pitchFamily="34" charset="-122"/>
                  <a:ea typeface="微软雅黑" panose="020B0503020204020204" pitchFamily="34" charset="-122"/>
                </a:rPr>
                <a:t>B</a:t>
              </a:r>
              <a:r>
                <a:rPr kumimoji="1" lang="en-US" altLang="zh-CN" sz="1200" b="1" baseline="-25000">
                  <a:latin typeface="微软雅黑" panose="020B0503020204020204" pitchFamily="34" charset="-122"/>
                  <a:ea typeface="微软雅黑" panose="020B0503020204020204" pitchFamily="34" charset="-122"/>
                </a:rPr>
                <a:t>3</a:t>
              </a:r>
              <a:endParaRPr kumimoji="1" lang="en-US" altLang="zh-CN" sz="1200" b="1">
                <a:latin typeface="微软雅黑" panose="020B0503020204020204" pitchFamily="34" charset="-122"/>
                <a:ea typeface="微软雅黑" panose="020B0503020204020204" pitchFamily="34" charset="-122"/>
              </a:endParaRPr>
            </a:p>
          </p:txBody>
        </p:sp>
        <p:sp>
          <p:nvSpPr>
            <p:cNvPr id="158" name="Text Box 30"/>
            <p:cNvSpPr txBox="1">
              <a:spLocks noChangeArrowheads="1"/>
            </p:cNvSpPr>
            <p:nvPr/>
          </p:nvSpPr>
          <p:spPr bwMode="auto">
            <a:xfrm>
              <a:off x="5786423" y="2799738"/>
              <a:ext cx="351378"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a:latin typeface="微软雅黑" panose="020B0503020204020204" pitchFamily="34" charset="-122"/>
                  <a:ea typeface="微软雅黑" panose="020B0503020204020204" pitchFamily="34" charset="-122"/>
                </a:rPr>
                <a:t>C</a:t>
              </a:r>
              <a:r>
                <a:rPr kumimoji="1" lang="en-US" altLang="zh-CN" sz="1200" b="1" baseline="-25000">
                  <a:latin typeface="微软雅黑" panose="020B0503020204020204" pitchFamily="34" charset="-122"/>
                  <a:ea typeface="微软雅黑" panose="020B0503020204020204" pitchFamily="34" charset="-122"/>
                </a:rPr>
                <a:t>1</a:t>
              </a:r>
              <a:endParaRPr kumimoji="1" lang="en-US" altLang="zh-CN" sz="1200" b="1">
                <a:latin typeface="微软雅黑" panose="020B0503020204020204" pitchFamily="34" charset="-122"/>
                <a:ea typeface="微软雅黑" panose="020B0503020204020204" pitchFamily="34" charset="-122"/>
              </a:endParaRPr>
            </a:p>
          </p:txBody>
        </p:sp>
        <p:sp>
          <p:nvSpPr>
            <p:cNvPr id="159" name="Text Box 31"/>
            <p:cNvSpPr txBox="1">
              <a:spLocks noChangeArrowheads="1"/>
            </p:cNvSpPr>
            <p:nvPr/>
          </p:nvSpPr>
          <p:spPr bwMode="auto">
            <a:xfrm>
              <a:off x="4396522" y="3013843"/>
              <a:ext cx="36260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a:latin typeface="微软雅黑" panose="020B0503020204020204" pitchFamily="34" charset="-122"/>
                  <a:ea typeface="微软雅黑" panose="020B0503020204020204" pitchFamily="34" charset="-122"/>
                </a:rPr>
                <a:t>A</a:t>
              </a:r>
              <a:r>
                <a:rPr kumimoji="1" lang="en-US" altLang="zh-CN" sz="1200" b="1" baseline="-25000">
                  <a:latin typeface="微软雅黑" panose="020B0503020204020204" pitchFamily="34" charset="-122"/>
                  <a:ea typeface="微软雅黑" panose="020B0503020204020204" pitchFamily="34" charset="-122"/>
                </a:rPr>
                <a:t>2</a:t>
              </a:r>
              <a:endParaRPr kumimoji="1" lang="en-US" altLang="zh-CN" sz="1200" b="1">
                <a:latin typeface="微软雅黑" panose="020B0503020204020204" pitchFamily="34" charset="-122"/>
                <a:ea typeface="微软雅黑" panose="020B0503020204020204" pitchFamily="34" charset="-122"/>
              </a:endParaRPr>
            </a:p>
          </p:txBody>
        </p:sp>
        <p:sp>
          <p:nvSpPr>
            <p:cNvPr id="160" name="Text Box 32"/>
            <p:cNvSpPr txBox="1">
              <a:spLocks noChangeArrowheads="1"/>
            </p:cNvSpPr>
            <p:nvPr/>
          </p:nvSpPr>
          <p:spPr bwMode="auto">
            <a:xfrm>
              <a:off x="4091768" y="3284174"/>
              <a:ext cx="36260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dirty="0">
                  <a:latin typeface="微软雅黑" panose="020B0503020204020204" pitchFamily="34" charset="-122"/>
                  <a:ea typeface="微软雅黑" panose="020B0503020204020204" pitchFamily="34" charset="-122"/>
                </a:rPr>
                <a:t>A</a:t>
              </a:r>
              <a:r>
                <a:rPr kumimoji="1" lang="en-US" altLang="zh-CN" sz="1200" b="1" baseline="-25000" dirty="0">
                  <a:latin typeface="微软雅黑" panose="020B0503020204020204" pitchFamily="34" charset="-122"/>
                  <a:ea typeface="微软雅黑" panose="020B0503020204020204" pitchFamily="34" charset="-122"/>
                </a:rPr>
                <a:t>1</a:t>
              </a:r>
              <a:endParaRPr kumimoji="1" lang="en-US" altLang="zh-CN" sz="1200" b="1" dirty="0">
                <a:latin typeface="微软雅黑" panose="020B0503020204020204" pitchFamily="34" charset="-122"/>
                <a:ea typeface="微软雅黑" panose="020B0503020204020204" pitchFamily="34" charset="-122"/>
              </a:endParaRPr>
            </a:p>
          </p:txBody>
        </p:sp>
        <p:sp>
          <p:nvSpPr>
            <p:cNvPr id="161" name="Text Box 33"/>
            <p:cNvSpPr txBox="1">
              <a:spLocks noChangeArrowheads="1"/>
            </p:cNvSpPr>
            <p:nvPr/>
          </p:nvSpPr>
          <p:spPr bwMode="auto">
            <a:xfrm>
              <a:off x="4084866" y="2094297"/>
              <a:ext cx="36260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dirty="0">
                  <a:latin typeface="微软雅黑" panose="020B0503020204020204" pitchFamily="34" charset="-122"/>
                  <a:ea typeface="微软雅黑" panose="020B0503020204020204" pitchFamily="34" charset="-122"/>
                </a:rPr>
                <a:t>A</a:t>
              </a:r>
              <a:r>
                <a:rPr kumimoji="1" lang="en-US" altLang="zh-CN" sz="1200" b="1" baseline="-25000" dirty="0">
                  <a:latin typeface="微软雅黑" panose="020B0503020204020204" pitchFamily="34" charset="-122"/>
                  <a:ea typeface="微软雅黑" panose="020B0503020204020204" pitchFamily="34" charset="-122"/>
                </a:rPr>
                <a:t>3</a:t>
              </a:r>
              <a:endParaRPr kumimoji="1" lang="en-US" altLang="zh-CN" sz="1200" b="1" dirty="0">
                <a:latin typeface="微软雅黑" panose="020B0503020204020204" pitchFamily="34" charset="-122"/>
                <a:ea typeface="微软雅黑" panose="020B0503020204020204" pitchFamily="34" charset="-122"/>
              </a:endParaRPr>
            </a:p>
          </p:txBody>
        </p:sp>
        <p:sp>
          <p:nvSpPr>
            <p:cNvPr id="162" name="Text Box 34"/>
            <p:cNvSpPr txBox="1">
              <a:spLocks noChangeArrowheads="1"/>
            </p:cNvSpPr>
            <p:nvPr/>
          </p:nvSpPr>
          <p:spPr bwMode="auto">
            <a:xfrm>
              <a:off x="5800697" y="1795685"/>
              <a:ext cx="351378"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dirty="0">
                  <a:latin typeface="微软雅黑" panose="020B0503020204020204" pitchFamily="34" charset="-122"/>
                  <a:ea typeface="微软雅黑" panose="020B0503020204020204" pitchFamily="34" charset="-122"/>
                </a:rPr>
                <a:t>C</a:t>
              </a:r>
              <a:r>
                <a:rPr kumimoji="1" lang="en-US" altLang="zh-CN" sz="1200" b="1" baseline="-25000" dirty="0">
                  <a:latin typeface="微软雅黑" panose="020B0503020204020204" pitchFamily="34" charset="-122"/>
                  <a:ea typeface="微软雅黑" panose="020B0503020204020204" pitchFamily="34" charset="-122"/>
                </a:rPr>
                <a:t>2</a:t>
              </a:r>
              <a:endParaRPr kumimoji="1" lang="en-US" altLang="zh-CN" sz="1200" b="1" dirty="0">
                <a:latin typeface="微软雅黑" panose="020B0503020204020204" pitchFamily="34" charset="-122"/>
                <a:ea typeface="微软雅黑" panose="020B0503020204020204" pitchFamily="34" charset="-122"/>
              </a:endParaRPr>
            </a:p>
          </p:txBody>
        </p:sp>
        <p:sp>
          <p:nvSpPr>
            <p:cNvPr id="163" name="Text Box 35"/>
            <p:cNvSpPr txBox="1">
              <a:spLocks noChangeArrowheads="1"/>
            </p:cNvSpPr>
            <p:nvPr/>
          </p:nvSpPr>
          <p:spPr bwMode="auto">
            <a:xfrm>
              <a:off x="5061530" y="1914494"/>
              <a:ext cx="352982"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dirty="0">
                  <a:latin typeface="微软雅黑" panose="020B0503020204020204" pitchFamily="34" charset="-122"/>
                  <a:ea typeface="微软雅黑" panose="020B0503020204020204" pitchFamily="34" charset="-122"/>
                </a:rPr>
                <a:t>B</a:t>
              </a:r>
              <a:r>
                <a:rPr kumimoji="1" lang="en-US" altLang="zh-CN" sz="1200" b="1" baseline="-25000" dirty="0">
                  <a:latin typeface="微软雅黑" panose="020B0503020204020204" pitchFamily="34" charset="-122"/>
                  <a:ea typeface="微软雅黑" panose="020B0503020204020204" pitchFamily="34" charset="-122"/>
                </a:rPr>
                <a:t>2</a:t>
              </a:r>
              <a:endParaRPr kumimoji="1" lang="en-US" altLang="zh-CN" sz="1200" b="1" dirty="0">
                <a:latin typeface="微软雅黑" panose="020B0503020204020204" pitchFamily="34" charset="-122"/>
                <a:ea typeface="微软雅黑" panose="020B0503020204020204" pitchFamily="34" charset="-122"/>
              </a:endParaRPr>
            </a:p>
          </p:txBody>
        </p:sp>
        <p:pic>
          <p:nvPicPr>
            <p:cNvPr id="164" name="Picture 239" descr="jisuanji"/>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845014" y="1112108"/>
              <a:ext cx="330980" cy="330980"/>
            </a:xfrm>
            <a:prstGeom prst="rect">
              <a:avLst/>
            </a:prstGeom>
            <a:noFill/>
            <a:extLst>
              <a:ext uri="{909E8E84-426E-40DD-AFC4-6F175D3DCCD1}">
                <a14:hiddenFill xmlns:a14="http://schemas.microsoft.com/office/drawing/2010/main">
                  <a:solidFill>
                    <a:srgbClr val="FFFFFF"/>
                  </a:solidFill>
                </a14:hiddenFill>
              </a:ext>
            </a:extLst>
          </p:spPr>
        </p:pic>
        <p:pic>
          <p:nvPicPr>
            <p:cNvPr id="165" name="Picture 239" descr="jisuanji"/>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4794179" y="1032598"/>
              <a:ext cx="330980" cy="330980"/>
            </a:xfrm>
            <a:prstGeom prst="rect">
              <a:avLst/>
            </a:prstGeom>
            <a:noFill/>
            <a:extLst>
              <a:ext uri="{909E8E84-426E-40DD-AFC4-6F175D3DCCD1}">
                <a14:hiddenFill xmlns:a14="http://schemas.microsoft.com/office/drawing/2010/main">
                  <a:solidFill>
                    <a:srgbClr val="FFFFFF"/>
                  </a:solidFill>
                </a14:hiddenFill>
              </a:ext>
            </a:extLst>
          </p:spPr>
        </p:pic>
        <p:pic>
          <p:nvPicPr>
            <p:cNvPr id="166" name="Picture 239" descr="jisuanji"/>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5546512" y="947370"/>
              <a:ext cx="330980" cy="330980"/>
            </a:xfrm>
            <a:prstGeom prst="rect">
              <a:avLst/>
            </a:prstGeom>
            <a:noFill/>
            <a:extLst>
              <a:ext uri="{909E8E84-426E-40DD-AFC4-6F175D3DCCD1}">
                <a14:hiddenFill xmlns:a14="http://schemas.microsoft.com/office/drawing/2010/main">
                  <a:solidFill>
                    <a:srgbClr val="FFFFFF"/>
                  </a:solidFill>
                </a14:hiddenFill>
              </a:ext>
            </a:extLst>
          </p:spPr>
        </p:pic>
        <p:pic>
          <p:nvPicPr>
            <p:cNvPr id="167" name="Picture 239" descr="jisuanji"/>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845014" y="2075645"/>
              <a:ext cx="330980" cy="330980"/>
            </a:xfrm>
            <a:prstGeom prst="rect">
              <a:avLst/>
            </a:prstGeom>
            <a:noFill/>
            <a:extLst>
              <a:ext uri="{909E8E84-426E-40DD-AFC4-6F175D3DCCD1}">
                <a14:hiddenFill xmlns:a14="http://schemas.microsoft.com/office/drawing/2010/main">
                  <a:solidFill>
                    <a:srgbClr val="FFFFFF"/>
                  </a:solidFill>
                </a14:hiddenFill>
              </a:ext>
            </a:extLst>
          </p:spPr>
        </p:pic>
        <p:pic>
          <p:nvPicPr>
            <p:cNvPr id="168" name="Picture 239" descr="jisuanji"/>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4794179" y="1955482"/>
              <a:ext cx="330980" cy="330980"/>
            </a:xfrm>
            <a:prstGeom prst="rect">
              <a:avLst/>
            </a:prstGeom>
            <a:noFill/>
            <a:extLst>
              <a:ext uri="{909E8E84-426E-40DD-AFC4-6F175D3DCCD1}">
                <a14:hiddenFill xmlns:a14="http://schemas.microsoft.com/office/drawing/2010/main">
                  <a:solidFill>
                    <a:srgbClr val="FFFFFF"/>
                  </a:solidFill>
                </a14:hiddenFill>
              </a:ext>
            </a:extLst>
          </p:spPr>
        </p:pic>
        <p:pic>
          <p:nvPicPr>
            <p:cNvPr id="169" name="Picture 239" descr="jisuanji"/>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4794179" y="2931790"/>
              <a:ext cx="330980" cy="330980"/>
            </a:xfrm>
            <a:prstGeom prst="rect">
              <a:avLst/>
            </a:prstGeom>
            <a:noFill/>
            <a:extLst>
              <a:ext uri="{909E8E84-426E-40DD-AFC4-6F175D3DCCD1}">
                <a14:hiddenFill xmlns:a14="http://schemas.microsoft.com/office/drawing/2010/main">
                  <a:solidFill>
                    <a:srgbClr val="FFFFFF"/>
                  </a:solidFill>
                </a14:hiddenFill>
              </a:ext>
            </a:extLst>
          </p:spPr>
        </p:pic>
        <p:pic>
          <p:nvPicPr>
            <p:cNvPr id="170" name="Picture 239" descr="jisuanji"/>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845014" y="3116010"/>
              <a:ext cx="330980" cy="330980"/>
            </a:xfrm>
            <a:prstGeom prst="rect">
              <a:avLst/>
            </a:prstGeom>
            <a:noFill/>
            <a:extLst>
              <a:ext uri="{909E8E84-426E-40DD-AFC4-6F175D3DCCD1}">
                <a14:hiddenFill xmlns:a14="http://schemas.microsoft.com/office/drawing/2010/main">
                  <a:solidFill>
                    <a:srgbClr val="FFFFFF"/>
                  </a:solidFill>
                </a14:hiddenFill>
              </a:ext>
            </a:extLst>
          </p:spPr>
        </p:pic>
        <p:pic>
          <p:nvPicPr>
            <p:cNvPr id="171"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05823" y="3036051"/>
              <a:ext cx="279663" cy="279663"/>
            </a:xfrm>
            <a:prstGeom prst="rect">
              <a:avLst/>
            </a:prstGeom>
            <a:noFill/>
            <a:extLst>
              <a:ext uri="{909E8E84-426E-40DD-AFC4-6F175D3DCCD1}">
                <a14:hiddenFill xmlns:a14="http://schemas.microsoft.com/office/drawing/2010/main">
                  <a:solidFill>
                    <a:srgbClr val="FFFFFF"/>
                  </a:solidFill>
                </a14:hiddenFill>
              </a:ext>
            </a:extLst>
          </p:spPr>
        </p:pic>
        <p:pic>
          <p:nvPicPr>
            <p:cNvPr id="172" name="Picture 239" descr="jisuanji"/>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5546512" y="1795564"/>
              <a:ext cx="330980" cy="330980"/>
            </a:xfrm>
            <a:prstGeom prst="rect">
              <a:avLst/>
            </a:prstGeom>
            <a:noFill/>
            <a:extLst>
              <a:ext uri="{909E8E84-426E-40DD-AFC4-6F175D3DCCD1}">
                <a14:hiddenFill xmlns:a14="http://schemas.microsoft.com/office/drawing/2010/main">
                  <a:solidFill>
                    <a:srgbClr val="FFFFFF"/>
                  </a:solidFill>
                </a14:hiddenFill>
              </a:ext>
            </a:extLst>
          </p:spPr>
        </p:pic>
        <p:pic>
          <p:nvPicPr>
            <p:cNvPr id="173" name="Picture 239" descr="jisuanji"/>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5546512" y="2835929"/>
              <a:ext cx="330980" cy="330980"/>
            </a:xfrm>
            <a:prstGeom prst="rect">
              <a:avLst/>
            </a:prstGeom>
            <a:noFill/>
            <a:extLst>
              <a:ext uri="{909E8E84-426E-40DD-AFC4-6F175D3DCCD1}">
                <a14:hiddenFill xmlns:a14="http://schemas.microsoft.com/office/drawing/2010/main">
                  <a:solidFill>
                    <a:srgbClr val="FFFFFF"/>
                  </a:solidFill>
                </a14:hiddenFill>
              </a:ext>
            </a:extLst>
          </p:spPr>
        </p:pic>
      </p:grpSp>
    </p:spTree>
  </p:cSld>
  <p:clrMapOvr>
    <a:masterClrMapping/>
  </p:clrMapOvr>
  <mc:AlternateContent xmlns:mc="http://schemas.openxmlformats.org/markup-compatibility/2006">
    <mc:Choice xmlns:p14="http://schemas.microsoft.com/office/powerpoint/2010/main" Requires="p14">
      <p:transition spd="slow" p14:dur="2000" advTm="2000"/>
    </mc:Choice>
    <mc:Fallback>
      <p:transition spd="slow"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indefinite" fill="hold" nodeType="withEffect">
                                  <p:stCondLst>
                                    <p:cond delay="0"/>
                                  </p:stCondLst>
                                  <p:endCondLst>
                                    <p:cond evt="onNext" delay="0">
                                      <p:tgtEl>
                                        <p:sldTgt/>
                                      </p:tgtEl>
                                    </p:cond>
                                  </p:endCondLst>
                                  <p:childTnLst>
                                    <p:anim calcmode="discrete" valueType="str">
                                      <p:cBhvr>
                                        <p:cTn id="6" dur="1000" fill="hold"/>
                                        <p:tgtEl>
                                          <p:spTgt spid="147"/>
                                        </p:tgtEl>
                                        <p:attrNameLst>
                                          <p:attrName>style.visibility</p:attrName>
                                        </p:attrNameLst>
                                      </p:cBhvr>
                                      <p:tavLst>
                                        <p:tav tm="0">
                                          <p:val>
                                            <p:strVal val="hidden"/>
                                          </p:val>
                                        </p:tav>
                                        <p:tav tm="50000">
                                          <p:val>
                                            <p:strVal val="visible"/>
                                          </p:val>
                                        </p:tav>
                                      </p:tavLst>
                                    </p:anim>
                                  </p:childTnLst>
                                </p:cTn>
                              </p:par>
                              <p:par>
                                <p:cTn id="7" presetID="35" presetClass="emph" presetSubtype="0" repeatCount="indefinite" fill="hold" nodeType="withEffect">
                                  <p:stCondLst>
                                    <p:cond delay="0"/>
                                  </p:stCondLst>
                                  <p:endCondLst>
                                    <p:cond evt="onNext" delay="0">
                                      <p:tgtEl>
                                        <p:sldTgt/>
                                      </p:tgtEl>
                                    </p:cond>
                                  </p:endCondLst>
                                  <p:childTnLst>
                                    <p:anim calcmode="discrete" valueType="str">
                                      <p:cBhvr>
                                        <p:cTn id="8" dur="1000" fill="hold"/>
                                        <p:tgtEl>
                                          <p:spTgt spid="150"/>
                                        </p:tgtEl>
                                        <p:attrNameLst>
                                          <p:attrName>style.visibility</p:attrName>
                                        </p:attrNameLst>
                                      </p:cBhvr>
                                      <p:tavLst>
                                        <p:tav tm="0">
                                          <p:val>
                                            <p:strVal val="hidden"/>
                                          </p:val>
                                        </p:tav>
                                        <p:tav tm="50000">
                                          <p:val>
                                            <p:strVal val="visible"/>
                                          </p:val>
                                        </p:tav>
                                      </p:tavLst>
                                    </p:anim>
                                  </p:childTnLst>
                                </p:cTn>
                              </p:par>
                              <p:par>
                                <p:cTn id="9" presetID="35" presetClass="emph" presetSubtype="0" repeatCount="indefinite" fill="hold" nodeType="withEffect">
                                  <p:stCondLst>
                                    <p:cond delay="0"/>
                                  </p:stCondLst>
                                  <p:endCondLst>
                                    <p:cond evt="onNext" delay="0">
                                      <p:tgtEl>
                                        <p:sldTgt/>
                                      </p:tgtEl>
                                    </p:cond>
                                  </p:endCondLst>
                                  <p:childTnLst>
                                    <p:anim calcmode="discrete" valueType="str">
                                      <p:cBhvr>
                                        <p:cTn id="10" dur="1000" fill="hold"/>
                                        <p:tgtEl>
                                          <p:spTgt spid="144"/>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466345" y="620823"/>
            <a:ext cx="8129015" cy="388721"/>
          </a:xfrm>
          <a:prstGeom prst="roundRect">
            <a:avLst>
              <a:gd name="adj" fmla="val 16667"/>
            </a:avLst>
          </a:prstGeom>
          <a:solidFill>
            <a:srgbClr val="0089FA"/>
          </a:solidFill>
          <a:ln>
            <a:noFill/>
          </a:ln>
          <a:effectLst/>
        </p:spPr>
        <p:txBody>
          <a:bodyPr wrap="none" anchor="ctr"/>
          <a:lstStyle/>
          <a:p>
            <a:endParaRPr lang="zh-CN" altLang="en-US"/>
          </a:p>
        </p:txBody>
      </p:sp>
      <p:sp>
        <p:nvSpPr>
          <p:cNvPr id="3" name="Rectangle 6"/>
          <p:cNvSpPr>
            <a:spLocks noChangeArrowheads="1"/>
          </p:cNvSpPr>
          <p:nvPr/>
        </p:nvSpPr>
        <p:spPr bwMode="auto">
          <a:xfrm>
            <a:off x="3047385" y="578552"/>
            <a:ext cx="3049233"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anose="020B0503020204020204" pitchFamily="34" charset="-122"/>
                <a:ea typeface="微软雅黑" panose="020B0503020204020204" pitchFamily="34" charset="-122"/>
              </a:rPr>
              <a:t>3.1.2  </a:t>
            </a:r>
            <a:r>
              <a:rPr lang="zh-CN" altLang="en-US" sz="2400" b="1" dirty="0">
                <a:solidFill>
                  <a:schemeClr val="bg1"/>
                </a:solidFill>
                <a:latin typeface="微软雅黑" panose="020B0503020204020204" pitchFamily="34" charset="-122"/>
                <a:ea typeface="微软雅黑" panose="020B0503020204020204" pitchFamily="34" charset="-122"/>
              </a:rPr>
              <a:t>三个基本问题 </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5" name="Rectangle 8"/>
          <p:cNvSpPr>
            <a:spLocks noChangeArrowheads="1"/>
          </p:cNvSpPr>
          <p:nvPr/>
        </p:nvSpPr>
        <p:spPr bwMode="auto">
          <a:xfrm>
            <a:off x="466345" y="1125925"/>
            <a:ext cx="8129015" cy="22082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p>
            <a:pPr marL="268605" indent="-268605">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数据链路层协议有许多种，但有三个基本问题则是共同的。这三个基本问题是：</a:t>
            </a:r>
            <a:endParaRPr lang="zh-CN" altLang="en-US" sz="2000" b="1" dirty="0">
              <a:latin typeface="微软雅黑" panose="020B0503020204020204" pitchFamily="34" charset="-122"/>
              <a:ea typeface="微软雅黑" panose="020B0503020204020204" pitchFamily="34" charset="-122"/>
            </a:endParaRPr>
          </a:p>
          <a:p>
            <a:pPr marL="633730" indent="-342900">
              <a:lnSpc>
                <a:spcPts val="3300"/>
              </a:lnSpc>
              <a:buClr>
                <a:srgbClr val="7030A0"/>
              </a:buClr>
              <a:buFont typeface="+mj-lt"/>
              <a:buAutoNum type="arabicPeriod"/>
            </a:pPr>
            <a:r>
              <a:rPr lang="zh-CN" altLang="en-US" sz="2000" b="1" dirty="0" smtClean="0">
                <a:latin typeface="微软雅黑" panose="020B0503020204020204" pitchFamily="34" charset="-122"/>
                <a:ea typeface="微软雅黑" panose="020B0503020204020204" pitchFamily="34" charset="-122"/>
              </a:rPr>
              <a:t>封装</a:t>
            </a:r>
            <a:r>
              <a:rPr lang="zh-CN" altLang="en-US" sz="2000" b="1" dirty="0">
                <a:latin typeface="微软雅黑" panose="020B0503020204020204" pitchFamily="34" charset="-122"/>
                <a:ea typeface="微软雅黑" panose="020B0503020204020204" pitchFamily="34" charset="-122"/>
              </a:rPr>
              <a:t>成帧</a:t>
            </a:r>
            <a:endParaRPr lang="zh-CN" altLang="en-US" sz="2000" b="1" dirty="0">
              <a:latin typeface="微软雅黑" panose="020B0503020204020204" pitchFamily="34" charset="-122"/>
              <a:ea typeface="微软雅黑" panose="020B0503020204020204" pitchFamily="34" charset="-122"/>
            </a:endParaRPr>
          </a:p>
          <a:p>
            <a:pPr marL="633730" indent="-342900">
              <a:lnSpc>
                <a:spcPts val="3300"/>
              </a:lnSpc>
              <a:buClr>
                <a:srgbClr val="7030A0"/>
              </a:buClr>
              <a:buFont typeface="+mj-lt"/>
              <a:buAutoNum type="arabicPeriod"/>
            </a:pPr>
            <a:r>
              <a:rPr lang="zh-CN" altLang="en-US" sz="2000" b="1" dirty="0" smtClean="0">
                <a:latin typeface="微软雅黑" panose="020B0503020204020204" pitchFamily="34" charset="-122"/>
                <a:ea typeface="微软雅黑" panose="020B0503020204020204" pitchFamily="34" charset="-122"/>
              </a:rPr>
              <a:t>透明</a:t>
            </a:r>
            <a:r>
              <a:rPr lang="zh-CN" altLang="en-US" sz="2000" b="1" dirty="0">
                <a:latin typeface="微软雅黑" panose="020B0503020204020204" pitchFamily="34" charset="-122"/>
                <a:ea typeface="微软雅黑" panose="020B0503020204020204" pitchFamily="34" charset="-122"/>
              </a:rPr>
              <a:t>传输</a:t>
            </a:r>
            <a:endParaRPr lang="zh-CN" altLang="en-US" sz="2000" b="1" dirty="0">
              <a:latin typeface="微软雅黑" panose="020B0503020204020204" pitchFamily="34" charset="-122"/>
              <a:ea typeface="微软雅黑" panose="020B0503020204020204" pitchFamily="34" charset="-122"/>
            </a:endParaRPr>
          </a:p>
          <a:p>
            <a:pPr marL="633730" indent="-342900">
              <a:lnSpc>
                <a:spcPts val="3300"/>
              </a:lnSpc>
              <a:buClr>
                <a:srgbClr val="7030A0"/>
              </a:buClr>
              <a:buFont typeface="+mj-lt"/>
              <a:buAutoNum type="arabicPeriod"/>
            </a:pPr>
            <a:r>
              <a:rPr lang="zh-CN" altLang="en-US" sz="2000" b="1" dirty="0" smtClean="0">
                <a:latin typeface="微软雅黑" panose="020B0503020204020204" pitchFamily="34" charset="-122"/>
                <a:ea typeface="微软雅黑" panose="020B0503020204020204" pitchFamily="34" charset="-122"/>
              </a:rPr>
              <a:t>差错控制 </a:t>
            </a:r>
            <a:endParaRPr lang="zh-CN" altLang="en-US" sz="2000" b="1" dirty="0">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1"/>
          <a:stretch>
            <a:fillRect/>
          </a:stretch>
        </p:blipFill>
        <p:spPr>
          <a:xfrm>
            <a:off x="2480945" y="1560195"/>
            <a:ext cx="6287135" cy="263080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000"/>
    </mc:Choice>
    <mc:Fallback>
      <p:transition spd="slow" advTm="2000"/>
    </mc:Fallback>
  </mc:AlternateContent>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圆角矩形 55"/>
          <p:cNvSpPr/>
          <p:nvPr/>
        </p:nvSpPr>
        <p:spPr>
          <a:xfrm>
            <a:off x="502920" y="602544"/>
            <a:ext cx="8129015" cy="3768287"/>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Text Box 52"/>
          <p:cNvSpPr txBox="1">
            <a:spLocks noChangeArrowheads="1"/>
          </p:cNvSpPr>
          <p:nvPr/>
        </p:nvSpPr>
        <p:spPr bwMode="auto">
          <a:xfrm>
            <a:off x="3736192" y="3652866"/>
            <a:ext cx="3610814" cy="605294"/>
          </a:xfrm>
          <a:prstGeom prst="rect">
            <a:avLst/>
          </a:prstGeom>
          <a:solidFill>
            <a:srgbClr val="0000CC"/>
          </a:solidFill>
          <a:ln>
            <a:solidFill>
              <a:srgbClr val="000099"/>
            </a:solidFill>
          </a:ln>
          <a:effectLst/>
        </p:spPr>
        <p:txBody>
          <a:bodyPr wrap="square">
            <a:spAutoFit/>
          </a:bodyPr>
          <a:lstStyle/>
          <a:p>
            <a:pPr>
              <a:lnSpc>
                <a:spcPts val="2000"/>
              </a:lnSpc>
            </a:pPr>
            <a:r>
              <a:rPr lang="zh-CN" altLang="en-US" sz="1400" b="1" dirty="0">
                <a:solidFill>
                  <a:schemeClr val="bg1"/>
                </a:solidFill>
                <a:latin typeface="微软雅黑" panose="020B0503020204020204" pitchFamily="34" charset="-122"/>
                <a:ea typeface="微软雅黑" panose="020B0503020204020204" pitchFamily="34" charset="-122"/>
              </a:rPr>
              <a:t>当 </a:t>
            </a:r>
            <a:r>
              <a:rPr lang="en-US" altLang="zh-CN" sz="1400" b="1" dirty="0">
                <a:solidFill>
                  <a:schemeClr val="bg1"/>
                </a:solidFill>
                <a:latin typeface="微软雅黑" panose="020B0503020204020204" pitchFamily="34" charset="-122"/>
                <a:ea typeface="微软雅黑" panose="020B0503020204020204" pitchFamily="34" charset="-122"/>
              </a:rPr>
              <a:t>B</a:t>
            </a:r>
            <a:r>
              <a:rPr lang="en-US" altLang="zh-CN" sz="1400" b="1" baseline="-25000" dirty="0">
                <a:solidFill>
                  <a:schemeClr val="bg1"/>
                </a:solidFill>
                <a:latin typeface="微软雅黑" panose="020B0503020204020204" pitchFamily="34" charset="-122"/>
                <a:ea typeface="微软雅黑" panose="020B0503020204020204" pitchFamily="34" charset="-122"/>
              </a:rPr>
              <a:t>1</a:t>
            </a:r>
            <a:r>
              <a:rPr lang="en-US" altLang="zh-CN" sz="1400" b="1" dirty="0">
                <a:solidFill>
                  <a:schemeClr val="bg1"/>
                </a:solidFill>
                <a:latin typeface="微软雅黑" panose="020B0503020204020204" pitchFamily="34" charset="-122"/>
                <a:ea typeface="微软雅黑" panose="020B0503020204020204" pitchFamily="34" charset="-122"/>
              </a:rPr>
              <a:t> </a:t>
            </a:r>
            <a:r>
              <a:rPr lang="zh-CN" altLang="en-US" sz="1400" b="1" dirty="0">
                <a:solidFill>
                  <a:schemeClr val="bg1"/>
                </a:solidFill>
                <a:latin typeface="微软雅黑" panose="020B0503020204020204" pitchFamily="34" charset="-122"/>
                <a:ea typeface="微软雅黑" panose="020B0503020204020204" pitchFamily="34" charset="-122"/>
              </a:rPr>
              <a:t>向 </a:t>
            </a:r>
            <a:r>
              <a:rPr lang="en-US" altLang="zh-CN" sz="1400" b="1" dirty="0">
                <a:solidFill>
                  <a:schemeClr val="bg1"/>
                </a:solidFill>
                <a:latin typeface="微软雅黑" panose="020B0503020204020204" pitchFamily="34" charset="-122"/>
                <a:ea typeface="微软雅黑" panose="020B0503020204020204" pitchFamily="34" charset="-122"/>
              </a:rPr>
              <a:t>VLAN</a:t>
            </a:r>
            <a:r>
              <a:rPr lang="en-US" altLang="zh-CN" sz="1400" b="1" baseline="-25000" dirty="0">
                <a:solidFill>
                  <a:schemeClr val="bg1"/>
                </a:solidFill>
                <a:latin typeface="微软雅黑" panose="020B0503020204020204" pitchFamily="34" charset="-122"/>
                <a:ea typeface="微软雅黑" panose="020B0503020204020204" pitchFamily="34" charset="-122"/>
              </a:rPr>
              <a:t>2</a:t>
            </a:r>
            <a:r>
              <a:rPr lang="en-US" altLang="zh-CN" sz="1400" b="1" dirty="0">
                <a:solidFill>
                  <a:schemeClr val="bg1"/>
                </a:solidFill>
                <a:latin typeface="微软雅黑" panose="020B0503020204020204" pitchFamily="34" charset="-122"/>
                <a:ea typeface="微软雅黑" panose="020B0503020204020204" pitchFamily="34" charset="-122"/>
              </a:rPr>
              <a:t> </a:t>
            </a:r>
            <a:r>
              <a:rPr lang="zh-CN" altLang="en-US" sz="1400" b="1" dirty="0">
                <a:solidFill>
                  <a:schemeClr val="bg1"/>
                </a:solidFill>
                <a:latin typeface="微软雅黑" panose="020B0503020204020204" pitchFamily="34" charset="-122"/>
                <a:ea typeface="微软雅黑" panose="020B0503020204020204" pitchFamily="34" charset="-122"/>
              </a:rPr>
              <a:t>工作组内成员发送数据时，</a:t>
            </a:r>
            <a:endParaRPr lang="zh-CN" altLang="en-US" sz="1400" b="1" dirty="0">
              <a:solidFill>
                <a:schemeClr val="bg1"/>
              </a:solidFill>
              <a:latin typeface="微软雅黑" panose="020B0503020204020204" pitchFamily="34" charset="-122"/>
              <a:ea typeface="微软雅黑" panose="020B0503020204020204" pitchFamily="34" charset="-122"/>
            </a:endParaRPr>
          </a:p>
          <a:p>
            <a:pPr>
              <a:lnSpc>
                <a:spcPts val="2000"/>
              </a:lnSpc>
            </a:pPr>
            <a:r>
              <a:rPr lang="zh-CN" altLang="en-US" sz="1400" b="1" dirty="0">
                <a:solidFill>
                  <a:schemeClr val="bg1"/>
                </a:solidFill>
                <a:latin typeface="微软雅黑" panose="020B0503020204020204" pitchFamily="34" charset="-122"/>
                <a:ea typeface="微软雅黑" panose="020B0503020204020204" pitchFamily="34" charset="-122"/>
              </a:rPr>
              <a:t>工作站 </a:t>
            </a:r>
            <a:r>
              <a:rPr lang="en-US" altLang="zh-CN" sz="1400" b="1" dirty="0">
                <a:solidFill>
                  <a:schemeClr val="bg1"/>
                </a:solidFill>
                <a:latin typeface="微软雅黑" panose="020B0503020204020204" pitchFamily="34" charset="-122"/>
                <a:ea typeface="微软雅黑" panose="020B0503020204020204" pitchFamily="34" charset="-122"/>
              </a:rPr>
              <a:t>B</a:t>
            </a:r>
            <a:r>
              <a:rPr lang="en-US" altLang="zh-CN" sz="1400" b="1" baseline="-25000" dirty="0">
                <a:solidFill>
                  <a:schemeClr val="bg1"/>
                </a:solidFill>
                <a:latin typeface="微软雅黑" panose="020B0503020204020204" pitchFamily="34" charset="-122"/>
                <a:ea typeface="微软雅黑" panose="020B0503020204020204" pitchFamily="34" charset="-122"/>
              </a:rPr>
              <a:t>2 </a:t>
            </a:r>
            <a:r>
              <a:rPr lang="zh-CN" altLang="en-US" sz="1400" b="1" dirty="0">
                <a:solidFill>
                  <a:schemeClr val="bg1"/>
                </a:solidFill>
                <a:latin typeface="微软雅黑" panose="020B0503020204020204" pitchFamily="34" charset="-122"/>
                <a:ea typeface="微软雅黑" panose="020B0503020204020204" pitchFamily="34" charset="-122"/>
              </a:rPr>
              <a:t>和 </a:t>
            </a:r>
            <a:r>
              <a:rPr lang="en-US" altLang="zh-CN" sz="1400" b="1" dirty="0">
                <a:solidFill>
                  <a:schemeClr val="bg1"/>
                </a:solidFill>
                <a:latin typeface="微软雅黑" panose="020B0503020204020204" pitchFamily="34" charset="-122"/>
                <a:ea typeface="微软雅黑" panose="020B0503020204020204" pitchFamily="34" charset="-122"/>
              </a:rPr>
              <a:t>B</a:t>
            </a:r>
            <a:r>
              <a:rPr lang="en-US" altLang="zh-CN" sz="1400" b="1" baseline="-25000" dirty="0">
                <a:solidFill>
                  <a:schemeClr val="bg1"/>
                </a:solidFill>
                <a:latin typeface="微软雅黑" panose="020B0503020204020204" pitchFamily="34" charset="-122"/>
                <a:ea typeface="微软雅黑" panose="020B0503020204020204" pitchFamily="34" charset="-122"/>
              </a:rPr>
              <a:t>3</a:t>
            </a:r>
            <a:r>
              <a:rPr lang="en-US" altLang="zh-CN" sz="1400" b="1" dirty="0">
                <a:solidFill>
                  <a:schemeClr val="bg1"/>
                </a:solidFill>
                <a:latin typeface="微软雅黑" panose="020B0503020204020204" pitchFamily="34" charset="-122"/>
                <a:ea typeface="微软雅黑" panose="020B0503020204020204" pitchFamily="34" charset="-122"/>
              </a:rPr>
              <a:t> </a:t>
            </a:r>
            <a:r>
              <a:rPr lang="zh-CN" altLang="en-US" sz="1400" b="1" dirty="0">
                <a:solidFill>
                  <a:schemeClr val="bg1"/>
                </a:solidFill>
                <a:latin typeface="微软雅黑" panose="020B0503020204020204" pitchFamily="34" charset="-122"/>
                <a:ea typeface="微软雅黑" panose="020B0503020204020204" pitchFamily="34" charset="-122"/>
              </a:rPr>
              <a:t>将会</a:t>
            </a:r>
            <a:r>
              <a:rPr lang="zh-CN" altLang="en-US" sz="1400" b="1" dirty="0" smtClean="0">
                <a:solidFill>
                  <a:schemeClr val="bg1"/>
                </a:solidFill>
                <a:latin typeface="微软雅黑" panose="020B0503020204020204" pitchFamily="34" charset="-122"/>
                <a:ea typeface="微软雅黑" panose="020B0503020204020204" pitchFamily="34" charset="-122"/>
              </a:rPr>
              <a:t>收到其广播</a:t>
            </a:r>
            <a:r>
              <a:rPr lang="zh-CN" altLang="en-US" sz="1400" b="1" dirty="0">
                <a:solidFill>
                  <a:schemeClr val="bg1"/>
                </a:solidFill>
                <a:latin typeface="微软雅黑" panose="020B0503020204020204" pitchFamily="34" charset="-122"/>
                <a:ea typeface="微软雅黑" panose="020B0503020204020204" pitchFamily="34" charset="-122"/>
              </a:rPr>
              <a:t>的信息。</a:t>
            </a:r>
            <a:endParaRPr lang="zh-CN" altLang="en-US" sz="1400" b="1" dirty="0">
              <a:solidFill>
                <a:schemeClr val="bg1"/>
              </a:solidFill>
              <a:latin typeface="微软雅黑" panose="020B0503020204020204" pitchFamily="34" charset="-122"/>
              <a:ea typeface="微软雅黑" panose="020B0503020204020204" pitchFamily="34" charset="-122"/>
            </a:endParaRPr>
          </a:p>
        </p:txBody>
      </p:sp>
      <p:sp>
        <p:nvSpPr>
          <p:cNvPr id="66" name="AutoShape 2"/>
          <p:cNvSpPr>
            <a:spLocks noChangeArrowheads="1"/>
          </p:cNvSpPr>
          <p:nvPr/>
        </p:nvSpPr>
        <p:spPr bwMode="auto">
          <a:xfrm flipH="1">
            <a:off x="2425314" y="2774209"/>
            <a:ext cx="4249101" cy="725488"/>
          </a:xfrm>
          <a:prstGeom prst="cube">
            <a:avLst>
              <a:gd name="adj" fmla="val 93745"/>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67" name="Line 3"/>
          <p:cNvSpPr>
            <a:spLocks noChangeShapeType="1"/>
          </p:cNvSpPr>
          <p:nvPr/>
        </p:nvSpPr>
        <p:spPr bwMode="auto">
          <a:xfrm>
            <a:off x="3223749" y="3997197"/>
            <a:ext cx="409477" cy="0"/>
          </a:xfrm>
          <a:prstGeom prst="line">
            <a:avLst/>
          </a:prstGeom>
          <a:noFill/>
          <a:ln w="762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68" name="AutoShape 4"/>
          <p:cNvSpPr>
            <a:spLocks noChangeArrowheads="1"/>
          </p:cNvSpPr>
          <p:nvPr/>
        </p:nvSpPr>
        <p:spPr bwMode="auto">
          <a:xfrm flipH="1">
            <a:off x="2425314" y="1767090"/>
            <a:ext cx="4249101" cy="724665"/>
          </a:xfrm>
          <a:prstGeom prst="cube">
            <a:avLst>
              <a:gd name="adj" fmla="val 93745"/>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69" name="AutoShape 5"/>
          <p:cNvSpPr>
            <a:spLocks noChangeArrowheads="1"/>
          </p:cNvSpPr>
          <p:nvPr/>
        </p:nvSpPr>
        <p:spPr bwMode="auto">
          <a:xfrm flipH="1">
            <a:off x="2467243" y="799498"/>
            <a:ext cx="4165244" cy="725488"/>
          </a:xfrm>
          <a:prstGeom prst="cube">
            <a:avLst>
              <a:gd name="adj" fmla="val 93745"/>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70" name="Line 6"/>
          <p:cNvSpPr>
            <a:spLocks noChangeShapeType="1"/>
          </p:cNvSpPr>
          <p:nvPr/>
        </p:nvSpPr>
        <p:spPr bwMode="auto">
          <a:xfrm>
            <a:off x="3466401" y="1001251"/>
            <a:ext cx="2201718" cy="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71" name="Line 7"/>
          <p:cNvSpPr>
            <a:spLocks noChangeShapeType="1"/>
          </p:cNvSpPr>
          <p:nvPr/>
        </p:nvSpPr>
        <p:spPr bwMode="auto">
          <a:xfrm>
            <a:off x="3550260" y="1081953"/>
            <a:ext cx="1327454" cy="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72" name="Line 8"/>
          <p:cNvSpPr>
            <a:spLocks noChangeShapeType="1"/>
          </p:cNvSpPr>
          <p:nvPr/>
        </p:nvSpPr>
        <p:spPr bwMode="auto">
          <a:xfrm>
            <a:off x="3633226" y="1161830"/>
            <a:ext cx="291718" cy="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73" name="Line 9"/>
          <p:cNvSpPr>
            <a:spLocks noChangeShapeType="1"/>
          </p:cNvSpPr>
          <p:nvPr/>
        </p:nvSpPr>
        <p:spPr bwMode="auto">
          <a:xfrm>
            <a:off x="3633226" y="2169773"/>
            <a:ext cx="291718" cy="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74" name="Line 10"/>
          <p:cNvSpPr>
            <a:spLocks noChangeShapeType="1"/>
          </p:cNvSpPr>
          <p:nvPr/>
        </p:nvSpPr>
        <p:spPr bwMode="auto">
          <a:xfrm>
            <a:off x="3550260" y="2048721"/>
            <a:ext cx="1470191" cy="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75" name="Line 11"/>
          <p:cNvSpPr>
            <a:spLocks noChangeShapeType="1"/>
          </p:cNvSpPr>
          <p:nvPr/>
        </p:nvSpPr>
        <p:spPr bwMode="auto">
          <a:xfrm>
            <a:off x="3425365" y="1927669"/>
            <a:ext cx="2235618" cy="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76" name="Line 12"/>
          <p:cNvSpPr>
            <a:spLocks noChangeShapeType="1"/>
          </p:cNvSpPr>
          <p:nvPr/>
        </p:nvSpPr>
        <p:spPr bwMode="auto">
          <a:xfrm>
            <a:off x="3508331" y="3096191"/>
            <a:ext cx="791298" cy="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77" name="Line 13"/>
          <p:cNvSpPr>
            <a:spLocks noChangeShapeType="1"/>
          </p:cNvSpPr>
          <p:nvPr/>
        </p:nvSpPr>
        <p:spPr bwMode="auto">
          <a:xfrm>
            <a:off x="3508331" y="3176892"/>
            <a:ext cx="419290" cy="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78" name="Line 14"/>
          <p:cNvSpPr>
            <a:spLocks noChangeShapeType="1"/>
          </p:cNvSpPr>
          <p:nvPr/>
        </p:nvSpPr>
        <p:spPr bwMode="auto">
          <a:xfrm>
            <a:off x="3312068" y="2935612"/>
            <a:ext cx="2383707" cy="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79" name="Line 15"/>
          <p:cNvSpPr>
            <a:spLocks noChangeShapeType="1"/>
          </p:cNvSpPr>
          <p:nvPr/>
        </p:nvSpPr>
        <p:spPr bwMode="auto">
          <a:xfrm>
            <a:off x="3425365" y="3016313"/>
            <a:ext cx="1485357" cy="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80" name="AutoShape 16"/>
          <p:cNvSpPr>
            <a:spLocks noChangeArrowheads="1"/>
          </p:cNvSpPr>
          <p:nvPr/>
        </p:nvSpPr>
        <p:spPr bwMode="auto">
          <a:xfrm flipH="1">
            <a:off x="2966823" y="2814560"/>
            <a:ext cx="666404" cy="483384"/>
          </a:xfrm>
          <a:prstGeom prst="cube">
            <a:avLst>
              <a:gd name="adj" fmla="val 28329"/>
            </a:avLst>
          </a:prstGeom>
          <a:solidFill>
            <a:srgbClr val="66FF66"/>
          </a:solidFill>
          <a:ln w="9525">
            <a:solidFill>
              <a:schemeClr val="tx1"/>
            </a:solidFill>
            <a:miter lim="800000"/>
          </a:ln>
          <a:effectLst/>
        </p:spPr>
        <p:txBody>
          <a:bodyPr wrap="none" anchor="ctr"/>
          <a:lstStyle/>
          <a:p>
            <a:pPr algn="ctr"/>
            <a:r>
              <a:rPr kumimoji="1" lang="zh-CN" altLang="en-US" sz="1100" b="1" dirty="0">
                <a:latin typeface="微软雅黑" panose="020B0503020204020204" pitchFamily="34" charset="-122"/>
                <a:ea typeface="微软雅黑" panose="020B0503020204020204" pitchFamily="34" charset="-122"/>
              </a:rPr>
              <a:t>以太网</a:t>
            </a:r>
            <a:endParaRPr kumimoji="1" lang="zh-CN" altLang="en-US" sz="1100" b="1" dirty="0">
              <a:latin typeface="微软雅黑" panose="020B0503020204020204" pitchFamily="34" charset="-122"/>
              <a:ea typeface="微软雅黑" panose="020B0503020204020204" pitchFamily="34" charset="-122"/>
            </a:endParaRPr>
          </a:p>
          <a:p>
            <a:pPr algn="ctr"/>
            <a:r>
              <a:rPr kumimoji="1" lang="zh-CN" altLang="en-US" sz="1100" b="1" dirty="0">
                <a:latin typeface="微软雅黑" panose="020B0503020204020204" pitchFamily="34" charset="-122"/>
                <a:ea typeface="微软雅黑" panose="020B0503020204020204" pitchFamily="34" charset="-122"/>
              </a:rPr>
              <a:t>交换机</a:t>
            </a:r>
            <a:endParaRPr kumimoji="1" lang="zh-CN" altLang="en-US" sz="1100" b="1" dirty="0">
              <a:latin typeface="微软雅黑" panose="020B0503020204020204" pitchFamily="34" charset="-122"/>
              <a:ea typeface="微软雅黑" panose="020B0503020204020204" pitchFamily="34" charset="-122"/>
            </a:endParaRPr>
          </a:p>
        </p:txBody>
      </p:sp>
      <p:sp>
        <p:nvSpPr>
          <p:cNvPr id="81" name="AutoShape 22"/>
          <p:cNvSpPr>
            <a:spLocks noChangeArrowheads="1"/>
          </p:cNvSpPr>
          <p:nvPr/>
        </p:nvSpPr>
        <p:spPr bwMode="auto">
          <a:xfrm flipH="1">
            <a:off x="2966823" y="839849"/>
            <a:ext cx="666404" cy="483384"/>
          </a:xfrm>
          <a:prstGeom prst="cube">
            <a:avLst>
              <a:gd name="adj" fmla="val 28329"/>
            </a:avLst>
          </a:prstGeom>
          <a:solidFill>
            <a:srgbClr val="66FF66"/>
          </a:solidFill>
          <a:ln w="9525">
            <a:solidFill>
              <a:schemeClr val="tx1"/>
            </a:solidFill>
            <a:miter lim="800000"/>
          </a:ln>
          <a:effectLst/>
        </p:spPr>
        <p:txBody>
          <a:bodyPr wrap="none" anchor="ctr"/>
          <a:lstStyle/>
          <a:p>
            <a:pPr algn="ctr"/>
            <a:r>
              <a:rPr kumimoji="1" lang="zh-CN" altLang="en-US" sz="1100" b="1" dirty="0">
                <a:latin typeface="微软雅黑" panose="020B0503020204020204" pitchFamily="34" charset="-122"/>
                <a:ea typeface="微软雅黑" panose="020B0503020204020204" pitchFamily="34" charset="-122"/>
              </a:rPr>
              <a:t>以太网</a:t>
            </a:r>
            <a:endParaRPr kumimoji="1" lang="zh-CN" altLang="en-US" sz="1100" b="1" dirty="0">
              <a:latin typeface="微软雅黑" panose="020B0503020204020204" pitchFamily="34" charset="-122"/>
              <a:ea typeface="微软雅黑" panose="020B0503020204020204" pitchFamily="34" charset="-122"/>
            </a:endParaRPr>
          </a:p>
          <a:p>
            <a:pPr algn="ctr"/>
            <a:r>
              <a:rPr kumimoji="1" lang="zh-CN" altLang="en-US" sz="1100" b="1" dirty="0">
                <a:latin typeface="微软雅黑" panose="020B0503020204020204" pitchFamily="34" charset="-122"/>
                <a:ea typeface="微软雅黑" panose="020B0503020204020204" pitchFamily="34" charset="-122"/>
              </a:rPr>
              <a:t>交换机</a:t>
            </a:r>
            <a:endParaRPr kumimoji="1" lang="zh-CN" altLang="en-US" sz="1100" b="1" dirty="0">
              <a:latin typeface="微软雅黑" panose="020B0503020204020204" pitchFamily="34" charset="-122"/>
              <a:ea typeface="微软雅黑" panose="020B0503020204020204" pitchFamily="34" charset="-122"/>
            </a:endParaRPr>
          </a:p>
        </p:txBody>
      </p:sp>
      <p:sp>
        <p:nvSpPr>
          <p:cNvPr id="82" name="Line 23"/>
          <p:cNvSpPr>
            <a:spLocks noChangeShapeType="1"/>
          </p:cNvSpPr>
          <p:nvPr/>
        </p:nvSpPr>
        <p:spPr bwMode="auto">
          <a:xfrm>
            <a:off x="2841927" y="1128068"/>
            <a:ext cx="0" cy="261291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83" name="Line 24"/>
          <p:cNvSpPr>
            <a:spLocks noChangeShapeType="1"/>
          </p:cNvSpPr>
          <p:nvPr/>
        </p:nvSpPr>
        <p:spPr bwMode="auto">
          <a:xfrm>
            <a:off x="2833899" y="1122303"/>
            <a:ext cx="257818" cy="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84" name="AutoShape 46"/>
          <p:cNvSpPr>
            <a:spLocks noChangeArrowheads="1"/>
          </p:cNvSpPr>
          <p:nvPr/>
        </p:nvSpPr>
        <p:spPr bwMode="auto">
          <a:xfrm flipH="1">
            <a:off x="2966823" y="1806617"/>
            <a:ext cx="666404" cy="484208"/>
          </a:xfrm>
          <a:prstGeom prst="cube">
            <a:avLst>
              <a:gd name="adj" fmla="val 28329"/>
            </a:avLst>
          </a:prstGeom>
          <a:solidFill>
            <a:srgbClr val="66FF66"/>
          </a:solidFill>
          <a:ln w="9525">
            <a:solidFill>
              <a:schemeClr val="tx1"/>
            </a:solidFill>
            <a:miter lim="800000"/>
          </a:ln>
          <a:effectLst/>
        </p:spPr>
        <p:txBody>
          <a:bodyPr wrap="none" anchor="ctr"/>
          <a:lstStyle/>
          <a:p>
            <a:pPr algn="ctr"/>
            <a:r>
              <a:rPr kumimoji="1" lang="zh-CN" altLang="en-US" sz="1100" b="1">
                <a:latin typeface="微软雅黑" panose="020B0503020204020204" pitchFamily="34" charset="-122"/>
                <a:ea typeface="微软雅黑" panose="020B0503020204020204" pitchFamily="34" charset="-122"/>
              </a:rPr>
              <a:t>以太网</a:t>
            </a:r>
            <a:endParaRPr kumimoji="1" lang="zh-CN" altLang="en-US" sz="1100" b="1">
              <a:latin typeface="微软雅黑" panose="020B0503020204020204" pitchFamily="34" charset="-122"/>
              <a:ea typeface="微软雅黑" panose="020B0503020204020204" pitchFamily="34" charset="-122"/>
            </a:endParaRPr>
          </a:p>
          <a:p>
            <a:pPr algn="ctr"/>
            <a:r>
              <a:rPr kumimoji="1" lang="zh-CN" altLang="en-US" sz="1100" b="1">
                <a:latin typeface="微软雅黑" panose="020B0503020204020204" pitchFamily="34" charset="-122"/>
                <a:ea typeface="微软雅黑" panose="020B0503020204020204" pitchFamily="34" charset="-122"/>
              </a:rPr>
              <a:t>交换机</a:t>
            </a:r>
            <a:endParaRPr kumimoji="1" lang="zh-CN" altLang="en-US" sz="1100" b="1">
              <a:latin typeface="微软雅黑" panose="020B0503020204020204" pitchFamily="34" charset="-122"/>
              <a:ea typeface="微软雅黑" panose="020B0503020204020204" pitchFamily="34" charset="-122"/>
            </a:endParaRPr>
          </a:p>
        </p:txBody>
      </p:sp>
      <p:sp>
        <p:nvSpPr>
          <p:cNvPr id="85" name="Line 47"/>
          <p:cNvSpPr>
            <a:spLocks noChangeShapeType="1"/>
          </p:cNvSpPr>
          <p:nvPr/>
        </p:nvSpPr>
        <p:spPr bwMode="auto">
          <a:xfrm>
            <a:off x="2924893" y="2085778"/>
            <a:ext cx="0" cy="1735901"/>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86" name="Line 48"/>
          <p:cNvSpPr>
            <a:spLocks noChangeShapeType="1"/>
          </p:cNvSpPr>
          <p:nvPr/>
        </p:nvSpPr>
        <p:spPr bwMode="auto">
          <a:xfrm>
            <a:off x="2917757" y="2089072"/>
            <a:ext cx="155227" cy="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87" name="Line 49"/>
          <p:cNvSpPr>
            <a:spLocks noChangeShapeType="1"/>
          </p:cNvSpPr>
          <p:nvPr/>
        </p:nvSpPr>
        <p:spPr bwMode="auto">
          <a:xfrm>
            <a:off x="3008752" y="3116778"/>
            <a:ext cx="0" cy="785602"/>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88" name="Line 50"/>
          <p:cNvSpPr>
            <a:spLocks noChangeShapeType="1"/>
          </p:cNvSpPr>
          <p:nvPr/>
        </p:nvSpPr>
        <p:spPr bwMode="auto">
          <a:xfrm>
            <a:off x="3000722" y="3116778"/>
            <a:ext cx="85642" cy="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89" name="AutoShape 51"/>
          <p:cNvSpPr>
            <a:spLocks noChangeArrowheads="1"/>
          </p:cNvSpPr>
          <p:nvPr/>
        </p:nvSpPr>
        <p:spPr bwMode="auto">
          <a:xfrm flipH="1">
            <a:off x="2633174" y="3691714"/>
            <a:ext cx="667295" cy="483384"/>
          </a:xfrm>
          <a:prstGeom prst="cube">
            <a:avLst>
              <a:gd name="adj" fmla="val 28329"/>
            </a:avLst>
          </a:prstGeom>
          <a:solidFill>
            <a:srgbClr val="66FF66"/>
          </a:solidFill>
          <a:ln w="9525">
            <a:solidFill>
              <a:schemeClr val="tx1"/>
            </a:solidFill>
            <a:miter lim="800000"/>
          </a:ln>
          <a:effectLst/>
        </p:spPr>
        <p:txBody>
          <a:bodyPr wrap="none" anchor="ctr"/>
          <a:lstStyle/>
          <a:p>
            <a:pPr algn="ctr"/>
            <a:r>
              <a:rPr kumimoji="1" lang="zh-CN" altLang="en-US" sz="1100" b="1" dirty="0">
                <a:latin typeface="微软雅黑" panose="020B0503020204020204" pitchFamily="34" charset="-122"/>
                <a:ea typeface="微软雅黑" panose="020B0503020204020204" pitchFamily="34" charset="-122"/>
              </a:rPr>
              <a:t>以太网</a:t>
            </a:r>
            <a:endParaRPr kumimoji="1" lang="zh-CN" altLang="en-US" sz="1100" b="1" dirty="0">
              <a:latin typeface="微软雅黑" panose="020B0503020204020204" pitchFamily="34" charset="-122"/>
              <a:ea typeface="微软雅黑" panose="020B0503020204020204" pitchFamily="34" charset="-122"/>
            </a:endParaRPr>
          </a:p>
          <a:p>
            <a:pPr algn="ctr"/>
            <a:r>
              <a:rPr kumimoji="1" lang="zh-CN" altLang="en-US" sz="1100" b="1" dirty="0">
                <a:latin typeface="微软雅黑" panose="020B0503020204020204" pitchFamily="34" charset="-122"/>
                <a:ea typeface="微软雅黑" panose="020B0503020204020204" pitchFamily="34" charset="-122"/>
              </a:rPr>
              <a:t>交换机</a:t>
            </a:r>
            <a:endParaRPr kumimoji="1" lang="zh-CN" altLang="en-US" sz="1100" b="1" dirty="0">
              <a:latin typeface="微软雅黑" panose="020B0503020204020204" pitchFamily="34" charset="-122"/>
              <a:ea typeface="微软雅黑" panose="020B0503020204020204" pitchFamily="34" charset="-122"/>
            </a:endParaRPr>
          </a:p>
        </p:txBody>
      </p:sp>
      <p:grpSp>
        <p:nvGrpSpPr>
          <p:cNvPr id="90" name="组合 89"/>
          <p:cNvGrpSpPr/>
          <p:nvPr/>
        </p:nvGrpSpPr>
        <p:grpSpPr>
          <a:xfrm>
            <a:off x="5464599" y="839849"/>
            <a:ext cx="691856" cy="2377394"/>
            <a:chOff x="5479461" y="839849"/>
            <a:chExt cx="691856" cy="2377394"/>
          </a:xfrm>
        </p:grpSpPr>
        <p:sp>
          <p:nvSpPr>
            <p:cNvPr id="91" name="AutoShape 21"/>
            <p:cNvSpPr>
              <a:spLocks noChangeArrowheads="1"/>
            </p:cNvSpPr>
            <p:nvPr/>
          </p:nvSpPr>
          <p:spPr bwMode="auto">
            <a:xfrm>
              <a:off x="5508433" y="839849"/>
              <a:ext cx="582545" cy="2377394"/>
            </a:xfrm>
            <a:prstGeom prst="roundRect">
              <a:avLst>
                <a:gd name="adj" fmla="val 50000"/>
              </a:avLst>
            </a:prstGeom>
            <a:solidFill>
              <a:srgbClr val="FF66FF">
                <a:alpha val="49804"/>
              </a:srgbClr>
            </a:solidFill>
            <a:ln w="9525">
              <a:solidFill>
                <a:schemeClr val="tx1"/>
              </a:solidFill>
              <a:prstDash val="dash"/>
              <a:round/>
            </a:ln>
            <a:effec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92" name="Text Box 25"/>
            <p:cNvSpPr txBox="1">
              <a:spLocks noChangeArrowheads="1"/>
            </p:cNvSpPr>
            <p:nvPr/>
          </p:nvSpPr>
          <p:spPr bwMode="auto">
            <a:xfrm>
              <a:off x="5479461" y="1517604"/>
              <a:ext cx="69185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dirty="0">
                  <a:solidFill>
                    <a:srgbClr val="3333FF"/>
                  </a:solidFill>
                  <a:latin typeface="微软雅黑" panose="020B0503020204020204" pitchFamily="34" charset="-122"/>
                  <a:ea typeface="微软雅黑" panose="020B0503020204020204" pitchFamily="34" charset="-122"/>
                </a:rPr>
                <a:t>VLAN</a:t>
              </a:r>
              <a:r>
                <a:rPr kumimoji="1" lang="en-US" altLang="zh-CN" sz="1200" b="1" baseline="-25000" dirty="0">
                  <a:solidFill>
                    <a:srgbClr val="3333FF"/>
                  </a:solidFill>
                  <a:latin typeface="微软雅黑" panose="020B0503020204020204" pitchFamily="34" charset="-122"/>
                  <a:ea typeface="微软雅黑" panose="020B0503020204020204" pitchFamily="34" charset="-122"/>
                </a:rPr>
                <a:t>3</a:t>
              </a:r>
              <a:endParaRPr kumimoji="1" lang="en-US" altLang="zh-CN" sz="1200" b="1" dirty="0">
                <a:solidFill>
                  <a:srgbClr val="3333FF"/>
                </a:solidFill>
                <a:latin typeface="微软雅黑" panose="020B0503020204020204" pitchFamily="34" charset="-122"/>
                <a:ea typeface="微软雅黑" panose="020B0503020204020204" pitchFamily="34" charset="-122"/>
              </a:endParaRPr>
            </a:p>
          </p:txBody>
        </p:sp>
      </p:grpSp>
      <p:grpSp>
        <p:nvGrpSpPr>
          <p:cNvPr id="93" name="组合 92"/>
          <p:cNvGrpSpPr/>
          <p:nvPr/>
        </p:nvGrpSpPr>
        <p:grpSpPr>
          <a:xfrm>
            <a:off x="3785188" y="920551"/>
            <a:ext cx="875156" cy="2659849"/>
            <a:chOff x="3800050" y="920551"/>
            <a:chExt cx="875156" cy="2659849"/>
          </a:xfrm>
        </p:grpSpPr>
        <p:sp>
          <p:nvSpPr>
            <p:cNvPr id="94" name="AutoShape 18"/>
            <p:cNvSpPr>
              <a:spLocks noChangeArrowheads="1"/>
            </p:cNvSpPr>
            <p:nvPr/>
          </p:nvSpPr>
          <p:spPr bwMode="auto">
            <a:xfrm>
              <a:off x="3800050" y="920551"/>
              <a:ext cx="875156" cy="2659849"/>
            </a:xfrm>
            <a:prstGeom prst="roundRect">
              <a:avLst>
                <a:gd name="adj" fmla="val 50000"/>
              </a:avLst>
            </a:prstGeom>
            <a:solidFill>
              <a:srgbClr val="00FF99">
                <a:alpha val="49804"/>
              </a:srgbClr>
            </a:solidFill>
            <a:ln w="9525">
              <a:solidFill>
                <a:schemeClr val="tx1"/>
              </a:solidFill>
              <a:prstDash val="dash"/>
              <a:round/>
            </a:ln>
            <a:effec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95" name="Text Box 28"/>
            <p:cNvSpPr txBox="1">
              <a:spLocks noChangeArrowheads="1"/>
            </p:cNvSpPr>
            <p:nvPr/>
          </p:nvSpPr>
          <p:spPr bwMode="auto">
            <a:xfrm>
              <a:off x="3924944" y="1519251"/>
              <a:ext cx="69185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dirty="0">
                  <a:solidFill>
                    <a:srgbClr val="3333FF"/>
                  </a:solidFill>
                  <a:latin typeface="微软雅黑" panose="020B0503020204020204" pitchFamily="34" charset="-122"/>
                  <a:ea typeface="微软雅黑" panose="020B0503020204020204" pitchFamily="34" charset="-122"/>
                </a:rPr>
                <a:t>VLAN</a:t>
              </a:r>
              <a:r>
                <a:rPr kumimoji="1" lang="en-US" altLang="zh-CN" sz="1200" b="1" baseline="-25000" dirty="0">
                  <a:solidFill>
                    <a:srgbClr val="3333FF"/>
                  </a:solidFill>
                  <a:latin typeface="微软雅黑" panose="020B0503020204020204" pitchFamily="34" charset="-122"/>
                  <a:ea typeface="微软雅黑" panose="020B0503020204020204" pitchFamily="34" charset="-122"/>
                </a:rPr>
                <a:t>1</a:t>
              </a:r>
              <a:endParaRPr kumimoji="1" lang="en-US" altLang="zh-CN" sz="1200" b="1" dirty="0">
                <a:solidFill>
                  <a:srgbClr val="3333FF"/>
                </a:solidFill>
                <a:latin typeface="微软雅黑" panose="020B0503020204020204" pitchFamily="34" charset="-122"/>
                <a:ea typeface="微软雅黑" panose="020B0503020204020204" pitchFamily="34" charset="-122"/>
              </a:endParaRPr>
            </a:p>
          </p:txBody>
        </p:sp>
      </p:grpSp>
      <p:grpSp>
        <p:nvGrpSpPr>
          <p:cNvPr id="96" name="组合 95"/>
          <p:cNvGrpSpPr/>
          <p:nvPr/>
        </p:nvGrpSpPr>
        <p:grpSpPr>
          <a:xfrm>
            <a:off x="4719691" y="920550"/>
            <a:ext cx="691856" cy="2377394"/>
            <a:chOff x="4734553" y="920550"/>
            <a:chExt cx="691856" cy="2377394"/>
          </a:xfrm>
        </p:grpSpPr>
        <p:sp>
          <p:nvSpPr>
            <p:cNvPr id="97" name="AutoShape 17"/>
            <p:cNvSpPr>
              <a:spLocks noChangeArrowheads="1"/>
            </p:cNvSpPr>
            <p:nvPr/>
          </p:nvSpPr>
          <p:spPr bwMode="auto">
            <a:xfrm>
              <a:off x="4758171" y="920550"/>
              <a:ext cx="624474" cy="2377394"/>
            </a:xfrm>
            <a:prstGeom prst="roundRect">
              <a:avLst>
                <a:gd name="adj" fmla="val 50000"/>
              </a:avLst>
            </a:prstGeom>
            <a:solidFill>
              <a:srgbClr val="FFFF00">
                <a:alpha val="49804"/>
              </a:srgbClr>
            </a:solidFill>
            <a:ln w="9525">
              <a:solidFill>
                <a:schemeClr val="tx1"/>
              </a:solidFill>
              <a:prstDash val="dash"/>
              <a:round/>
            </a:ln>
            <a:effec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98" name="Text Box 29"/>
            <p:cNvSpPr txBox="1">
              <a:spLocks noChangeArrowheads="1"/>
            </p:cNvSpPr>
            <p:nvPr/>
          </p:nvSpPr>
          <p:spPr bwMode="auto">
            <a:xfrm>
              <a:off x="4734553" y="1519251"/>
              <a:ext cx="69185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dirty="0">
                  <a:solidFill>
                    <a:srgbClr val="3333FF"/>
                  </a:solidFill>
                  <a:latin typeface="微软雅黑" panose="020B0503020204020204" pitchFamily="34" charset="-122"/>
                  <a:ea typeface="微软雅黑" panose="020B0503020204020204" pitchFamily="34" charset="-122"/>
                </a:rPr>
                <a:t>VLAN</a:t>
              </a:r>
              <a:r>
                <a:rPr kumimoji="1" lang="en-US" altLang="zh-CN" sz="1200" b="1" baseline="-25000" dirty="0">
                  <a:solidFill>
                    <a:srgbClr val="3333FF"/>
                  </a:solidFill>
                  <a:latin typeface="微软雅黑" panose="020B0503020204020204" pitchFamily="34" charset="-122"/>
                  <a:ea typeface="微软雅黑" panose="020B0503020204020204" pitchFamily="34" charset="-122"/>
                </a:rPr>
                <a:t>2</a:t>
              </a:r>
              <a:endParaRPr kumimoji="1" lang="en-US" altLang="zh-CN" sz="1200" b="1" dirty="0">
                <a:solidFill>
                  <a:srgbClr val="3333FF"/>
                </a:solidFill>
                <a:latin typeface="微软雅黑" panose="020B0503020204020204" pitchFamily="34" charset="-122"/>
                <a:ea typeface="微软雅黑" panose="020B0503020204020204" pitchFamily="34" charset="-122"/>
              </a:endParaRPr>
            </a:p>
          </p:txBody>
        </p:sp>
      </p:grpSp>
      <p:grpSp>
        <p:nvGrpSpPr>
          <p:cNvPr id="99" name="组合 98"/>
          <p:cNvGrpSpPr/>
          <p:nvPr/>
        </p:nvGrpSpPr>
        <p:grpSpPr>
          <a:xfrm>
            <a:off x="3845014" y="885681"/>
            <a:ext cx="2307061" cy="2675492"/>
            <a:chOff x="3845014" y="885681"/>
            <a:chExt cx="2307061" cy="2675492"/>
          </a:xfrm>
        </p:grpSpPr>
        <p:sp>
          <p:nvSpPr>
            <p:cNvPr id="100" name="Text Box 19"/>
            <p:cNvSpPr txBox="1">
              <a:spLocks noChangeArrowheads="1"/>
            </p:cNvSpPr>
            <p:nvPr/>
          </p:nvSpPr>
          <p:spPr bwMode="auto">
            <a:xfrm>
              <a:off x="4085835" y="1094845"/>
              <a:ext cx="36260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a:latin typeface="微软雅黑" panose="020B0503020204020204" pitchFamily="34" charset="-122"/>
                  <a:ea typeface="微软雅黑" panose="020B0503020204020204" pitchFamily="34" charset="-122"/>
                </a:rPr>
                <a:t>A</a:t>
              </a:r>
              <a:r>
                <a:rPr kumimoji="1" lang="en-US" altLang="zh-CN" sz="1200" b="1" baseline="-25000">
                  <a:latin typeface="微软雅黑" panose="020B0503020204020204" pitchFamily="34" charset="-122"/>
                  <a:ea typeface="微软雅黑" panose="020B0503020204020204" pitchFamily="34" charset="-122"/>
                </a:rPr>
                <a:t>4</a:t>
              </a:r>
              <a:endParaRPr kumimoji="1" lang="en-US" altLang="zh-CN" sz="1200" b="1">
                <a:latin typeface="微软雅黑" panose="020B0503020204020204" pitchFamily="34" charset="-122"/>
                <a:ea typeface="微软雅黑" panose="020B0503020204020204" pitchFamily="34" charset="-122"/>
              </a:endParaRPr>
            </a:p>
          </p:txBody>
        </p:sp>
        <p:sp>
          <p:nvSpPr>
            <p:cNvPr id="101" name="Text Box 20"/>
            <p:cNvSpPr txBox="1">
              <a:spLocks noChangeArrowheads="1"/>
            </p:cNvSpPr>
            <p:nvPr/>
          </p:nvSpPr>
          <p:spPr bwMode="auto">
            <a:xfrm>
              <a:off x="5062189" y="2913974"/>
              <a:ext cx="352982"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dirty="0">
                  <a:latin typeface="微软雅黑" panose="020B0503020204020204" pitchFamily="34" charset="-122"/>
                  <a:ea typeface="微软雅黑" panose="020B0503020204020204" pitchFamily="34" charset="-122"/>
                </a:rPr>
                <a:t>B</a:t>
              </a:r>
              <a:r>
                <a:rPr kumimoji="1" lang="en-US" altLang="zh-CN" sz="1200" b="1" baseline="-25000" dirty="0">
                  <a:latin typeface="微软雅黑" panose="020B0503020204020204" pitchFamily="34" charset="-122"/>
                  <a:ea typeface="微软雅黑" panose="020B0503020204020204" pitchFamily="34" charset="-122"/>
                </a:rPr>
                <a:t>1</a:t>
              </a:r>
              <a:endParaRPr kumimoji="1" lang="en-US" altLang="zh-CN" sz="1200" b="1" dirty="0">
                <a:latin typeface="微软雅黑" panose="020B0503020204020204" pitchFamily="34" charset="-122"/>
                <a:ea typeface="微软雅黑" panose="020B0503020204020204" pitchFamily="34" charset="-122"/>
              </a:endParaRPr>
            </a:p>
          </p:txBody>
        </p:sp>
        <p:sp>
          <p:nvSpPr>
            <p:cNvPr id="102" name="Text Box 26"/>
            <p:cNvSpPr txBox="1">
              <a:spLocks noChangeArrowheads="1"/>
            </p:cNvSpPr>
            <p:nvPr/>
          </p:nvSpPr>
          <p:spPr bwMode="auto">
            <a:xfrm>
              <a:off x="5787082" y="885681"/>
              <a:ext cx="351378"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dirty="0">
                  <a:latin typeface="微软雅黑" panose="020B0503020204020204" pitchFamily="34" charset="-122"/>
                  <a:ea typeface="微软雅黑" panose="020B0503020204020204" pitchFamily="34" charset="-122"/>
                </a:rPr>
                <a:t>C</a:t>
              </a:r>
              <a:r>
                <a:rPr kumimoji="1" lang="en-US" altLang="zh-CN" sz="1200" b="1" baseline="-25000" dirty="0">
                  <a:latin typeface="微软雅黑" panose="020B0503020204020204" pitchFamily="34" charset="-122"/>
                  <a:ea typeface="微软雅黑" panose="020B0503020204020204" pitchFamily="34" charset="-122"/>
                </a:rPr>
                <a:t>3</a:t>
              </a:r>
              <a:endParaRPr kumimoji="1" lang="en-US" altLang="zh-CN" sz="1200" b="1" dirty="0">
                <a:latin typeface="微软雅黑" panose="020B0503020204020204" pitchFamily="34" charset="-122"/>
                <a:ea typeface="微软雅黑" panose="020B0503020204020204" pitchFamily="34" charset="-122"/>
              </a:endParaRPr>
            </a:p>
          </p:txBody>
        </p:sp>
        <p:sp>
          <p:nvSpPr>
            <p:cNvPr id="103" name="Text Box 27"/>
            <p:cNvSpPr txBox="1">
              <a:spLocks noChangeArrowheads="1"/>
            </p:cNvSpPr>
            <p:nvPr/>
          </p:nvSpPr>
          <p:spPr bwMode="auto">
            <a:xfrm>
              <a:off x="5036430" y="1030614"/>
              <a:ext cx="352982"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a:latin typeface="微软雅黑" panose="020B0503020204020204" pitchFamily="34" charset="-122"/>
                  <a:ea typeface="微软雅黑" panose="020B0503020204020204" pitchFamily="34" charset="-122"/>
                </a:rPr>
                <a:t>B</a:t>
              </a:r>
              <a:r>
                <a:rPr kumimoji="1" lang="en-US" altLang="zh-CN" sz="1200" b="1" baseline="-25000">
                  <a:latin typeface="微软雅黑" panose="020B0503020204020204" pitchFamily="34" charset="-122"/>
                  <a:ea typeface="微软雅黑" panose="020B0503020204020204" pitchFamily="34" charset="-122"/>
                </a:rPr>
                <a:t>3</a:t>
              </a:r>
              <a:endParaRPr kumimoji="1" lang="en-US" altLang="zh-CN" sz="1200" b="1">
                <a:latin typeface="微软雅黑" panose="020B0503020204020204" pitchFamily="34" charset="-122"/>
                <a:ea typeface="微软雅黑" panose="020B0503020204020204" pitchFamily="34" charset="-122"/>
              </a:endParaRPr>
            </a:p>
          </p:txBody>
        </p:sp>
        <p:sp>
          <p:nvSpPr>
            <p:cNvPr id="104" name="Text Box 30"/>
            <p:cNvSpPr txBox="1">
              <a:spLocks noChangeArrowheads="1"/>
            </p:cNvSpPr>
            <p:nvPr/>
          </p:nvSpPr>
          <p:spPr bwMode="auto">
            <a:xfrm>
              <a:off x="5786423" y="2799738"/>
              <a:ext cx="351378"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a:latin typeface="微软雅黑" panose="020B0503020204020204" pitchFamily="34" charset="-122"/>
                  <a:ea typeface="微软雅黑" panose="020B0503020204020204" pitchFamily="34" charset="-122"/>
                </a:rPr>
                <a:t>C</a:t>
              </a:r>
              <a:r>
                <a:rPr kumimoji="1" lang="en-US" altLang="zh-CN" sz="1200" b="1" baseline="-25000">
                  <a:latin typeface="微软雅黑" panose="020B0503020204020204" pitchFamily="34" charset="-122"/>
                  <a:ea typeface="微软雅黑" panose="020B0503020204020204" pitchFamily="34" charset="-122"/>
                </a:rPr>
                <a:t>1</a:t>
              </a:r>
              <a:endParaRPr kumimoji="1" lang="en-US" altLang="zh-CN" sz="1200" b="1">
                <a:latin typeface="微软雅黑" panose="020B0503020204020204" pitchFamily="34" charset="-122"/>
                <a:ea typeface="微软雅黑" panose="020B0503020204020204" pitchFamily="34" charset="-122"/>
              </a:endParaRPr>
            </a:p>
          </p:txBody>
        </p:sp>
        <p:sp>
          <p:nvSpPr>
            <p:cNvPr id="105" name="Text Box 31"/>
            <p:cNvSpPr txBox="1">
              <a:spLocks noChangeArrowheads="1"/>
            </p:cNvSpPr>
            <p:nvPr/>
          </p:nvSpPr>
          <p:spPr bwMode="auto">
            <a:xfrm>
              <a:off x="4396522" y="3013843"/>
              <a:ext cx="36260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a:latin typeface="微软雅黑" panose="020B0503020204020204" pitchFamily="34" charset="-122"/>
                  <a:ea typeface="微软雅黑" panose="020B0503020204020204" pitchFamily="34" charset="-122"/>
                </a:rPr>
                <a:t>A</a:t>
              </a:r>
              <a:r>
                <a:rPr kumimoji="1" lang="en-US" altLang="zh-CN" sz="1200" b="1" baseline="-25000">
                  <a:latin typeface="微软雅黑" panose="020B0503020204020204" pitchFamily="34" charset="-122"/>
                  <a:ea typeface="微软雅黑" panose="020B0503020204020204" pitchFamily="34" charset="-122"/>
                </a:rPr>
                <a:t>2</a:t>
              </a:r>
              <a:endParaRPr kumimoji="1" lang="en-US" altLang="zh-CN" sz="1200" b="1">
                <a:latin typeface="微软雅黑" panose="020B0503020204020204" pitchFamily="34" charset="-122"/>
                <a:ea typeface="微软雅黑" panose="020B0503020204020204" pitchFamily="34" charset="-122"/>
              </a:endParaRPr>
            </a:p>
          </p:txBody>
        </p:sp>
        <p:sp>
          <p:nvSpPr>
            <p:cNvPr id="106" name="Text Box 32"/>
            <p:cNvSpPr txBox="1">
              <a:spLocks noChangeArrowheads="1"/>
            </p:cNvSpPr>
            <p:nvPr/>
          </p:nvSpPr>
          <p:spPr bwMode="auto">
            <a:xfrm>
              <a:off x="4091768" y="3284174"/>
              <a:ext cx="36260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dirty="0">
                  <a:latin typeface="微软雅黑" panose="020B0503020204020204" pitchFamily="34" charset="-122"/>
                  <a:ea typeface="微软雅黑" panose="020B0503020204020204" pitchFamily="34" charset="-122"/>
                </a:rPr>
                <a:t>A</a:t>
              </a:r>
              <a:r>
                <a:rPr kumimoji="1" lang="en-US" altLang="zh-CN" sz="1200" b="1" baseline="-25000" dirty="0">
                  <a:latin typeface="微软雅黑" panose="020B0503020204020204" pitchFamily="34" charset="-122"/>
                  <a:ea typeface="微软雅黑" panose="020B0503020204020204" pitchFamily="34" charset="-122"/>
                </a:rPr>
                <a:t>1</a:t>
              </a:r>
              <a:endParaRPr kumimoji="1" lang="en-US" altLang="zh-CN" sz="1200" b="1" dirty="0">
                <a:latin typeface="微软雅黑" panose="020B0503020204020204" pitchFamily="34" charset="-122"/>
                <a:ea typeface="微软雅黑" panose="020B0503020204020204" pitchFamily="34" charset="-122"/>
              </a:endParaRPr>
            </a:p>
          </p:txBody>
        </p:sp>
        <p:sp>
          <p:nvSpPr>
            <p:cNvPr id="107" name="Text Box 33"/>
            <p:cNvSpPr txBox="1">
              <a:spLocks noChangeArrowheads="1"/>
            </p:cNvSpPr>
            <p:nvPr/>
          </p:nvSpPr>
          <p:spPr bwMode="auto">
            <a:xfrm>
              <a:off x="4084866" y="2094297"/>
              <a:ext cx="36260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dirty="0">
                  <a:latin typeface="微软雅黑" panose="020B0503020204020204" pitchFamily="34" charset="-122"/>
                  <a:ea typeface="微软雅黑" panose="020B0503020204020204" pitchFamily="34" charset="-122"/>
                </a:rPr>
                <a:t>A</a:t>
              </a:r>
              <a:r>
                <a:rPr kumimoji="1" lang="en-US" altLang="zh-CN" sz="1200" b="1" baseline="-25000" dirty="0">
                  <a:latin typeface="微软雅黑" panose="020B0503020204020204" pitchFamily="34" charset="-122"/>
                  <a:ea typeface="微软雅黑" panose="020B0503020204020204" pitchFamily="34" charset="-122"/>
                </a:rPr>
                <a:t>3</a:t>
              </a:r>
              <a:endParaRPr kumimoji="1" lang="en-US" altLang="zh-CN" sz="1200" b="1" dirty="0">
                <a:latin typeface="微软雅黑" panose="020B0503020204020204" pitchFamily="34" charset="-122"/>
                <a:ea typeface="微软雅黑" panose="020B0503020204020204" pitchFamily="34" charset="-122"/>
              </a:endParaRPr>
            </a:p>
          </p:txBody>
        </p:sp>
        <p:sp>
          <p:nvSpPr>
            <p:cNvPr id="108" name="Text Box 34"/>
            <p:cNvSpPr txBox="1">
              <a:spLocks noChangeArrowheads="1"/>
            </p:cNvSpPr>
            <p:nvPr/>
          </p:nvSpPr>
          <p:spPr bwMode="auto">
            <a:xfrm>
              <a:off x="5800697" y="1795685"/>
              <a:ext cx="351378"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dirty="0">
                  <a:latin typeface="微软雅黑" panose="020B0503020204020204" pitchFamily="34" charset="-122"/>
                  <a:ea typeface="微软雅黑" panose="020B0503020204020204" pitchFamily="34" charset="-122"/>
                </a:rPr>
                <a:t>C</a:t>
              </a:r>
              <a:r>
                <a:rPr kumimoji="1" lang="en-US" altLang="zh-CN" sz="1200" b="1" baseline="-25000" dirty="0">
                  <a:latin typeface="微软雅黑" panose="020B0503020204020204" pitchFamily="34" charset="-122"/>
                  <a:ea typeface="微软雅黑" panose="020B0503020204020204" pitchFamily="34" charset="-122"/>
                </a:rPr>
                <a:t>2</a:t>
              </a:r>
              <a:endParaRPr kumimoji="1" lang="en-US" altLang="zh-CN" sz="1200" b="1" dirty="0">
                <a:latin typeface="微软雅黑" panose="020B0503020204020204" pitchFamily="34" charset="-122"/>
                <a:ea typeface="微软雅黑" panose="020B0503020204020204" pitchFamily="34" charset="-122"/>
              </a:endParaRPr>
            </a:p>
          </p:txBody>
        </p:sp>
        <p:sp>
          <p:nvSpPr>
            <p:cNvPr id="109" name="Text Box 35"/>
            <p:cNvSpPr txBox="1">
              <a:spLocks noChangeArrowheads="1"/>
            </p:cNvSpPr>
            <p:nvPr/>
          </p:nvSpPr>
          <p:spPr bwMode="auto">
            <a:xfrm>
              <a:off x="5061530" y="1914494"/>
              <a:ext cx="352982"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dirty="0">
                  <a:latin typeface="微软雅黑" panose="020B0503020204020204" pitchFamily="34" charset="-122"/>
                  <a:ea typeface="微软雅黑" panose="020B0503020204020204" pitchFamily="34" charset="-122"/>
                </a:rPr>
                <a:t>B</a:t>
              </a:r>
              <a:r>
                <a:rPr kumimoji="1" lang="en-US" altLang="zh-CN" sz="1200" b="1" baseline="-25000" dirty="0">
                  <a:latin typeface="微软雅黑" panose="020B0503020204020204" pitchFamily="34" charset="-122"/>
                  <a:ea typeface="微软雅黑" panose="020B0503020204020204" pitchFamily="34" charset="-122"/>
                </a:rPr>
                <a:t>2</a:t>
              </a:r>
              <a:endParaRPr kumimoji="1" lang="en-US" altLang="zh-CN" sz="1200" b="1" dirty="0">
                <a:latin typeface="微软雅黑" panose="020B0503020204020204" pitchFamily="34" charset="-122"/>
                <a:ea typeface="微软雅黑" panose="020B0503020204020204" pitchFamily="34" charset="-122"/>
              </a:endParaRPr>
            </a:p>
          </p:txBody>
        </p:sp>
        <p:pic>
          <p:nvPicPr>
            <p:cNvPr id="110" name="Picture 239" descr="jisuanji"/>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845014" y="1112108"/>
              <a:ext cx="330980" cy="330980"/>
            </a:xfrm>
            <a:prstGeom prst="rect">
              <a:avLst/>
            </a:prstGeom>
            <a:noFill/>
            <a:extLst>
              <a:ext uri="{909E8E84-426E-40DD-AFC4-6F175D3DCCD1}">
                <a14:hiddenFill xmlns:a14="http://schemas.microsoft.com/office/drawing/2010/main">
                  <a:solidFill>
                    <a:srgbClr val="FFFFFF"/>
                  </a:solidFill>
                </a14:hiddenFill>
              </a:ext>
            </a:extLst>
          </p:spPr>
        </p:pic>
        <p:pic>
          <p:nvPicPr>
            <p:cNvPr id="111" name="Picture 239" descr="jisuanji"/>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4794179" y="1032598"/>
              <a:ext cx="330980" cy="330980"/>
            </a:xfrm>
            <a:prstGeom prst="rect">
              <a:avLst/>
            </a:prstGeom>
            <a:noFill/>
            <a:extLst>
              <a:ext uri="{909E8E84-426E-40DD-AFC4-6F175D3DCCD1}">
                <a14:hiddenFill xmlns:a14="http://schemas.microsoft.com/office/drawing/2010/main">
                  <a:solidFill>
                    <a:srgbClr val="FFFFFF"/>
                  </a:solidFill>
                </a14:hiddenFill>
              </a:ext>
            </a:extLst>
          </p:spPr>
        </p:pic>
        <p:pic>
          <p:nvPicPr>
            <p:cNvPr id="112" name="Picture 239" descr="jisuanji"/>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5546512" y="947370"/>
              <a:ext cx="330980" cy="330980"/>
            </a:xfrm>
            <a:prstGeom prst="rect">
              <a:avLst/>
            </a:prstGeom>
            <a:noFill/>
            <a:extLst>
              <a:ext uri="{909E8E84-426E-40DD-AFC4-6F175D3DCCD1}">
                <a14:hiddenFill xmlns:a14="http://schemas.microsoft.com/office/drawing/2010/main">
                  <a:solidFill>
                    <a:srgbClr val="FFFFFF"/>
                  </a:solidFill>
                </a14:hiddenFill>
              </a:ext>
            </a:extLst>
          </p:spPr>
        </p:pic>
        <p:pic>
          <p:nvPicPr>
            <p:cNvPr id="113" name="Picture 239" descr="jisuanji"/>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845014" y="2075645"/>
              <a:ext cx="330980" cy="330980"/>
            </a:xfrm>
            <a:prstGeom prst="rect">
              <a:avLst/>
            </a:prstGeom>
            <a:noFill/>
            <a:extLst>
              <a:ext uri="{909E8E84-426E-40DD-AFC4-6F175D3DCCD1}">
                <a14:hiddenFill xmlns:a14="http://schemas.microsoft.com/office/drawing/2010/main">
                  <a:solidFill>
                    <a:srgbClr val="FFFFFF"/>
                  </a:solidFill>
                </a14:hiddenFill>
              </a:ext>
            </a:extLst>
          </p:spPr>
        </p:pic>
        <p:pic>
          <p:nvPicPr>
            <p:cNvPr id="114" name="Picture 239" descr="jisuanji"/>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4794179" y="1955482"/>
              <a:ext cx="330980" cy="330980"/>
            </a:xfrm>
            <a:prstGeom prst="rect">
              <a:avLst/>
            </a:prstGeom>
            <a:noFill/>
            <a:extLst>
              <a:ext uri="{909E8E84-426E-40DD-AFC4-6F175D3DCCD1}">
                <a14:hiddenFill xmlns:a14="http://schemas.microsoft.com/office/drawing/2010/main">
                  <a:solidFill>
                    <a:srgbClr val="FFFFFF"/>
                  </a:solidFill>
                </a14:hiddenFill>
              </a:ext>
            </a:extLst>
          </p:spPr>
        </p:pic>
        <p:pic>
          <p:nvPicPr>
            <p:cNvPr id="115" name="Picture 239" descr="jisuanji"/>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4794179" y="2931790"/>
              <a:ext cx="330980" cy="330980"/>
            </a:xfrm>
            <a:prstGeom prst="rect">
              <a:avLst/>
            </a:prstGeom>
            <a:noFill/>
            <a:extLst>
              <a:ext uri="{909E8E84-426E-40DD-AFC4-6F175D3DCCD1}">
                <a14:hiddenFill xmlns:a14="http://schemas.microsoft.com/office/drawing/2010/main">
                  <a:solidFill>
                    <a:srgbClr val="FFFFFF"/>
                  </a:solidFill>
                </a14:hiddenFill>
              </a:ext>
            </a:extLst>
          </p:spPr>
        </p:pic>
        <p:pic>
          <p:nvPicPr>
            <p:cNvPr id="116" name="Picture 239" descr="jisuanji"/>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845014" y="3116010"/>
              <a:ext cx="330980" cy="330980"/>
            </a:xfrm>
            <a:prstGeom prst="rect">
              <a:avLst/>
            </a:prstGeom>
            <a:noFill/>
            <a:extLst>
              <a:ext uri="{909E8E84-426E-40DD-AFC4-6F175D3DCCD1}">
                <a14:hiddenFill xmlns:a14="http://schemas.microsoft.com/office/drawing/2010/main">
                  <a:solidFill>
                    <a:srgbClr val="FFFFFF"/>
                  </a:solidFill>
                </a14:hiddenFill>
              </a:ext>
            </a:extLst>
          </p:spPr>
        </p:pic>
        <p:pic>
          <p:nvPicPr>
            <p:cNvPr id="117"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05823" y="3036051"/>
              <a:ext cx="279663" cy="279663"/>
            </a:xfrm>
            <a:prstGeom prst="rect">
              <a:avLst/>
            </a:prstGeom>
            <a:noFill/>
            <a:extLst>
              <a:ext uri="{909E8E84-426E-40DD-AFC4-6F175D3DCCD1}">
                <a14:hiddenFill xmlns:a14="http://schemas.microsoft.com/office/drawing/2010/main">
                  <a:solidFill>
                    <a:srgbClr val="FFFFFF"/>
                  </a:solidFill>
                </a14:hiddenFill>
              </a:ext>
            </a:extLst>
          </p:spPr>
        </p:pic>
        <p:pic>
          <p:nvPicPr>
            <p:cNvPr id="118" name="Picture 239" descr="jisuanji"/>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5546512" y="1795564"/>
              <a:ext cx="330980" cy="330980"/>
            </a:xfrm>
            <a:prstGeom prst="rect">
              <a:avLst/>
            </a:prstGeom>
            <a:noFill/>
            <a:extLst>
              <a:ext uri="{909E8E84-426E-40DD-AFC4-6F175D3DCCD1}">
                <a14:hiddenFill xmlns:a14="http://schemas.microsoft.com/office/drawing/2010/main">
                  <a:solidFill>
                    <a:srgbClr val="FFFFFF"/>
                  </a:solidFill>
                </a14:hiddenFill>
              </a:ext>
            </a:extLst>
          </p:spPr>
        </p:pic>
        <p:pic>
          <p:nvPicPr>
            <p:cNvPr id="119" name="Picture 239" descr="jisuanji"/>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5546512" y="2835929"/>
              <a:ext cx="330980" cy="330980"/>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57" name="直接连接符 56"/>
          <p:cNvCxnSpPr/>
          <p:nvPr/>
        </p:nvCxnSpPr>
        <p:spPr>
          <a:xfrm flipH="1">
            <a:off x="3630707" y="3003955"/>
            <a:ext cx="1185742" cy="0"/>
          </a:xfrm>
          <a:prstGeom prst="line">
            <a:avLst/>
          </a:prstGeom>
          <a:ln w="38100">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flipH="1">
            <a:off x="3643064" y="2039838"/>
            <a:ext cx="1185742" cy="0"/>
          </a:xfrm>
          <a:prstGeom prst="line">
            <a:avLst/>
          </a:prstGeom>
          <a:ln w="38100">
            <a:solidFill>
              <a:srgbClr val="C0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flipH="1">
            <a:off x="3643064" y="1070569"/>
            <a:ext cx="1185742" cy="0"/>
          </a:xfrm>
          <a:prstGeom prst="line">
            <a:avLst/>
          </a:prstGeom>
          <a:ln w="38100">
            <a:solidFill>
              <a:srgbClr val="C0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2000" advTm="2000"/>
    </mc:Choice>
    <mc:Fallback>
      <p:transition spd="slow"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2000"/>
                                  </p:stCondLst>
                                  <p:childTnLst>
                                    <p:set>
                                      <p:cBhvr>
                                        <p:cTn id="6" dur="1" fill="hold">
                                          <p:stCondLst>
                                            <p:cond delay="0"/>
                                          </p:stCondLst>
                                        </p:cTn>
                                        <p:tgtEl>
                                          <p:spTgt spid="57"/>
                                        </p:tgtEl>
                                        <p:attrNameLst>
                                          <p:attrName>style.visibility</p:attrName>
                                        </p:attrNameLst>
                                      </p:cBhvr>
                                      <p:to>
                                        <p:strVal val="visible"/>
                                      </p:to>
                                    </p:set>
                                    <p:animEffect transition="in" filter="wipe(right)">
                                      <p:cBhvr>
                                        <p:cTn id="7" dur="2000"/>
                                        <p:tgtEl>
                                          <p:spTgt spid="57"/>
                                        </p:tgtEl>
                                      </p:cBhvr>
                                    </p:animEffect>
                                  </p:childTnLst>
                                </p:cTn>
                              </p:par>
                            </p:childTnLst>
                          </p:cTn>
                        </p:par>
                        <p:par>
                          <p:cTn id="8" fill="hold">
                            <p:stCondLst>
                              <p:cond delay="4000"/>
                            </p:stCondLst>
                            <p:childTnLst>
                              <p:par>
                                <p:cTn id="9" presetID="22" presetClass="entr" presetSubtype="8" fill="hold" nodeType="afterEffect">
                                  <p:stCondLst>
                                    <p:cond delay="0"/>
                                  </p:stCondLst>
                                  <p:childTnLst>
                                    <p:set>
                                      <p:cBhvr>
                                        <p:cTn id="10" dur="1" fill="hold">
                                          <p:stCondLst>
                                            <p:cond delay="0"/>
                                          </p:stCondLst>
                                        </p:cTn>
                                        <p:tgtEl>
                                          <p:spTgt spid="64"/>
                                        </p:tgtEl>
                                        <p:attrNameLst>
                                          <p:attrName>style.visibility</p:attrName>
                                        </p:attrNameLst>
                                      </p:cBhvr>
                                      <p:to>
                                        <p:strVal val="visible"/>
                                      </p:to>
                                    </p:set>
                                    <p:animEffect transition="in" filter="wipe(left)">
                                      <p:cBhvr>
                                        <p:cTn id="11" dur="2000"/>
                                        <p:tgtEl>
                                          <p:spTgt spid="64"/>
                                        </p:tgtEl>
                                      </p:cBhvr>
                                    </p:animEffect>
                                  </p:childTnLst>
                                </p:cTn>
                              </p:par>
                              <p:par>
                                <p:cTn id="12" presetID="22" presetClass="entr" presetSubtype="8" fill="hold" nodeType="withEffect">
                                  <p:stCondLst>
                                    <p:cond delay="0"/>
                                  </p:stCondLst>
                                  <p:childTnLst>
                                    <p:set>
                                      <p:cBhvr>
                                        <p:cTn id="13" dur="1" fill="hold">
                                          <p:stCondLst>
                                            <p:cond delay="0"/>
                                          </p:stCondLst>
                                        </p:cTn>
                                        <p:tgtEl>
                                          <p:spTgt spid="65"/>
                                        </p:tgtEl>
                                        <p:attrNameLst>
                                          <p:attrName>style.visibility</p:attrName>
                                        </p:attrNameLst>
                                      </p:cBhvr>
                                      <p:to>
                                        <p:strVal val="visible"/>
                                      </p:to>
                                    </p:set>
                                    <p:animEffect transition="in" filter="wipe(left)">
                                      <p:cBhvr>
                                        <p:cTn id="14" dur="20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圆角矩形 55"/>
          <p:cNvSpPr/>
          <p:nvPr/>
        </p:nvSpPr>
        <p:spPr>
          <a:xfrm>
            <a:off x="502920" y="602544"/>
            <a:ext cx="8129015" cy="3768287"/>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Text Box 52"/>
          <p:cNvSpPr txBox="1">
            <a:spLocks noChangeArrowheads="1"/>
          </p:cNvSpPr>
          <p:nvPr/>
        </p:nvSpPr>
        <p:spPr bwMode="auto">
          <a:xfrm>
            <a:off x="3736192" y="3652866"/>
            <a:ext cx="4270986" cy="605294"/>
          </a:xfrm>
          <a:prstGeom prst="rect">
            <a:avLst/>
          </a:prstGeom>
          <a:solidFill>
            <a:srgbClr val="0000CC"/>
          </a:solidFill>
          <a:ln>
            <a:solidFill>
              <a:srgbClr val="000099"/>
            </a:solidFill>
          </a:ln>
          <a:effectLst/>
        </p:spPr>
        <p:txBody>
          <a:bodyPr wrap="square">
            <a:spAutoFit/>
          </a:bodyPr>
          <a:lstStyle/>
          <a:p>
            <a:pPr>
              <a:lnSpc>
                <a:spcPts val="2000"/>
              </a:lnSpc>
            </a:pPr>
            <a:r>
              <a:rPr lang="en-US" altLang="zh-CN" sz="1400" b="1" dirty="0" smtClean="0">
                <a:solidFill>
                  <a:schemeClr val="bg1"/>
                </a:solidFill>
                <a:latin typeface="微软雅黑" panose="020B0503020204020204" pitchFamily="34" charset="-122"/>
                <a:ea typeface="微软雅黑" panose="020B0503020204020204" pitchFamily="34" charset="-122"/>
              </a:rPr>
              <a:t>B</a:t>
            </a:r>
            <a:r>
              <a:rPr lang="en-US" altLang="zh-CN" sz="1400" b="1" baseline="-25000" dirty="0" smtClean="0">
                <a:solidFill>
                  <a:schemeClr val="bg1"/>
                </a:solidFill>
                <a:latin typeface="微软雅黑" panose="020B0503020204020204" pitchFamily="34" charset="-122"/>
                <a:ea typeface="微软雅黑" panose="020B0503020204020204" pitchFamily="34" charset="-122"/>
              </a:rPr>
              <a:t>1</a:t>
            </a:r>
            <a:r>
              <a:rPr lang="en-US" altLang="zh-CN" sz="1400" b="1" dirty="0" smtClean="0">
                <a:solidFill>
                  <a:schemeClr val="bg1"/>
                </a:solidFill>
                <a:latin typeface="微软雅黑" panose="020B0503020204020204" pitchFamily="34" charset="-122"/>
                <a:ea typeface="微软雅黑" panose="020B0503020204020204" pitchFamily="34" charset="-122"/>
              </a:rPr>
              <a:t> </a:t>
            </a:r>
            <a:r>
              <a:rPr lang="zh-CN" altLang="en-US" sz="1400" b="1" dirty="0">
                <a:solidFill>
                  <a:schemeClr val="bg1"/>
                </a:solidFill>
                <a:latin typeface="微软雅黑" panose="020B0503020204020204" pitchFamily="34" charset="-122"/>
                <a:ea typeface="微软雅黑" panose="020B0503020204020204" pitchFamily="34" charset="-122"/>
              </a:rPr>
              <a:t>发送数据时</a:t>
            </a:r>
            <a:r>
              <a:rPr lang="zh-CN" altLang="en-US" sz="1400" b="1" dirty="0" smtClean="0">
                <a:solidFill>
                  <a:schemeClr val="bg1"/>
                </a:solidFill>
                <a:latin typeface="微软雅黑" panose="020B0503020204020204" pitchFamily="34" charset="-122"/>
                <a:ea typeface="微软雅黑" panose="020B0503020204020204" pitchFamily="34" charset="-122"/>
              </a:rPr>
              <a:t>，</a:t>
            </a:r>
            <a:r>
              <a:rPr lang="nl-NL" altLang="zh-CN" sz="1400" b="1" dirty="0" smtClean="0">
                <a:solidFill>
                  <a:schemeClr val="bg1"/>
                </a:solidFill>
                <a:latin typeface="微软雅黑" panose="020B0503020204020204" pitchFamily="34" charset="-122"/>
                <a:ea typeface="微软雅黑" panose="020B0503020204020204" pitchFamily="34" charset="-122"/>
              </a:rPr>
              <a:t>VLAN</a:t>
            </a:r>
            <a:r>
              <a:rPr lang="nl-NL" altLang="zh-CN" sz="1400" b="1" baseline="-25000" dirty="0" smtClean="0">
                <a:solidFill>
                  <a:schemeClr val="bg1"/>
                </a:solidFill>
                <a:latin typeface="微软雅黑" panose="020B0503020204020204" pitchFamily="34" charset="-122"/>
                <a:ea typeface="微软雅黑" panose="020B0503020204020204" pitchFamily="34" charset="-122"/>
              </a:rPr>
              <a:t>1</a:t>
            </a:r>
            <a:r>
              <a:rPr lang="nl-NL" altLang="zh-CN" sz="1400" b="1" dirty="0" smtClean="0">
                <a:solidFill>
                  <a:schemeClr val="bg1"/>
                </a:solidFill>
                <a:latin typeface="微软雅黑" panose="020B0503020204020204" pitchFamily="34" charset="-122"/>
                <a:ea typeface="微软雅黑" panose="020B0503020204020204" pitchFamily="34" charset="-122"/>
              </a:rPr>
              <a:t> </a:t>
            </a:r>
            <a:r>
              <a:rPr lang="zh-CN" altLang="nl-NL" sz="1400" b="1" dirty="0">
                <a:solidFill>
                  <a:schemeClr val="bg1"/>
                </a:solidFill>
                <a:latin typeface="微软雅黑" panose="020B0503020204020204" pitchFamily="34" charset="-122"/>
                <a:ea typeface="微软雅黑" panose="020B0503020204020204" pitchFamily="34" charset="-122"/>
              </a:rPr>
              <a:t>和 </a:t>
            </a:r>
            <a:r>
              <a:rPr lang="nl-NL" altLang="zh-CN" sz="1400" b="1" dirty="0">
                <a:solidFill>
                  <a:schemeClr val="bg1"/>
                </a:solidFill>
                <a:latin typeface="微软雅黑" panose="020B0503020204020204" pitchFamily="34" charset="-122"/>
                <a:ea typeface="微软雅黑" panose="020B0503020204020204" pitchFamily="34" charset="-122"/>
              </a:rPr>
              <a:t>VLAN</a:t>
            </a:r>
            <a:r>
              <a:rPr lang="nl-NL" altLang="zh-CN" sz="1400" b="1" baseline="-25000" dirty="0">
                <a:solidFill>
                  <a:schemeClr val="bg1"/>
                </a:solidFill>
                <a:latin typeface="微软雅黑" panose="020B0503020204020204" pitchFamily="34" charset="-122"/>
                <a:ea typeface="微软雅黑" panose="020B0503020204020204" pitchFamily="34" charset="-122"/>
              </a:rPr>
              <a:t>3</a:t>
            </a:r>
            <a:r>
              <a:rPr lang="nl-NL" altLang="zh-CN" sz="1400" b="1" dirty="0">
                <a:solidFill>
                  <a:schemeClr val="bg1"/>
                </a:solidFill>
                <a:latin typeface="微软雅黑" panose="020B0503020204020204" pitchFamily="34" charset="-122"/>
                <a:ea typeface="微软雅黑" panose="020B0503020204020204" pitchFamily="34" charset="-122"/>
              </a:rPr>
              <a:t> </a:t>
            </a:r>
            <a:r>
              <a:rPr lang="zh-CN" altLang="en-US" sz="1400" b="1" dirty="0" smtClean="0">
                <a:solidFill>
                  <a:schemeClr val="bg1"/>
                </a:solidFill>
                <a:latin typeface="微软雅黑" panose="020B0503020204020204" pitchFamily="34" charset="-122"/>
                <a:ea typeface="微软雅黑" panose="020B0503020204020204" pitchFamily="34" charset="-122"/>
              </a:rPr>
              <a:t>中的工作站 </a:t>
            </a:r>
            <a:r>
              <a:rPr lang="en-US" altLang="zh-CN" sz="1400" b="1" dirty="0">
                <a:solidFill>
                  <a:schemeClr val="bg1"/>
                </a:solidFill>
                <a:latin typeface="微软雅黑" panose="020B0503020204020204" pitchFamily="34" charset="-122"/>
                <a:ea typeface="微软雅黑" panose="020B0503020204020204" pitchFamily="34" charset="-122"/>
              </a:rPr>
              <a:t>A</a:t>
            </a:r>
            <a:r>
              <a:rPr lang="en-US" altLang="zh-CN" sz="1400" b="1" baseline="-25000" dirty="0">
                <a:solidFill>
                  <a:schemeClr val="bg1"/>
                </a:solidFill>
                <a:latin typeface="微软雅黑" panose="020B0503020204020204" pitchFamily="34" charset="-122"/>
                <a:ea typeface="微软雅黑" panose="020B0503020204020204" pitchFamily="34" charset="-122"/>
              </a:rPr>
              <a:t>1</a:t>
            </a:r>
            <a:r>
              <a:rPr lang="zh-CN" altLang="en-US" sz="1400" b="1" dirty="0">
                <a:solidFill>
                  <a:schemeClr val="bg1"/>
                </a:solidFill>
                <a:latin typeface="微软雅黑" panose="020B0503020204020204" pitchFamily="34" charset="-122"/>
                <a:ea typeface="微软雅黑" panose="020B0503020204020204" pitchFamily="34" charset="-122"/>
              </a:rPr>
              <a:t>，</a:t>
            </a:r>
            <a:r>
              <a:rPr lang="en-US" altLang="zh-CN" sz="1400" b="1" dirty="0">
                <a:solidFill>
                  <a:schemeClr val="bg1"/>
                </a:solidFill>
                <a:latin typeface="微软雅黑" panose="020B0503020204020204" pitchFamily="34" charset="-122"/>
                <a:ea typeface="微软雅黑" panose="020B0503020204020204" pitchFamily="34" charset="-122"/>
              </a:rPr>
              <a:t>A</a:t>
            </a:r>
            <a:r>
              <a:rPr lang="en-US" altLang="zh-CN" sz="1400" b="1" baseline="-25000" dirty="0">
                <a:solidFill>
                  <a:schemeClr val="bg1"/>
                </a:solidFill>
                <a:latin typeface="微软雅黑" panose="020B0503020204020204" pitchFamily="34" charset="-122"/>
                <a:ea typeface="微软雅黑" panose="020B0503020204020204" pitchFamily="34" charset="-122"/>
              </a:rPr>
              <a:t>2</a:t>
            </a:r>
            <a:r>
              <a:rPr lang="en-US" altLang="zh-CN" sz="1400" b="1" dirty="0">
                <a:solidFill>
                  <a:schemeClr val="bg1"/>
                </a:solidFill>
                <a:latin typeface="微软雅黑" panose="020B0503020204020204" pitchFamily="34" charset="-122"/>
                <a:ea typeface="微软雅黑" panose="020B0503020204020204" pitchFamily="34" charset="-122"/>
              </a:rPr>
              <a:t> </a:t>
            </a:r>
            <a:r>
              <a:rPr lang="zh-CN" altLang="en-US" sz="1400" b="1" dirty="0">
                <a:solidFill>
                  <a:schemeClr val="bg1"/>
                </a:solidFill>
                <a:latin typeface="微软雅黑" panose="020B0503020204020204" pitchFamily="34" charset="-122"/>
                <a:ea typeface="微软雅黑" panose="020B0503020204020204" pitchFamily="34" charset="-122"/>
              </a:rPr>
              <a:t>和 </a:t>
            </a:r>
            <a:r>
              <a:rPr lang="en-US" altLang="zh-CN" sz="1400" b="1" dirty="0" smtClean="0">
                <a:solidFill>
                  <a:schemeClr val="bg1"/>
                </a:solidFill>
                <a:latin typeface="微软雅黑" panose="020B0503020204020204" pitchFamily="34" charset="-122"/>
                <a:ea typeface="微软雅黑" panose="020B0503020204020204" pitchFamily="34" charset="-122"/>
              </a:rPr>
              <a:t>C</a:t>
            </a:r>
            <a:r>
              <a:rPr lang="en-US" altLang="zh-CN" sz="1400" b="1" baseline="-25000" dirty="0" smtClean="0">
                <a:solidFill>
                  <a:schemeClr val="bg1"/>
                </a:solidFill>
                <a:latin typeface="微软雅黑" panose="020B0503020204020204" pitchFamily="34" charset="-122"/>
                <a:ea typeface="微软雅黑" panose="020B0503020204020204" pitchFamily="34" charset="-122"/>
              </a:rPr>
              <a:t>1</a:t>
            </a:r>
            <a:r>
              <a:rPr lang="en-US" altLang="zh-CN" sz="1400" b="1" dirty="0" smtClean="0">
                <a:solidFill>
                  <a:schemeClr val="bg1"/>
                </a:solidFill>
                <a:latin typeface="微软雅黑" panose="020B0503020204020204" pitchFamily="34" charset="-122"/>
                <a:ea typeface="微软雅黑" panose="020B0503020204020204" pitchFamily="34" charset="-122"/>
              </a:rPr>
              <a:t> </a:t>
            </a:r>
            <a:r>
              <a:rPr lang="zh-CN" altLang="en-US" sz="1400" b="1" dirty="0" smtClean="0">
                <a:solidFill>
                  <a:schemeClr val="bg1"/>
                </a:solidFill>
                <a:latin typeface="微软雅黑" panose="020B0503020204020204" pitchFamily="34" charset="-122"/>
                <a:ea typeface="微软雅黑" panose="020B0503020204020204" pitchFamily="34" charset="-122"/>
              </a:rPr>
              <a:t>等都</a:t>
            </a:r>
            <a:r>
              <a:rPr lang="zh-CN" altLang="en-US" sz="1400" b="1" dirty="0">
                <a:solidFill>
                  <a:schemeClr val="bg1"/>
                </a:solidFill>
                <a:latin typeface="微软雅黑" panose="020B0503020204020204" pitchFamily="34" charset="-122"/>
                <a:ea typeface="微软雅黑" panose="020B0503020204020204" pitchFamily="34" charset="-122"/>
              </a:rPr>
              <a:t>不会收到 </a:t>
            </a:r>
            <a:r>
              <a:rPr lang="en-US" altLang="zh-CN" sz="1400" b="1" dirty="0">
                <a:solidFill>
                  <a:schemeClr val="bg1"/>
                </a:solidFill>
                <a:latin typeface="微软雅黑" panose="020B0503020204020204" pitchFamily="34" charset="-122"/>
                <a:ea typeface="微软雅黑" panose="020B0503020204020204" pitchFamily="34" charset="-122"/>
              </a:rPr>
              <a:t>B</a:t>
            </a:r>
            <a:r>
              <a:rPr lang="en-US" altLang="zh-CN" sz="1400" b="1" baseline="-25000" dirty="0">
                <a:solidFill>
                  <a:schemeClr val="bg1"/>
                </a:solidFill>
                <a:latin typeface="微软雅黑" panose="020B0503020204020204" pitchFamily="34" charset="-122"/>
                <a:ea typeface="微软雅黑" panose="020B0503020204020204" pitchFamily="34" charset="-122"/>
              </a:rPr>
              <a:t>1</a:t>
            </a:r>
            <a:r>
              <a:rPr lang="en-US" altLang="zh-CN" sz="1400" b="1" dirty="0">
                <a:solidFill>
                  <a:schemeClr val="bg1"/>
                </a:solidFill>
                <a:latin typeface="微软雅黑" panose="020B0503020204020204" pitchFamily="34" charset="-122"/>
                <a:ea typeface="微软雅黑" panose="020B0503020204020204" pitchFamily="34" charset="-122"/>
              </a:rPr>
              <a:t> </a:t>
            </a:r>
            <a:r>
              <a:rPr lang="zh-CN" altLang="en-US" sz="1400" b="1" dirty="0">
                <a:solidFill>
                  <a:schemeClr val="bg1"/>
                </a:solidFill>
                <a:latin typeface="微软雅黑" panose="020B0503020204020204" pitchFamily="34" charset="-122"/>
                <a:ea typeface="微软雅黑" panose="020B0503020204020204" pitchFamily="34" charset="-122"/>
              </a:rPr>
              <a:t>发出的广播信息。 </a:t>
            </a:r>
            <a:endParaRPr lang="zh-CN" altLang="en-US" sz="1400" b="1" dirty="0">
              <a:solidFill>
                <a:schemeClr val="bg1"/>
              </a:solidFill>
              <a:latin typeface="微软雅黑" panose="020B0503020204020204" pitchFamily="34" charset="-122"/>
              <a:ea typeface="微软雅黑" panose="020B0503020204020204" pitchFamily="34" charset="-122"/>
            </a:endParaRPr>
          </a:p>
        </p:txBody>
      </p:sp>
      <p:sp>
        <p:nvSpPr>
          <p:cNvPr id="59" name="AutoShape 2"/>
          <p:cNvSpPr>
            <a:spLocks noChangeArrowheads="1"/>
          </p:cNvSpPr>
          <p:nvPr/>
        </p:nvSpPr>
        <p:spPr bwMode="auto">
          <a:xfrm flipH="1">
            <a:off x="2425314" y="2774209"/>
            <a:ext cx="4249101" cy="725488"/>
          </a:xfrm>
          <a:prstGeom prst="cube">
            <a:avLst>
              <a:gd name="adj" fmla="val 93745"/>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60" name="Line 3"/>
          <p:cNvSpPr>
            <a:spLocks noChangeShapeType="1"/>
          </p:cNvSpPr>
          <p:nvPr/>
        </p:nvSpPr>
        <p:spPr bwMode="auto">
          <a:xfrm>
            <a:off x="3223749" y="3997197"/>
            <a:ext cx="409477" cy="0"/>
          </a:xfrm>
          <a:prstGeom prst="line">
            <a:avLst/>
          </a:prstGeom>
          <a:noFill/>
          <a:ln w="762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61" name="AutoShape 4"/>
          <p:cNvSpPr>
            <a:spLocks noChangeArrowheads="1"/>
          </p:cNvSpPr>
          <p:nvPr/>
        </p:nvSpPr>
        <p:spPr bwMode="auto">
          <a:xfrm flipH="1">
            <a:off x="2425314" y="1767090"/>
            <a:ext cx="4249101" cy="724665"/>
          </a:xfrm>
          <a:prstGeom prst="cube">
            <a:avLst>
              <a:gd name="adj" fmla="val 93745"/>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62" name="AutoShape 5"/>
          <p:cNvSpPr>
            <a:spLocks noChangeArrowheads="1"/>
          </p:cNvSpPr>
          <p:nvPr/>
        </p:nvSpPr>
        <p:spPr bwMode="auto">
          <a:xfrm flipH="1">
            <a:off x="2467243" y="799498"/>
            <a:ext cx="4165244" cy="725488"/>
          </a:xfrm>
          <a:prstGeom prst="cube">
            <a:avLst>
              <a:gd name="adj" fmla="val 93745"/>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63" name="Line 6"/>
          <p:cNvSpPr>
            <a:spLocks noChangeShapeType="1"/>
          </p:cNvSpPr>
          <p:nvPr/>
        </p:nvSpPr>
        <p:spPr bwMode="auto">
          <a:xfrm>
            <a:off x="3466401" y="1001251"/>
            <a:ext cx="2201718" cy="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66" name="Line 7"/>
          <p:cNvSpPr>
            <a:spLocks noChangeShapeType="1"/>
          </p:cNvSpPr>
          <p:nvPr/>
        </p:nvSpPr>
        <p:spPr bwMode="auto">
          <a:xfrm>
            <a:off x="3550260" y="1081953"/>
            <a:ext cx="1327454" cy="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67" name="Line 8"/>
          <p:cNvSpPr>
            <a:spLocks noChangeShapeType="1"/>
          </p:cNvSpPr>
          <p:nvPr/>
        </p:nvSpPr>
        <p:spPr bwMode="auto">
          <a:xfrm>
            <a:off x="3633226" y="1161830"/>
            <a:ext cx="291718" cy="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68" name="Line 9"/>
          <p:cNvSpPr>
            <a:spLocks noChangeShapeType="1"/>
          </p:cNvSpPr>
          <p:nvPr/>
        </p:nvSpPr>
        <p:spPr bwMode="auto">
          <a:xfrm>
            <a:off x="3633226" y="2169773"/>
            <a:ext cx="291718" cy="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69" name="Line 10"/>
          <p:cNvSpPr>
            <a:spLocks noChangeShapeType="1"/>
          </p:cNvSpPr>
          <p:nvPr/>
        </p:nvSpPr>
        <p:spPr bwMode="auto">
          <a:xfrm>
            <a:off x="3550260" y="2048721"/>
            <a:ext cx="1470191" cy="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70" name="Line 11"/>
          <p:cNvSpPr>
            <a:spLocks noChangeShapeType="1"/>
          </p:cNvSpPr>
          <p:nvPr/>
        </p:nvSpPr>
        <p:spPr bwMode="auto">
          <a:xfrm>
            <a:off x="3425365" y="1927669"/>
            <a:ext cx="2235618" cy="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71" name="Line 12"/>
          <p:cNvSpPr>
            <a:spLocks noChangeShapeType="1"/>
          </p:cNvSpPr>
          <p:nvPr/>
        </p:nvSpPr>
        <p:spPr bwMode="auto">
          <a:xfrm>
            <a:off x="3508331" y="3096191"/>
            <a:ext cx="791298" cy="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72" name="Line 13"/>
          <p:cNvSpPr>
            <a:spLocks noChangeShapeType="1"/>
          </p:cNvSpPr>
          <p:nvPr/>
        </p:nvSpPr>
        <p:spPr bwMode="auto">
          <a:xfrm>
            <a:off x="3508331" y="3176892"/>
            <a:ext cx="419290" cy="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73" name="Line 14"/>
          <p:cNvSpPr>
            <a:spLocks noChangeShapeType="1"/>
          </p:cNvSpPr>
          <p:nvPr/>
        </p:nvSpPr>
        <p:spPr bwMode="auto">
          <a:xfrm>
            <a:off x="3312068" y="2935612"/>
            <a:ext cx="2383707" cy="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74" name="Line 15"/>
          <p:cNvSpPr>
            <a:spLocks noChangeShapeType="1"/>
          </p:cNvSpPr>
          <p:nvPr/>
        </p:nvSpPr>
        <p:spPr bwMode="auto">
          <a:xfrm>
            <a:off x="3425365" y="3016313"/>
            <a:ext cx="1485357" cy="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75" name="AutoShape 16"/>
          <p:cNvSpPr>
            <a:spLocks noChangeArrowheads="1"/>
          </p:cNvSpPr>
          <p:nvPr/>
        </p:nvSpPr>
        <p:spPr bwMode="auto">
          <a:xfrm flipH="1">
            <a:off x="2966823" y="2814560"/>
            <a:ext cx="666404" cy="483384"/>
          </a:xfrm>
          <a:prstGeom prst="cube">
            <a:avLst>
              <a:gd name="adj" fmla="val 28329"/>
            </a:avLst>
          </a:prstGeom>
          <a:solidFill>
            <a:srgbClr val="66FF66"/>
          </a:solidFill>
          <a:ln w="9525">
            <a:solidFill>
              <a:schemeClr val="tx1"/>
            </a:solidFill>
            <a:miter lim="800000"/>
          </a:ln>
          <a:effectLst/>
        </p:spPr>
        <p:txBody>
          <a:bodyPr wrap="none" anchor="ctr"/>
          <a:lstStyle/>
          <a:p>
            <a:pPr algn="ctr"/>
            <a:r>
              <a:rPr kumimoji="1" lang="zh-CN" altLang="en-US" sz="1100" b="1" dirty="0">
                <a:latin typeface="微软雅黑" panose="020B0503020204020204" pitchFamily="34" charset="-122"/>
                <a:ea typeface="微软雅黑" panose="020B0503020204020204" pitchFamily="34" charset="-122"/>
              </a:rPr>
              <a:t>以太网</a:t>
            </a:r>
            <a:endParaRPr kumimoji="1" lang="zh-CN" altLang="en-US" sz="1100" b="1" dirty="0">
              <a:latin typeface="微软雅黑" panose="020B0503020204020204" pitchFamily="34" charset="-122"/>
              <a:ea typeface="微软雅黑" panose="020B0503020204020204" pitchFamily="34" charset="-122"/>
            </a:endParaRPr>
          </a:p>
          <a:p>
            <a:pPr algn="ctr"/>
            <a:r>
              <a:rPr kumimoji="1" lang="zh-CN" altLang="en-US" sz="1100" b="1" dirty="0">
                <a:latin typeface="微软雅黑" panose="020B0503020204020204" pitchFamily="34" charset="-122"/>
                <a:ea typeface="微软雅黑" panose="020B0503020204020204" pitchFamily="34" charset="-122"/>
              </a:rPr>
              <a:t>交换机</a:t>
            </a:r>
            <a:endParaRPr kumimoji="1" lang="zh-CN" altLang="en-US" sz="1100" b="1" dirty="0">
              <a:latin typeface="微软雅黑" panose="020B0503020204020204" pitchFamily="34" charset="-122"/>
              <a:ea typeface="微软雅黑" panose="020B0503020204020204" pitchFamily="34" charset="-122"/>
            </a:endParaRPr>
          </a:p>
        </p:txBody>
      </p:sp>
      <p:sp>
        <p:nvSpPr>
          <p:cNvPr id="76" name="AutoShape 22"/>
          <p:cNvSpPr>
            <a:spLocks noChangeArrowheads="1"/>
          </p:cNvSpPr>
          <p:nvPr/>
        </p:nvSpPr>
        <p:spPr bwMode="auto">
          <a:xfrm flipH="1">
            <a:off x="2966823" y="839849"/>
            <a:ext cx="666404" cy="483384"/>
          </a:xfrm>
          <a:prstGeom prst="cube">
            <a:avLst>
              <a:gd name="adj" fmla="val 28329"/>
            </a:avLst>
          </a:prstGeom>
          <a:solidFill>
            <a:srgbClr val="66FF66"/>
          </a:solidFill>
          <a:ln w="9525">
            <a:solidFill>
              <a:schemeClr val="tx1"/>
            </a:solidFill>
            <a:miter lim="800000"/>
          </a:ln>
          <a:effectLst/>
        </p:spPr>
        <p:txBody>
          <a:bodyPr wrap="none" anchor="ctr"/>
          <a:lstStyle/>
          <a:p>
            <a:pPr algn="ctr"/>
            <a:r>
              <a:rPr kumimoji="1" lang="zh-CN" altLang="en-US" sz="1100" b="1" dirty="0">
                <a:latin typeface="微软雅黑" panose="020B0503020204020204" pitchFamily="34" charset="-122"/>
                <a:ea typeface="微软雅黑" panose="020B0503020204020204" pitchFamily="34" charset="-122"/>
              </a:rPr>
              <a:t>以太网</a:t>
            </a:r>
            <a:endParaRPr kumimoji="1" lang="zh-CN" altLang="en-US" sz="1100" b="1" dirty="0">
              <a:latin typeface="微软雅黑" panose="020B0503020204020204" pitchFamily="34" charset="-122"/>
              <a:ea typeface="微软雅黑" panose="020B0503020204020204" pitchFamily="34" charset="-122"/>
            </a:endParaRPr>
          </a:p>
          <a:p>
            <a:pPr algn="ctr"/>
            <a:r>
              <a:rPr kumimoji="1" lang="zh-CN" altLang="en-US" sz="1100" b="1" dirty="0">
                <a:latin typeface="微软雅黑" panose="020B0503020204020204" pitchFamily="34" charset="-122"/>
                <a:ea typeface="微软雅黑" panose="020B0503020204020204" pitchFamily="34" charset="-122"/>
              </a:rPr>
              <a:t>交换机</a:t>
            </a:r>
            <a:endParaRPr kumimoji="1" lang="zh-CN" altLang="en-US" sz="1100" b="1" dirty="0">
              <a:latin typeface="微软雅黑" panose="020B0503020204020204" pitchFamily="34" charset="-122"/>
              <a:ea typeface="微软雅黑" panose="020B0503020204020204" pitchFamily="34" charset="-122"/>
            </a:endParaRPr>
          </a:p>
        </p:txBody>
      </p:sp>
      <p:sp>
        <p:nvSpPr>
          <p:cNvPr id="77" name="Line 23"/>
          <p:cNvSpPr>
            <a:spLocks noChangeShapeType="1"/>
          </p:cNvSpPr>
          <p:nvPr/>
        </p:nvSpPr>
        <p:spPr bwMode="auto">
          <a:xfrm>
            <a:off x="2841927" y="1128068"/>
            <a:ext cx="0" cy="261291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78" name="Line 24"/>
          <p:cNvSpPr>
            <a:spLocks noChangeShapeType="1"/>
          </p:cNvSpPr>
          <p:nvPr/>
        </p:nvSpPr>
        <p:spPr bwMode="auto">
          <a:xfrm>
            <a:off x="2833899" y="1122303"/>
            <a:ext cx="257818" cy="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79" name="AutoShape 46"/>
          <p:cNvSpPr>
            <a:spLocks noChangeArrowheads="1"/>
          </p:cNvSpPr>
          <p:nvPr/>
        </p:nvSpPr>
        <p:spPr bwMode="auto">
          <a:xfrm flipH="1">
            <a:off x="2966823" y="1806617"/>
            <a:ext cx="666404" cy="484208"/>
          </a:xfrm>
          <a:prstGeom prst="cube">
            <a:avLst>
              <a:gd name="adj" fmla="val 28329"/>
            </a:avLst>
          </a:prstGeom>
          <a:solidFill>
            <a:srgbClr val="66FF66"/>
          </a:solidFill>
          <a:ln w="9525">
            <a:solidFill>
              <a:schemeClr val="tx1"/>
            </a:solidFill>
            <a:miter lim="800000"/>
          </a:ln>
          <a:effectLst/>
        </p:spPr>
        <p:txBody>
          <a:bodyPr wrap="none" anchor="ctr"/>
          <a:lstStyle/>
          <a:p>
            <a:pPr algn="ctr"/>
            <a:r>
              <a:rPr kumimoji="1" lang="zh-CN" altLang="en-US" sz="1100" b="1">
                <a:latin typeface="微软雅黑" panose="020B0503020204020204" pitchFamily="34" charset="-122"/>
                <a:ea typeface="微软雅黑" panose="020B0503020204020204" pitchFamily="34" charset="-122"/>
              </a:rPr>
              <a:t>以太网</a:t>
            </a:r>
            <a:endParaRPr kumimoji="1" lang="zh-CN" altLang="en-US" sz="1100" b="1">
              <a:latin typeface="微软雅黑" panose="020B0503020204020204" pitchFamily="34" charset="-122"/>
              <a:ea typeface="微软雅黑" panose="020B0503020204020204" pitchFamily="34" charset="-122"/>
            </a:endParaRPr>
          </a:p>
          <a:p>
            <a:pPr algn="ctr"/>
            <a:r>
              <a:rPr kumimoji="1" lang="zh-CN" altLang="en-US" sz="1100" b="1">
                <a:latin typeface="微软雅黑" panose="020B0503020204020204" pitchFamily="34" charset="-122"/>
                <a:ea typeface="微软雅黑" panose="020B0503020204020204" pitchFamily="34" charset="-122"/>
              </a:rPr>
              <a:t>交换机</a:t>
            </a:r>
            <a:endParaRPr kumimoji="1" lang="zh-CN" altLang="en-US" sz="1100" b="1">
              <a:latin typeface="微软雅黑" panose="020B0503020204020204" pitchFamily="34" charset="-122"/>
              <a:ea typeface="微软雅黑" panose="020B0503020204020204" pitchFamily="34" charset="-122"/>
            </a:endParaRPr>
          </a:p>
        </p:txBody>
      </p:sp>
      <p:sp>
        <p:nvSpPr>
          <p:cNvPr id="80" name="Line 47"/>
          <p:cNvSpPr>
            <a:spLocks noChangeShapeType="1"/>
          </p:cNvSpPr>
          <p:nvPr/>
        </p:nvSpPr>
        <p:spPr bwMode="auto">
          <a:xfrm>
            <a:off x="2924893" y="2085778"/>
            <a:ext cx="0" cy="1735901"/>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81" name="Line 48"/>
          <p:cNvSpPr>
            <a:spLocks noChangeShapeType="1"/>
          </p:cNvSpPr>
          <p:nvPr/>
        </p:nvSpPr>
        <p:spPr bwMode="auto">
          <a:xfrm>
            <a:off x="2917757" y="2089072"/>
            <a:ext cx="155227" cy="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82" name="Line 49"/>
          <p:cNvSpPr>
            <a:spLocks noChangeShapeType="1"/>
          </p:cNvSpPr>
          <p:nvPr/>
        </p:nvSpPr>
        <p:spPr bwMode="auto">
          <a:xfrm>
            <a:off x="3008752" y="3116778"/>
            <a:ext cx="0" cy="785602"/>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83" name="Line 50"/>
          <p:cNvSpPr>
            <a:spLocks noChangeShapeType="1"/>
          </p:cNvSpPr>
          <p:nvPr/>
        </p:nvSpPr>
        <p:spPr bwMode="auto">
          <a:xfrm>
            <a:off x="3000722" y="3116778"/>
            <a:ext cx="85642" cy="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84" name="AutoShape 51"/>
          <p:cNvSpPr>
            <a:spLocks noChangeArrowheads="1"/>
          </p:cNvSpPr>
          <p:nvPr/>
        </p:nvSpPr>
        <p:spPr bwMode="auto">
          <a:xfrm flipH="1">
            <a:off x="2633174" y="3691714"/>
            <a:ext cx="667295" cy="483384"/>
          </a:xfrm>
          <a:prstGeom prst="cube">
            <a:avLst>
              <a:gd name="adj" fmla="val 28329"/>
            </a:avLst>
          </a:prstGeom>
          <a:solidFill>
            <a:srgbClr val="66FF66"/>
          </a:solidFill>
          <a:ln w="9525">
            <a:solidFill>
              <a:schemeClr val="tx1"/>
            </a:solidFill>
            <a:miter lim="800000"/>
          </a:ln>
          <a:effectLst/>
        </p:spPr>
        <p:txBody>
          <a:bodyPr wrap="none" anchor="ctr"/>
          <a:lstStyle/>
          <a:p>
            <a:pPr algn="ctr"/>
            <a:r>
              <a:rPr kumimoji="1" lang="zh-CN" altLang="en-US" sz="1100" b="1" dirty="0">
                <a:latin typeface="微软雅黑" panose="020B0503020204020204" pitchFamily="34" charset="-122"/>
                <a:ea typeface="微软雅黑" panose="020B0503020204020204" pitchFamily="34" charset="-122"/>
              </a:rPr>
              <a:t>以太网</a:t>
            </a:r>
            <a:endParaRPr kumimoji="1" lang="zh-CN" altLang="en-US" sz="1100" b="1" dirty="0">
              <a:latin typeface="微软雅黑" panose="020B0503020204020204" pitchFamily="34" charset="-122"/>
              <a:ea typeface="微软雅黑" panose="020B0503020204020204" pitchFamily="34" charset="-122"/>
            </a:endParaRPr>
          </a:p>
          <a:p>
            <a:pPr algn="ctr"/>
            <a:r>
              <a:rPr kumimoji="1" lang="zh-CN" altLang="en-US" sz="1100" b="1" dirty="0">
                <a:latin typeface="微软雅黑" panose="020B0503020204020204" pitchFamily="34" charset="-122"/>
                <a:ea typeface="微软雅黑" panose="020B0503020204020204" pitchFamily="34" charset="-122"/>
              </a:rPr>
              <a:t>交换机</a:t>
            </a:r>
            <a:endParaRPr kumimoji="1" lang="zh-CN" altLang="en-US" sz="1100" b="1" dirty="0">
              <a:latin typeface="微软雅黑" panose="020B0503020204020204" pitchFamily="34" charset="-122"/>
              <a:ea typeface="微软雅黑" panose="020B0503020204020204" pitchFamily="34" charset="-122"/>
            </a:endParaRPr>
          </a:p>
        </p:txBody>
      </p:sp>
      <p:grpSp>
        <p:nvGrpSpPr>
          <p:cNvPr id="85" name="组合 84"/>
          <p:cNvGrpSpPr/>
          <p:nvPr/>
        </p:nvGrpSpPr>
        <p:grpSpPr>
          <a:xfrm>
            <a:off x="5464599" y="839849"/>
            <a:ext cx="691856" cy="2377394"/>
            <a:chOff x="5479461" y="839849"/>
            <a:chExt cx="691856" cy="2377394"/>
          </a:xfrm>
        </p:grpSpPr>
        <p:sp>
          <p:nvSpPr>
            <p:cNvPr id="86" name="AutoShape 21"/>
            <p:cNvSpPr>
              <a:spLocks noChangeArrowheads="1"/>
            </p:cNvSpPr>
            <p:nvPr/>
          </p:nvSpPr>
          <p:spPr bwMode="auto">
            <a:xfrm>
              <a:off x="5508433" y="839849"/>
              <a:ext cx="582545" cy="2377394"/>
            </a:xfrm>
            <a:prstGeom prst="roundRect">
              <a:avLst>
                <a:gd name="adj" fmla="val 50000"/>
              </a:avLst>
            </a:prstGeom>
            <a:solidFill>
              <a:srgbClr val="FF66FF">
                <a:alpha val="49804"/>
              </a:srgbClr>
            </a:solidFill>
            <a:ln w="9525">
              <a:solidFill>
                <a:schemeClr val="tx1"/>
              </a:solidFill>
              <a:prstDash val="dash"/>
              <a:round/>
            </a:ln>
            <a:effec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87" name="Text Box 25"/>
            <p:cNvSpPr txBox="1">
              <a:spLocks noChangeArrowheads="1"/>
            </p:cNvSpPr>
            <p:nvPr/>
          </p:nvSpPr>
          <p:spPr bwMode="auto">
            <a:xfrm>
              <a:off x="5479461" y="1517604"/>
              <a:ext cx="69185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dirty="0">
                  <a:solidFill>
                    <a:srgbClr val="3333FF"/>
                  </a:solidFill>
                  <a:latin typeface="微软雅黑" panose="020B0503020204020204" pitchFamily="34" charset="-122"/>
                  <a:ea typeface="微软雅黑" panose="020B0503020204020204" pitchFamily="34" charset="-122"/>
                </a:rPr>
                <a:t>VLAN</a:t>
              </a:r>
              <a:r>
                <a:rPr kumimoji="1" lang="en-US" altLang="zh-CN" sz="1200" b="1" baseline="-25000" dirty="0">
                  <a:solidFill>
                    <a:srgbClr val="3333FF"/>
                  </a:solidFill>
                  <a:latin typeface="微软雅黑" panose="020B0503020204020204" pitchFamily="34" charset="-122"/>
                  <a:ea typeface="微软雅黑" panose="020B0503020204020204" pitchFamily="34" charset="-122"/>
                </a:rPr>
                <a:t>3</a:t>
              </a:r>
              <a:endParaRPr kumimoji="1" lang="en-US" altLang="zh-CN" sz="1200" b="1" dirty="0">
                <a:solidFill>
                  <a:srgbClr val="3333FF"/>
                </a:solidFill>
                <a:latin typeface="微软雅黑" panose="020B0503020204020204" pitchFamily="34" charset="-122"/>
                <a:ea typeface="微软雅黑" panose="020B0503020204020204" pitchFamily="34" charset="-122"/>
              </a:endParaRPr>
            </a:p>
          </p:txBody>
        </p:sp>
      </p:grpSp>
      <p:grpSp>
        <p:nvGrpSpPr>
          <p:cNvPr id="88" name="组合 87"/>
          <p:cNvGrpSpPr/>
          <p:nvPr/>
        </p:nvGrpSpPr>
        <p:grpSpPr>
          <a:xfrm>
            <a:off x="3785188" y="920551"/>
            <a:ext cx="875156" cy="2659849"/>
            <a:chOff x="3800050" y="920551"/>
            <a:chExt cx="875156" cy="2659849"/>
          </a:xfrm>
        </p:grpSpPr>
        <p:sp>
          <p:nvSpPr>
            <p:cNvPr id="89" name="AutoShape 18"/>
            <p:cNvSpPr>
              <a:spLocks noChangeArrowheads="1"/>
            </p:cNvSpPr>
            <p:nvPr/>
          </p:nvSpPr>
          <p:spPr bwMode="auto">
            <a:xfrm>
              <a:off x="3800050" y="920551"/>
              <a:ext cx="875156" cy="2659849"/>
            </a:xfrm>
            <a:prstGeom prst="roundRect">
              <a:avLst>
                <a:gd name="adj" fmla="val 50000"/>
              </a:avLst>
            </a:prstGeom>
            <a:solidFill>
              <a:srgbClr val="00FF99">
                <a:alpha val="49804"/>
              </a:srgbClr>
            </a:solidFill>
            <a:ln w="9525">
              <a:solidFill>
                <a:schemeClr val="tx1"/>
              </a:solidFill>
              <a:prstDash val="dash"/>
              <a:round/>
            </a:ln>
            <a:effec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90" name="Text Box 28"/>
            <p:cNvSpPr txBox="1">
              <a:spLocks noChangeArrowheads="1"/>
            </p:cNvSpPr>
            <p:nvPr/>
          </p:nvSpPr>
          <p:spPr bwMode="auto">
            <a:xfrm>
              <a:off x="3924944" y="1519251"/>
              <a:ext cx="69185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dirty="0">
                  <a:solidFill>
                    <a:srgbClr val="3333FF"/>
                  </a:solidFill>
                  <a:latin typeface="微软雅黑" panose="020B0503020204020204" pitchFamily="34" charset="-122"/>
                  <a:ea typeface="微软雅黑" panose="020B0503020204020204" pitchFamily="34" charset="-122"/>
                </a:rPr>
                <a:t>VLAN</a:t>
              </a:r>
              <a:r>
                <a:rPr kumimoji="1" lang="en-US" altLang="zh-CN" sz="1200" b="1" baseline="-25000" dirty="0">
                  <a:solidFill>
                    <a:srgbClr val="3333FF"/>
                  </a:solidFill>
                  <a:latin typeface="微软雅黑" panose="020B0503020204020204" pitchFamily="34" charset="-122"/>
                  <a:ea typeface="微软雅黑" panose="020B0503020204020204" pitchFamily="34" charset="-122"/>
                </a:rPr>
                <a:t>1</a:t>
              </a:r>
              <a:endParaRPr kumimoji="1" lang="en-US" altLang="zh-CN" sz="1200" b="1" dirty="0">
                <a:solidFill>
                  <a:srgbClr val="3333FF"/>
                </a:solidFill>
                <a:latin typeface="微软雅黑" panose="020B0503020204020204" pitchFamily="34" charset="-122"/>
                <a:ea typeface="微软雅黑" panose="020B0503020204020204" pitchFamily="34" charset="-122"/>
              </a:endParaRPr>
            </a:p>
          </p:txBody>
        </p:sp>
      </p:grpSp>
      <p:grpSp>
        <p:nvGrpSpPr>
          <p:cNvPr id="91" name="组合 90"/>
          <p:cNvGrpSpPr/>
          <p:nvPr/>
        </p:nvGrpSpPr>
        <p:grpSpPr>
          <a:xfrm>
            <a:off x="4719691" y="920550"/>
            <a:ext cx="691856" cy="2377394"/>
            <a:chOff x="4734553" y="920550"/>
            <a:chExt cx="691856" cy="2377394"/>
          </a:xfrm>
        </p:grpSpPr>
        <p:sp>
          <p:nvSpPr>
            <p:cNvPr id="92" name="AutoShape 17"/>
            <p:cNvSpPr>
              <a:spLocks noChangeArrowheads="1"/>
            </p:cNvSpPr>
            <p:nvPr/>
          </p:nvSpPr>
          <p:spPr bwMode="auto">
            <a:xfrm>
              <a:off x="4758171" y="920550"/>
              <a:ext cx="624474" cy="2377394"/>
            </a:xfrm>
            <a:prstGeom prst="roundRect">
              <a:avLst>
                <a:gd name="adj" fmla="val 50000"/>
              </a:avLst>
            </a:prstGeom>
            <a:solidFill>
              <a:srgbClr val="FFFF00">
                <a:alpha val="49804"/>
              </a:srgbClr>
            </a:solidFill>
            <a:ln w="9525">
              <a:solidFill>
                <a:schemeClr val="tx1"/>
              </a:solidFill>
              <a:prstDash val="dash"/>
              <a:round/>
            </a:ln>
            <a:effec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93" name="Text Box 29"/>
            <p:cNvSpPr txBox="1">
              <a:spLocks noChangeArrowheads="1"/>
            </p:cNvSpPr>
            <p:nvPr/>
          </p:nvSpPr>
          <p:spPr bwMode="auto">
            <a:xfrm>
              <a:off x="4734553" y="1519251"/>
              <a:ext cx="69185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dirty="0">
                  <a:solidFill>
                    <a:srgbClr val="3333FF"/>
                  </a:solidFill>
                  <a:latin typeface="微软雅黑" panose="020B0503020204020204" pitchFamily="34" charset="-122"/>
                  <a:ea typeface="微软雅黑" panose="020B0503020204020204" pitchFamily="34" charset="-122"/>
                </a:rPr>
                <a:t>VLAN</a:t>
              </a:r>
              <a:r>
                <a:rPr kumimoji="1" lang="en-US" altLang="zh-CN" sz="1200" b="1" baseline="-25000" dirty="0">
                  <a:solidFill>
                    <a:srgbClr val="3333FF"/>
                  </a:solidFill>
                  <a:latin typeface="微软雅黑" panose="020B0503020204020204" pitchFamily="34" charset="-122"/>
                  <a:ea typeface="微软雅黑" panose="020B0503020204020204" pitchFamily="34" charset="-122"/>
                </a:rPr>
                <a:t>2</a:t>
              </a:r>
              <a:endParaRPr kumimoji="1" lang="en-US" altLang="zh-CN" sz="1200" b="1" dirty="0">
                <a:solidFill>
                  <a:srgbClr val="3333FF"/>
                </a:solidFill>
                <a:latin typeface="微软雅黑" panose="020B0503020204020204" pitchFamily="34" charset="-122"/>
                <a:ea typeface="微软雅黑" panose="020B0503020204020204" pitchFamily="34" charset="-122"/>
              </a:endParaRPr>
            </a:p>
          </p:txBody>
        </p:sp>
      </p:grpSp>
      <p:grpSp>
        <p:nvGrpSpPr>
          <p:cNvPr id="94" name="组合 93"/>
          <p:cNvGrpSpPr/>
          <p:nvPr/>
        </p:nvGrpSpPr>
        <p:grpSpPr>
          <a:xfrm>
            <a:off x="3845014" y="885681"/>
            <a:ext cx="2307061" cy="2675492"/>
            <a:chOff x="3845014" y="885681"/>
            <a:chExt cx="2307061" cy="2675492"/>
          </a:xfrm>
        </p:grpSpPr>
        <p:sp>
          <p:nvSpPr>
            <p:cNvPr id="95" name="Text Box 19"/>
            <p:cNvSpPr txBox="1">
              <a:spLocks noChangeArrowheads="1"/>
            </p:cNvSpPr>
            <p:nvPr/>
          </p:nvSpPr>
          <p:spPr bwMode="auto">
            <a:xfrm>
              <a:off x="4085835" y="1094845"/>
              <a:ext cx="36260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a:latin typeface="微软雅黑" panose="020B0503020204020204" pitchFamily="34" charset="-122"/>
                  <a:ea typeface="微软雅黑" panose="020B0503020204020204" pitchFamily="34" charset="-122"/>
                </a:rPr>
                <a:t>A</a:t>
              </a:r>
              <a:r>
                <a:rPr kumimoji="1" lang="en-US" altLang="zh-CN" sz="1200" b="1" baseline="-25000">
                  <a:latin typeface="微软雅黑" panose="020B0503020204020204" pitchFamily="34" charset="-122"/>
                  <a:ea typeface="微软雅黑" panose="020B0503020204020204" pitchFamily="34" charset="-122"/>
                </a:rPr>
                <a:t>4</a:t>
              </a:r>
              <a:endParaRPr kumimoji="1" lang="en-US" altLang="zh-CN" sz="1200" b="1">
                <a:latin typeface="微软雅黑" panose="020B0503020204020204" pitchFamily="34" charset="-122"/>
                <a:ea typeface="微软雅黑" panose="020B0503020204020204" pitchFamily="34" charset="-122"/>
              </a:endParaRPr>
            </a:p>
          </p:txBody>
        </p:sp>
        <p:sp>
          <p:nvSpPr>
            <p:cNvPr id="96" name="Text Box 20"/>
            <p:cNvSpPr txBox="1">
              <a:spLocks noChangeArrowheads="1"/>
            </p:cNvSpPr>
            <p:nvPr/>
          </p:nvSpPr>
          <p:spPr bwMode="auto">
            <a:xfrm>
              <a:off x="5062189" y="2913974"/>
              <a:ext cx="352982"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dirty="0">
                  <a:latin typeface="微软雅黑" panose="020B0503020204020204" pitchFamily="34" charset="-122"/>
                  <a:ea typeface="微软雅黑" panose="020B0503020204020204" pitchFamily="34" charset="-122"/>
                </a:rPr>
                <a:t>B</a:t>
              </a:r>
              <a:r>
                <a:rPr kumimoji="1" lang="en-US" altLang="zh-CN" sz="1200" b="1" baseline="-25000" dirty="0">
                  <a:latin typeface="微软雅黑" panose="020B0503020204020204" pitchFamily="34" charset="-122"/>
                  <a:ea typeface="微软雅黑" panose="020B0503020204020204" pitchFamily="34" charset="-122"/>
                </a:rPr>
                <a:t>1</a:t>
              </a:r>
              <a:endParaRPr kumimoji="1" lang="en-US" altLang="zh-CN" sz="1200" b="1" dirty="0">
                <a:latin typeface="微软雅黑" panose="020B0503020204020204" pitchFamily="34" charset="-122"/>
                <a:ea typeface="微软雅黑" panose="020B0503020204020204" pitchFamily="34" charset="-122"/>
              </a:endParaRPr>
            </a:p>
          </p:txBody>
        </p:sp>
        <p:sp>
          <p:nvSpPr>
            <p:cNvPr id="97" name="Text Box 26"/>
            <p:cNvSpPr txBox="1">
              <a:spLocks noChangeArrowheads="1"/>
            </p:cNvSpPr>
            <p:nvPr/>
          </p:nvSpPr>
          <p:spPr bwMode="auto">
            <a:xfrm>
              <a:off x="5787082" y="885681"/>
              <a:ext cx="351378"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dirty="0">
                  <a:latin typeface="微软雅黑" panose="020B0503020204020204" pitchFamily="34" charset="-122"/>
                  <a:ea typeface="微软雅黑" panose="020B0503020204020204" pitchFamily="34" charset="-122"/>
                </a:rPr>
                <a:t>C</a:t>
              </a:r>
              <a:r>
                <a:rPr kumimoji="1" lang="en-US" altLang="zh-CN" sz="1200" b="1" baseline="-25000" dirty="0">
                  <a:latin typeface="微软雅黑" panose="020B0503020204020204" pitchFamily="34" charset="-122"/>
                  <a:ea typeface="微软雅黑" panose="020B0503020204020204" pitchFamily="34" charset="-122"/>
                </a:rPr>
                <a:t>3</a:t>
              </a:r>
              <a:endParaRPr kumimoji="1" lang="en-US" altLang="zh-CN" sz="1200" b="1" dirty="0">
                <a:latin typeface="微软雅黑" panose="020B0503020204020204" pitchFamily="34" charset="-122"/>
                <a:ea typeface="微软雅黑" panose="020B0503020204020204" pitchFamily="34" charset="-122"/>
              </a:endParaRPr>
            </a:p>
          </p:txBody>
        </p:sp>
        <p:sp>
          <p:nvSpPr>
            <p:cNvPr id="98" name="Text Box 27"/>
            <p:cNvSpPr txBox="1">
              <a:spLocks noChangeArrowheads="1"/>
            </p:cNvSpPr>
            <p:nvPr/>
          </p:nvSpPr>
          <p:spPr bwMode="auto">
            <a:xfrm>
              <a:off x="5036430" y="1030614"/>
              <a:ext cx="352982"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a:latin typeface="微软雅黑" panose="020B0503020204020204" pitchFamily="34" charset="-122"/>
                  <a:ea typeface="微软雅黑" panose="020B0503020204020204" pitchFamily="34" charset="-122"/>
                </a:rPr>
                <a:t>B</a:t>
              </a:r>
              <a:r>
                <a:rPr kumimoji="1" lang="en-US" altLang="zh-CN" sz="1200" b="1" baseline="-25000">
                  <a:latin typeface="微软雅黑" panose="020B0503020204020204" pitchFamily="34" charset="-122"/>
                  <a:ea typeface="微软雅黑" panose="020B0503020204020204" pitchFamily="34" charset="-122"/>
                </a:rPr>
                <a:t>3</a:t>
              </a:r>
              <a:endParaRPr kumimoji="1" lang="en-US" altLang="zh-CN" sz="1200" b="1">
                <a:latin typeface="微软雅黑" panose="020B0503020204020204" pitchFamily="34" charset="-122"/>
                <a:ea typeface="微软雅黑" panose="020B0503020204020204" pitchFamily="34" charset="-122"/>
              </a:endParaRPr>
            </a:p>
          </p:txBody>
        </p:sp>
        <p:sp>
          <p:nvSpPr>
            <p:cNvPr id="99" name="Text Box 30"/>
            <p:cNvSpPr txBox="1">
              <a:spLocks noChangeArrowheads="1"/>
            </p:cNvSpPr>
            <p:nvPr/>
          </p:nvSpPr>
          <p:spPr bwMode="auto">
            <a:xfrm>
              <a:off x="5786423" y="2799738"/>
              <a:ext cx="351378"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a:latin typeface="微软雅黑" panose="020B0503020204020204" pitchFamily="34" charset="-122"/>
                  <a:ea typeface="微软雅黑" panose="020B0503020204020204" pitchFamily="34" charset="-122"/>
                </a:rPr>
                <a:t>C</a:t>
              </a:r>
              <a:r>
                <a:rPr kumimoji="1" lang="en-US" altLang="zh-CN" sz="1200" b="1" baseline="-25000">
                  <a:latin typeface="微软雅黑" panose="020B0503020204020204" pitchFamily="34" charset="-122"/>
                  <a:ea typeface="微软雅黑" panose="020B0503020204020204" pitchFamily="34" charset="-122"/>
                </a:rPr>
                <a:t>1</a:t>
              </a:r>
              <a:endParaRPr kumimoji="1" lang="en-US" altLang="zh-CN" sz="1200" b="1">
                <a:latin typeface="微软雅黑" panose="020B0503020204020204" pitchFamily="34" charset="-122"/>
                <a:ea typeface="微软雅黑" panose="020B0503020204020204" pitchFamily="34" charset="-122"/>
              </a:endParaRPr>
            </a:p>
          </p:txBody>
        </p:sp>
        <p:sp>
          <p:nvSpPr>
            <p:cNvPr id="100" name="Text Box 31"/>
            <p:cNvSpPr txBox="1">
              <a:spLocks noChangeArrowheads="1"/>
            </p:cNvSpPr>
            <p:nvPr/>
          </p:nvSpPr>
          <p:spPr bwMode="auto">
            <a:xfrm>
              <a:off x="4396522" y="3013843"/>
              <a:ext cx="36260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a:latin typeface="微软雅黑" panose="020B0503020204020204" pitchFamily="34" charset="-122"/>
                  <a:ea typeface="微软雅黑" panose="020B0503020204020204" pitchFamily="34" charset="-122"/>
                </a:rPr>
                <a:t>A</a:t>
              </a:r>
              <a:r>
                <a:rPr kumimoji="1" lang="en-US" altLang="zh-CN" sz="1200" b="1" baseline="-25000">
                  <a:latin typeface="微软雅黑" panose="020B0503020204020204" pitchFamily="34" charset="-122"/>
                  <a:ea typeface="微软雅黑" panose="020B0503020204020204" pitchFamily="34" charset="-122"/>
                </a:rPr>
                <a:t>2</a:t>
              </a:r>
              <a:endParaRPr kumimoji="1" lang="en-US" altLang="zh-CN" sz="1200" b="1">
                <a:latin typeface="微软雅黑" panose="020B0503020204020204" pitchFamily="34" charset="-122"/>
                <a:ea typeface="微软雅黑" panose="020B0503020204020204" pitchFamily="34" charset="-122"/>
              </a:endParaRPr>
            </a:p>
          </p:txBody>
        </p:sp>
        <p:sp>
          <p:nvSpPr>
            <p:cNvPr id="101" name="Text Box 32"/>
            <p:cNvSpPr txBox="1">
              <a:spLocks noChangeArrowheads="1"/>
            </p:cNvSpPr>
            <p:nvPr/>
          </p:nvSpPr>
          <p:spPr bwMode="auto">
            <a:xfrm>
              <a:off x="4091768" y="3284174"/>
              <a:ext cx="36260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dirty="0">
                  <a:latin typeface="微软雅黑" panose="020B0503020204020204" pitchFamily="34" charset="-122"/>
                  <a:ea typeface="微软雅黑" panose="020B0503020204020204" pitchFamily="34" charset="-122"/>
                </a:rPr>
                <a:t>A</a:t>
              </a:r>
              <a:r>
                <a:rPr kumimoji="1" lang="en-US" altLang="zh-CN" sz="1200" b="1" baseline="-25000" dirty="0">
                  <a:latin typeface="微软雅黑" panose="020B0503020204020204" pitchFamily="34" charset="-122"/>
                  <a:ea typeface="微软雅黑" panose="020B0503020204020204" pitchFamily="34" charset="-122"/>
                </a:rPr>
                <a:t>1</a:t>
              </a:r>
              <a:endParaRPr kumimoji="1" lang="en-US" altLang="zh-CN" sz="1200" b="1" dirty="0">
                <a:latin typeface="微软雅黑" panose="020B0503020204020204" pitchFamily="34" charset="-122"/>
                <a:ea typeface="微软雅黑" panose="020B0503020204020204" pitchFamily="34" charset="-122"/>
              </a:endParaRPr>
            </a:p>
          </p:txBody>
        </p:sp>
        <p:sp>
          <p:nvSpPr>
            <p:cNvPr id="102" name="Text Box 33"/>
            <p:cNvSpPr txBox="1">
              <a:spLocks noChangeArrowheads="1"/>
            </p:cNvSpPr>
            <p:nvPr/>
          </p:nvSpPr>
          <p:spPr bwMode="auto">
            <a:xfrm>
              <a:off x="4084866" y="2094297"/>
              <a:ext cx="36260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dirty="0">
                  <a:latin typeface="微软雅黑" panose="020B0503020204020204" pitchFamily="34" charset="-122"/>
                  <a:ea typeface="微软雅黑" panose="020B0503020204020204" pitchFamily="34" charset="-122"/>
                </a:rPr>
                <a:t>A</a:t>
              </a:r>
              <a:r>
                <a:rPr kumimoji="1" lang="en-US" altLang="zh-CN" sz="1200" b="1" baseline="-25000" dirty="0">
                  <a:latin typeface="微软雅黑" panose="020B0503020204020204" pitchFamily="34" charset="-122"/>
                  <a:ea typeface="微软雅黑" panose="020B0503020204020204" pitchFamily="34" charset="-122"/>
                </a:rPr>
                <a:t>3</a:t>
              </a:r>
              <a:endParaRPr kumimoji="1" lang="en-US" altLang="zh-CN" sz="1200" b="1" dirty="0">
                <a:latin typeface="微软雅黑" panose="020B0503020204020204" pitchFamily="34" charset="-122"/>
                <a:ea typeface="微软雅黑" panose="020B0503020204020204" pitchFamily="34" charset="-122"/>
              </a:endParaRPr>
            </a:p>
          </p:txBody>
        </p:sp>
        <p:sp>
          <p:nvSpPr>
            <p:cNvPr id="103" name="Text Box 34"/>
            <p:cNvSpPr txBox="1">
              <a:spLocks noChangeArrowheads="1"/>
            </p:cNvSpPr>
            <p:nvPr/>
          </p:nvSpPr>
          <p:spPr bwMode="auto">
            <a:xfrm>
              <a:off x="5800697" y="1795685"/>
              <a:ext cx="351378"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dirty="0">
                  <a:latin typeface="微软雅黑" panose="020B0503020204020204" pitchFamily="34" charset="-122"/>
                  <a:ea typeface="微软雅黑" panose="020B0503020204020204" pitchFamily="34" charset="-122"/>
                </a:rPr>
                <a:t>C</a:t>
              </a:r>
              <a:r>
                <a:rPr kumimoji="1" lang="en-US" altLang="zh-CN" sz="1200" b="1" baseline="-25000" dirty="0">
                  <a:latin typeface="微软雅黑" panose="020B0503020204020204" pitchFamily="34" charset="-122"/>
                  <a:ea typeface="微软雅黑" panose="020B0503020204020204" pitchFamily="34" charset="-122"/>
                </a:rPr>
                <a:t>2</a:t>
              </a:r>
              <a:endParaRPr kumimoji="1" lang="en-US" altLang="zh-CN" sz="1200" b="1" dirty="0">
                <a:latin typeface="微软雅黑" panose="020B0503020204020204" pitchFamily="34" charset="-122"/>
                <a:ea typeface="微软雅黑" panose="020B0503020204020204" pitchFamily="34" charset="-122"/>
              </a:endParaRPr>
            </a:p>
          </p:txBody>
        </p:sp>
        <p:sp>
          <p:nvSpPr>
            <p:cNvPr id="104" name="Text Box 35"/>
            <p:cNvSpPr txBox="1">
              <a:spLocks noChangeArrowheads="1"/>
            </p:cNvSpPr>
            <p:nvPr/>
          </p:nvSpPr>
          <p:spPr bwMode="auto">
            <a:xfrm>
              <a:off x="5061530" y="1914494"/>
              <a:ext cx="352982"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dirty="0">
                  <a:latin typeface="微软雅黑" panose="020B0503020204020204" pitchFamily="34" charset="-122"/>
                  <a:ea typeface="微软雅黑" panose="020B0503020204020204" pitchFamily="34" charset="-122"/>
                </a:rPr>
                <a:t>B</a:t>
              </a:r>
              <a:r>
                <a:rPr kumimoji="1" lang="en-US" altLang="zh-CN" sz="1200" b="1" baseline="-25000" dirty="0">
                  <a:latin typeface="微软雅黑" panose="020B0503020204020204" pitchFamily="34" charset="-122"/>
                  <a:ea typeface="微软雅黑" panose="020B0503020204020204" pitchFamily="34" charset="-122"/>
                </a:rPr>
                <a:t>2</a:t>
              </a:r>
              <a:endParaRPr kumimoji="1" lang="en-US" altLang="zh-CN" sz="1200" b="1" dirty="0">
                <a:latin typeface="微软雅黑" panose="020B0503020204020204" pitchFamily="34" charset="-122"/>
                <a:ea typeface="微软雅黑" panose="020B0503020204020204" pitchFamily="34" charset="-122"/>
              </a:endParaRPr>
            </a:p>
          </p:txBody>
        </p:sp>
        <p:pic>
          <p:nvPicPr>
            <p:cNvPr id="105" name="Picture 239" descr="jisuanji"/>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845014" y="1112108"/>
              <a:ext cx="330980" cy="330980"/>
            </a:xfrm>
            <a:prstGeom prst="rect">
              <a:avLst/>
            </a:prstGeom>
            <a:noFill/>
            <a:extLst>
              <a:ext uri="{909E8E84-426E-40DD-AFC4-6F175D3DCCD1}">
                <a14:hiddenFill xmlns:a14="http://schemas.microsoft.com/office/drawing/2010/main">
                  <a:solidFill>
                    <a:srgbClr val="FFFFFF"/>
                  </a:solidFill>
                </a14:hiddenFill>
              </a:ext>
            </a:extLst>
          </p:spPr>
        </p:pic>
        <p:pic>
          <p:nvPicPr>
            <p:cNvPr id="106" name="Picture 239" descr="jisuanji"/>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4794179" y="1032598"/>
              <a:ext cx="330980" cy="330980"/>
            </a:xfrm>
            <a:prstGeom prst="rect">
              <a:avLst/>
            </a:prstGeom>
            <a:noFill/>
            <a:extLst>
              <a:ext uri="{909E8E84-426E-40DD-AFC4-6F175D3DCCD1}">
                <a14:hiddenFill xmlns:a14="http://schemas.microsoft.com/office/drawing/2010/main">
                  <a:solidFill>
                    <a:srgbClr val="FFFFFF"/>
                  </a:solidFill>
                </a14:hiddenFill>
              </a:ext>
            </a:extLst>
          </p:spPr>
        </p:pic>
        <p:pic>
          <p:nvPicPr>
            <p:cNvPr id="107" name="Picture 239" descr="jisuanji"/>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5546512" y="947370"/>
              <a:ext cx="330980" cy="330980"/>
            </a:xfrm>
            <a:prstGeom prst="rect">
              <a:avLst/>
            </a:prstGeom>
            <a:noFill/>
            <a:extLst>
              <a:ext uri="{909E8E84-426E-40DD-AFC4-6F175D3DCCD1}">
                <a14:hiddenFill xmlns:a14="http://schemas.microsoft.com/office/drawing/2010/main">
                  <a:solidFill>
                    <a:srgbClr val="FFFFFF"/>
                  </a:solidFill>
                </a14:hiddenFill>
              </a:ext>
            </a:extLst>
          </p:spPr>
        </p:pic>
        <p:pic>
          <p:nvPicPr>
            <p:cNvPr id="108" name="Picture 239" descr="jisuanji"/>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845014" y="2075645"/>
              <a:ext cx="330980" cy="330980"/>
            </a:xfrm>
            <a:prstGeom prst="rect">
              <a:avLst/>
            </a:prstGeom>
            <a:noFill/>
            <a:extLst>
              <a:ext uri="{909E8E84-426E-40DD-AFC4-6F175D3DCCD1}">
                <a14:hiddenFill xmlns:a14="http://schemas.microsoft.com/office/drawing/2010/main">
                  <a:solidFill>
                    <a:srgbClr val="FFFFFF"/>
                  </a:solidFill>
                </a14:hiddenFill>
              </a:ext>
            </a:extLst>
          </p:spPr>
        </p:pic>
        <p:pic>
          <p:nvPicPr>
            <p:cNvPr id="109" name="Picture 239" descr="jisuanji"/>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4794179" y="1955482"/>
              <a:ext cx="330980" cy="330980"/>
            </a:xfrm>
            <a:prstGeom prst="rect">
              <a:avLst/>
            </a:prstGeom>
            <a:noFill/>
            <a:extLst>
              <a:ext uri="{909E8E84-426E-40DD-AFC4-6F175D3DCCD1}">
                <a14:hiddenFill xmlns:a14="http://schemas.microsoft.com/office/drawing/2010/main">
                  <a:solidFill>
                    <a:srgbClr val="FFFFFF"/>
                  </a:solidFill>
                </a14:hiddenFill>
              </a:ext>
            </a:extLst>
          </p:spPr>
        </p:pic>
        <p:pic>
          <p:nvPicPr>
            <p:cNvPr id="110" name="Picture 239" descr="jisuanji"/>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4794179" y="2931790"/>
              <a:ext cx="330980" cy="330980"/>
            </a:xfrm>
            <a:prstGeom prst="rect">
              <a:avLst/>
            </a:prstGeom>
            <a:noFill/>
            <a:extLst>
              <a:ext uri="{909E8E84-426E-40DD-AFC4-6F175D3DCCD1}">
                <a14:hiddenFill xmlns:a14="http://schemas.microsoft.com/office/drawing/2010/main">
                  <a:solidFill>
                    <a:srgbClr val="FFFFFF"/>
                  </a:solidFill>
                </a14:hiddenFill>
              </a:ext>
            </a:extLst>
          </p:spPr>
        </p:pic>
        <p:pic>
          <p:nvPicPr>
            <p:cNvPr id="111" name="Picture 239" descr="jisuanji"/>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845014" y="3116010"/>
              <a:ext cx="330980" cy="330980"/>
            </a:xfrm>
            <a:prstGeom prst="rect">
              <a:avLst/>
            </a:prstGeom>
            <a:noFill/>
            <a:extLst>
              <a:ext uri="{909E8E84-426E-40DD-AFC4-6F175D3DCCD1}">
                <a14:hiddenFill xmlns:a14="http://schemas.microsoft.com/office/drawing/2010/main">
                  <a:solidFill>
                    <a:srgbClr val="FFFFFF"/>
                  </a:solidFill>
                </a14:hiddenFill>
              </a:ext>
            </a:extLst>
          </p:spPr>
        </p:pic>
        <p:pic>
          <p:nvPicPr>
            <p:cNvPr id="112"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05823" y="3036051"/>
              <a:ext cx="279663" cy="279663"/>
            </a:xfrm>
            <a:prstGeom prst="rect">
              <a:avLst/>
            </a:prstGeom>
            <a:noFill/>
            <a:extLst>
              <a:ext uri="{909E8E84-426E-40DD-AFC4-6F175D3DCCD1}">
                <a14:hiddenFill xmlns:a14="http://schemas.microsoft.com/office/drawing/2010/main">
                  <a:solidFill>
                    <a:srgbClr val="FFFFFF"/>
                  </a:solidFill>
                </a14:hiddenFill>
              </a:ext>
            </a:extLst>
          </p:spPr>
        </p:pic>
        <p:pic>
          <p:nvPicPr>
            <p:cNvPr id="113" name="Picture 239" descr="jisuanji"/>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5546512" y="1795564"/>
              <a:ext cx="330980" cy="330980"/>
            </a:xfrm>
            <a:prstGeom prst="rect">
              <a:avLst/>
            </a:prstGeom>
            <a:noFill/>
            <a:extLst>
              <a:ext uri="{909E8E84-426E-40DD-AFC4-6F175D3DCCD1}">
                <a14:hiddenFill xmlns:a14="http://schemas.microsoft.com/office/drawing/2010/main">
                  <a:solidFill>
                    <a:srgbClr val="FFFFFF"/>
                  </a:solidFill>
                </a14:hiddenFill>
              </a:ext>
            </a:extLst>
          </p:spPr>
        </p:pic>
        <p:pic>
          <p:nvPicPr>
            <p:cNvPr id="114" name="Picture 239" descr="jisuanji"/>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5546512" y="2835929"/>
              <a:ext cx="330980" cy="330980"/>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15" name="直接连接符 114"/>
          <p:cNvCxnSpPr/>
          <p:nvPr/>
        </p:nvCxnSpPr>
        <p:spPr>
          <a:xfrm flipH="1">
            <a:off x="3630707" y="3003955"/>
            <a:ext cx="1185742" cy="0"/>
          </a:xfrm>
          <a:prstGeom prst="line">
            <a:avLst/>
          </a:prstGeom>
          <a:ln w="38100">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16" name="直接连接符 115"/>
          <p:cNvCxnSpPr/>
          <p:nvPr/>
        </p:nvCxnSpPr>
        <p:spPr>
          <a:xfrm flipH="1">
            <a:off x="3643064" y="2039838"/>
            <a:ext cx="1185742" cy="0"/>
          </a:xfrm>
          <a:prstGeom prst="line">
            <a:avLst/>
          </a:prstGeom>
          <a:ln w="38100">
            <a:solidFill>
              <a:srgbClr val="C0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7" name="直接连接符 116"/>
          <p:cNvCxnSpPr/>
          <p:nvPr/>
        </p:nvCxnSpPr>
        <p:spPr>
          <a:xfrm flipH="1">
            <a:off x="3643064" y="1070569"/>
            <a:ext cx="1185742" cy="0"/>
          </a:xfrm>
          <a:prstGeom prst="line">
            <a:avLst/>
          </a:prstGeom>
          <a:ln w="38100">
            <a:solidFill>
              <a:srgbClr val="C0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2000" advTm="2000"/>
    </mc:Choice>
    <mc:Fallback>
      <p:transition spd="slow"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2000"/>
                                  </p:stCondLst>
                                  <p:childTnLst>
                                    <p:set>
                                      <p:cBhvr>
                                        <p:cTn id="6" dur="1" fill="hold">
                                          <p:stCondLst>
                                            <p:cond delay="0"/>
                                          </p:stCondLst>
                                        </p:cTn>
                                        <p:tgtEl>
                                          <p:spTgt spid="115"/>
                                        </p:tgtEl>
                                        <p:attrNameLst>
                                          <p:attrName>style.visibility</p:attrName>
                                        </p:attrNameLst>
                                      </p:cBhvr>
                                      <p:to>
                                        <p:strVal val="visible"/>
                                      </p:to>
                                    </p:set>
                                    <p:animEffect transition="in" filter="wipe(right)">
                                      <p:cBhvr>
                                        <p:cTn id="7" dur="1000"/>
                                        <p:tgtEl>
                                          <p:spTgt spid="115"/>
                                        </p:tgtEl>
                                      </p:cBhvr>
                                    </p:animEffect>
                                  </p:childTnLst>
                                </p:cTn>
                              </p:par>
                            </p:childTnLst>
                          </p:cTn>
                        </p:par>
                        <p:par>
                          <p:cTn id="8" fill="hold">
                            <p:stCondLst>
                              <p:cond delay="3000"/>
                            </p:stCondLst>
                            <p:childTnLst>
                              <p:par>
                                <p:cTn id="9" presetID="22" presetClass="entr" presetSubtype="8" fill="hold" nodeType="afterEffect">
                                  <p:stCondLst>
                                    <p:cond delay="0"/>
                                  </p:stCondLst>
                                  <p:childTnLst>
                                    <p:set>
                                      <p:cBhvr>
                                        <p:cTn id="10" dur="1" fill="hold">
                                          <p:stCondLst>
                                            <p:cond delay="0"/>
                                          </p:stCondLst>
                                        </p:cTn>
                                        <p:tgtEl>
                                          <p:spTgt spid="116"/>
                                        </p:tgtEl>
                                        <p:attrNameLst>
                                          <p:attrName>style.visibility</p:attrName>
                                        </p:attrNameLst>
                                      </p:cBhvr>
                                      <p:to>
                                        <p:strVal val="visible"/>
                                      </p:to>
                                    </p:set>
                                    <p:animEffect transition="in" filter="wipe(left)">
                                      <p:cBhvr>
                                        <p:cTn id="11" dur="1000"/>
                                        <p:tgtEl>
                                          <p:spTgt spid="116"/>
                                        </p:tgtEl>
                                      </p:cBhvr>
                                    </p:animEffect>
                                  </p:childTnLst>
                                </p:cTn>
                              </p:par>
                              <p:par>
                                <p:cTn id="12" presetID="22" presetClass="entr" presetSubtype="8" fill="hold" nodeType="withEffect">
                                  <p:stCondLst>
                                    <p:cond delay="0"/>
                                  </p:stCondLst>
                                  <p:childTnLst>
                                    <p:set>
                                      <p:cBhvr>
                                        <p:cTn id="13" dur="1" fill="hold">
                                          <p:stCondLst>
                                            <p:cond delay="0"/>
                                          </p:stCondLst>
                                        </p:cTn>
                                        <p:tgtEl>
                                          <p:spTgt spid="117"/>
                                        </p:tgtEl>
                                        <p:attrNameLst>
                                          <p:attrName>style.visibility</p:attrName>
                                        </p:attrNameLst>
                                      </p:cBhvr>
                                      <p:to>
                                        <p:strVal val="visible"/>
                                      </p:to>
                                    </p:set>
                                    <p:animEffect transition="in" filter="wipe(left)">
                                      <p:cBhvr>
                                        <p:cTn id="14" dur="1000"/>
                                        <p:tgtEl>
                                          <p:spTgt spid="1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 name="圆角矩形 91"/>
          <p:cNvSpPr/>
          <p:nvPr/>
        </p:nvSpPr>
        <p:spPr>
          <a:xfrm>
            <a:off x="502920" y="602544"/>
            <a:ext cx="8129015" cy="3768287"/>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1" name="Text Box 52"/>
          <p:cNvSpPr txBox="1">
            <a:spLocks noChangeArrowheads="1"/>
          </p:cNvSpPr>
          <p:nvPr/>
        </p:nvSpPr>
        <p:spPr bwMode="auto">
          <a:xfrm>
            <a:off x="3736190" y="3652866"/>
            <a:ext cx="4505767" cy="605294"/>
          </a:xfrm>
          <a:prstGeom prst="rect">
            <a:avLst/>
          </a:prstGeom>
          <a:solidFill>
            <a:srgbClr val="0000CC"/>
          </a:solidFill>
          <a:ln>
            <a:solidFill>
              <a:srgbClr val="000099"/>
            </a:solidFill>
          </a:ln>
          <a:effectLst/>
        </p:spPr>
        <p:txBody>
          <a:bodyPr wrap="square">
            <a:spAutoFit/>
          </a:bodyPr>
          <a:lstStyle>
            <a:defPPr>
              <a:defRPr lang="zh-CN"/>
            </a:defPPr>
            <a:lvl1pPr>
              <a:lnSpc>
                <a:spcPts val="2000"/>
              </a:lnSpc>
              <a:defRPr sz="1400" b="1">
                <a:solidFill>
                  <a:schemeClr val="bg1"/>
                </a:solidFill>
                <a:latin typeface="微软雅黑" panose="020B0503020204020204" pitchFamily="34" charset="-122"/>
                <a:ea typeface="微软雅黑" panose="020B0503020204020204" pitchFamily="34" charset="-122"/>
              </a:defRPr>
            </a:lvl1pPr>
          </a:lstStyle>
          <a:p>
            <a:r>
              <a:rPr lang="zh-CN" altLang="en-US" sz="1300" dirty="0"/>
              <a:t>虚拟局域网限制了接收广播信息的工作站数，使得网络不会因传播过多的广播</a:t>
            </a:r>
            <a:r>
              <a:rPr lang="zh-CN" altLang="en-US" sz="1300" dirty="0" smtClean="0"/>
              <a:t>信息 </a:t>
            </a:r>
            <a:r>
              <a:rPr lang="en-US" altLang="zh-CN" sz="1300" dirty="0" smtClean="0"/>
              <a:t>(</a:t>
            </a:r>
            <a:r>
              <a:rPr lang="zh-CN" altLang="en-US" sz="1300" dirty="0"/>
              <a:t>即“广播风暴”</a:t>
            </a:r>
            <a:r>
              <a:rPr lang="en-US" altLang="zh-CN" sz="1300" dirty="0" smtClean="0"/>
              <a:t>) </a:t>
            </a:r>
            <a:r>
              <a:rPr lang="zh-CN" altLang="en-US" sz="1300" dirty="0" smtClean="0"/>
              <a:t>而</a:t>
            </a:r>
            <a:r>
              <a:rPr lang="zh-CN" altLang="en-US" sz="1300" dirty="0"/>
              <a:t>引起性能恶化。 </a:t>
            </a:r>
            <a:endParaRPr lang="zh-CN" altLang="en-US" sz="1300" dirty="0"/>
          </a:p>
        </p:txBody>
      </p:sp>
      <p:sp>
        <p:nvSpPr>
          <p:cNvPr id="93" name="AutoShape 2"/>
          <p:cNvSpPr>
            <a:spLocks noChangeArrowheads="1"/>
          </p:cNvSpPr>
          <p:nvPr/>
        </p:nvSpPr>
        <p:spPr bwMode="auto">
          <a:xfrm flipH="1">
            <a:off x="2425314" y="2774209"/>
            <a:ext cx="4249101" cy="725488"/>
          </a:xfrm>
          <a:prstGeom prst="cube">
            <a:avLst>
              <a:gd name="adj" fmla="val 93745"/>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94" name="Line 3"/>
          <p:cNvSpPr>
            <a:spLocks noChangeShapeType="1"/>
          </p:cNvSpPr>
          <p:nvPr/>
        </p:nvSpPr>
        <p:spPr bwMode="auto">
          <a:xfrm>
            <a:off x="3223749" y="3997197"/>
            <a:ext cx="409477" cy="0"/>
          </a:xfrm>
          <a:prstGeom prst="line">
            <a:avLst/>
          </a:prstGeom>
          <a:noFill/>
          <a:ln w="762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95" name="AutoShape 4"/>
          <p:cNvSpPr>
            <a:spLocks noChangeArrowheads="1"/>
          </p:cNvSpPr>
          <p:nvPr/>
        </p:nvSpPr>
        <p:spPr bwMode="auto">
          <a:xfrm flipH="1">
            <a:off x="2425314" y="1767090"/>
            <a:ext cx="4249101" cy="724665"/>
          </a:xfrm>
          <a:prstGeom prst="cube">
            <a:avLst>
              <a:gd name="adj" fmla="val 93745"/>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96" name="AutoShape 5"/>
          <p:cNvSpPr>
            <a:spLocks noChangeArrowheads="1"/>
          </p:cNvSpPr>
          <p:nvPr/>
        </p:nvSpPr>
        <p:spPr bwMode="auto">
          <a:xfrm flipH="1">
            <a:off x="2467243" y="799498"/>
            <a:ext cx="4165244" cy="725488"/>
          </a:xfrm>
          <a:prstGeom prst="cube">
            <a:avLst>
              <a:gd name="adj" fmla="val 93745"/>
            </a:avLst>
          </a:prstGeom>
          <a:solidFill>
            <a:schemeClr val="bg1"/>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97" name="Line 6"/>
          <p:cNvSpPr>
            <a:spLocks noChangeShapeType="1"/>
          </p:cNvSpPr>
          <p:nvPr/>
        </p:nvSpPr>
        <p:spPr bwMode="auto">
          <a:xfrm>
            <a:off x="3466401" y="1001251"/>
            <a:ext cx="2201718" cy="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98" name="Line 7"/>
          <p:cNvSpPr>
            <a:spLocks noChangeShapeType="1"/>
          </p:cNvSpPr>
          <p:nvPr/>
        </p:nvSpPr>
        <p:spPr bwMode="auto">
          <a:xfrm>
            <a:off x="3550260" y="1081953"/>
            <a:ext cx="1327454" cy="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99" name="Line 8"/>
          <p:cNvSpPr>
            <a:spLocks noChangeShapeType="1"/>
          </p:cNvSpPr>
          <p:nvPr/>
        </p:nvSpPr>
        <p:spPr bwMode="auto">
          <a:xfrm>
            <a:off x="3633226" y="1161830"/>
            <a:ext cx="291718" cy="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00" name="Line 9"/>
          <p:cNvSpPr>
            <a:spLocks noChangeShapeType="1"/>
          </p:cNvSpPr>
          <p:nvPr/>
        </p:nvSpPr>
        <p:spPr bwMode="auto">
          <a:xfrm>
            <a:off x="3633226" y="2169773"/>
            <a:ext cx="291718" cy="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01" name="Line 10"/>
          <p:cNvSpPr>
            <a:spLocks noChangeShapeType="1"/>
          </p:cNvSpPr>
          <p:nvPr/>
        </p:nvSpPr>
        <p:spPr bwMode="auto">
          <a:xfrm>
            <a:off x="3550260" y="2048721"/>
            <a:ext cx="1470191" cy="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02" name="Line 11"/>
          <p:cNvSpPr>
            <a:spLocks noChangeShapeType="1"/>
          </p:cNvSpPr>
          <p:nvPr/>
        </p:nvSpPr>
        <p:spPr bwMode="auto">
          <a:xfrm>
            <a:off x="3425365" y="1927669"/>
            <a:ext cx="2235618" cy="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03" name="Line 12"/>
          <p:cNvSpPr>
            <a:spLocks noChangeShapeType="1"/>
          </p:cNvSpPr>
          <p:nvPr/>
        </p:nvSpPr>
        <p:spPr bwMode="auto">
          <a:xfrm>
            <a:off x="3508331" y="3096191"/>
            <a:ext cx="791298" cy="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04" name="Line 13"/>
          <p:cNvSpPr>
            <a:spLocks noChangeShapeType="1"/>
          </p:cNvSpPr>
          <p:nvPr/>
        </p:nvSpPr>
        <p:spPr bwMode="auto">
          <a:xfrm>
            <a:off x="3508331" y="3176892"/>
            <a:ext cx="419290" cy="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05" name="Line 14"/>
          <p:cNvSpPr>
            <a:spLocks noChangeShapeType="1"/>
          </p:cNvSpPr>
          <p:nvPr/>
        </p:nvSpPr>
        <p:spPr bwMode="auto">
          <a:xfrm>
            <a:off x="3312068" y="2935612"/>
            <a:ext cx="2383707" cy="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06" name="Line 15"/>
          <p:cNvSpPr>
            <a:spLocks noChangeShapeType="1"/>
          </p:cNvSpPr>
          <p:nvPr/>
        </p:nvSpPr>
        <p:spPr bwMode="auto">
          <a:xfrm>
            <a:off x="3425365" y="3016313"/>
            <a:ext cx="1485357" cy="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07" name="AutoShape 16"/>
          <p:cNvSpPr>
            <a:spLocks noChangeArrowheads="1"/>
          </p:cNvSpPr>
          <p:nvPr/>
        </p:nvSpPr>
        <p:spPr bwMode="auto">
          <a:xfrm flipH="1">
            <a:off x="2966823" y="2814560"/>
            <a:ext cx="666404" cy="483384"/>
          </a:xfrm>
          <a:prstGeom prst="cube">
            <a:avLst>
              <a:gd name="adj" fmla="val 28329"/>
            </a:avLst>
          </a:prstGeom>
          <a:solidFill>
            <a:srgbClr val="66FF66"/>
          </a:solidFill>
          <a:ln w="9525">
            <a:solidFill>
              <a:schemeClr val="tx1"/>
            </a:solidFill>
            <a:miter lim="800000"/>
          </a:ln>
          <a:effectLst/>
        </p:spPr>
        <p:txBody>
          <a:bodyPr wrap="none" anchor="ctr"/>
          <a:lstStyle/>
          <a:p>
            <a:pPr algn="ctr"/>
            <a:r>
              <a:rPr kumimoji="1" lang="zh-CN" altLang="en-US" sz="1100" b="1" dirty="0">
                <a:latin typeface="微软雅黑" panose="020B0503020204020204" pitchFamily="34" charset="-122"/>
                <a:ea typeface="微软雅黑" panose="020B0503020204020204" pitchFamily="34" charset="-122"/>
              </a:rPr>
              <a:t>以太网</a:t>
            </a:r>
            <a:endParaRPr kumimoji="1" lang="zh-CN" altLang="en-US" sz="1100" b="1" dirty="0">
              <a:latin typeface="微软雅黑" panose="020B0503020204020204" pitchFamily="34" charset="-122"/>
              <a:ea typeface="微软雅黑" panose="020B0503020204020204" pitchFamily="34" charset="-122"/>
            </a:endParaRPr>
          </a:p>
          <a:p>
            <a:pPr algn="ctr"/>
            <a:r>
              <a:rPr kumimoji="1" lang="zh-CN" altLang="en-US" sz="1100" b="1" dirty="0">
                <a:latin typeface="微软雅黑" panose="020B0503020204020204" pitchFamily="34" charset="-122"/>
                <a:ea typeface="微软雅黑" panose="020B0503020204020204" pitchFamily="34" charset="-122"/>
              </a:rPr>
              <a:t>交换机</a:t>
            </a:r>
            <a:endParaRPr kumimoji="1" lang="zh-CN" altLang="en-US" sz="1100" b="1" dirty="0">
              <a:latin typeface="微软雅黑" panose="020B0503020204020204" pitchFamily="34" charset="-122"/>
              <a:ea typeface="微软雅黑" panose="020B0503020204020204" pitchFamily="34" charset="-122"/>
            </a:endParaRPr>
          </a:p>
        </p:txBody>
      </p:sp>
      <p:sp>
        <p:nvSpPr>
          <p:cNvPr id="108" name="AutoShape 22"/>
          <p:cNvSpPr>
            <a:spLocks noChangeArrowheads="1"/>
          </p:cNvSpPr>
          <p:nvPr/>
        </p:nvSpPr>
        <p:spPr bwMode="auto">
          <a:xfrm flipH="1">
            <a:off x="2966823" y="839849"/>
            <a:ext cx="666404" cy="483384"/>
          </a:xfrm>
          <a:prstGeom prst="cube">
            <a:avLst>
              <a:gd name="adj" fmla="val 28329"/>
            </a:avLst>
          </a:prstGeom>
          <a:solidFill>
            <a:srgbClr val="66FF66"/>
          </a:solidFill>
          <a:ln w="9525">
            <a:solidFill>
              <a:schemeClr val="tx1"/>
            </a:solidFill>
            <a:miter lim="800000"/>
          </a:ln>
          <a:effectLst/>
        </p:spPr>
        <p:txBody>
          <a:bodyPr wrap="none" anchor="ctr"/>
          <a:lstStyle/>
          <a:p>
            <a:pPr algn="ctr"/>
            <a:r>
              <a:rPr kumimoji="1" lang="zh-CN" altLang="en-US" sz="1100" b="1" dirty="0">
                <a:latin typeface="微软雅黑" panose="020B0503020204020204" pitchFamily="34" charset="-122"/>
                <a:ea typeface="微软雅黑" panose="020B0503020204020204" pitchFamily="34" charset="-122"/>
              </a:rPr>
              <a:t>以太网</a:t>
            </a:r>
            <a:endParaRPr kumimoji="1" lang="zh-CN" altLang="en-US" sz="1100" b="1" dirty="0">
              <a:latin typeface="微软雅黑" panose="020B0503020204020204" pitchFamily="34" charset="-122"/>
              <a:ea typeface="微软雅黑" panose="020B0503020204020204" pitchFamily="34" charset="-122"/>
            </a:endParaRPr>
          </a:p>
          <a:p>
            <a:pPr algn="ctr"/>
            <a:r>
              <a:rPr kumimoji="1" lang="zh-CN" altLang="en-US" sz="1100" b="1" dirty="0">
                <a:latin typeface="微软雅黑" panose="020B0503020204020204" pitchFamily="34" charset="-122"/>
                <a:ea typeface="微软雅黑" panose="020B0503020204020204" pitchFamily="34" charset="-122"/>
              </a:rPr>
              <a:t>交换机</a:t>
            </a:r>
            <a:endParaRPr kumimoji="1" lang="zh-CN" altLang="en-US" sz="1100" b="1" dirty="0">
              <a:latin typeface="微软雅黑" panose="020B0503020204020204" pitchFamily="34" charset="-122"/>
              <a:ea typeface="微软雅黑" panose="020B0503020204020204" pitchFamily="34" charset="-122"/>
            </a:endParaRPr>
          </a:p>
        </p:txBody>
      </p:sp>
      <p:sp>
        <p:nvSpPr>
          <p:cNvPr id="109" name="Line 23"/>
          <p:cNvSpPr>
            <a:spLocks noChangeShapeType="1"/>
          </p:cNvSpPr>
          <p:nvPr/>
        </p:nvSpPr>
        <p:spPr bwMode="auto">
          <a:xfrm>
            <a:off x="2841927" y="1128068"/>
            <a:ext cx="0" cy="261291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10" name="Line 24"/>
          <p:cNvSpPr>
            <a:spLocks noChangeShapeType="1"/>
          </p:cNvSpPr>
          <p:nvPr/>
        </p:nvSpPr>
        <p:spPr bwMode="auto">
          <a:xfrm>
            <a:off x="2833899" y="1122303"/>
            <a:ext cx="257818" cy="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11" name="AutoShape 46"/>
          <p:cNvSpPr>
            <a:spLocks noChangeArrowheads="1"/>
          </p:cNvSpPr>
          <p:nvPr/>
        </p:nvSpPr>
        <p:spPr bwMode="auto">
          <a:xfrm flipH="1">
            <a:off x="2966823" y="1806617"/>
            <a:ext cx="666404" cy="484208"/>
          </a:xfrm>
          <a:prstGeom prst="cube">
            <a:avLst>
              <a:gd name="adj" fmla="val 28329"/>
            </a:avLst>
          </a:prstGeom>
          <a:solidFill>
            <a:srgbClr val="66FF66"/>
          </a:solidFill>
          <a:ln w="9525">
            <a:solidFill>
              <a:schemeClr val="tx1"/>
            </a:solidFill>
            <a:miter lim="800000"/>
          </a:ln>
          <a:effectLst/>
        </p:spPr>
        <p:txBody>
          <a:bodyPr wrap="none" anchor="ctr"/>
          <a:lstStyle/>
          <a:p>
            <a:pPr algn="ctr"/>
            <a:r>
              <a:rPr kumimoji="1" lang="zh-CN" altLang="en-US" sz="1100" b="1">
                <a:latin typeface="微软雅黑" panose="020B0503020204020204" pitchFamily="34" charset="-122"/>
                <a:ea typeface="微软雅黑" panose="020B0503020204020204" pitchFamily="34" charset="-122"/>
              </a:rPr>
              <a:t>以太网</a:t>
            </a:r>
            <a:endParaRPr kumimoji="1" lang="zh-CN" altLang="en-US" sz="1100" b="1">
              <a:latin typeface="微软雅黑" panose="020B0503020204020204" pitchFamily="34" charset="-122"/>
              <a:ea typeface="微软雅黑" panose="020B0503020204020204" pitchFamily="34" charset="-122"/>
            </a:endParaRPr>
          </a:p>
          <a:p>
            <a:pPr algn="ctr"/>
            <a:r>
              <a:rPr kumimoji="1" lang="zh-CN" altLang="en-US" sz="1100" b="1">
                <a:latin typeface="微软雅黑" panose="020B0503020204020204" pitchFamily="34" charset="-122"/>
                <a:ea typeface="微软雅黑" panose="020B0503020204020204" pitchFamily="34" charset="-122"/>
              </a:rPr>
              <a:t>交换机</a:t>
            </a:r>
            <a:endParaRPr kumimoji="1" lang="zh-CN" altLang="en-US" sz="1100" b="1">
              <a:latin typeface="微软雅黑" panose="020B0503020204020204" pitchFamily="34" charset="-122"/>
              <a:ea typeface="微软雅黑" panose="020B0503020204020204" pitchFamily="34" charset="-122"/>
            </a:endParaRPr>
          </a:p>
        </p:txBody>
      </p:sp>
      <p:sp>
        <p:nvSpPr>
          <p:cNvPr id="112" name="Line 47"/>
          <p:cNvSpPr>
            <a:spLocks noChangeShapeType="1"/>
          </p:cNvSpPr>
          <p:nvPr/>
        </p:nvSpPr>
        <p:spPr bwMode="auto">
          <a:xfrm>
            <a:off x="2924893" y="2085778"/>
            <a:ext cx="0" cy="1735901"/>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13" name="Line 48"/>
          <p:cNvSpPr>
            <a:spLocks noChangeShapeType="1"/>
          </p:cNvSpPr>
          <p:nvPr/>
        </p:nvSpPr>
        <p:spPr bwMode="auto">
          <a:xfrm>
            <a:off x="2917757" y="2089072"/>
            <a:ext cx="155227" cy="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14" name="Line 49"/>
          <p:cNvSpPr>
            <a:spLocks noChangeShapeType="1"/>
          </p:cNvSpPr>
          <p:nvPr/>
        </p:nvSpPr>
        <p:spPr bwMode="auto">
          <a:xfrm>
            <a:off x="3008752" y="3116778"/>
            <a:ext cx="0" cy="785602"/>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15" name="Line 50"/>
          <p:cNvSpPr>
            <a:spLocks noChangeShapeType="1"/>
          </p:cNvSpPr>
          <p:nvPr/>
        </p:nvSpPr>
        <p:spPr bwMode="auto">
          <a:xfrm>
            <a:off x="3000722" y="3116778"/>
            <a:ext cx="85642" cy="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16" name="AutoShape 51"/>
          <p:cNvSpPr>
            <a:spLocks noChangeArrowheads="1"/>
          </p:cNvSpPr>
          <p:nvPr/>
        </p:nvSpPr>
        <p:spPr bwMode="auto">
          <a:xfrm flipH="1">
            <a:off x="2633174" y="3691714"/>
            <a:ext cx="667295" cy="483384"/>
          </a:xfrm>
          <a:prstGeom prst="cube">
            <a:avLst>
              <a:gd name="adj" fmla="val 28329"/>
            </a:avLst>
          </a:prstGeom>
          <a:solidFill>
            <a:srgbClr val="66FF66"/>
          </a:solidFill>
          <a:ln w="9525">
            <a:solidFill>
              <a:schemeClr val="tx1"/>
            </a:solidFill>
            <a:miter lim="800000"/>
          </a:ln>
          <a:effectLst/>
        </p:spPr>
        <p:txBody>
          <a:bodyPr wrap="none" anchor="ctr"/>
          <a:lstStyle/>
          <a:p>
            <a:pPr algn="ctr"/>
            <a:r>
              <a:rPr kumimoji="1" lang="zh-CN" altLang="en-US" sz="1100" b="1" dirty="0">
                <a:latin typeface="微软雅黑" panose="020B0503020204020204" pitchFamily="34" charset="-122"/>
                <a:ea typeface="微软雅黑" panose="020B0503020204020204" pitchFamily="34" charset="-122"/>
              </a:rPr>
              <a:t>以太网</a:t>
            </a:r>
            <a:endParaRPr kumimoji="1" lang="zh-CN" altLang="en-US" sz="1100" b="1" dirty="0">
              <a:latin typeface="微软雅黑" panose="020B0503020204020204" pitchFamily="34" charset="-122"/>
              <a:ea typeface="微软雅黑" panose="020B0503020204020204" pitchFamily="34" charset="-122"/>
            </a:endParaRPr>
          </a:p>
          <a:p>
            <a:pPr algn="ctr"/>
            <a:r>
              <a:rPr kumimoji="1" lang="zh-CN" altLang="en-US" sz="1100" b="1" dirty="0">
                <a:latin typeface="微软雅黑" panose="020B0503020204020204" pitchFamily="34" charset="-122"/>
                <a:ea typeface="微软雅黑" panose="020B0503020204020204" pitchFamily="34" charset="-122"/>
              </a:rPr>
              <a:t>交换机</a:t>
            </a:r>
            <a:endParaRPr kumimoji="1" lang="zh-CN" altLang="en-US" sz="1100" b="1" dirty="0">
              <a:latin typeface="微软雅黑" panose="020B0503020204020204" pitchFamily="34" charset="-122"/>
              <a:ea typeface="微软雅黑" panose="020B0503020204020204" pitchFamily="34" charset="-122"/>
            </a:endParaRPr>
          </a:p>
        </p:txBody>
      </p:sp>
      <p:grpSp>
        <p:nvGrpSpPr>
          <p:cNvPr id="117" name="组合 116"/>
          <p:cNvGrpSpPr/>
          <p:nvPr/>
        </p:nvGrpSpPr>
        <p:grpSpPr>
          <a:xfrm>
            <a:off x="5464599" y="839849"/>
            <a:ext cx="691856" cy="2377394"/>
            <a:chOff x="5479461" y="839849"/>
            <a:chExt cx="691856" cy="2377394"/>
          </a:xfrm>
        </p:grpSpPr>
        <p:sp>
          <p:nvSpPr>
            <p:cNvPr id="118" name="AutoShape 21"/>
            <p:cNvSpPr>
              <a:spLocks noChangeArrowheads="1"/>
            </p:cNvSpPr>
            <p:nvPr/>
          </p:nvSpPr>
          <p:spPr bwMode="auto">
            <a:xfrm>
              <a:off x="5508433" y="839849"/>
              <a:ext cx="582545" cy="2377394"/>
            </a:xfrm>
            <a:prstGeom prst="roundRect">
              <a:avLst>
                <a:gd name="adj" fmla="val 50000"/>
              </a:avLst>
            </a:prstGeom>
            <a:solidFill>
              <a:srgbClr val="FF66FF">
                <a:alpha val="49804"/>
              </a:srgbClr>
            </a:solidFill>
            <a:ln w="9525">
              <a:solidFill>
                <a:schemeClr val="tx1"/>
              </a:solidFill>
              <a:prstDash val="dash"/>
              <a:round/>
            </a:ln>
            <a:effec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19" name="Text Box 25"/>
            <p:cNvSpPr txBox="1">
              <a:spLocks noChangeArrowheads="1"/>
            </p:cNvSpPr>
            <p:nvPr/>
          </p:nvSpPr>
          <p:spPr bwMode="auto">
            <a:xfrm>
              <a:off x="5479461" y="1517604"/>
              <a:ext cx="69185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dirty="0">
                  <a:solidFill>
                    <a:srgbClr val="3333FF"/>
                  </a:solidFill>
                  <a:latin typeface="微软雅黑" panose="020B0503020204020204" pitchFamily="34" charset="-122"/>
                  <a:ea typeface="微软雅黑" panose="020B0503020204020204" pitchFamily="34" charset="-122"/>
                </a:rPr>
                <a:t>VLAN</a:t>
              </a:r>
              <a:r>
                <a:rPr kumimoji="1" lang="en-US" altLang="zh-CN" sz="1200" b="1" baseline="-25000" dirty="0">
                  <a:solidFill>
                    <a:srgbClr val="3333FF"/>
                  </a:solidFill>
                  <a:latin typeface="微软雅黑" panose="020B0503020204020204" pitchFamily="34" charset="-122"/>
                  <a:ea typeface="微软雅黑" panose="020B0503020204020204" pitchFamily="34" charset="-122"/>
                </a:rPr>
                <a:t>3</a:t>
              </a:r>
              <a:endParaRPr kumimoji="1" lang="en-US" altLang="zh-CN" sz="1200" b="1" dirty="0">
                <a:solidFill>
                  <a:srgbClr val="3333FF"/>
                </a:solidFill>
                <a:latin typeface="微软雅黑" panose="020B0503020204020204" pitchFamily="34" charset="-122"/>
                <a:ea typeface="微软雅黑" panose="020B0503020204020204" pitchFamily="34" charset="-122"/>
              </a:endParaRPr>
            </a:p>
          </p:txBody>
        </p:sp>
      </p:grpSp>
      <p:grpSp>
        <p:nvGrpSpPr>
          <p:cNvPr id="120" name="组合 119"/>
          <p:cNvGrpSpPr/>
          <p:nvPr/>
        </p:nvGrpSpPr>
        <p:grpSpPr>
          <a:xfrm>
            <a:off x="3785188" y="920551"/>
            <a:ext cx="875156" cy="2659849"/>
            <a:chOff x="3800050" y="920551"/>
            <a:chExt cx="875156" cy="2659849"/>
          </a:xfrm>
        </p:grpSpPr>
        <p:sp>
          <p:nvSpPr>
            <p:cNvPr id="121" name="AutoShape 18"/>
            <p:cNvSpPr>
              <a:spLocks noChangeArrowheads="1"/>
            </p:cNvSpPr>
            <p:nvPr/>
          </p:nvSpPr>
          <p:spPr bwMode="auto">
            <a:xfrm>
              <a:off x="3800050" y="920551"/>
              <a:ext cx="875156" cy="2659849"/>
            </a:xfrm>
            <a:prstGeom prst="roundRect">
              <a:avLst>
                <a:gd name="adj" fmla="val 50000"/>
              </a:avLst>
            </a:prstGeom>
            <a:solidFill>
              <a:srgbClr val="00FF99">
                <a:alpha val="49804"/>
              </a:srgbClr>
            </a:solidFill>
            <a:ln w="9525">
              <a:solidFill>
                <a:schemeClr val="tx1"/>
              </a:solidFill>
              <a:prstDash val="dash"/>
              <a:round/>
            </a:ln>
            <a:effec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22" name="Text Box 28"/>
            <p:cNvSpPr txBox="1">
              <a:spLocks noChangeArrowheads="1"/>
            </p:cNvSpPr>
            <p:nvPr/>
          </p:nvSpPr>
          <p:spPr bwMode="auto">
            <a:xfrm>
              <a:off x="3924944" y="1519251"/>
              <a:ext cx="69185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dirty="0">
                  <a:solidFill>
                    <a:srgbClr val="3333FF"/>
                  </a:solidFill>
                  <a:latin typeface="微软雅黑" panose="020B0503020204020204" pitchFamily="34" charset="-122"/>
                  <a:ea typeface="微软雅黑" panose="020B0503020204020204" pitchFamily="34" charset="-122"/>
                </a:rPr>
                <a:t>VLAN</a:t>
              </a:r>
              <a:r>
                <a:rPr kumimoji="1" lang="en-US" altLang="zh-CN" sz="1200" b="1" baseline="-25000" dirty="0">
                  <a:solidFill>
                    <a:srgbClr val="3333FF"/>
                  </a:solidFill>
                  <a:latin typeface="微软雅黑" panose="020B0503020204020204" pitchFamily="34" charset="-122"/>
                  <a:ea typeface="微软雅黑" panose="020B0503020204020204" pitchFamily="34" charset="-122"/>
                </a:rPr>
                <a:t>1</a:t>
              </a:r>
              <a:endParaRPr kumimoji="1" lang="en-US" altLang="zh-CN" sz="1200" b="1" dirty="0">
                <a:solidFill>
                  <a:srgbClr val="3333FF"/>
                </a:solidFill>
                <a:latin typeface="微软雅黑" panose="020B0503020204020204" pitchFamily="34" charset="-122"/>
                <a:ea typeface="微软雅黑" panose="020B0503020204020204" pitchFamily="34" charset="-122"/>
              </a:endParaRPr>
            </a:p>
          </p:txBody>
        </p:sp>
      </p:grpSp>
      <p:grpSp>
        <p:nvGrpSpPr>
          <p:cNvPr id="123" name="组合 122"/>
          <p:cNvGrpSpPr/>
          <p:nvPr/>
        </p:nvGrpSpPr>
        <p:grpSpPr>
          <a:xfrm>
            <a:off x="4719691" y="920550"/>
            <a:ext cx="691856" cy="2377394"/>
            <a:chOff x="4734553" y="920550"/>
            <a:chExt cx="691856" cy="2377394"/>
          </a:xfrm>
        </p:grpSpPr>
        <p:sp>
          <p:nvSpPr>
            <p:cNvPr id="124" name="AutoShape 17"/>
            <p:cNvSpPr>
              <a:spLocks noChangeArrowheads="1"/>
            </p:cNvSpPr>
            <p:nvPr/>
          </p:nvSpPr>
          <p:spPr bwMode="auto">
            <a:xfrm>
              <a:off x="4758171" y="920550"/>
              <a:ext cx="624474" cy="2377394"/>
            </a:xfrm>
            <a:prstGeom prst="roundRect">
              <a:avLst>
                <a:gd name="adj" fmla="val 50000"/>
              </a:avLst>
            </a:prstGeom>
            <a:solidFill>
              <a:srgbClr val="FFFF00">
                <a:alpha val="49804"/>
              </a:srgbClr>
            </a:solidFill>
            <a:ln w="9525">
              <a:solidFill>
                <a:schemeClr val="tx1"/>
              </a:solidFill>
              <a:prstDash val="dash"/>
              <a:round/>
            </a:ln>
            <a:effec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25" name="Text Box 29"/>
            <p:cNvSpPr txBox="1">
              <a:spLocks noChangeArrowheads="1"/>
            </p:cNvSpPr>
            <p:nvPr/>
          </p:nvSpPr>
          <p:spPr bwMode="auto">
            <a:xfrm>
              <a:off x="4734553" y="1519251"/>
              <a:ext cx="69185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dirty="0">
                  <a:solidFill>
                    <a:srgbClr val="3333FF"/>
                  </a:solidFill>
                  <a:latin typeface="微软雅黑" panose="020B0503020204020204" pitchFamily="34" charset="-122"/>
                  <a:ea typeface="微软雅黑" panose="020B0503020204020204" pitchFamily="34" charset="-122"/>
                </a:rPr>
                <a:t>VLAN</a:t>
              </a:r>
              <a:r>
                <a:rPr kumimoji="1" lang="en-US" altLang="zh-CN" sz="1200" b="1" baseline="-25000" dirty="0">
                  <a:solidFill>
                    <a:srgbClr val="3333FF"/>
                  </a:solidFill>
                  <a:latin typeface="微软雅黑" panose="020B0503020204020204" pitchFamily="34" charset="-122"/>
                  <a:ea typeface="微软雅黑" panose="020B0503020204020204" pitchFamily="34" charset="-122"/>
                </a:rPr>
                <a:t>2</a:t>
              </a:r>
              <a:endParaRPr kumimoji="1" lang="en-US" altLang="zh-CN" sz="1200" b="1" dirty="0">
                <a:solidFill>
                  <a:srgbClr val="3333FF"/>
                </a:solidFill>
                <a:latin typeface="微软雅黑" panose="020B0503020204020204" pitchFamily="34" charset="-122"/>
                <a:ea typeface="微软雅黑" panose="020B0503020204020204" pitchFamily="34" charset="-122"/>
              </a:endParaRPr>
            </a:p>
          </p:txBody>
        </p:sp>
      </p:grpSp>
      <p:grpSp>
        <p:nvGrpSpPr>
          <p:cNvPr id="126" name="组合 125"/>
          <p:cNvGrpSpPr/>
          <p:nvPr/>
        </p:nvGrpSpPr>
        <p:grpSpPr>
          <a:xfrm>
            <a:off x="3845014" y="885681"/>
            <a:ext cx="2307061" cy="2675492"/>
            <a:chOff x="3845014" y="885681"/>
            <a:chExt cx="2307061" cy="2675492"/>
          </a:xfrm>
        </p:grpSpPr>
        <p:sp>
          <p:nvSpPr>
            <p:cNvPr id="127" name="Text Box 19"/>
            <p:cNvSpPr txBox="1">
              <a:spLocks noChangeArrowheads="1"/>
            </p:cNvSpPr>
            <p:nvPr/>
          </p:nvSpPr>
          <p:spPr bwMode="auto">
            <a:xfrm>
              <a:off x="4085835" y="1094845"/>
              <a:ext cx="36260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a:latin typeface="微软雅黑" panose="020B0503020204020204" pitchFamily="34" charset="-122"/>
                  <a:ea typeface="微软雅黑" panose="020B0503020204020204" pitchFamily="34" charset="-122"/>
                </a:rPr>
                <a:t>A</a:t>
              </a:r>
              <a:r>
                <a:rPr kumimoji="1" lang="en-US" altLang="zh-CN" sz="1200" b="1" baseline="-25000">
                  <a:latin typeface="微软雅黑" panose="020B0503020204020204" pitchFamily="34" charset="-122"/>
                  <a:ea typeface="微软雅黑" panose="020B0503020204020204" pitchFamily="34" charset="-122"/>
                </a:rPr>
                <a:t>4</a:t>
              </a:r>
              <a:endParaRPr kumimoji="1" lang="en-US" altLang="zh-CN" sz="1200" b="1">
                <a:latin typeface="微软雅黑" panose="020B0503020204020204" pitchFamily="34" charset="-122"/>
                <a:ea typeface="微软雅黑" panose="020B0503020204020204" pitchFamily="34" charset="-122"/>
              </a:endParaRPr>
            </a:p>
          </p:txBody>
        </p:sp>
        <p:sp>
          <p:nvSpPr>
            <p:cNvPr id="128" name="Text Box 20"/>
            <p:cNvSpPr txBox="1">
              <a:spLocks noChangeArrowheads="1"/>
            </p:cNvSpPr>
            <p:nvPr/>
          </p:nvSpPr>
          <p:spPr bwMode="auto">
            <a:xfrm>
              <a:off x="5062189" y="2913974"/>
              <a:ext cx="352982"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dirty="0">
                  <a:latin typeface="微软雅黑" panose="020B0503020204020204" pitchFamily="34" charset="-122"/>
                  <a:ea typeface="微软雅黑" panose="020B0503020204020204" pitchFamily="34" charset="-122"/>
                </a:rPr>
                <a:t>B</a:t>
              </a:r>
              <a:r>
                <a:rPr kumimoji="1" lang="en-US" altLang="zh-CN" sz="1200" b="1" baseline="-25000" dirty="0">
                  <a:latin typeface="微软雅黑" panose="020B0503020204020204" pitchFamily="34" charset="-122"/>
                  <a:ea typeface="微软雅黑" panose="020B0503020204020204" pitchFamily="34" charset="-122"/>
                </a:rPr>
                <a:t>1</a:t>
              </a:r>
              <a:endParaRPr kumimoji="1" lang="en-US" altLang="zh-CN" sz="1200" b="1" dirty="0">
                <a:latin typeface="微软雅黑" panose="020B0503020204020204" pitchFamily="34" charset="-122"/>
                <a:ea typeface="微软雅黑" panose="020B0503020204020204" pitchFamily="34" charset="-122"/>
              </a:endParaRPr>
            </a:p>
          </p:txBody>
        </p:sp>
        <p:sp>
          <p:nvSpPr>
            <p:cNvPr id="129" name="Text Box 26"/>
            <p:cNvSpPr txBox="1">
              <a:spLocks noChangeArrowheads="1"/>
            </p:cNvSpPr>
            <p:nvPr/>
          </p:nvSpPr>
          <p:spPr bwMode="auto">
            <a:xfrm>
              <a:off x="5787082" y="885681"/>
              <a:ext cx="351378"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dirty="0">
                  <a:latin typeface="微软雅黑" panose="020B0503020204020204" pitchFamily="34" charset="-122"/>
                  <a:ea typeface="微软雅黑" panose="020B0503020204020204" pitchFamily="34" charset="-122"/>
                </a:rPr>
                <a:t>C</a:t>
              </a:r>
              <a:r>
                <a:rPr kumimoji="1" lang="en-US" altLang="zh-CN" sz="1200" b="1" baseline="-25000" dirty="0">
                  <a:latin typeface="微软雅黑" panose="020B0503020204020204" pitchFamily="34" charset="-122"/>
                  <a:ea typeface="微软雅黑" panose="020B0503020204020204" pitchFamily="34" charset="-122"/>
                </a:rPr>
                <a:t>3</a:t>
              </a:r>
              <a:endParaRPr kumimoji="1" lang="en-US" altLang="zh-CN" sz="1200" b="1" dirty="0">
                <a:latin typeface="微软雅黑" panose="020B0503020204020204" pitchFamily="34" charset="-122"/>
                <a:ea typeface="微软雅黑" panose="020B0503020204020204" pitchFamily="34" charset="-122"/>
              </a:endParaRPr>
            </a:p>
          </p:txBody>
        </p:sp>
        <p:sp>
          <p:nvSpPr>
            <p:cNvPr id="130" name="Text Box 27"/>
            <p:cNvSpPr txBox="1">
              <a:spLocks noChangeArrowheads="1"/>
            </p:cNvSpPr>
            <p:nvPr/>
          </p:nvSpPr>
          <p:spPr bwMode="auto">
            <a:xfrm>
              <a:off x="5036430" y="1030614"/>
              <a:ext cx="352982"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a:latin typeface="微软雅黑" panose="020B0503020204020204" pitchFamily="34" charset="-122"/>
                  <a:ea typeface="微软雅黑" panose="020B0503020204020204" pitchFamily="34" charset="-122"/>
                </a:rPr>
                <a:t>B</a:t>
              </a:r>
              <a:r>
                <a:rPr kumimoji="1" lang="en-US" altLang="zh-CN" sz="1200" b="1" baseline="-25000">
                  <a:latin typeface="微软雅黑" panose="020B0503020204020204" pitchFamily="34" charset="-122"/>
                  <a:ea typeface="微软雅黑" panose="020B0503020204020204" pitchFamily="34" charset="-122"/>
                </a:rPr>
                <a:t>3</a:t>
              </a:r>
              <a:endParaRPr kumimoji="1" lang="en-US" altLang="zh-CN" sz="1200" b="1">
                <a:latin typeface="微软雅黑" panose="020B0503020204020204" pitchFamily="34" charset="-122"/>
                <a:ea typeface="微软雅黑" panose="020B0503020204020204" pitchFamily="34" charset="-122"/>
              </a:endParaRPr>
            </a:p>
          </p:txBody>
        </p:sp>
        <p:sp>
          <p:nvSpPr>
            <p:cNvPr id="131" name="Text Box 30"/>
            <p:cNvSpPr txBox="1">
              <a:spLocks noChangeArrowheads="1"/>
            </p:cNvSpPr>
            <p:nvPr/>
          </p:nvSpPr>
          <p:spPr bwMode="auto">
            <a:xfrm>
              <a:off x="5786423" y="2799738"/>
              <a:ext cx="351378"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a:latin typeface="微软雅黑" panose="020B0503020204020204" pitchFamily="34" charset="-122"/>
                  <a:ea typeface="微软雅黑" panose="020B0503020204020204" pitchFamily="34" charset="-122"/>
                </a:rPr>
                <a:t>C</a:t>
              </a:r>
              <a:r>
                <a:rPr kumimoji="1" lang="en-US" altLang="zh-CN" sz="1200" b="1" baseline="-25000">
                  <a:latin typeface="微软雅黑" panose="020B0503020204020204" pitchFamily="34" charset="-122"/>
                  <a:ea typeface="微软雅黑" panose="020B0503020204020204" pitchFamily="34" charset="-122"/>
                </a:rPr>
                <a:t>1</a:t>
              </a:r>
              <a:endParaRPr kumimoji="1" lang="en-US" altLang="zh-CN" sz="1200" b="1">
                <a:latin typeface="微软雅黑" panose="020B0503020204020204" pitchFamily="34" charset="-122"/>
                <a:ea typeface="微软雅黑" panose="020B0503020204020204" pitchFamily="34" charset="-122"/>
              </a:endParaRPr>
            </a:p>
          </p:txBody>
        </p:sp>
        <p:sp>
          <p:nvSpPr>
            <p:cNvPr id="132" name="Text Box 31"/>
            <p:cNvSpPr txBox="1">
              <a:spLocks noChangeArrowheads="1"/>
            </p:cNvSpPr>
            <p:nvPr/>
          </p:nvSpPr>
          <p:spPr bwMode="auto">
            <a:xfrm>
              <a:off x="4396522" y="3013843"/>
              <a:ext cx="36260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a:latin typeface="微软雅黑" panose="020B0503020204020204" pitchFamily="34" charset="-122"/>
                  <a:ea typeface="微软雅黑" panose="020B0503020204020204" pitchFamily="34" charset="-122"/>
                </a:rPr>
                <a:t>A</a:t>
              </a:r>
              <a:r>
                <a:rPr kumimoji="1" lang="en-US" altLang="zh-CN" sz="1200" b="1" baseline="-25000">
                  <a:latin typeface="微软雅黑" panose="020B0503020204020204" pitchFamily="34" charset="-122"/>
                  <a:ea typeface="微软雅黑" panose="020B0503020204020204" pitchFamily="34" charset="-122"/>
                </a:rPr>
                <a:t>2</a:t>
              </a:r>
              <a:endParaRPr kumimoji="1" lang="en-US" altLang="zh-CN" sz="1200" b="1">
                <a:latin typeface="微软雅黑" panose="020B0503020204020204" pitchFamily="34" charset="-122"/>
                <a:ea typeface="微软雅黑" panose="020B0503020204020204" pitchFamily="34" charset="-122"/>
              </a:endParaRPr>
            </a:p>
          </p:txBody>
        </p:sp>
        <p:sp>
          <p:nvSpPr>
            <p:cNvPr id="133" name="Text Box 32"/>
            <p:cNvSpPr txBox="1">
              <a:spLocks noChangeArrowheads="1"/>
            </p:cNvSpPr>
            <p:nvPr/>
          </p:nvSpPr>
          <p:spPr bwMode="auto">
            <a:xfrm>
              <a:off x="4091768" y="3284174"/>
              <a:ext cx="36260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dirty="0">
                  <a:latin typeface="微软雅黑" panose="020B0503020204020204" pitchFamily="34" charset="-122"/>
                  <a:ea typeface="微软雅黑" panose="020B0503020204020204" pitchFamily="34" charset="-122"/>
                </a:rPr>
                <a:t>A</a:t>
              </a:r>
              <a:r>
                <a:rPr kumimoji="1" lang="en-US" altLang="zh-CN" sz="1200" b="1" baseline="-25000" dirty="0">
                  <a:latin typeface="微软雅黑" panose="020B0503020204020204" pitchFamily="34" charset="-122"/>
                  <a:ea typeface="微软雅黑" panose="020B0503020204020204" pitchFamily="34" charset="-122"/>
                </a:rPr>
                <a:t>1</a:t>
              </a:r>
              <a:endParaRPr kumimoji="1" lang="en-US" altLang="zh-CN" sz="1200" b="1" dirty="0">
                <a:latin typeface="微软雅黑" panose="020B0503020204020204" pitchFamily="34" charset="-122"/>
                <a:ea typeface="微软雅黑" panose="020B0503020204020204" pitchFamily="34" charset="-122"/>
              </a:endParaRPr>
            </a:p>
          </p:txBody>
        </p:sp>
        <p:sp>
          <p:nvSpPr>
            <p:cNvPr id="134" name="Text Box 33"/>
            <p:cNvSpPr txBox="1">
              <a:spLocks noChangeArrowheads="1"/>
            </p:cNvSpPr>
            <p:nvPr/>
          </p:nvSpPr>
          <p:spPr bwMode="auto">
            <a:xfrm>
              <a:off x="4084866" y="2094297"/>
              <a:ext cx="362600"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dirty="0">
                  <a:latin typeface="微软雅黑" panose="020B0503020204020204" pitchFamily="34" charset="-122"/>
                  <a:ea typeface="微软雅黑" panose="020B0503020204020204" pitchFamily="34" charset="-122"/>
                </a:rPr>
                <a:t>A</a:t>
              </a:r>
              <a:r>
                <a:rPr kumimoji="1" lang="en-US" altLang="zh-CN" sz="1200" b="1" baseline="-25000" dirty="0">
                  <a:latin typeface="微软雅黑" panose="020B0503020204020204" pitchFamily="34" charset="-122"/>
                  <a:ea typeface="微软雅黑" panose="020B0503020204020204" pitchFamily="34" charset="-122"/>
                </a:rPr>
                <a:t>3</a:t>
              </a:r>
              <a:endParaRPr kumimoji="1" lang="en-US" altLang="zh-CN" sz="1200" b="1" dirty="0">
                <a:latin typeface="微软雅黑" panose="020B0503020204020204" pitchFamily="34" charset="-122"/>
                <a:ea typeface="微软雅黑" panose="020B0503020204020204" pitchFamily="34" charset="-122"/>
              </a:endParaRPr>
            </a:p>
          </p:txBody>
        </p:sp>
        <p:sp>
          <p:nvSpPr>
            <p:cNvPr id="135" name="Text Box 34"/>
            <p:cNvSpPr txBox="1">
              <a:spLocks noChangeArrowheads="1"/>
            </p:cNvSpPr>
            <p:nvPr/>
          </p:nvSpPr>
          <p:spPr bwMode="auto">
            <a:xfrm>
              <a:off x="5800697" y="1795685"/>
              <a:ext cx="351378"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dirty="0">
                  <a:latin typeface="微软雅黑" panose="020B0503020204020204" pitchFamily="34" charset="-122"/>
                  <a:ea typeface="微软雅黑" panose="020B0503020204020204" pitchFamily="34" charset="-122"/>
                </a:rPr>
                <a:t>C</a:t>
              </a:r>
              <a:r>
                <a:rPr kumimoji="1" lang="en-US" altLang="zh-CN" sz="1200" b="1" baseline="-25000" dirty="0">
                  <a:latin typeface="微软雅黑" panose="020B0503020204020204" pitchFamily="34" charset="-122"/>
                  <a:ea typeface="微软雅黑" panose="020B0503020204020204" pitchFamily="34" charset="-122"/>
                </a:rPr>
                <a:t>2</a:t>
              </a:r>
              <a:endParaRPr kumimoji="1" lang="en-US" altLang="zh-CN" sz="1200" b="1" dirty="0">
                <a:latin typeface="微软雅黑" panose="020B0503020204020204" pitchFamily="34" charset="-122"/>
                <a:ea typeface="微软雅黑" panose="020B0503020204020204" pitchFamily="34" charset="-122"/>
              </a:endParaRPr>
            </a:p>
          </p:txBody>
        </p:sp>
        <p:sp>
          <p:nvSpPr>
            <p:cNvPr id="136" name="Text Box 35"/>
            <p:cNvSpPr txBox="1">
              <a:spLocks noChangeArrowheads="1"/>
            </p:cNvSpPr>
            <p:nvPr/>
          </p:nvSpPr>
          <p:spPr bwMode="auto">
            <a:xfrm>
              <a:off x="5061530" y="1914494"/>
              <a:ext cx="352982"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200" b="1" dirty="0">
                  <a:latin typeface="微软雅黑" panose="020B0503020204020204" pitchFamily="34" charset="-122"/>
                  <a:ea typeface="微软雅黑" panose="020B0503020204020204" pitchFamily="34" charset="-122"/>
                </a:rPr>
                <a:t>B</a:t>
              </a:r>
              <a:r>
                <a:rPr kumimoji="1" lang="en-US" altLang="zh-CN" sz="1200" b="1" baseline="-25000" dirty="0">
                  <a:latin typeface="微软雅黑" panose="020B0503020204020204" pitchFamily="34" charset="-122"/>
                  <a:ea typeface="微软雅黑" panose="020B0503020204020204" pitchFamily="34" charset="-122"/>
                </a:rPr>
                <a:t>2</a:t>
              </a:r>
              <a:endParaRPr kumimoji="1" lang="en-US" altLang="zh-CN" sz="1200" b="1" dirty="0">
                <a:latin typeface="微软雅黑" panose="020B0503020204020204" pitchFamily="34" charset="-122"/>
                <a:ea typeface="微软雅黑" panose="020B0503020204020204" pitchFamily="34" charset="-122"/>
              </a:endParaRPr>
            </a:p>
          </p:txBody>
        </p:sp>
        <p:pic>
          <p:nvPicPr>
            <p:cNvPr id="137" name="Picture 239" descr="jisuanji"/>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845014" y="1112108"/>
              <a:ext cx="330980" cy="330980"/>
            </a:xfrm>
            <a:prstGeom prst="rect">
              <a:avLst/>
            </a:prstGeom>
            <a:noFill/>
            <a:extLst>
              <a:ext uri="{909E8E84-426E-40DD-AFC4-6F175D3DCCD1}">
                <a14:hiddenFill xmlns:a14="http://schemas.microsoft.com/office/drawing/2010/main">
                  <a:solidFill>
                    <a:srgbClr val="FFFFFF"/>
                  </a:solidFill>
                </a14:hiddenFill>
              </a:ext>
            </a:extLst>
          </p:spPr>
        </p:pic>
        <p:pic>
          <p:nvPicPr>
            <p:cNvPr id="138" name="Picture 239" descr="jisuanji"/>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4794179" y="1032598"/>
              <a:ext cx="330980" cy="330980"/>
            </a:xfrm>
            <a:prstGeom prst="rect">
              <a:avLst/>
            </a:prstGeom>
            <a:noFill/>
            <a:extLst>
              <a:ext uri="{909E8E84-426E-40DD-AFC4-6F175D3DCCD1}">
                <a14:hiddenFill xmlns:a14="http://schemas.microsoft.com/office/drawing/2010/main">
                  <a:solidFill>
                    <a:srgbClr val="FFFFFF"/>
                  </a:solidFill>
                </a14:hiddenFill>
              </a:ext>
            </a:extLst>
          </p:spPr>
        </p:pic>
        <p:pic>
          <p:nvPicPr>
            <p:cNvPr id="139" name="Picture 239" descr="jisuanji"/>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5546512" y="947370"/>
              <a:ext cx="330980" cy="330980"/>
            </a:xfrm>
            <a:prstGeom prst="rect">
              <a:avLst/>
            </a:prstGeom>
            <a:noFill/>
            <a:extLst>
              <a:ext uri="{909E8E84-426E-40DD-AFC4-6F175D3DCCD1}">
                <a14:hiddenFill xmlns:a14="http://schemas.microsoft.com/office/drawing/2010/main">
                  <a:solidFill>
                    <a:srgbClr val="FFFFFF"/>
                  </a:solidFill>
                </a14:hiddenFill>
              </a:ext>
            </a:extLst>
          </p:spPr>
        </p:pic>
        <p:pic>
          <p:nvPicPr>
            <p:cNvPr id="140" name="Picture 239" descr="jisuanji"/>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845014" y="2075645"/>
              <a:ext cx="330980" cy="330980"/>
            </a:xfrm>
            <a:prstGeom prst="rect">
              <a:avLst/>
            </a:prstGeom>
            <a:noFill/>
            <a:extLst>
              <a:ext uri="{909E8E84-426E-40DD-AFC4-6F175D3DCCD1}">
                <a14:hiddenFill xmlns:a14="http://schemas.microsoft.com/office/drawing/2010/main">
                  <a:solidFill>
                    <a:srgbClr val="FFFFFF"/>
                  </a:solidFill>
                </a14:hiddenFill>
              </a:ext>
            </a:extLst>
          </p:spPr>
        </p:pic>
        <p:pic>
          <p:nvPicPr>
            <p:cNvPr id="141" name="Picture 239" descr="jisuanji"/>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4794179" y="1955482"/>
              <a:ext cx="330980" cy="330980"/>
            </a:xfrm>
            <a:prstGeom prst="rect">
              <a:avLst/>
            </a:prstGeom>
            <a:noFill/>
            <a:extLst>
              <a:ext uri="{909E8E84-426E-40DD-AFC4-6F175D3DCCD1}">
                <a14:hiddenFill xmlns:a14="http://schemas.microsoft.com/office/drawing/2010/main">
                  <a:solidFill>
                    <a:srgbClr val="FFFFFF"/>
                  </a:solidFill>
                </a14:hiddenFill>
              </a:ext>
            </a:extLst>
          </p:spPr>
        </p:pic>
        <p:pic>
          <p:nvPicPr>
            <p:cNvPr id="142" name="Picture 239" descr="jisuanji"/>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4794179" y="2931790"/>
              <a:ext cx="330980" cy="330980"/>
            </a:xfrm>
            <a:prstGeom prst="rect">
              <a:avLst/>
            </a:prstGeom>
            <a:noFill/>
            <a:extLst>
              <a:ext uri="{909E8E84-426E-40DD-AFC4-6F175D3DCCD1}">
                <a14:hiddenFill xmlns:a14="http://schemas.microsoft.com/office/drawing/2010/main">
                  <a:solidFill>
                    <a:srgbClr val="FFFFFF"/>
                  </a:solidFill>
                </a14:hiddenFill>
              </a:ext>
            </a:extLst>
          </p:spPr>
        </p:pic>
        <p:pic>
          <p:nvPicPr>
            <p:cNvPr id="143" name="Picture 239" descr="jisuanji"/>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845014" y="3116010"/>
              <a:ext cx="330980" cy="330980"/>
            </a:xfrm>
            <a:prstGeom prst="rect">
              <a:avLst/>
            </a:prstGeom>
            <a:noFill/>
            <a:extLst>
              <a:ext uri="{909E8E84-426E-40DD-AFC4-6F175D3DCCD1}">
                <a14:hiddenFill xmlns:a14="http://schemas.microsoft.com/office/drawing/2010/main">
                  <a:solidFill>
                    <a:srgbClr val="FFFFFF"/>
                  </a:solidFill>
                </a14:hiddenFill>
              </a:ext>
            </a:extLst>
          </p:spPr>
        </p:pic>
        <p:pic>
          <p:nvPicPr>
            <p:cNvPr id="144"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05823" y="3036051"/>
              <a:ext cx="279663" cy="279663"/>
            </a:xfrm>
            <a:prstGeom prst="rect">
              <a:avLst/>
            </a:prstGeom>
            <a:noFill/>
            <a:extLst>
              <a:ext uri="{909E8E84-426E-40DD-AFC4-6F175D3DCCD1}">
                <a14:hiddenFill xmlns:a14="http://schemas.microsoft.com/office/drawing/2010/main">
                  <a:solidFill>
                    <a:srgbClr val="FFFFFF"/>
                  </a:solidFill>
                </a14:hiddenFill>
              </a:ext>
            </a:extLst>
          </p:spPr>
        </p:pic>
        <p:pic>
          <p:nvPicPr>
            <p:cNvPr id="145" name="Picture 239" descr="jisuanji"/>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5546512" y="1795564"/>
              <a:ext cx="330980" cy="330980"/>
            </a:xfrm>
            <a:prstGeom prst="rect">
              <a:avLst/>
            </a:prstGeom>
            <a:noFill/>
            <a:extLst>
              <a:ext uri="{909E8E84-426E-40DD-AFC4-6F175D3DCCD1}">
                <a14:hiddenFill xmlns:a14="http://schemas.microsoft.com/office/drawing/2010/main">
                  <a:solidFill>
                    <a:srgbClr val="FFFFFF"/>
                  </a:solidFill>
                </a14:hiddenFill>
              </a:ext>
            </a:extLst>
          </p:spPr>
        </p:pic>
        <p:pic>
          <p:nvPicPr>
            <p:cNvPr id="146" name="Picture 239" descr="jisuanji"/>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5546512" y="2835929"/>
              <a:ext cx="330980" cy="330980"/>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47" name="直接连接符 146"/>
          <p:cNvCxnSpPr/>
          <p:nvPr/>
        </p:nvCxnSpPr>
        <p:spPr>
          <a:xfrm flipH="1">
            <a:off x="3630707" y="3003955"/>
            <a:ext cx="1185742" cy="0"/>
          </a:xfrm>
          <a:prstGeom prst="line">
            <a:avLst/>
          </a:prstGeom>
          <a:ln w="38100">
            <a:solidFill>
              <a:srgbClr val="C0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48" name="直接连接符 147"/>
          <p:cNvCxnSpPr/>
          <p:nvPr/>
        </p:nvCxnSpPr>
        <p:spPr>
          <a:xfrm flipH="1">
            <a:off x="3643064" y="2039838"/>
            <a:ext cx="1185742" cy="0"/>
          </a:xfrm>
          <a:prstGeom prst="line">
            <a:avLst/>
          </a:prstGeom>
          <a:ln w="38100">
            <a:solidFill>
              <a:srgbClr val="C0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9" name="直接连接符 148"/>
          <p:cNvCxnSpPr/>
          <p:nvPr/>
        </p:nvCxnSpPr>
        <p:spPr>
          <a:xfrm flipH="1">
            <a:off x="3643064" y="1070569"/>
            <a:ext cx="1185742" cy="0"/>
          </a:xfrm>
          <a:prstGeom prst="line">
            <a:avLst/>
          </a:prstGeom>
          <a:ln w="38100">
            <a:solidFill>
              <a:srgbClr val="C0000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2000" advTm="2000"/>
    </mc:Choice>
    <mc:Fallback>
      <p:transition spd="slow"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2000"/>
                                  </p:stCondLst>
                                  <p:childTnLst>
                                    <p:set>
                                      <p:cBhvr>
                                        <p:cTn id="6" dur="1" fill="hold">
                                          <p:stCondLst>
                                            <p:cond delay="0"/>
                                          </p:stCondLst>
                                        </p:cTn>
                                        <p:tgtEl>
                                          <p:spTgt spid="147"/>
                                        </p:tgtEl>
                                        <p:attrNameLst>
                                          <p:attrName>style.visibility</p:attrName>
                                        </p:attrNameLst>
                                      </p:cBhvr>
                                      <p:to>
                                        <p:strVal val="visible"/>
                                      </p:to>
                                    </p:set>
                                    <p:animEffect transition="in" filter="wipe(right)">
                                      <p:cBhvr>
                                        <p:cTn id="7" dur="1000"/>
                                        <p:tgtEl>
                                          <p:spTgt spid="147"/>
                                        </p:tgtEl>
                                      </p:cBhvr>
                                    </p:animEffect>
                                  </p:childTnLst>
                                </p:cTn>
                              </p:par>
                            </p:childTnLst>
                          </p:cTn>
                        </p:par>
                        <p:par>
                          <p:cTn id="8" fill="hold">
                            <p:stCondLst>
                              <p:cond delay="3000"/>
                            </p:stCondLst>
                            <p:childTnLst>
                              <p:par>
                                <p:cTn id="9" presetID="22" presetClass="entr" presetSubtype="8" fill="hold" nodeType="afterEffect">
                                  <p:stCondLst>
                                    <p:cond delay="0"/>
                                  </p:stCondLst>
                                  <p:childTnLst>
                                    <p:set>
                                      <p:cBhvr>
                                        <p:cTn id="10" dur="1" fill="hold">
                                          <p:stCondLst>
                                            <p:cond delay="0"/>
                                          </p:stCondLst>
                                        </p:cTn>
                                        <p:tgtEl>
                                          <p:spTgt spid="148"/>
                                        </p:tgtEl>
                                        <p:attrNameLst>
                                          <p:attrName>style.visibility</p:attrName>
                                        </p:attrNameLst>
                                      </p:cBhvr>
                                      <p:to>
                                        <p:strVal val="visible"/>
                                      </p:to>
                                    </p:set>
                                    <p:animEffect transition="in" filter="wipe(left)">
                                      <p:cBhvr>
                                        <p:cTn id="11" dur="1000"/>
                                        <p:tgtEl>
                                          <p:spTgt spid="148"/>
                                        </p:tgtEl>
                                      </p:cBhvr>
                                    </p:animEffect>
                                  </p:childTnLst>
                                </p:cTn>
                              </p:par>
                              <p:par>
                                <p:cTn id="12" presetID="22" presetClass="entr" presetSubtype="8" fill="hold" nodeType="withEffect">
                                  <p:stCondLst>
                                    <p:cond delay="0"/>
                                  </p:stCondLst>
                                  <p:childTnLst>
                                    <p:set>
                                      <p:cBhvr>
                                        <p:cTn id="13" dur="1" fill="hold">
                                          <p:stCondLst>
                                            <p:cond delay="0"/>
                                          </p:stCondLst>
                                        </p:cTn>
                                        <p:tgtEl>
                                          <p:spTgt spid="149"/>
                                        </p:tgtEl>
                                        <p:attrNameLst>
                                          <p:attrName>style.visibility</p:attrName>
                                        </p:attrNameLst>
                                      </p:cBhvr>
                                      <p:to>
                                        <p:strVal val="visible"/>
                                      </p:to>
                                    </p:set>
                                    <p:animEffect transition="in" filter="wipe(left)">
                                      <p:cBhvr>
                                        <p:cTn id="14" dur="1000"/>
                                        <p:tgtEl>
                                          <p:spTgt spid="1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圆角矩形 37"/>
          <p:cNvSpPr/>
          <p:nvPr/>
        </p:nvSpPr>
        <p:spPr>
          <a:xfrm>
            <a:off x="502919" y="1050138"/>
            <a:ext cx="8129015" cy="2939972"/>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3" name="矩形 32"/>
          <p:cNvSpPr/>
          <p:nvPr/>
        </p:nvSpPr>
        <p:spPr>
          <a:xfrm>
            <a:off x="5138169" y="1734692"/>
            <a:ext cx="1131716" cy="42439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p:cNvSpPr/>
          <p:nvPr/>
        </p:nvSpPr>
        <p:spPr>
          <a:xfrm>
            <a:off x="1482046" y="4034669"/>
            <a:ext cx="5837382" cy="584775"/>
          </a:xfrm>
          <a:prstGeom prst="rect">
            <a:avLst/>
          </a:prstGeom>
        </p:spPr>
        <p:txBody>
          <a:bodyPr wrap="square">
            <a:spAutoFit/>
          </a:bodyPr>
          <a:lstStyle/>
          <a:p>
            <a:pPr algn="ctr"/>
            <a:r>
              <a:rPr lang="zh-CN" altLang="en-US" sz="1600" b="1" dirty="0" smtClean="0">
                <a:latin typeface="微软雅黑" panose="020B0503020204020204" pitchFamily="34" charset="-122"/>
                <a:ea typeface="微软雅黑" panose="020B0503020204020204" pitchFamily="34" charset="-122"/>
              </a:rPr>
              <a:t>标准以太网帧插入 </a:t>
            </a:r>
            <a:r>
              <a:rPr lang="en-US" altLang="zh-CN" sz="1600" b="1" dirty="0" smtClean="0">
                <a:latin typeface="微软雅黑" panose="020B0503020204020204" pitchFamily="34" charset="-122"/>
                <a:ea typeface="微软雅黑" panose="020B0503020204020204" pitchFamily="34" charset="-122"/>
              </a:rPr>
              <a:t>4 </a:t>
            </a:r>
            <a:r>
              <a:rPr lang="zh-CN" altLang="en-US" sz="1600" b="1" dirty="0" smtClean="0">
                <a:latin typeface="微软雅黑" panose="020B0503020204020204" pitchFamily="34" charset="-122"/>
                <a:ea typeface="微软雅黑" panose="020B0503020204020204" pitchFamily="34" charset="-122"/>
              </a:rPr>
              <a:t>字节的 </a:t>
            </a:r>
            <a:r>
              <a:rPr lang="en-US" altLang="zh-CN" sz="1600" b="1" dirty="0" smtClean="0">
                <a:latin typeface="微软雅黑" panose="020B0503020204020204" pitchFamily="34" charset="-122"/>
                <a:ea typeface="微软雅黑" panose="020B0503020204020204" pitchFamily="34" charset="-122"/>
              </a:rPr>
              <a:t>VLAN </a:t>
            </a:r>
            <a:r>
              <a:rPr lang="zh-CN" altLang="en-US" sz="1600" b="1" dirty="0">
                <a:latin typeface="微软雅黑" panose="020B0503020204020204" pitchFamily="34" charset="-122"/>
                <a:ea typeface="微软雅黑" panose="020B0503020204020204" pitchFamily="34" charset="-122"/>
              </a:rPr>
              <a:t>标记后变成了 </a:t>
            </a:r>
            <a:r>
              <a:rPr lang="en-US" altLang="zh-CN" sz="1600" b="1" dirty="0">
                <a:latin typeface="微软雅黑" panose="020B0503020204020204" pitchFamily="34" charset="-122"/>
                <a:ea typeface="微软雅黑" panose="020B0503020204020204" pitchFamily="34" charset="-122"/>
              </a:rPr>
              <a:t>802.1Q </a:t>
            </a:r>
            <a:r>
              <a:rPr lang="zh-CN" altLang="en-US" sz="1600" b="1" dirty="0" smtClean="0">
                <a:latin typeface="微软雅黑" panose="020B0503020204020204" pitchFamily="34" charset="-122"/>
                <a:ea typeface="微软雅黑" panose="020B0503020204020204" pitchFamily="34" charset="-122"/>
              </a:rPr>
              <a:t>帧（或</a:t>
            </a:r>
            <a:r>
              <a:rPr lang="zh-CN" altLang="en-US" sz="1600" b="1" dirty="0">
                <a:solidFill>
                  <a:srgbClr val="C00000"/>
                </a:solidFill>
                <a:latin typeface="微软雅黑" panose="020B0503020204020204" pitchFamily="34" charset="-122"/>
                <a:ea typeface="微软雅黑" panose="020B0503020204020204" pitchFamily="34" charset="-122"/>
              </a:rPr>
              <a:t>带标记</a:t>
            </a:r>
            <a:r>
              <a:rPr lang="zh-CN" altLang="en-US" sz="1600" b="1" dirty="0">
                <a:latin typeface="微软雅黑" panose="020B0503020204020204" pitchFamily="34" charset="-122"/>
                <a:ea typeface="微软雅黑" panose="020B0503020204020204" pitchFamily="34" charset="-122"/>
              </a:rPr>
              <a:t>的以太网</a:t>
            </a:r>
            <a:r>
              <a:rPr lang="zh-CN" altLang="en-US" sz="1600" b="1" dirty="0" smtClean="0">
                <a:latin typeface="微软雅黑" panose="020B0503020204020204" pitchFamily="34" charset="-122"/>
                <a:ea typeface="微软雅黑" panose="020B0503020204020204" pitchFamily="34" charset="-122"/>
              </a:rPr>
              <a:t>帧）</a:t>
            </a:r>
            <a:endParaRPr lang="zh-CN" altLang="en-US" sz="1600" b="1" dirty="0">
              <a:latin typeface="微软雅黑" panose="020B0503020204020204" pitchFamily="34" charset="-122"/>
              <a:ea typeface="微软雅黑" panose="020B0503020204020204" pitchFamily="34" charset="-122"/>
            </a:endParaRPr>
          </a:p>
        </p:txBody>
      </p:sp>
      <p:grpSp>
        <p:nvGrpSpPr>
          <p:cNvPr id="32" name="组合 31"/>
          <p:cNvGrpSpPr/>
          <p:nvPr/>
        </p:nvGrpSpPr>
        <p:grpSpPr>
          <a:xfrm>
            <a:off x="1482046" y="1218689"/>
            <a:ext cx="6636717" cy="2614752"/>
            <a:chOff x="317356" y="1097692"/>
            <a:chExt cx="10724625" cy="4225323"/>
          </a:xfrm>
        </p:grpSpPr>
        <p:grpSp>
          <p:nvGrpSpPr>
            <p:cNvPr id="81" name="组合 80"/>
            <p:cNvGrpSpPr/>
            <p:nvPr/>
          </p:nvGrpSpPr>
          <p:grpSpPr>
            <a:xfrm>
              <a:off x="317356" y="1097692"/>
              <a:ext cx="9685685" cy="4225323"/>
              <a:chOff x="533380" y="1097692"/>
              <a:chExt cx="9685685" cy="4225323"/>
            </a:xfrm>
          </p:grpSpPr>
          <p:grpSp>
            <p:nvGrpSpPr>
              <p:cNvPr id="82" name="组合 81"/>
              <p:cNvGrpSpPr/>
              <p:nvPr/>
            </p:nvGrpSpPr>
            <p:grpSpPr>
              <a:xfrm>
                <a:off x="533380" y="1546339"/>
                <a:ext cx="9685685" cy="3776676"/>
                <a:chOff x="533380" y="1484784"/>
                <a:chExt cx="9685685" cy="3776676"/>
              </a:xfrm>
            </p:grpSpPr>
            <p:sp>
              <p:nvSpPr>
                <p:cNvPr id="86" name="Rectangle 4"/>
                <p:cNvSpPr>
                  <a:spLocks noChangeArrowheads="1"/>
                </p:cNvSpPr>
                <p:nvPr/>
              </p:nvSpPr>
              <p:spPr bwMode="auto">
                <a:xfrm>
                  <a:off x="533380" y="2030883"/>
                  <a:ext cx="1080189" cy="5827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a:lnSpc>
                      <a:spcPct val="80000"/>
                    </a:lnSpc>
                  </a:pPr>
                  <a:r>
                    <a:rPr kumimoji="1" lang="zh-CN" altLang="en-US" sz="1100" b="1" dirty="0" smtClean="0">
                      <a:latin typeface="微软雅黑" panose="020B0503020204020204" pitchFamily="34" charset="-122"/>
                      <a:ea typeface="微软雅黑" panose="020B0503020204020204" pitchFamily="34" charset="-122"/>
                    </a:rPr>
                    <a:t>以太网</a:t>
                  </a:r>
                  <a:endParaRPr kumimoji="1" lang="en-US" altLang="zh-CN" sz="1100" b="1" dirty="0" smtClean="0">
                    <a:latin typeface="微软雅黑" panose="020B0503020204020204" pitchFamily="34" charset="-122"/>
                    <a:ea typeface="微软雅黑" panose="020B0503020204020204" pitchFamily="34" charset="-122"/>
                  </a:endParaRPr>
                </a:p>
                <a:p>
                  <a:pPr algn="ctr" defTabSz="762000">
                    <a:lnSpc>
                      <a:spcPct val="80000"/>
                    </a:lnSpc>
                  </a:pPr>
                  <a:r>
                    <a:rPr kumimoji="1" lang="en-US" altLang="zh-CN" sz="1100" b="1" dirty="0" smtClean="0">
                      <a:latin typeface="微软雅黑" panose="020B0503020204020204" pitchFamily="34" charset="-122"/>
                      <a:ea typeface="微软雅黑" panose="020B0503020204020204" pitchFamily="34" charset="-122"/>
                    </a:rPr>
                    <a:t>MAC</a:t>
                  </a:r>
                  <a:r>
                    <a:rPr kumimoji="1" lang="zh-CN" altLang="en-US" sz="1100" b="1" dirty="0" smtClean="0">
                      <a:latin typeface="微软雅黑" panose="020B0503020204020204" pitchFamily="34" charset="-122"/>
                      <a:ea typeface="微软雅黑" panose="020B0503020204020204" pitchFamily="34" charset="-122"/>
                    </a:rPr>
                    <a:t>帧</a:t>
                  </a:r>
                  <a:endParaRPr kumimoji="1" lang="zh-CN" altLang="en-US" sz="1100" b="1" dirty="0">
                    <a:latin typeface="微软雅黑" panose="020B0503020204020204" pitchFamily="34" charset="-122"/>
                    <a:ea typeface="微软雅黑" panose="020B0503020204020204" pitchFamily="34" charset="-122"/>
                  </a:endParaRPr>
                </a:p>
              </p:txBody>
            </p:sp>
            <p:sp>
              <p:nvSpPr>
                <p:cNvPr id="87" name="Rectangle 5"/>
                <p:cNvSpPr>
                  <a:spLocks noChangeArrowheads="1"/>
                </p:cNvSpPr>
                <p:nvPr/>
              </p:nvSpPr>
              <p:spPr bwMode="auto">
                <a:xfrm>
                  <a:off x="887526" y="1495238"/>
                  <a:ext cx="751211" cy="4186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a:r>
                    <a:rPr kumimoji="1" lang="zh-CN" altLang="en-US" sz="1100" b="1" dirty="0" smtClean="0">
                      <a:latin typeface="微软雅黑" panose="020B0503020204020204" pitchFamily="34" charset="-122"/>
                      <a:ea typeface="微软雅黑" panose="020B0503020204020204" pitchFamily="34" charset="-122"/>
                    </a:rPr>
                    <a:t>字节</a:t>
                  </a:r>
                  <a:endParaRPr kumimoji="1" lang="en-US" altLang="zh-CN" sz="1100" b="1" dirty="0">
                    <a:latin typeface="微软雅黑" panose="020B0503020204020204" pitchFamily="34" charset="-122"/>
                    <a:ea typeface="微软雅黑" panose="020B0503020204020204" pitchFamily="34" charset="-122"/>
                  </a:endParaRPr>
                </a:p>
              </p:txBody>
            </p:sp>
            <p:sp>
              <p:nvSpPr>
                <p:cNvPr id="88" name="Rectangle 6"/>
                <p:cNvSpPr>
                  <a:spLocks noChangeArrowheads="1"/>
                </p:cNvSpPr>
                <p:nvPr/>
              </p:nvSpPr>
              <p:spPr bwMode="auto">
                <a:xfrm>
                  <a:off x="1963964" y="1487959"/>
                  <a:ext cx="435186" cy="4186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a:r>
                    <a:rPr kumimoji="1" lang="en-US" altLang="zh-CN" sz="1100" b="1" dirty="0">
                      <a:latin typeface="微软雅黑" panose="020B0503020204020204" pitchFamily="34" charset="-122"/>
                      <a:ea typeface="微软雅黑" panose="020B0503020204020204" pitchFamily="34" charset="-122"/>
                    </a:rPr>
                    <a:t>6</a:t>
                  </a:r>
                  <a:endParaRPr kumimoji="1" lang="en-US" altLang="zh-CN" sz="1100" b="1" dirty="0">
                    <a:latin typeface="微软雅黑" panose="020B0503020204020204" pitchFamily="34" charset="-122"/>
                    <a:ea typeface="微软雅黑" panose="020B0503020204020204" pitchFamily="34" charset="-122"/>
                  </a:endParaRPr>
                </a:p>
              </p:txBody>
            </p:sp>
            <p:sp>
              <p:nvSpPr>
                <p:cNvPr id="89" name="Rectangle 7"/>
                <p:cNvSpPr>
                  <a:spLocks noChangeArrowheads="1"/>
                </p:cNvSpPr>
                <p:nvPr/>
              </p:nvSpPr>
              <p:spPr bwMode="auto">
                <a:xfrm>
                  <a:off x="3175444" y="1487959"/>
                  <a:ext cx="435186" cy="4186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a:r>
                    <a:rPr kumimoji="1" lang="en-US" altLang="zh-CN" sz="1100" b="1">
                      <a:latin typeface="微软雅黑" panose="020B0503020204020204" pitchFamily="34" charset="-122"/>
                      <a:ea typeface="微软雅黑" panose="020B0503020204020204" pitchFamily="34" charset="-122"/>
                    </a:rPr>
                    <a:t>6</a:t>
                  </a:r>
                  <a:endParaRPr kumimoji="1" lang="en-US" altLang="zh-CN" sz="1100" b="1">
                    <a:latin typeface="微软雅黑" panose="020B0503020204020204" pitchFamily="34" charset="-122"/>
                    <a:ea typeface="微软雅黑" panose="020B0503020204020204" pitchFamily="34" charset="-122"/>
                  </a:endParaRPr>
                </a:p>
              </p:txBody>
            </p:sp>
            <p:sp>
              <p:nvSpPr>
                <p:cNvPr id="90" name="Rectangle 8"/>
                <p:cNvSpPr>
                  <a:spLocks noChangeArrowheads="1"/>
                </p:cNvSpPr>
                <p:nvPr/>
              </p:nvSpPr>
              <p:spPr bwMode="auto">
                <a:xfrm>
                  <a:off x="5537646" y="1487959"/>
                  <a:ext cx="435186" cy="4186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a:r>
                    <a:rPr kumimoji="1" lang="en-US" altLang="zh-CN" sz="1100" b="1">
                      <a:latin typeface="微软雅黑" panose="020B0503020204020204" pitchFamily="34" charset="-122"/>
                      <a:ea typeface="微软雅黑" panose="020B0503020204020204" pitchFamily="34" charset="-122"/>
                    </a:rPr>
                    <a:t>2</a:t>
                  </a:r>
                  <a:endParaRPr kumimoji="1" lang="en-US" altLang="zh-CN" sz="1100" b="1">
                    <a:latin typeface="微软雅黑" panose="020B0503020204020204" pitchFamily="34" charset="-122"/>
                    <a:ea typeface="微软雅黑" panose="020B0503020204020204" pitchFamily="34" charset="-122"/>
                  </a:endParaRPr>
                </a:p>
              </p:txBody>
            </p:sp>
            <p:sp>
              <p:nvSpPr>
                <p:cNvPr id="91" name="Rectangle 9"/>
                <p:cNvSpPr>
                  <a:spLocks noChangeArrowheads="1"/>
                </p:cNvSpPr>
                <p:nvPr/>
              </p:nvSpPr>
              <p:spPr bwMode="auto">
                <a:xfrm>
                  <a:off x="6596894" y="1487959"/>
                  <a:ext cx="1435556" cy="4166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a:r>
                    <a:rPr kumimoji="1" lang="en-US" altLang="zh-CN" sz="1100" b="1" dirty="0" smtClean="0">
                      <a:latin typeface="微软雅黑" panose="020B0503020204020204" pitchFamily="34" charset="-122"/>
                      <a:ea typeface="微软雅黑" panose="020B0503020204020204" pitchFamily="34" charset="-122"/>
                    </a:rPr>
                    <a:t>46 </a:t>
                  </a:r>
                  <a:r>
                    <a:rPr kumimoji="1" lang="en-US" altLang="zh-CN" sz="1100" b="1" dirty="0">
                      <a:latin typeface="微软雅黑" panose="020B0503020204020204" pitchFamily="34" charset="-122"/>
                      <a:ea typeface="微软雅黑" panose="020B0503020204020204" pitchFamily="34" charset="-122"/>
                    </a:rPr>
                    <a:t>~ 1500</a:t>
                  </a:r>
                  <a:endParaRPr kumimoji="1" lang="en-US" altLang="zh-CN" sz="1100" b="1" dirty="0">
                    <a:latin typeface="微软雅黑" panose="020B0503020204020204" pitchFamily="34" charset="-122"/>
                    <a:ea typeface="微软雅黑" panose="020B0503020204020204" pitchFamily="34" charset="-122"/>
                  </a:endParaRPr>
                </a:p>
              </p:txBody>
            </p:sp>
            <p:sp>
              <p:nvSpPr>
                <p:cNvPr id="92" name="Rectangle 10"/>
                <p:cNvSpPr>
                  <a:spLocks noChangeArrowheads="1"/>
                </p:cNvSpPr>
                <p:nvPr/>
              </p:nvSpPr>
              <p:spPr bwMode="auto">
                <a:xfrm>
                  <a:off x="8657653" y="1487959"/>
                  <a:ext cx="435186" cy="4186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a:r>
                    <a:rPr kumimoji="1" lang="en-US" altLang="zh-CN" sz="1100" b="1">
                      <a:latin typeface="微软雅黑" panose="020B0503020204020204" pitchFamily="34" charset="-122"/>
                      <a:ea typeface="微软雅黑" panose="020B0503020204020204" pitchFamily="34" charset="-122"/>
                    </a:rPr>
                    <a:t>4</a:t>
                  </a:r>
                  <a:endParaRPr kumimoji="1" lang="en-US" altLang="zh-CN" sz="1100" b="1">
                    <a:latin typeface="微软雅黑" panose="020B0503020204020204" pitchFamily="34" charset="-122"/>
                    <a:ea typeface="微软雅黑" panose="020B0503020204020204" pitchFamily="34" charset="-122"/>
                  </a:endParaRPr>
                </a:p>
              </p:txBody>
            </p:sp>
            <p:sp>
              <p:nvSpPr>
                <p:cNvPr id="93" name="Freeform 11"/>
                <p:cNvSpPr/>
                <p:nvPr/>
              </p:nvSpPr>
              <p:spPr bwMode="auto">
                <a:xfrm>
                  <a:off x="1564134" y="2555776"/>
                  <a:ext cx="6302375" cy="604838"/>
                </a:xfrm>
                <a:custGeom>
                  <a:avLst/>
                  <a:gdLst>
                    <a:gd name="T0" fmla="*/ 2147483647 w 3970"/>
                    <a:gd name="T1" fmla="*/ 10080633 h 381"/>
                    <a:gd name="T2" fmla="*/ 2147483647 w 3970"/>
                    <a:gd name="T3" fmla="*/ 0 h 381"/>
                    <a:gd name="T4" fmla="*/ 2147483647 w 3970"/>
                    <a:gd name="T5" fmla="*/ 960181119 h 381"/>
                    <a:gd name="T6" fmla="*/ 0 w 3970"/>
                    <a:gd name="T7" fmla="*/ 960181119 h 381"/>
                    <a:gd name="T8" fmla="*/ 2147483647 w 3970"/>
                    <a:gd name="T9" fmla="*/ 10080633 h 38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970" h="381">
                      <a:moveTo>
                        <a:pt x="1543" y="4"/>
                      </a:moveTo>
                      <a:lnTo>
                        <a:pt x="2242" y="0"/>
                      </a:lnTo>
                      <a:lnTo>
                        <a:pt x="3970" y="381"/>
                      </a:lnTo>
                      <a:lnTo>
                        <a:pt x="0" y="381"/>
                      </a:lnTo>
                      <a:lnTo>
                        <a:pt x="1543" y="4"/>
                      </a:lnTo>
                      <a:close/>
                    </a:path>
                  </a:pathLst>
                </a:custGeom>
                <a:gradFill rotWithShape="1">
                  <a:gsLst>
                    <a:gs pos="100000">
                      <a:srgbClr val="00FF99"/>
                    </a:gs>
                    <a:gs pos="0">
                      <a:srgbClr val="00FFFF"/>
                    </a:gs>
                  </a:gsLst>
                  <a:lin ang="540000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a:latin typeface="微软雅黑" panose="020B0503020204020204" pitchFamily="34" charset="-122"/>
                    <a:ea typeface="微软雅黑" panose="020B0503020204020204" pitchFamily="34" charset="-122"/>
                  </a:endParaRPr>
                </a:p>
              </p:txBody>
            </p:sp>
            <p:sp>
              <p:nvSpPr>
                <p:cNvPr id="94" name="Rectangle 13"/>
                <p:cNvSpPr>
                  <a:spLocks noChangeArrowheads="1"/>
                </p:cNvSpPr>
                <p:nvPr/>
              </p:nvSpPr>
              <p:spPr bwMode="auto">
                <a:xfrm>
                  <a:off x="6209426" y="4519575"/>
                  <a:ext cx="4009639" cy="741885"/>
                </a:xfrm>
                <a:prstGeom prst="rect">
                  <a:avLst/>
                </a:prstGeom>
                <a:noFill/>
                <a:ln w="12700">
                  <a:no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488" tIns="44450" rIns="90488" bIns="44450">
                  <a:spAutoFit/>
                </a:bodyPr>
                <a:lstStyle/>
                <a:p>
                  <a:pPr algn="ctr" defTabSz="762000"/>
                  <a:r>
                    <a:rPr lang="en-US" altLang="zh-CN" sz="1200" b="1" dirty="0" smtClean="0">
                      <a:solidFill>
                        <a:srgbClr val="C00000"/>
                      </a:solidFill>
                      <a:latin typeface="微软雅黑" panose="020B0503020204020204" pitchFamily="34" charset="-122"/>
                      <a:ea typeface="微软雅黑" panose="020B0503020204020204" pitchFamily="34" charset="-122"/>
                    </a:rPr>
                    <a:t>VLAN </a:t>
                  </a:r>
                  <a:r>
                    <a:rPr lang="zh-CN" altLang="zh-CN" sz="1200" b="1" dirty="0" smtClean="0">
                      <a:solidFill>
                        <a:srgbClr val="C00000"/>
                      </a:solidFill>
                      <a:latin typeface="微软雅黑" panose="020B0503020204020204" pitchFamily="34" charset="-122"/>
                      <a:ea typeface="微软雅黑" panose="020B0503020204020204" pitchFamily="34" charset="-122"/>
                    </a:rPr>
                    <a:t>标识符</a:t>
                  </a:r>
                  <a:r>
                    <a:rPr lang="en-US" altLang="zh-CN" sz="1200" b="1" dirty="0" smtClean="0">
                      <a:solidFill>
                        <a:srgbClr val="C00000"/>
                      </a:solidFill>
                      <a:latin typeface="微软雅黑" panose="020B0503020204020204" pitchFamily="34" charset="-122"/>
                      <a:ea typeface="微软雅黑" panose="020B0503020204020204" pitchFamily="34" charset="-122"/>
                    </a:rPr>
                    <a:t> </a:t>
                  </a:r>
                  <a:r>
                    <a:rPr kumimoji="1" lang="en-US" altLang="zh-CN" sz="1200" b="1" dirty="0" smtClean="0">
                      <a:latin typeface="微软雅黑" panose="020B0503020204020204" pitchFamily="34" charset="-122"/>
                      <a:ea typeface="微软雅黑" panose="020B0503020204020204" pitchFamily="34" charset="-122"/>
                    </a:rPr>
                    <a:t>12 </a:t>
                  </a:r>
                  <a:r>
                    <a:rPr kumimoji="1" lang="zh-CN" altLang="en-US" sz="1200" b="1" dirty="0" smtClean="0">
                      <a:latin typeface="微软雅黑" panose="020B0503020204020204" pitchFamily="34" charset="-122"/>
                      <a:ea typeface="微软雅黑" panose="020B0503020204020204" pitchFamily="34" charset="-122"/>
                    </a:rPr>
                    <a:t>位</a:t>
                  </a:r>
                  <a:r>
                    <a:rPr kumimoji="1" lang="en-US" altLang="zh-CN" sz="1200" b="1" dirty="0" smtClean="0">
                      <a:latin typeface="微软雅黑" panose="020B0503020204020204" pitchFamily="34" charset="-122"/>
                      <a:ea typeface="微软雅黑" panose="020B0503020204020204" pitchFamily="34" charset="-122"/>
                    </a:rPr>
                    <a:t> </a:t>
                  </a:r>
                  <a:endParaRPr kumimoji="1" lang="en-US" altLang="zh-CN" sz="1200" b="1" dirty="0" smtClean="0">
                    <a:latin typeface="微软雅黑" panose="020B0503020204020204" pitchFamily="34" charset="-122"/>
                    <a:ea typeface="微软雅黑" panose="020B0503020204020204" pitchFamily="34" charset="-122"/>
                  </a:endParaRPr>
                </a:p>
                <a:p>
                  <a:pPr algn="ctr" defTabSz="762000"/>
                  <a:r>
                    <a:rPr kumimoji="1" lang="en-US" altLang="zh-CN" sz="1200" b="1" dirty="0" smtClean="0">
                      <a:latin typeface="微软雅黑" panose="020B0503020204020204" pitchFamily="34" charset="-122"/>
                      <a:ea typeface="微软雅黑" panose="020B0503020204020204" pitchFamily="34" charset="-122"/>
                    </a:rPr>
                    <a:t>(</a:t>
                  </a:r>
                  <a:r>
                    <a:rPr kumimoji="1" lang="zh-CN" altLang="en-US" sz="1200" b="1" dirty="0" smtClean="0">
                      <a:latin typeface="微软雅黑" panose="020B0503020204020204" pitchFamily="34" charset="-122"/>
                      <a:ea typeface="微软雅黑" panose="020B0503020204020204" pitchFamily="34" charset="-122"/>
                    </a:rPr>
                    <a:t>最多允许 </a:t>
                  </a:r>
                  <a:r>
                    <a:rPr kumimoji="1" lang="en-US" altLang="zh-CN" sz="1200" b="1" dirty="0" smtClean="0">
                      <a:latin typeface="微软雅黑" panose="020B0503020204020204" pitchFamily="34" charset="-122"/>
                      <a:ea typeface="微软雅黑" panose="020B0503020204020204" pitchFamily="34" charset="-122"/>
                    </a:rPr>
                    <a:t>4096 </a:t>
                  </a:r>
                  <a:r>
                    <a:rPr kumimoji="1" lang="zh-CN" altLang="en-US" sz="1200" b="1" dirty="0" smtClean="0">
                      <a:latin typeface="微软雅黑" panose="020B0503020204020204" pitchFamily="34" charset="-122"/>
                      <a:ea typeface="微软雅黑" panose="020B0503020204020204" pitchFamily="34" charset="-122"/>
                    </a:rPr>
                    <a:t>个 </a:t>
                  </a:r>
                  <a:r>
                    <a:rPr kumimoji="1" lang="en-US" altLang="zh-CN" sz="1200" b="1" dirty="0" smtClean="0">
                      <a:latin typeface="微软雅黑" panose="020B0503020204020204" pitchFamily="34" charset="-122"/>
                      <a:ea typeface="微软雅黑" panose="020B0503020204020204" pitchFamily="34" charset="-122"/>
                    </a:rPr>
                    <a:t>VLAN)</a:t>
                  </a:r>
                  <a:endParaRPr kumimoji="1" lang="en-US" altLang="zh-CN" sz="1200" b="1" dirty="0">
                    <a:latin typeface="微软雅黑" panose="020B0503020204020204" pitchFamily="34" charset="-122"/>
                    <a:ea typeface="微软雅黑" panose="020B0503020204020204" pitchFamily="34" charset="-122"/>
                  </a:endParaRPr>
                </a:p>
              </p:txBody>
            </p:sp>
            <p:sp>
              <p:nvSpPr>
                <p:cNvPr id="95" name="Rectangle 14"/>
                <p:cNvSpPr>
                  <a:spLocks noChangeArrowheads="1"/>
                </p:cNvSpPr>
                <p:nvPr/>
              </p:nvSpPr>
              <p:spPr bwMode="auto">
                <a:xfrm>
                  <a:off x="4318447" y="1484784"/>
                  <a:ext cx="435186" cy="4186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a:r>
                    <a:rPr kumimoji="1" lang="en-US" altLang="zh-CN" sz="1100" b="1">
                      <a:latin typeface="微软雅黑" panose="020B0503020204020204" pitchFamily="34" charset="-122"/>
                      <a:ea typeface="微软雅黑" panose="020B0503020204020204" pitchFamily="34" charset="-122"/>
                    </a:rPr>
                    <a:t>4</a:t>
                  </a:r>
                  <a:endParaRPr kumimoji="1" lang="en-US" altLang="zh-CN" sz="1100" b="1">
                    <a:latin typeface="微软雅黑" panose="020B0503020204020204" pitchFamily="34" charset="-122"/>
                    <a:ea typeface="微软雅黑" panose="020B0503020204020204" pitchFamily="34" charset="-122"/>
                  </a:endParaRPr>
                </a:p>
              </p:txBody>
            </p:sp>
            <p:sp>
              <p:nvSpPr>
                <p:cNvPr id="96" name="Rectangle 18"/>
                <p:cNvSpPr>
                  <a:spLocks noChangeArrowheads="1"/>
                </p:cNvSpPr>
                <p:nvPr/>
              </p:nvSpPr>
              <p:spPr bwMode="auto">
                <a:xfrm>
                  <a:off x="2460073" y="4388461"/>
                  <a:ext cx="2375794" cy="443473"/>
                </a:xfrm>
                <a:prstGeom prst="rect">
                  <a:avLst/>
                </a:prstGeom>
                <a:noFill/>
                <a:ln w="12700">
                  <a:no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488" tIns="44450" rIns="90488" bIns="44450">
                  <a:spAutoFit/>
                </a:bodyPr>
                <a:lstStyle/>
                <a:p>
                  <a:pPr algn="ctr" defTabSz="762000"/>
                  <a:r>
                    <a:rPr kumimoji="1" lang="zh-CN" altLang="en-US" sz="1200" b="1" dirty="0" smtClean="0">
                      <a:latin typeface="微软雅黑" panose="020B0503020204020204" pitchFamily="34" charset="-122"/>
                      <a:ea typeface="微软雅黑" panose="020B0503020204020204" pitchFamily="34" charset="-122"/>
                    </a:rPr>
                    <a:t>用户优先级 </a:t>
                  </a:r>
                  <a:r>
                    <a:rPr kumimoji="1" lang="en-US" altLang="zh-CN" sz="1200" b="1" dirty="0" smtClean="0">
                      <a:latin typeface="微软雅黑" panose="020B0503020204020204" pitchFamily="34" charset="-122"/>
                      <a:ea typeface="微软雅黑" panose="020B0503020204020204" pitchFamily="34" charset="-122"/>
                    </a:rPr>
                    <a:t>3 </a:t>
                  </a:r>
                  <a:r>
                    <a:rPr kumimoji="1" lang="zh-CN" altLang="en-US" sz="1200" b="1" dirty="0" smtClean="0">
                      <a:latin typeface="微软雅黑" panose="020B0503020204020204" pitchFamily="34" charset="-122"/>
                      <a:ea typeface="微软雅黑" panose="020B0503020204020204" pitchFamily="34" charset="-122"/>
                    </a:rPr>
                    <a:t>位</a:t>
                  </a:r>
                  <a:endParaRPr kumimoji="1" lang="en-US" altLang="zh-CN" sz="1200" b="1" dirty="0">
                    <a:latin typeface="微软雅黑" panose="020B0503020204020204" pitchFamily="34" charset="-122"/>
                    <a:ea typeface="微软雅黑" panose="020B0503020204020204" pitchFamily="34" charset="-122"/>
                  </a:endParaRPr>
                </a:p>
              </p:txBody>
            </p:sp>
            <p:sp>
              <p:nvSpPr>
                <p:cNvPr id="97" name="Rectangle 21"/>
                <p:cNvSpPr>
                  <a:spLocks noChangeArrowheads="1"/>
                </p:cNvSpPr>
                <p:nvPr/>
              </p:nvSpPr>
              <p:spPr bwMode="auto">
                <a:xfrm>
                  <a:off x="2016382" y="4801987"/>
                  <a:ext cx="3326928" cy="443473"/>
                </a:xfrm>
                <a:prstGeom prst="rect">
                  <a:avLst/>
                </a:prstGeom>
                <a:noFill/>
                <a:ln w="12700">
                  <a:noFill/>
                  <a:miter lim="800000"/>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488" tIns="44450" rIns="90488" bIns="44450">
                  <a:spAutoFit/>
                </a:bodyPr>
                <a:lstStyle/>
                <a:p>
                  <a:pPr algn="ctr" defTabSz="762000"/>
                  <a:r>
                    <a:rPr lang="zh-CN" altLang="zh-CN" sz="1200" b="1" dirty="0">
                      <a:latin typeface="微软雅黑" panose="020B0503020204020204" pitchFamily="34" charset="-122"/>
                      <a:ea typeface="微软雅黑" panose="020B0503020204020204" pitchFamily="34" charset="-122"/>
                    </a:rPr>
                    <a:t>规范格式指示符</a:t>
                  </a:r>
                  <a:r>
                    <a:rPr kumimoji="1" lang="en-US" altLang="zh-CN" sz="1200" b="1" dirty="0" smtClean="0">
                      <a:latin typeface="微软雅黑" panose="020B0503020204020204" pitchFamily="34" charset="-122"/>
                      <a:ea typeface="微软雅黑" panose="020B0503020204020204" pitchFamily="34" charset="-122"/>
                    </a:rPr>
                    <a:t>( </a:t>
                  </a:r>
                  <a:r>
                    <a:rPr kumimoji="1" lang="en-US" altLang="zh-CN" sz="1200" b="1" dirty="0">
                      <a:latin typeface="微软雅黑" panose="020B0503020204020204" pitchFamily="34" charset="-122"/>
                      <a:ea typeface="微软雅黑" panose="020B0503020204020204" pitchFamily="34" charset="-122"/>
                    </a:rPr>
                    <a:t>CFI </a:t>
                  </a:r>
                  <a:r>
                    <a:rPr kumimoji="1" lang="en-US" altLang="zh-CN" sz="1200" b="1" dirty="0" smtClean="0">
                      <a:latin typeface="微软雅黑" panose="020B0503020204020204" pitchFamily="34" charset="-122"/>
                      <a:ea typeface="微软雅黑" panose="020B0503020204020204" pitchFamily="34" charset="-122"/>
                    </a:rPr>
                    <a:t>) 1 </a:t>
                  </a:r>
                  <a:r>
                    <a:rPr kumimoji="1" lang="zh-CN" altLang="en-US" sz="1200" b="1" dirty="0" smtClean="0">
                      <a:latin typeface="微软雅黑" panose="020B0503020204020204" pitchFamily="34" charset="-122"/>
                      <a:ea typeface="微软雅黑" panose="020B0503020204020204" pitchFamily="34" charset="-122"/>
                    </a:rPr>
                    <a:t>位</a:t>
                  </a:r>
                  <a:r>
                    <a:rPr kumimoji="1" lang="en-US" altLang="zh-CN" sz="1200" b="1" dirty="0" smtClean="0">
                      <a:latin typeface="微软雅黑" panose="020B0503020204020204" pitchFamily="34" charset="-122"/>
                      <a:ea typeface="微软雅黑" panose="020B0503020204020204" pitchFamily="34" charset="-122"/>
                    </a:rPr>
                    <a:t> </a:t>
                  </a:r>
                  <a:endParaRPr kumimoji="1" lang="en-US" altLang="zh-CN" sz="1200" b="1" dirty="0">
                    <a:latin typeface="微软雅黑" panose="020B0503020204020204" pitchFamily="34" charset="-122"/>
                    <a:ea typeface="微软雅黑" panose="020B0503020204020204" pitchFamily="34" charset="-122"/>
                  </a:endParaRPr>
                </a:p>
              </p:txBody>
            </p:sp>
            <p:sp>
              <p:nvSpPr>
                <p:cNvPr id="98" name="Rectangle 22"/>
                <p:cNvSpPr>
                  <a:spLocks noChangeArrowheads="1"/>
                </p:cNvSpPr>
                <p:nvPr/>
              </p:nvSpPr>
              <p:spPr bwMode="auto">
                <a:xfrm>
                  <a:off x="1590900" y="1869976"/>
                  <a:ext cx="1197197" cy="685800"/>
                </a:xfrm>
                <a:prstGeom prst="rect">
                  <a:avLst/>
                </a:prstGeom>
                <a:solidFill>
                  <a:srgbClr val="0000CC"/>
                </a:solidFill>
                <a:ln w="1905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762000"/>
                  <a:r>
                    <a:rPr kumimoji="1" lang="zh-CN" altLang="en-US" sz="1200" b="1" dirty="0">
                      <a:solidFill>
                        <a:schemeClr val="bg1"/>
                      </a:solidFill>
                      <a:latin typeface="微软雅黑" panose="020B0503020204020204" pitchFamily="34" charset="-122"/>
                      <a:ea typeface="微软雅黑" panose="020B0503020204020204" pitchFamily="34" charset="-122"/>
                    </a:rPr>
                    <a:t>目地</a:t>
                  </a:r>
                  <a:r>
                    <a:rPr kumimoji="1" lang="zh-CN" altLang="en-US" sz="1200" b="1" dirty="0" smtClean="0">
                      <a:solidFill>
                        <a:schemeClr val="bg1"/>
                      </a:solidFill>
                      <a:latin typeface="微软雅黑" panose="020B0503020204020204" pitchFamily="34" charset="-122"/>
                      <a:ea typeface="微软雅黑" panose="020B0503020204020204" pitchFamily="34" charset="-122"/>
                    </a:rPr>
                    <a:t>地址  </a:t>
                  </a:r>
                  <a:endParaRPr kumimoji="1" lang="zh-CN" altLang="en-US" sz="1200" b="1" dirty="0">
                    <a:solidFill>
                      <a:schemeClr val="bg1"/>
                    </a:solidFill>
                    <a:latin typeface="微软雅黑" panose="020B0503020204020204" pitchFamily="34" charset="-122"/>
                    <a:ea typeface="微软雅黑" panose="020B0503020204020204" pitchFamily="34" charset="-122"/>
                  </a:endParaRPr>
                </a:p>
              </p:txBody>
            </p:sp>
            <p:sp>
              <p:nvSpPr>
                <p:cNvPr id="99" name="Rectangle 23"/>
                <p:cNvSpPr>
                  <a:spLocks noChangeArrowheads="1"/>
                </p:cNvSpPr>
                <p:nvPr/>
              </p:nvSpPr>
              <p:spPr bwMode="auto">
                <a:xfrm>
                  <a:off x="2788096" y="1869976"/>
                  <a:ext cx="1143000" cy="685800"/>
                </a:xfrm>
                <a:prstGeom prst="rect">
                  <a:avLst/>
                </a:prstGeom>
                <a:solidFill>
                  <a:srgbClr val="0000CC"/>
                </a:solidFill>
                <a:ln w="1905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762000"/>
                  <a:r>
                    <a:rPr kumimoji="1" lang="zh-CN" altLang="en-US" sz="1200" b="1" dirty="0">
                      <a:solidFill>
                        <a:schemeClr val="bg1"/>
                      </a:solidFill>
                      <a:latin typeface="微软雅黑" panose="020B0503020204020204" pitchFamily="34" charset="-122"/>
                      <a:ea typeface="微软雅黑" panose="020B0503020204020204" pitchFamily="34" charset="-122"/>
                    </a:rPr>
                    <a:t>源地址</a:t>
                  </a:r>
                  <a:endParaRPr kumimoji="1" lang="zh-CN" altLang="en-US" sz="1200" b="1" dirty="0">
                    <a:solidFill>
                      <a:schemeClr val="bg1"/>
                    </a:solidFill>
                    <a:latin typeface="微软雅黑" panose="020B0503020204020204" pitchFamily="34" charset="-122"/>
                    <a:ea typeface="微软雅黑" panose="020B0503020204020204" pitchFamily="34" charset="-122"/>
                  </a:endParaRPr>
                </a:p>
              </p:txBody>
            </p:sp>
            <p:sp>
              <p:nvSpPr>
                <p:cNvPr id="100" name="Rectangle 24"/>
                <p:cNvSpPr>
                  <a:spLocks noChangeArrowheads="1"/>
                </p:cNvSpPr>
                <p:nvPr/>
              </p:nvSpPr>
              <p:spPr bwMode="auto">
                <a:xfrm>
                  <a:off x="3931096" y="1869976"/>
                  <a:ext cx="1219200" cy="685800"/>
                </a:xfrm>
                <a:prstGeom prst="rect">
                  <a:avLst/>
                </a:prstGeom>
                <a:solidFill>
                  <a:srgbClr val="00FFFF"/>
                </a:solidFill>
                <a:ln w="1905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802.1Q</a:t>
                  </a:r>
                  <a:endParaRPr lang="en-US" altLang="zh-CN" sz="1200" b="1" dirty="0">
                    <a:latin typeface="微软雅黑" panose="020B0503020204020204" pitchFamily="34" charset="-122"/>
                    <a:ea typeface="微软雅黑" panose="020B0503020204020204" pitchFamily="34" charset="-122"/>
                  </a:endParaRPr>
                </a:p>
                <a:p>
                  <a:pPr algn="ctr"/>
                  <a:r>
                    <a:rPr lang="zh-CN" altLang="en-US" sz="1200" b="1" dirty="0" smtClean="0">
                      <a:latin typeface="微软雅黑" panose="020B0503020204020204" pitchFamily="34" charset="-122"/>
                      <a:ea typeface="微软雅黑" panose="020B0503020204020204" pitchFamily="34" charset="-122"/>
                    </a:rPr>
                    <a:t>标记</a:t>
                  </a:r>
                  <a:endParaRPr lang="en-US" altLang="zh-CN" sz="1200" b="1" dirty="0">
                    <a:latin typeface="微软雅黑" panose="020B0503020204020204" pitchFamily="34" charset="-122"/>
                    <a:ea typeface="微软雅黑" panose="020B0503020204020204" pitchFamily="34" charset="-122"/>
                  </a:endParaRPr>
                </a:p>
              </p:txBody>
            </p:sp>
            <p:sp>
              <p:nvSpPr>
                <p:cNvPr id="101" name="Rectangle 25"/>
                <p:cNvSpPr>
                  <a:spLocks noChangeArrowheads="1"/>
                </p:cNvSpPr>
                <p:nvPr/>
              </p:nvSpPr>
              <p:spPr bwMode="auto">
                <a:xfrm>
                  <a:off x="5150296" y="1869976"/>
                  <a:ext cx="1291208" cy="685800"/>
                </a:xfrm>
                <a:prstGeom prst="rect">
                  <a:avLst/>
                </a:prstGeom>
                <a:solidFill>
                  <a:srgbClr val="0000CC"/>
                </a:solidFill>
                <a:ln w="1905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762000"/>
                  <a:r>
                    <a:rPr kumimoji="1" lang="zh-CN" altLang="en-US" sz="1200" b="1" dirty="0">
                      <a:solidFill>
                        <a:schemeClr val="bg1"/>
                      </a:solidFill>
                      <a:latin typeface="微软雅黑" panose="020B0503020204020204" pitchFamily="34" charset="-122"/>
                      <a:ea typeface="微软雅黑" panose="020B0503020204020204" pitchFamily="34" charset="-122"/>
                    </a:rPr>
                    <a:t>长度</a:t>
                  </a:r>
                  <a:r>
                    <a:rPr kumimoji="1" lang="en-US" altLang="zh-CN" sz="1200" b="1" dirty="0">
                      <a:solidFill>
                        <a:schemeClr val="bg1"/>
                      </a:solidFill>
                      <a:latin typeface="微软雅黑" panose="020B0503020204020204" pitchFamily="34" charset="-122"/>
                      <a:ea typeface="微软雅黑" panose="020B0503020204020204" pitchFamily="34" charset="-122"/>
                    </a:rPr>
                    <a:t>/</a:t>
                  </a:r>
                  <a:r>
                    <a:rPr kumimoji="1" lang="zh-CN" altLang="en-US" sz="1200" b="1" dirty="0">
                      <a:solidFill>
                        <a:schemeClr val="bg1"/>
                      </a:solidFill>
                      <a:latin typeface="微软雅黑" panose="020B0503020204020204" pitchFamily="34" charset="-122"/>
                      <a:ea typeface="微软雅黑" panose="020B0503020204020204" pitchFamily="34" charset="-122"/>
                    </a:rPr>
                    <a:t>类型</a:t>
                  </a:r>
                  <a:endParaRPr kumimoji="1" lang="zh-CN" altLang="en-US" sz="1200" b="1" dirty="0">
                    <a:solidFill>
                      <a:schemeClr val="bg1"/>
                    </a:solidFill>
                    <a:latin typeface="微软雅黑" panose="020B0503020204020204" pitchFamily="34" charset="-122"/>
                    <a:ea typeface="微软雅黑" panose="020B0503020204020204" pitchFamily="34" charset="-122"/>
                  </a:endParaRPr>
                </a:p>
              </p:txBody>
            </p:sp>
            <p:sp>
              <p:nvSpPr>
                <p:cNvPr id="102" name="Rectangle 26"/>
                <p:cNvSpPr>
                  <a:spLocks noChangeArrowheads="1"/>
                </p:cNvSpPr>
                <p:nvPr/>
              </p:nvSpPr>
              <p:spPr bwMode="auto">
                <a:xfrm>
                  <a:off x="6441504" y="1869976"/>
                  <a:ext cx="1828800" cy="685800"/>
                </a:xfrm>
                <a:prstGeom prst="rect">
                  <a:avLst/>
                </a:prstGeom>
                <a:noFill/>
                <a:ln w="19050">
                  <a:solidFill>
                    <a:schemeClr val="tx1"/>
                  </a:solidFill>
                  <a:miter lim="800000"/>
                </a:ln>
                <a:effectLst/>
                <a:extLst>
                  <a:ext uri="{909E8E84-426E-40DD-AFC4-6F175D3DCCD1}">
                    <a14:hiddenFill xmlns:a14="http://schemas.microsoft.com/office/drawing/2010/main">
                      <a:solidFill>
                        <a:srgbClr val="CCFF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zh-CN" altLang="en-US" sz="1200" b="1" dirty="0">
                      <a:solidFill>
                        <a:schemeClr val="bg1"/>
                      </a:solidFill>
                      <a:latin typeface="微软雅黑" panose="020B0503020204020204" pitchFamily="34" charset="-122"/>
                      <a:ea typeface="微软雅黑" panose="020B0503020204020204" pitchFamily="34" charset="-122"/>
                    </a:rPr>
                    <a:t>数      </a:t>
                  </a:r>
                  <a:r>
                    <a:rPr kumimoji="1" lang="zh-CN" altLang="en-US" sz="1200" b="1" dirty="0" smtClean="0">
                      <a:solidFill>
                        <a:schemeClr val="bg1"/>
                      </a:solidFill>
                      <a:latin typeface="微软雅黑" panose="020B0503020204020204" pitchFamily="34" charset="-122"/>
                      <a:ea typeface="微软雅黑" panose="020B0503020204020204" pitchFamily="34" charset="-122"/>
                    </a:rPr>
                    <a:t>据</a:t>
                  </a:r>
                  <a:endParaRPr kumimoji="1" lang="zh-CN" altLang="en-US" sz="1200" b="1" dirty="0">
                    <a:solidFill>
                      <a:schemeClr val="bg1"/>
                    </a:solidFill>
                    <a:latin typeface="微软雅黑" panose="020B0503020204020204" pitchFamily="34" charset="-122"/>
                    <a:ea typeface="微软雅黑" panose="020B0503020204020204" pitchFamily="34" charset="-122"/>
                  </a:endParaRPr>
                </a:p>
              </p:txBody>
            </p:sp>
            <p:sp>
              <p:nvSpPr>
                <p:cNvPr id="103" name="Rectangle 27"/>
                <p:cNvSpPr>
                  <a:spLocks noChangeArrowheads="1"/>
                </p:cNvSpPr>
                <p:nvPr/>
              </p:nvSpPr>
              <p:spPr bwMode="auto">
                <a:xfrm>
                  <a:off x="8270304" y="1869976"/>
                  <a:ext cx="1219200" cy="685800"/>
                </a:xfrm>
                <a:prstGeom prst="rect">
                  <a:avLst/>
                </a:prstGeom>
                <a:solidFill>
                  <a:srgbClr val="0000CC"/>
                </a:solidFill>
                <a:ln w="1905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smtClean="0">
                      <a:solidFill>
                        <a:schemeClr val="bg1"/>
                      </a:solidFill>
                      <a:latin typeface="微软雅黑" panose="020B0503020204020204" pitchFamily="34" charset="-122"/>
                      <a:ea typeface="微软雅黑" panose="020B0503020204020204" pitchFamily="34" charset="-122"/>
                    </a:rPr>
                    <a:t>FCS</a:t>
                  </a:r>
                  <a:endParaRPr lang="en-US" altLang="zh-CN" sz="1200" b="1" dirty="0">
                    <a:solidFill>
                      <a:schemeClr val="bg1"/>
                    </a:solidFill>
                    <a:latin typeface="微软雅黑" panose="020B0503020204020204" pitchFamily="34" charset="-122"/>
                    <a:ea typeface="微软雅黑" panose="020B0503020204020204" pitchFamily="34" charset="-122"/>
                  </a:endParaRPr>
                </a:p>
              </p:txBody>
            </p:sp>
            <p:sp>
              <p:nvSpPr>
                <p:cNvPr id="104" name="Rectangle 33"/>
                <p:cNvSpPr>
                  <a:spLocks noChangeArrowheads="1"/>
                </p:cNvSpPr>
                <p:nvPr/>
              </p:nvSpPr>
              <p:spPr bwMode="auto">
                <a:xfrm>
                  <a:off x="2864768" y="2756326"/>
                  <a:ext cx="1034624" cy="44842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a:r>
                    <a:rPr kumimoji="1" lang="en-US" altLang="zh-CN" sz="1200" b="1" dirty="0">
                      <a:solidFill>
                        <a:srgbClr val="C00000"/>
                      </a:solidFill>
                      <a:latin typeface="微软雅黑" panose="020B0503020204020204" pitchFamily="34" charset="-122"/>
                      <a:ea typeface="微软雅黑" panose="020B0503020204020204" pitchFamily="34" charset="-122"/>
                    </a:rPr>
                    <a:t>2 </a:t>
                  </a:r>
                  <a:r>
                    <a:rPr kumimoji="1" lang="zh-CN" altLang="en-US" sz="1200" b="1" dirty="0" smtClean="0">
                      <a:solidFill>
                        <a:srgbClr val="C00000"/>
                      </a:solidFill>
                      <a:latin typeface="微软雅黑" panose="020B0503020204020204" pitchFamily="34" charset="-122"/>
                      <a:ea typeface="微软雅黑" panose="020B0503020204020204" pitchFamily="34" charset="-122"/>
                    </a:rPr>
                    <a:t>字节</a:t>
                  </a:r>
                  <a:endParaRPr kumimoji="1" lang="en-US" altLang="zh-CN" sz="1200" b="1" dirty="0">
                    <a:solidFill>
                      <a:srgbClr val="C00000"/>
                    </a:solidFill>
                    <a:latin typeface="微软雅黑" panose="020B0503020204020204" pitchFamily="34" charset="-122"/>
                    <a:ea typeface="微软雅黑" panose="020B0503020204020204" pitchFamily="34" charset="-122"/>
                  </a:endParaRPr>
                </a:p>
              </p:txBody>
            </p:sp>
            <p:sp>
              <p:nvSpPr>
                <p:cNvPr id="105" name="Rectangle 34"/>
                <p:cNvSpPr>
                  <a:spLocks noChangeArrowheads="1"/>
                </p:cNvSpPr>
                <p:nvPr/>
              </p:nvSpPr>
              <p:spPr bwMode="auto">
                <a:xfrm>
                  <a:off x="5743433" y="2756326"/>
                  <a:ext cx="1034624" cy="44842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a:r>
                    <a:rPr kumimoji="1" lang="en-US" altLang="zh-CN" sz="1200" b="1" dirty="0">
                      <a:solidFill>
                        <a:srgbClr val="C00000"/>
                      </a:solidFill>
                      <a:latin typeface="微软雅黑" panose="020B0503020204020204" pitchFamily="34" charset="-122"/>
                      <a:ea typeface="微软雅黑" panose="020B0503020204020204" pitchFamily="34" charset="-122"/>
                    </a:rPr>
                    <a:t>2 </a:t>
                  </a:r>
                  <a:r>
                    <a:rPr kumimoji="1" lang="zh-CN" altLang="en-US" sz="1200" b="1" dirty="0" smtClean="0">
                      <a:solidFill>
                        <a:srgbClr val="C00000"/>
                      </a:solidFill>
                      <a:latin typeface="微软雅黑" panose="020B0503020204020204" pitchFamily="34" charset="-122"/>
                      <a:ea typeface="微软雅黑" panose="020B0503020204020204" pitchFamily="34" charset="-122"/>
                    </a:rPr>
                    <a:t>字节</a:t>
                  </a:r>
                  <a:endParaRPr kumimoji="1" lang="en-US" altLang="zh-CN" sz="1200" b="1" dirty="0">
                    <a:solidFill>
                      <a:srgbClr val="C00000"/>
                    </a:solidFill>
                    <a:latin typeface="微软雅黑" panose="020B0503020204020204" pitchFamily="34" charset="-122"/>
                    <a:ea typeface="微软雅黑" panose="020B0503020204020204" pitchFamily="34" charset="-122"/>
                  </a:endParaRPr>
                </a:p>
              </p:txBody>
            </p:sp>
            <p:grpSp>
              <p:nvGrpSpPr>
                <p:cNvPr id="106" name="组合 105"/>
                <p:cNvGrpSpPr/>
                <p:nvPr/>
              </p:nvGrpSpPr>
              <p:grpSpPr>
                <a:xfrm>
                  <a:off x="1568896" y="3165376"/>
                  <a:ext cx="6296025" cy="1151075"/>
                  <a:chOff x="1568896" y="3165376"/>
                  <a:chExt cx="6296025" cy="1151075"/>
                </a:xfrm>
              </p:grpSpPr>
              <p:sp>
                <p:nvSpPr>
                  <p:cNvPr id="110" name="Rectangle 3"/>
                  <p:cNvSpPr>
                    <a:spLocks noChangeArrowheads="1"/>
                  </p:cNvSpPr>
                  <p:nvPr/>
                </p:nvSpPr>
                <p:spPr bwMode="auto">
                  <a:xfrm>
                    <a:off x="1568896" y="3165376"/>
                    <a:ext cx="6286500" cy="1066800"/>
                  </a:xfrm>
                  <a:prstGeom prst="rect">
                    <a:avLst/>
                  </a:prstGeom>
                  <a:solidFill>
                    <a:srgbClr val="99FFCC"/>
                  </a:solidFill>
                  <a:ln w="19050">
                    <a:solidFill>
                      <a:schemeClr val="tx1"/>
                    </a:solidFill>
                    <a:miter lim="800000"/>
                  </a:ln>
                  <a:effectLst/>
                </p:spPr>
                <p:txBody>
                  <a:bodyPr wrap="none" anchor="ctr"/>
                  <a:lstStyle/>
                  <a:p>
                    <a:endParaRPr lang="zh-CN" altLang="en-US" sz="1200">
                      <a:latin typeface="微软雅黑" panose="020B0503020204020204" pitchFamily="34" charset="-122"/>
                      <a:ea typeface="微软雅黑" panose="020B0503020204020204" pitchFamily="34" charset="-122"/>
                    </a:endParaRPr>
                  </a:p>
                </p:txBody>
              </p:sp>
              <p:sp>
                <p:nvSpPr>
                  <p:cNvPr id="111" name="Line 12"/>
                  <p:cNvSpPr>
                    <a:spLocks noChangeShapeType="1"/>
                  </p:cNvSpPr>
                  <p:nvPr/>
                </p:nvSpPr>
                <p:spPr bwMode="auto">
                  <a:xfrm>
                    <a:off x="4816921" y="3165376"/>
                    <a:ext cx="0" cy="1066800"/>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a:latin typeface="微软雅黑" panose="020B0503020204020204" pitchFamily="34" charset="-122"/>
                      <a:ea typeface="微软雅黑" panose="020B0503020204020204" pitchFamily="34" charset="-122"/>
                    </a:endParaRPr>
                  </a:p>
                </p:txBody>
              </p:sp>
              <p:sp>
                <p:nvSpPr>
                  <p:cNvPr id="112" name="Line 15"/>
                  <p:cNvSpPr>
                    <a:spLocks noChangeShapeType="1"/>
                  </p:cNvSpPr>
                  <p:nvPr/>
                </p:nvSpPr>
                <p:spPr bwMode="auto">
                  <a:xfrm>
                    <a:off x="1568896" y="3645024"/>
                    <a:ext cx="6296025" cy="0"/>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a:latin typeface="微软雅黑" panose="020B0503020204020204" pitchFamily="34" charset="-122"/>
                      <a:ea typeface="微软雅黑" panose="020B0503020204020204" pitchFamily="34" charset="-122"/>
                    </a:endParaRPr>
                  </a:p>
                </p:txBody>
              </p:sp>
              <p:sp>
                <p:nvSpPr>
                  <p:cNvPr id="113" name="Line 16"/>
                  <p:cNvSpPr>
                    <a:spLocks noChangeShapeType="1"/>
                  </p:cNvSpPr>
                  <p:nvPr/>
                </p:nvSpPr>
                <p:spPr bwMode="auto">
                  <a:xfrm flipH="1">
                    <a:off x="5534470" y="3645024"/>
                    <a:ext cx="3175" cy="587152"/>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a:latin typeface="微软雅黑" panose="020B0503020204020204" pitchFamily="34" charset="-122"/>
                      <a:ea typeface="微软雅黑" panose="020B0503020204020204" pitchFamily="34" charset="-122"/>
                    </a:endParaRPr>
                  </a:p>
                </p:txBody>
              </p:sp>
              <p:sp>
                <p:nvSpPr>
                  <p:cNvPr id="114" name="Line 17"/>
                  <p:cNvSpPr>
                    <a:spLocks noChangeShapeType="1"/>
                  </p:cNvSpPr>
                  <p:nvPr/>
                </p:nvSpPr>
                <p:spPr bwMode="auto">
                  <a:xfrm>
                    <a:off x="5321746" y="3645024"/>
                    <a:ext cx="0" cy="587152"/>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a:latin typeface="微软雅黑" panose="020B0503020204020204" pitchFamily="34" charset="-122"/>
                      <a:ea typeface="微软雅黑" panose="020B0503020204020204" pitchFamily="34" charset="-122"/>
                    </a:endParaRPr>
                  </a:p>
                </p:txBody>
              </p:sp>
              <p:sp>
                <p:nvSpPr>
                  <p:cNvPr id="115" name="Text Box 28"/>
                  <p:cNvSpPr txBox="1">
                    <a:spLocks noChangeArrowheads="1"/>
                  </p:cNvSpPr>
                  <p:nvPr/>
                </p:nvSpPr>
                <p:spPr bwMode="auto">
                  <a:xfrm>
                    <a:off x="2288703" y="3212976"/>
                    <a:ext cx="2292404" cy="4526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zh-CN" sz="1200" b="1" dirty="0" smtClean="0">
                        <a:latin typeface="微软雅黑" panose="020B0503020204020204" pitchFamily="34" charset="-122"/>
                        <a:ea typeface="微软雅黑" panose="020B0503020204020204" pitchFamily="34" charset="-122"/>
                      </a:rPr>
                      <a:t>802.1Q </a:t>
                    </a:r>
                    <a:r>
                      <a:rPr lang="zh-CN" altLang="en-US" sz="1200" b="1" dirty="0" smtClean="0">
                        <a:latin typeface="微软雅黑" panose="020B0503020204020204" pitchFamily="34" charset="-122"/>
                        <a:ea typeface="微软雅黑" panose="020B0503020204020204" pitchFamily="34" charset="-122"/>
                      </a:rPr>
                      <a:t>标记类型</a:t>
                    </a:r>
                    <a:endParaRPr lang="en-US" altLang="zh-CN" sz="1200" b="1" dirty="0">
                      <a:latin typeface="微软雅黑" panose="020B0503020204020204" pitchFamily="34" charset="-122"/>
                      <a:ea typeface="微软雅黑" panose="020B0503020204020204" pitchFamily="34" charset="-122"/>
                    </a:endParaRPr>
                  </a:p>
                </p:txBody>
              </p:sp>
              <p:sp>
                <p:nvSpPr>
                  <p:cNvPr id="116" name="Text Box 29"/>
                  <p:cNvSpPr txBox="1">
                    <a:spLocks noChangeArrowheads="1"/>
                  </p:cNvSpPr>
                  <p:nvPr/>
                </p:nvSpPr>
                <p:spPr bwMode="auto">
                  <a:xfrm>
                    <a:off x="1590899" y="3645025"/>
                    <a:ext cx="3226022" cy="6714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altLang="zh-CN" sz="1200" b="1" dirty="0" smtClean="0">
                        <a:latin typeface="微软雅黑" panose="020B0503020204020204" pitchFamily="34" charset="-122"/>
                        <a:ea typeface="微软雅黑" panose="020B0503020204020204" pitchFamily="34" charset="-122"/>
                      </a:rPr>
                      <a:t>0X8100</a:t>
                    </a:r>
                    <a:endParaRPr lang="en-US" altLang="zh-CN" sz="1200" b="1" dirty="0" smtClean="0">
                      <a:latin typeface="微软雅黑" panose="020B0503020204020204" pitchFamily="34" charset="-122"/>
                      <a:ea typeface="微软雅黑" panose="020B0503020204020204" pitchFamily="34" charset="-122"/>
                    </a:endParaRPr>
                  </a:p>
                  <a:p>
                    <a:pPr algn="ctr"/>
                    <a:r>
                      <a:rPr kumimoji="1" lang="en-US" altLang="zh-CN" sz="900" b="1" dirty="0">
                        <a:latin typeface="微软雅黑" panose="020B0503020204020204" pitchFamily="34" charset="-122"/>
                        <a:ea typeface="微软雅黑" panose="020B0503020204020204" pitchFamily="34" charset="-122"/>
                      </a:rPr>
                      <a:t>(</a:t>
                    </a:r>
                    <a:r>
                      <a:rPr kumimoji="1" lang="en-US" altLang="zh-CN" sz="900" b="1" dirty="0" smtClean="0">
                        <a:latin typeface="微软雅黑" panose="020B0503020204020204" pitchFamily="34" charset="-122"/>
                        <a:ea typeface="微软雅黑" panose="020B0503020204020204" pitchFamily="34" charset="-122"/>
                      </a:rPr>
                      <a:t>1 </a:t>
                    </a:r>
                    <a:r>
                      <a:rPr kumimoji="1" lang="en-US" altLang="zh-CN" sz="900" b="1" dirty="0">
                        <a:latin typeface="微软雅黑" panose="020B0503020204020204" pitchFamily="34" charset="-122"/>
                        <a:ea typeface="微软雅黑" panose="020B0503020204020204" pitchFamily="34" charset="-122"/>
                      </a:rPr>
                      <a:t>0 0 0 0 0 0 1  0 0 0 0 0 0 0 </a:t>
                    </a:r>
                    <a:r>
                      <a:rPr kumimoji="1" lang="en-US" altLang="zh-CN" sz="900" b="1" dirty="0" smtClean="0">
                        <a:latin typeface="微软雅黑" panose="020B0503020204020204" pitchFamily="34" charset="-122"/>
                        <a:ea typeface="微软雅黑" panose="020B0503020204020204" pitchFamily="34" charset="-122"/>
                      </a:rPr>
                      <a:t>0)</a:t>
                    </a:r>
                    <a:endParaRPr lang="en-US" altLang="zh-CN" sz="900" b="1" dirty="0">
                      <a:latin typeface="微软雅黑" panose="020B0503020204020204" pitchFamily="34" charset="-122"/>
                      <a:ea typeface="微软雅黑" panose="020B0503020204020204" pitchFamily="34" charset="-122"/>
                    </a:endParaRPr>
                  </a:p>
                </p:txBody>
              </p:sp>
              <p:sp>
                <p:nvSpPr>
                  <p:cNvPr id="117" name="Text Box 30"/>
                  <p:cNvSpPr txBox="1">
                    <a:spLocks noChangeArrowheads="1"/>
                  </p:cNvSpPr>
                  <p:nvPr/>
                </p:nvSpPr>
                <p:spPr bwMode="auto">
                  <a:xfrm>
                    <a:off x="4707424" y="3717031"/>
                    <a:ext cx="718052" cy="4476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zh-CN" sz="1200" b="1" dirty="0">
                        <a:latin typeface="微软雅黑" panose="020B0503020204020204" pitchFamily="34" charset="-122"/>
                        <a:ea typeface="微软雅黑" panose="020B0503020204020204" pitchFamily="34" charset="-122"/>
                      </a:rPr>
                      <a:t>PRI</a:t>
                    </a:r>
                    <a:endParaRPr lang="en-US" altLang="zh-CN" sz="1200" b="1" dirty="0">
                      <a:latin typeface="微软雅黑" panose="020B0503020204020204" pitchFamily="34" charset="-122"/>
                      <a:ea typeface="微软雅黑" panose="020B0503020204020204" pitchFamily="34" charset="-122"/>
                    </a:endParaRPr>
                  </a:p>
                </p:txBody>
              </p:sp>
              <p:sp>
                <p:nvSpPr>
                  <p:cNvPr id="118" name="Text Box 31"/>
                  <p:cNvSpPr txBox="1">
                    <a:spLocks noChangeArrowheads="1"/>
                  </p:cNvSpPr>
                  <p:nvPr/>
                </p:nvSpPr>
                <p:spPr bwMode="auto">
                  <a:xfrm>
                    <a:off x="5985755" y="3717031"/>
                    <a:ext cx="1367796" cy="4526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zh-CN" sz="1200" b="1" dirty="0">
                        <a:latin typeface="微软雅黑" panose="020B0503020204020204" pitchFamily="34" charset="-122"/>
                        <a:ea typeface="微软雅黑" panose="020B0503020204020204" pitchFamily="34" charset="-122"/>
                      </a:rPr>
                      <a:t>VLAN ID</a:t>
                    </a:r>
                    <a:endParaRPr lang="en-US" altLang="zh-CN" sz="1200" b="1" dirty="0">
                      <a:latin typeface="微软雅黑" panose="020B0503020204020204" pitchFamily="34" charset="-122"/>
                      <a:ea typeface="微软雅黑" panose="020B0503020204020204" pitchFamily="34" charset="-122"/>
                    </a:endParaRPr>
                  </a:p>
                </p:txBody>
              </p:sp>
              <p:sp>
                <p:nvSpPr>
                  <p:cNvPr id="119" name="Text Box 35"/>
                  <p:cNvSpPr txBox="1">
                    <a:spLocks noChangeArrowheads="1"/>
                  </p:cNvSpPr>
                  <p:nvPr/>
                </p:nvSpPr>
                <p:spPr bwMode="auto">
                  <a:xfrm>
                    <a:off x="4921697" y="3212976"/>
                    <a:ext cx="2695600" cy="4526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altLang="zh-CN" sz="1200" b="1" dirty="0">
                        <a:latin typeface="微软雅黑" panose="020B0503020204020204" pitchFamily="34" charset="-122"/>
                        <a:ea typeface="微软雅黑" panose="020B0503020204020204" pitchFamily="34" charset="-122"/>
                      </a:rPr>
                      <a:t>TCI (</a:t>
                    </a:r>
                    <a:r>
                      <a:rPr lang="zh-CN" altLang="en-US" sz="1200" b="1" dirty="0">
                        <a:latin typeface="微软雅黑" panose="020B0503020204020204" pitchFamily="34" charset="-122"/>
                        <a:ea typeface="微软雅黑" panose="020B0503020204020204" pitchFamily="34" charset="-122"/>
                      </a:rPr>
                      <a:t>标记控制信息</a:t>
                    </a:r>
                    <a:r>
                      <a:rPr lang="en-US" altLang="zh-CN" sz="1200" b="1" dirty="0">
                        <a:latin typeface="微软雅黑" panose="020B0503020204020204" pitchFamily="34" charset="-122"/>
                        <a:ea typeface="微软雅黑" panose="020B0503020204020204" pitchFamily="34" charset="-122"/>
                      </a:rPr>
                      <a:t>)</a:t>
                    </a:r>
                    <a:endParaRPr lang="en-US" altLang="zh-CN" sz="1200" b="1" dirty="0">
                      <a:latin typeface="微软雅黑" panose="020B0503020204020204" pitchFamily="34" charset="-122"/>
                      <a:ea typeface="微软雅黑" panose="020B0503020204020204" pitchFamily="34" charset="-122"/>
                    </a:endParaRPr>
                  </a:p>
                </p:txBody>
              </p:sp>
            </p:grpSp>
            <p:sp>
              <p:nvSpPr>
                <p:cNvPr id="107" name="Line 20"/>
                <p:cNvSpPr>
                  <a:spLocks noChangeShapeType="1"/>
                </p:cNvSpPr>
                <p:nvPr/>
              </p:nvSpPr>
              <p:spPr bwMode="auto">
                <a:xfrm flipV="1">
                  <a:off x="5118066" y="4084189"/>
                  <a:ext cx="318774" cy="747745"/>
                </a:xfrm>
                <a:prstGeom prst="line">
                  <a:avLst/>
                </a:prstGeom>
                <a:noFill/>
                <a:ln w="12700">
                  <a:solidFill>
                    <a:srgbClr val="0000CC"/>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a:latin typeface="微软雅黑" panose="020B0503020204020204" pitchFamily="34" charset="-122"/>
                    <a:ea typeface="微软雅黑" panose="020B0503020204020204" pitchFamily="34" charset="-122"/>
                  </a:endParaRPr>
                </a:p>
              </p:txBody>
            </p:sp>
            <p:sp>
              <p:nvSpPr>
                <p:cNvPr id="108" name="Line 32"/>
                <p:cNvSpPr>
                  <a:spLocks noChangeShapeType="1"/>
                </p:cNvSpPr>
                <p:nvPr/>
              </p:nvSpPr>
              <p:spPr bwMode="auto">
                <a:xfrm flipH="1" flipV="1">
                  <a:off x="7308304" y="4015517"/>
                  <a:ext cx="381000" cy="533400"/>
                </a:xfrm>
                <a:prstGeom prst="line">
                  <a:avLst/>
                </a:prstGeom>
                <a:noFill/>
                <a:ln w="12700">
                  <a:solidFill>
                    <a:srgbClr val="0000CC"/>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a:latin typeface="微软雅黑" panose="020B0503020204020204" pitchFamily="34" charset="-122"/>
                    <a:ea typeface="微软雅黑" panose="020B0503020204020204" pitchFamily="34" charset="-122"/>
                  </a:endParaRPr>
                </a:p>
              </p:txBody>
            </p:sp>
            <p:sp>
              <p:nvSpPr>
                <p:cNvPr id="109" name="Line 19"/>
                <p:cNvSpPr>
                  <a:spLocks noChangeShapeType="1"/>
                </p:cNvSpPr>
                <p:nvPr/>
              </p:nvSpPr>
              <p:spPr bwMode="auto">
                <a:xfrm flipV="1">
                  <a:off x="4540695" y="4077071"/>
                  <a:ext cx="439882" cy="533126"/>
                </a:xfrm>
                <a:prstGeom prst="line">
                  <a:avLst/>
                </a:prstGeom>
                <a:noFill/>
                <a:ln w="12700">
                  <a:solidFill>
                    <a:srgbClr val="0000CC"/>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a:latin typeface="微软雅黑" panose="020B0503020204020204" pitchFamily="34" charset="-122"/>
                    <a:ea typeface="微软雅黑" panose="020B0503020204020204" pitchFamily="34" charset="-122"/>
                  </a:endParaRPr>
                </a:p>
              </p:txBody>
            </p:sp>
          </p:grpSp>
          <p:grpSp>
            <p:nvGrpSpPr>
              <p:cNvPr id="83" name="组合 82"/>
              <p:cNvGrpSpPr/>
              <p:nvPr/>
            </p:nvGrpSpPr>
            <p:grpSpPr>
              <a:xfrm>
                <a:off x="1568624" y="1097692"/>
                <a:ext cx="7920880" cy="443473"/>
                <a:chOff x="1568624" y="1097692"/>
                <a:chExt cx="7920880" cy="443473"/>
              </a:xfrm>
            </p:grpSpPr>
            <p:cxnSp>
              <p:nvCxnSpPr>
                <p:cNvPr id="84" name="直接连接符 43"/>
                <p:cNvCxnSpPr>
                  <a:cxnSpLocks noChangeShapeType="1"/>
                </p:cNvCxnSpPr>
                <p:nvPr/>
              </p:nvCxnSpPr>
              <p:spPr bwMode="auto">
                <a:xfrm>
                  <a:off x="1568624" y="1313334"/>
                  <a:ext cx="7920880" cy="0"/>
                </a:xfrm>
                <a:prstGeom prst="line">
                  <a:avLst/>
                </a:prstGeom>
                <a:noFill/>
                <a:ln w="19050" algn="ctr">
                  <a:solidFill>
                    <a:schemeClr val="tx1"/>
                  </a:solidFill>
                  <a:round/>
                  <a:headEnd type="triangle" w="med" len="lg"/>
                  <a:tailEnd type="triangle" w="med" len="lg"/>
                </a:ln>
              </p:spPr>
            </p:cxnSp>
            <p:sp>
              <p:nvSpPr>
                <p:cNvPr id="85" name="Rectangle 50"/>
                <p:cNvSpPr>
                  <a:spLocks noChangeArrowheads="1"/>
                </p:cNvSpPr>
                <p:nvPr/>
              </p:nvSpPr>
              <p:spPr bwMode="auto">
                <a:xfrm>
                  <a:off x="4625331" y="1097692"/>
                  <a:ext cx="1505012" cy="443473"/>
                </a:xfrm>
                <a:prstGeom prst="rect">
                  <a:avLst/>
                </a:prstGeom>
                <a:solidFill>
                  <a:srgbClr val="C3E3F9"/>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ctr" defTabSz="762000" eaLnBrk="0" hangingPunct="0"/>
                  <a:r>
                    <a:rPr lang="en-US" altLang="zh-CN" sz="1200" b="1" dirty="0">
                      <a:solidFill>
                        <a:srgbClr val="0000CC"/>
                      </a:solidFill>
                      <a:latin typeface="微软雅黑" panose="020B0503020204020204" pitchFamily="34" charset="-122"/>
                      <a:ea typeface="微软雅黑" panose="020B0503020204020204" pitchFamily="34" charset="-122"/>
                    </a:rPr>
                    <a:t>802.1Q </a:t>
                  </a:r>
                  <a:r>
                    <a:rPr lang="zh-CN" altLang="en-US" sz="1200" b="1" dirty="0">
                      <a:solidFill>
                        <a:srgbClr val="0000CC"/>
                      </a:solidFill>
                      <a:latin typeface="微软雅黑" panose="020B0503020204020204" pitchFamily="34" charset="-122"/>
                      <a:ea typeface="微软雅黑" panose="020B0503020204020204" pitchFamily="34" charset="-122"/>
                    </a:rPr>
                    <a:t>帧</a:t>
                  </a:r>
                  <a:endParaRPr lang="zh-CN" altLang="en-US" sz="1200" b="1" dirty="0">
                    <a:solidFill>
                      <a:srgbClr val="0000CC"/>
                    </a:solidFill>
                    <a:latin typeface="微软雅黑" panose="020B0503020204020204" pitchFamily="34" charset="-122"/>
                    <a:ea typeface="微软雅黑" panose="020B0503020204020204" pitchFamily="34" charset="-122"/>
                  </a:endParaRPr>
                </a:p>
              </p:txBody>
            </p:sp>
          </p:grpSp>
        </p:grpSp>
        <p:sp>
          <p:nvSpPr>
            <p:cNvPr id="120" name="矩形 119"/>
            <p:cNvSpPr/>
            <p:nvPr/>
          </p:nvSpPr>
          <p:spPr>
            <a:xfrm>
              <a:off x="7776862" y="2943466"/>
              <a:ext cx="3265119" cy="1392588"/>
            </a:xfrm>
            <a:prstGeom prst="rect">
              <a:avLst/>
            </a:prstGeom>
            <a:solidFill>
              <a:schemeClr val="bg1"/>
            </a:solidFill>
          </p:spPr>
          <p:txBody>
            <a:bodyPr wrap="square">
              <a:spAutoFit/>
            </a:bodyPr>
            <a:lstStyle/>
            <a:p>
              <a:pPr>
                <a:lnSpc>
                  <a:spcPts val="2000"/>
                </a:lnSpc>
              </a:pPr>
              <a:r>
                <a:rPr lang="zh-CN" altLang="zh-CN" sz="1200" b="1" dirty="0" smtClean="0">
                  <a:latin typeface="微软雅黑" panose="020B0503020204020204" pitchFamily="34" charset="-122"/>
                  <a:ea typeface="微软雅黑" panose="020B0503020204020204" pitchFamily="34" charset="-122"/>
                </a:rPr>
                <a:t>以太网</a:t>
              </a:r>
              <a:r>
                <a:rPr lang="en-US" altLang="zh-CN" sz="1200" b="1" dirty="0" smtClean="0">
                  <a:latin typeface="微软雅黑" panose="020B0503020204020204" pitchFamily="34" charset="-122"/>
                  <a:ea typeface="微软雅黑" panose="020B0503020204020204" pitchFamily="34" charset="-122"/>
                </a:rPr>
                <a:t> MAC </a:t>
              </a:r>
              <a:r>
                <a:rPr lang="zh-CN" altLang="en-US" sz="1200" b="1" dirty="0" smtClean="0">
                  <a:latin typeface="微软雅黑" panose="020B0503020204020204" pitchFamily="34" charset="-122"/>
                  <a:ea typeface="微软雅黑" panose="020B0503020204020204" pitchFamily="34" charset="-122"/>
                </a:rPr>
                <a:t>帧</a:t>
              </a:r>
              <a:r>
                <a:rPr lang="zh-CN" altLang="zh-CN" sz="1200" b="1" dirty="0" smtClean="0">
                  <a:latin typeface="微软雅黑" panose="020B0503020204020204" pitchFamily="34" charset="-122"/>
                  <a:ea typeface="微软雅黑" panose="020B0503020204020204" pitchFamily="34" charset="-122"/>
                </a:rPr>
                <a:t>的</a:t>
              </a:r>
              <a:r>
                <a:rPr lang="zh-CN" altLang="zh-CN" sz="1200" b="1" dirty="0">
                  <a:latin typeface="微软雅黑" panose="020B0503020204020204" pitchFamily="34" charset="-122"/>
                  <a:ea typeface="微软雅黑" panose="020B0503020204020204" pitchFamily="34" charset="-122"/>
                </a:rPr>
                <a:t>最大帧长从原来</a:t>
              </a:r>
              <a:r>
                <a:rPr lang="zh-CN" altLang="zh-CN" sz="1200" b="1" dirty="0" smtClean="0">
                  <a:latin typeface="微软雅黑" panose="020B0503020204020204" pitchFamily="34" charset="-122"/>
                  <a:ea typeface="微软雅黑" panose="020B0503020204020204" pitchFamily="34" charset="-122"/>
                </a:rPr>
                <a:t>的</a:t>
              </a:r>
              <a:r>
                <a:rPr lang="en-US" altLang="zh-CN" sz="1200" b="1" dirty="0" smtClean="0">
                  <a:latin typeface="微软雅黑" panose="020B0503020204020204" pitchFamily="34" charset="-122"/>
                  <a:ea typeface="微软雅黑" panose="020B0503020204020204" pitchFamily="34" charset="-122"/>
                </a:rPr>
                <a:t> 1518 </a:t>
              </a:r>
              <a:r>
                <a:rPr lang="zh-CN" altLang="zh-CN" sz="1200" b="1" dirty="0" smtClean="0">
                  <a:latin typeface="微软雅黑" panose="020B0503020204020204" pitchFamily="34" charset="-122"/>
                  <a:ea typeface="微软雅黑" panose="020B0503020204020204" pitchFamily="34" charset="-122"/>
                </a:rPr>
                <a:t>字节变为</a:t>
              </a:r>
              <a:r>
                <a:rPr lang="en-US" altLang="zh-CN" sz="1200" b="1" dirty="0" smtClean="0">
                  <a:latin typeface="微软雅黑" panose="020B0503020204020204" pitchFamily="34" charset="-122"/>
                  <a:ea typeface="微软雅黑" panose="020B0503020204020204" pitchFamily="34" charset="-122"/>
                </a:rPr>
                <a:t> 1522 </a:t>
              </a:r>
              <a:r>
                <a:rPr lang="zh-CN" altLang="zh-CN" sz="1200" b="1" dirty="0" smtClean="0">
                  <a:latin typeface="微软雅黑" panose="020B0503020204020204" pitchFamily="34" charset="-122"/>
                  <a:ea typeface="微软雅黑" panose="020B0503020204020204" pitchFamily="34" charset="-122"/>
                </a:rPr>
                <a:t>字节</a:t>
              </a:r>
              <a:r>
                <a:rPr lang="zh-CN" altLang="en-US" sz="1200" b="1" dirty="0" smtClean="0">
                  <a:latin typeface="微软雅黑" panose="020B0503020204020204" pitchFamily="34" charset="-122"/>
                  <a:ea typeface="微软雅黑" panose="020B0503020204020204" pitchFamily="34" charset="-122"/>
                </a:rPr>
                <a:t>。</a:t>
              </a:r>
              <a:endParaRPr lang="zh-CN" altLang="en-US" sz="1200" b="1" dirty="0">
                <a:latin typeface="微软雅黑" panose="020B0503020204020204" pitchFamily="34" charset="-122"/>
                <a:ea typeface="微软雅黑" panose="020B0503020204020204" pitchFamily="34" charset="-122"/>
              </a:endParaRPr>
            </a:p>
          </p:txBody>
        </p:sp>
      </p:grpSp>
      <p:sp>
        <p:nvSpPr>
          <p:cNvPr id="48" name="AutoShape 5"/>
          <p:cNvSpPr>
            <a:spLocks noChangeArrowheads="1"/>
          </p:cNvSpPr>
          <p:nvPr/>
        </p:nvSpPr>
        <p:spPr bwMode="auto">
          <a:xfrm>
            <a:off x="502919" y="638616"/>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 name="Rectangle 6"/>
          <p:cNvSpPr>
            <a:spLocks noChangeArrowheads="1"/>
          </p:cNvSpPr>
          <p:nvPr/>
        </p:nvSpPr>
        <p:spPr bwMode="auto">
          <a:xfrm>
            <a:off x="2679377" y="615526"/>
            <a:ext cx="377539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anose="020B0503020204020204" pitchFamily="34" charset="-122"/>
                <a:ea typeface="微软雅黑" panose="020B0503020204020204" pitchFamily="34" charset="-122"/>
              </a:rPr>
              <a:t>虚拟局域网使用的以太网帧格式</a:t>
            </a:r>
            <a:endParaRPr lang="fr-FR" altLang="zh-CN" sz="20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Tm="2000"/>
    </mc:Choice>
    <mc:Fallback>
      <p:transition spd="slow" advTm="2000"/>
    </mc:Fallback>
  </mc:AlternateContent>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圆角矩形 37"/>
          <p:cNvSpPr/>
          <p:nvPr/>
        </p:nvSpPr>
        <p:spPr>
          <a:xfrm>
            <a:off x="502919" y="1045789"/>
            <a:ext cx="8129015" cy="3396902"/>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9" name="组合 8"/>
          <p:cNvGrpSpPr/>
          <p:nvPr/>
        </p:nvGrpSpPr>
        <p:grpSpPr>
          <a:xfrm>
            <a:off x="1135224" y="3395552"/>
            <a:ext cx="6058864" cy="981753"/>
            <a:chOff x="2298999" y="3659690"/>
            <a:chExt cx="6058864" cy="981753"/>
          </a:xfrm>
        </p:grpSpPr>
        <p:sp>
          <p:nvSpPr>
            <p:cNvPr id="33" name="矩形 32"/>
            <p:cNvSpPr/>
            <p:nvPr/>
          </p:nvSpPr>
          <p:spPr>
            <a:xfrm>
              <a:off x="6471670" y="3659690"/>
              <a:ext cx="1131716" cy="42439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Rectangle 4"/>
            <p:cNvSpPr>
              <a:spLocks noChangeArrowheads="1"/>
            </p:cNvSpPr>
            <p:nvPr/>
          </p:nvSpPr>
          <p:spPr bwMode="auto">
            <a:xfrm>
              <a:off x="2298999" y="3685123"/>
              <a:ext cx="1178114" cy="428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488" tIns="44450" rIns="90488" bIns="44450">
              <a:spAutoFit/>
            </a:bodyPr>
            <a:lstStyle/>
            <a:p>
              <a:pPr algn="ctr" defTabSz="762000"/>
              <a:r>
                <a:rPr kumimoji="1" lang="zh-CN" altLang="en-US" sz="1100" b="1" dirty="0" smtClean="0">
                  <a:latin typeface="微软雅黑" panose="020B0503020204020204" pitchFamily="34" charset="-122"/>
                  <a:ea typeface="微软雅黑" panose="020B0503020204020204" pitchFamily="34" charset="-122"/>
                </a:rPr>
                <a:t>带标记的以太网</a:t>
              </a:r>
              <a:endParaRPr kumimoji="1" lang="en-US" altLang="zh-CN" sz="1100" b="1" dirty="0" smtClean="0">
                <a:latin typeface="微软雅黑" panose="020B0503020204020204" pitchFamily="34" charset="-122"/>
                <a:ea typeface="微软雅黑" panose="020B0503020204020204" pitchFamily="34" charset="-122"/>
              </a:endParaRPr>
            </a:p>
            <a:p>
              <a:pPr algn="ctr" defTabSz="762000"/>
              <a:r>
                <a:rPr kumimoji="1" lang="en-US" altLang="zh-CN" sz="1100" b="1" dirty="0" smtClean="0">
                  <a:latin typeface="微软雅黑" panose="020B0503020204020204" pitchFamily="34" charset="-122"/>
                  <a:ea typeface="微软雅黑" panose="020B0503020204020204" pitchFamily="34" charset="-122"/>
                </a:rPr>
                <a:t>MAC </a:t>
              </a:r>
              <a:r>
                <a:rPr kumimoji="1" lang="zh-CN" altLang="en-US" sz="1100" b="1" dirty="0" smtClean="0">
                  <a:latin typeface="微软雅黑" panose="020B0503020204020204" pitchFamily="34" charset="-122"/>
                  <a:ea typeface="微软雅黑" panose="020B0503020204020204" pitchFamily="34" charset="-122"/>
                </a:rPr>
                <a:t>帧</a:t>
              </a:r>
              <a:endParaRPr kumimoji="1" lang="zh-CN" altLang="en-US" sz="1100" b="1" dirty="0">
                <a:latin typeface="微软雅黑" panose="020B0503020204020204" pitchFamily="34" charset="-122"/>
                <a:ea typeface="微软雅黑" panose="020B0503020204020204" pitchFamily="34" charset="-122"/>
              </a:endParaRPr>
            </a:p>
          </p:txBody>
        </p:sp>
        <p:sp>
          <p:nvSpPr>
            <p:cNvPr id="87" name="Rectangle 5"/>
            <p:cNvSpPr>
              <a:spLocks noChangeArrowheads="1"/>
            </p:cNvSpPr>
            <p:nvPr/>
          </p:nvSpPr>
          <p:spPr bwMode="auto">
            <a:xfrm>
              <a:off x="3034703" y="4087778"/>
              <a:ext cx="464872" cy="2590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a:r>
                <a:rPr kumimoji="1" lang="zh-CN" altLang="en-US" sz="1100" b="1" dirty="0" smtClean="0">
                  <a:latin typeface="微软雅黑" panose="020B0503020204020204" pitchFamily="34" charset="-122"/>
                  <a:ea typeface="微软雅黑" panose="020B0503020204020204" pitchFamily="34" charset="-122"/>
                </a:rPr>
                <a:t>字节</a:t>
              </a:r>
              <a:endParaRPr kumimoji="1" lang="en-US" altLang="zh-CN" sz="1100" b="1" dirty="0">
                <a:latin typeface="微软雅黑" panose="020B0503020204020204" pitchFamily="34" charset="-122"/>
                <a:ea typeface="微软雅黑" panose="020B0503020204020204" pitchFamily="34" charset="-122"/>
              </a:endParaRPr>
            </a:p>
          </p:txBody>
        </p:sp>
        <p:sp>
          <p:nvSpPr>
            <p:cNvPr id="88" name="Rectangle 6"/>
            <p:cNvSpPr>
              <a:spLocks noChangeArrowheads="1"/>
            </p:cNvSpPr>
            <p:nvPr/>
          </p:nvSpPr>
          <p:spPr bwMode="auto">
            <a:xfrm>
              <a:off x="3700835" y="4083274"/>
              <a:ext cx="269306" cy="2590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a:r>
                <a:rPr kumimoji="1" lang="en-US" altLang="zh-CN" sz="1100" b="1" dirty="0">
                  <a:latin typeface="微软雅黑" panose="020B0503020204020204" pitchFamily="34" charset="-122"/>
                  <a:ea typeface="微软雅黑" panose="020B0503020204020204" pitchFamily="34" charset="-122"/>
                </a:rPr>
                <a:t>6</a:t>
              </a:r>
              <a:endParaRPr kumimoji="1" lang="en-US" altLang="zh-CN" sz="1100" b="1" dirty="0">
                <a:latin typeface="微软雅黑" panose="020B0503020204020204" pitchFamily="34" charset="-122"/>
                <a:ea typeface="微软雅黑" panose="020B0503020204020204" pitchFamily="34" charset="-122"/>
              </a:endParaRPr>
            </a:p>
          </p:txBody>
        </p:sp>
        <p:sp>
          <p:nvSpPr>
            <p:cNvPr id="89" name="Rectangle 7"/>
            <p:cNvSpPr>
              <a:spLocks noChangeArrowheads="1"/>
            </p:cNvSpPr>
            <p:nvPr/>
          </p:nvSpPr>
          <p:spPr bwMode="auto">
            <a:xfrm>
              <a:off x="4450535" y="4083274"/>
              <a:ext cx="269306" cy="2590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a:r>
                <a:rPr kumimoji="1" lang="en-US" altLang="zh-CN" sz="1100" b="1">
                  <a:latin typeface="微软雅黑" panose="020B0503020204020204" pitchFamily="34" charset="-122"/>
                  <a:ea typeface="微软雅黑" panose="020B0503020204020204" pitchFamily="34" charset="-122"/>
                </a:rPr>
                <a:t>6</a:t>
              </a:r>
              <a:endParaRPr kumimoji="1" lang="en-US" altLang="zh-CN" sz="1100" b="1">
                <a:latin typeface="微软雅黑" panose="020B0503020204020204" pitchFamily="34" charset="-122"/>
                <a:ea typeface="微软雅黑" panose="020B0503020204020204" pitchFamily="34" charset="-122"/>
              </a:endParaRPr>
            </a:p>
          </p:txBody>
        </p:sp>
        <p:sp>
          <p:nvSpPr>
            <p:cNvPr id="90" name="Rectangle 8"/>
            <p:cNvSpPr>
              <a:spLocks noChangeArrowheads="1"/>
            </p:cNvSpPr>
            <p:nvPr/>
          </p:nvSpPr>
          <p:spPr bwMode="auto">
            <a:xfrm>
              <a:off x="5912336" y="4083274"/>
              <a:ext cx="269306" cy="2590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a:r>
                <a:rPr kumimoji="1" lang="en-US" altLang="zh-CN" sz="1100" b="1">
                  <a:latin typeface="微软雅黑" panose="020B0503020204020204" pitchFamily="34" charset="-122"/>
                  <a:ea typeface="微软雅黑" panose="020B0503020204020204" pitchFamily="34" charset="-122"/>
                </a:rPr>
                <a:t>2</a:t>
              </a:r>
              <a:endParaRPr kumimoji="1" lang="en-US" altLang="zh-CN" sz="1100" b="1">
                <a:latin typeface="微软雅黑" panose="020B0503020204020204" pitchFamily="34" charset="-122"/>
                <a:ea typeface="微软雅黑" panose="020B0503020204020204" pitchFamily="34" charset="-122"/>
              </a:endParaRPr>
            </a:p>
          </p:txBody>
        </p:sp>
        <p:sp>
          <p:nvSpPr>
            <p:cNvPr id="91" name="Rectangle 9"/>
            <p:cNvSpPr>
              <a:spLocks noChangeArrowheads="1"/>
            </p:cNvSpPr>
            <p:nvPr/>
          </p:nvSpPr>
          <p:spPr bwMode="auto">
            <a:xfrm>
              <a:off x="6567830" y="4083274"/>
              <a:ext cx="892874" cy="2590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a:r>
                <a:rPr kumimoji="1" lang="en-US" altLang="zh-CN" sz="1100" b="1" dirty="0" smtClean="0">
                  <a:latin typeface="微软雅黑" panose="020B0503020204020204" pitchFamily="34" charset="-122"/>
                  <a:ea typeface="微软雅黑" panose="020B0503020204020204" pitchFamily="34" charset="-122"/>
                </a:rPr>
                <a:t>42 </a:t>
              </a:r>
              <a:r>
                <a:rPr kumimoji="1" lang="en-US" altLang="zh-CN" sz="1100" b="1" dirty="0">
                  <a:latin typeface="微软雅黑" panose="020B0503020204020204" pitchFamily="34" charset="-122"/>
                  <a:ea typeface="微软雅黑" panose="020B0503020204020204" pitchFamily="34" charset="-122"/>
                </a:rPr>
                <a:t>~ 1500</a:t>
              </a:r>
              <a:endParaRPr kumimoji="1" lang="en-US" altLang="zh-CN" sz="1100" b="1" dirty="0">
                <a:latin typeface="微软雅黑" panose="020B0503020204020204" pitchFamily="34" charset="-122"/>
                <a:ea typeface="微软雅黑" panose="020B0503020204020204" pitchFamily="34" charset="-122"/>
              </a:endParaRPr>
            </a:p>
          </p:txBody>
        </p:sp>
        <p:sp>
          <p:nvSpPr>
            <p:cNvPr id="92" name="Rectangle 10"/>
            <p:cNvSpPr>
              <a:spLocks noChangeArrowheads="1"/>
            </p:cNvSpPr>
            <p:nvPr/>
          </p:nvSpPr>
          <p:spPr bwMode="auto">
            <a:xfrm>
              <a:off x="7843089" y="4083274"/>
              <a:ext cx="269306" cy="2590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a:r>
                <a:rPr kumimoji="1" lang="en-US" altLang="zh-CN" sz="1100" b="1">
                  <a:latin typeface="微软雅黑" panose="020B0503020204020204" pitchFamily="34" charset="-122"/>
                  <a:ea typeface="微软雅黑" panose="020B0503020204020204" pitchFamily="34" charset="-122"/>
                </a:rPr>
                <a:t>4</a:t>
              </a:r>
              <a:endParaRPr kumimoji="1" lang="en-US" altLang="zh-CN" sz="1100" b="1">
                <a:latin typeface="微软雅黑" panose="020B0503020204020204" pitchFamily="34" charset="-122"/>
                <a:ea typeface="微软雅黑" panose="020B0503020204020204" pitchFamily="34" charset="-122"/>
              </a:endParaRPr>
            </a:p>
          </p:txBody>
        </p:sp>
        <p:sp>
          <p:nvSpPr>
            <p:cNvPr id="95" name="Rectangle 14"/>
            <p:cNvSpPr>
              <a:spLocks noChangeArrowheads="1"/>
            </p:cNvSpPr>
            <p:nvPr/>
          </p:nvSpPr>
          <p:spPr bwMode="auto">
            <a:xfrm>
              <a:off x="5157859" y="4081309"/>
              <a:ext cx="269306" cy="2590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a:r>
                <a:rPr kumimoji="1" lang="en-US" altLang="zh-CN" sz="1100" b="1">
                  <a:latin typeface="微软雅黑" panose="020B0503020204020204" pitchFamily="34" charset="-122"/>
                  <a:ea typeface="微软雅黑" panose="020B0503020204020204" pitchFamily="34" charset="-122"/>
                </a:rPr>
                <a:t>4</a:t>
              </a:r>
              <a:endParaRPr kumimoji="1" lang="en-US" altLang="zh-CN" sz="1100" b="1">
                <a:latin typeface="微软雅黑" panose="020B0503020204020204" pitchFamily="34" charset="-122"/>
                <a:ea typeface="微软雅黑" panose="020B0503020204020204" pitchFamily="34" charset="-122"/>
              </a:endParaRPr>
            </a:p>
          </p:txBody>
        </p:sp>
        <p:sp>
          <p:nvSpPr>
            <p:cNvPr id="98" name="Rectangle 22"/>
            <p:cNvSpPr>
              <a:spLocks noChangeArrowheads="1"/>
            </p:cNvSpPr>
            <p:nvPr/>
          </p:nvSpPr>
          <p:spPr bwMode="auto">
            <a:xfrm>
              <a:off x="3469972" y="3659691"/>
              <a:ext cx="740861" cy="424393"/>
            </a:xfrm>
            <a:prstGeom prst="rect">
              <a:avLst/>
            </a:prstGeom>
            <a:solidFill>
              <a:srgbClr val="0000CC"/>
            </a:solidFill>
            <a:ln w="1905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762000"/>
              <a:r>
                <a:rPr kumimoji="1" lang="zh-CN" altLang="en-US" sz="1200" b="1" dirty="0">
                  <a:solidFill>
                    <a:schemeClr val="bg1"/>
                  </a:solidFill>
                  <a:latin typeface="微软雅黑" panose="020B0503020204020204" pitchFamily="34" charset="-122"/>
                  <a:ea typeface="微软雅黑" panose="020B0503020204020204" pitchFamily="34" charset="-122"/>
                </a:rPr>
                <a:t>目地</a:t>
              </a:r>
              <a:r>
                <a:rPr kumimoji="1" lang="zh-CN" altLang="en-US" sz="1200" b="1" dirty="0" smtClean="0">
                  <a:solidFill>
                    <a:schemeClr val="bg1"/>
                  </a:solidFill>
                  <a:latin typeface="微软雅黑" panose="020B0503020204020204" pitchFamily="34" charset="-122"/>
                  <a:ea typeface="微软雅黑" panose="020B0503020204020204" pitchFamily="34" charset="-122"/>
                </a:rPr>
                <a:t>地址  </a:t>
              </a:r>
              <a:endParaRPr kumimoji="1" lang="zh-CN" altLang="en-US" sz="1200" b="1" dirty="0">
                <a:solidFill>
                  <a:schemeClr val="bg1"/>
                </a:solidFill>
                <a:latin typeface="微软雅黑" panose="020B0503020204020204" pitchFamily="34" charset="-122"/>
                <a:ea typeface="微软雅黑" panose="020B0503020204020204" pitchFamily="34" charset="-122"/>
              </a:endParaRPr>
            </a:p>
          </p:txBody>
        </p:sp>
        <p:sp>
          <p:nvSpPr>
            <p:cNvPr id="99" name="Rectangle 23"/>
            <p:cNvSpPr>
              <a:spLocks noChangeArrowheads="1"/>
            </p:cNvSpPr>
            <p:nvPr/>
          </p:nvSpPr>
          <p:spPr bwMode="auto">
            <a:xfrm>
              <a:off x="4210832" y="3659691"/>
              <a:ext cx="707322" cy="424393"/>
            </a:xfrm>
            <a:prstGeom prst="rect">
              <a:avLst/>
            </a:prstGeom>
            <a:solidFill>
              <a:srgbClr val="0000CC"/>
            </a:solidFill>
            <a:ln w="1905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762000"/>
              <a:r>
                <a:rPr kumimoji="1" lang="zh-CN" altLang="en-US" sz="1200" b="1" dirty="0">
                  <a:solidFill>
                    <a:schemeClr val="bg1"/>
                  </a:solidFill>
                  <a:latin typeface="微软雅黑" panose="020B0503020204020204" pitchFamily="34" charset="-122"/>
                  <a:ea typeface="微软雅黑" panose="020B0503020204020204" pitchFamily="34" charset="-122"/>
                </a:rPr>
                <a:t>源地址</a:t>
              </a:r>
              <a:endParaRPr kumimoji="1" lang="zh-CN" altLang="en-US" sz="1200" b="1" dirty="0">
                <a:solidFill>
                  <a:schemeClr val="bg1"/>
                </a:solidFill>
                <a:latin typeface="微软雅黑" panose="020B0503020204020204" pitchFamily="34" charset="-122"/>
                <a:ea typeface="微软雅黑" panose="020B0503020204020204" pitchFamily="34" charset="-122"/>
              </a:endParaRPr>
            </a:p>
          </p:txBody>
        </p:sp>
        <p:sp>
          <p:nvSpPr>
            <p:cNvPr id="100" name="Rectangle 24"/>
            <p:cNvSpPr>
              <a:spLocks noChangeArrowheads="1"/>
            </p:cNvSpPr>
            <p:nvPr/>
          </p:nvSpPr>
          <p:spPr bwMode="auto">
            <a:xfrm>
              <a:off x="4918155" y="3659691"/>
              <a:ext cx="754477" cy="424393"/>
            </a:xfrm>
            <a:prstGeom prst="rect">
              <a:avLst/>
            </a:prstGeom>
            <a:solidFill>
              <a:srgbClr val="00FFFF"/>
            </a:solidFill>
            <a:ln w="1905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a:latin typeface="微软雅黑" panose="020B0503020204020204" pitchFamily="34" charset="-122"/>
                  <a:ea typeface="微软雅黑" panose="020B0503020204020204" pitchFamily="34" charset="-122"/>
                </a:rPr>
                <a:t>802.1Q</a:t>
              </a:r>
              <a:endParaRPr lang="en-US" altLang="zh-CN" sz="1200" b="1" dirty="0">
                <a:latin typeface="微软雅黑" panose="020B0503020204020204" pitchFamily="34" charset="-122"/>
                <a:ea typeface="微软雅黑" panose="020B0503020204020204" pitchFamily="34" charset="-122"/>
              </a:endParaRPr>
            </a:p>
            <a:p>
              <a:pPr algn="ctr"/>
              <a:r>
                <a:rPr lang="zh-CN" altLang="en-US" sz="1200" b="1" dirty="0" smtClean="0">
                  <a:latin typeface="微软雅黑" panose="020B0503020204020204" pitchFamily="34" charset="-122"/>
                  <a:ea typeface="微软雅黑" panose="020B0503020204020204" pitchFamily="34" charset="-122"/>
                </a:rPr>
                <a:t>标记</a:t>
              </a:r>
              <a:endParaRPr lang="en-US" altLang="zh-CN" sz="1200" b="1" dirty="0">
                <a:latin typeface="微软雅黑" panose="020B0503020204020204" pitchFamily="34" charset="-122"/>
                <a:ea typeface="微软雅黑" panose="020B0503020204020204" pitchFamily="34" charset="-122"/>
              </a:endParaRPr>
            </a:p>
          </p:txBody>
        </p:sp>
        <p:sp>
          <p:nvSpPr>
            <p:cNvPr id="101" name="Rectangle 25"/>
            <p:cNvSpPr>
              <a:spLocks noChangeArrowheads="1"/>
            </p:cNvSpPr>
            <p:nvPr/>
          </p:nvSpPr>
          <p:spPr bwMode="auto">
            <a:xfrm>
              <a:off x="5672632" y="3659691"/>
              <a:ext cx="799038" cy="424393"/>
            </a:xfrm>
            <a:prstGeom prst="rect">
              <a:avLst/>
            </a:prstGeom>
            <a:solidFill>
              <a:srgbClr val="0000CC"/>
            </a:solidFill>
            <a:ln w="1905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762000"/>
              <a:r>
                <a:rPr kumimoji="1" lang="zh-CN" altLang="en-US" sz="1200" b="1" dirty="0">
                  <a:solidFill>
                    <a:schemeClr val="bg1"/>
                  </a:solidFill>
                  <a:latin typeface="微软雅黑" panose="020B0503020204020204" pitchFamily="34" charset="-122"/>
                  <a:ea typeface="微软雅黑" panose="020B0503020204020204" pitchFamily="34" charset="-122"/>
                </a:rPr>
                <a:t>长度</a:t>
              </a:r>
              <a:r>
                <a:rPr kumimoji="1" lang="en-US" altLang="zh-CN" sz="1200" b="1" dirty="0">
                  <a:solidFill>
                    <a:schemeClr val="bg1"/>
                  </a:solidFill>
                  <a:latin typeface="微软雅黑" panose="020B0503020204020204" pitchFamily="34" charset="-122"/>
                  <a:ea typeface="微软雅黑" panose="020B0503020204020204" pitchFamily="34" charset="-122"/>
                </a:rPr>
                <a:t>/</a:t>
              </a:r>
              <a:r>
                <a:rPr kumimoji="1" lang="zh-CN" altLang="en-US" sz="1200" b="1" dirty="0">
                  <a:solidFill>
                    <a:schemeClr val="bg1"/>
                  </a:solidFill>
                  <a:latin typeface="微软雅黑" panose="020B0503020204020204" pitchFamily="34" charset="-122"/>
                  <a:ea typeface="微软雅黑" panose="020B0503020204020204" pitchFamily="34" charset="-122"/>
                </a:rPr>
                <a:t>类型</a:t>
              </a:r>
              <a:endParaRPr kumimoji="1" lang="zh-CN" altLang="en-US" sz="1200" b="1" dirty="0">
                <a:solidFill>
                  <a:schemeClr val="bg1"/>
                </a:solidFill>
                <a:latin typeface="微软雅黑" panose="020B0503020204020204" pitchFamily="34" charset="-122"/>
                <a:ea typeface="微软雅黑" panose="020B0503020204020204" pitchFamily="34" charset="-122"/>
              </a:endParaRPr>
            </a:p>
          </p:txBody>
        </p:sp>
        <p:sp>
          <p:nvSpPr>
            <p:cNvPr id="102" name="Rectangle 26"/>
            <p:cNvSpPr>
              <a:spLocks noChangeArrowheads="1"/>
            </p:cNvSpPr>
            <p:nvPr/>
          </p:nvSpPr>
          <p:spPr bwMode="auto">
            <a:xfrm>
              <a:off x="6471670" y="3659691"/>
              <a:ext cx="1131716" cy="424393"/>
            </a:xfrm>
            <a:prstGeom prst="rect">
              <a:avLst/>
            </a:prstGeom>
            <a:noFill/>
            <a:ln w="19050">
              <a:solidFill>
                <a:schemeClr val="tx1"/>
              </a:solidFill>
              <a:miter lim="800000"/>
            </a:ln>
            <a:effectLst/>
            <a:extLst>
              <a:ext uri="{909E8E84-426E-40DD-AFC4-6F175D3DCCD1}">
                <a14:hiddenFill xmlns:a14="http://schemas.microsoft.com/office/drawing/2010/main">
                  <a:solidFill>
                    <a:srgbClr val="CCFF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zh-CN" altLang="en-US" sz="1200" b="1" dirty="0">
                  <a:solidFill>
                    <a:schemeClr val="bg1"/>
                  </a:solidFill>
                  <a:latin typeface="微软雅黑" panose="020B0503020204020204" pitchFamily="34" charset="-122"/>
                  <a:ea typeface="微软雅黑" panose="020B0503020204020204" pitchFamily="34" charset="-122"/>
                </a:rPr>
                <a:t>数      </a:t>
              </a:r>
              <a:r>
                <a:rPr kumimoji="1" lang="zh-CN" altLang="en-US" sz="1200" b="1" dirty="0" smtClean="0">
                  <a:solidFill>
                    <a:schemeClr val="bg1"/>
                  </a:solidFill>
                  <a:latin typeface="微软雅黑" panose="020B0503020204020204" pitchFamily="34" charset="-122"/>
                  <a:ea typeface="微软雅黑" panose="020B0503020204020204" pitchFamily="34" charset="-122"/>
                </a:rPr>
                <a:t>据</a:t>
              </a:r>
              <a:endParaRPr kumimoji="1" lang="zh-CN" altLang="en-US" sz="1200" b="1" dirty="0">
                <a:solidFill>
                  <a:schemeClr val="bg1"/>
                </a:solidFill>
                <a:latin typeface="微软雅黑" panose="020B0503020204020204" pitchFamily="34" charset="-122"/>
                <a:ea typeface="微软雅黑" panose="020B0503020204020204" pitchFamily="34" charset="-122"/>
              </a:endParaRPr>
            </a:p>
          </p:txBody>
        </p:sp>
        <p:sp>
          <p:nvSpPr>
            <p:cNvPr id="103" name="Rectangle 27"/>
            <p:cNvSpPr>
              <a:spLocks noChangeArrowheads="1"/>
            </p:cNvSpPr>
            <p:nvPr/>
          </p:nvSpPr>
          <p:spPr bwMode="auto">
            <a:xfrm>
              <a:off x="7603386" y="3659691"/>
              <a:ext cx="754477" cy="424393"/>
            </a:xfrm>
            <a:prstGeom prst="rect">
              <a:avLst/>
            </a:prstGeom>
            <a:solidFill>
              <a:srgbClr val="0000CC"/>
            </a:solidFill>
            <a:ln w="1905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smtClean="0">
                  <a:solidFill>
                    <a:schemeClr val="bg1"/>
                  </a:solidFill>
                  <a:latin typeface="微软雅黑" panose="020B0503020204020204" pitchFamily="34" charset="-122"/>
                  <a:ea typeface="微软雅黑" panose="020B0503020204020204" pitchFamily="34" charset="-122"/>
                </a:rPr>
                <a:t>FCS</a:t>
              </a:r>
              <a:endParaRPr lang="en-US" altLang="zh-CN" sz="1200" b="1" dirty="0">
                <a:solidFill>
                  <a:schemeClr val="bg1"/>
                </a:solidFill>
                <a:latin typeface="微软雅黑" panose="020B0503020204020204" pitchFamily="34" charset="-122"/>
                <a:ea typeface="微软雅黑" panose="020B0503020204020204" pitchFamily="34" charset="-122"/>
              </a:endParaRPr>
            </a:p>
          </p:txBody>
        </p:sp>
        <p:grpSp>
          <p:nvGrpSpPr>
            <p:cNvPr id="83" name="组合 82"/>
            <p:cNvGrpSpPr/>
            <p:nvPr/>
          </p:nvGrpSpPr>
          <p:grpSpPr>
            <a:xfrm>
              <a:off x="3456187" y="4367009"/>
              <a:ext cx="4901676" cy="274434"/>
              <a:chOff x="1568624" y="1097692"/>
              <a:chExt cx="7920880" cy="443473"/>
            </a:xfrm>
          </p:grpSpPr>
          <p:cxnSp>
            <p:nvCxnSpPr>
              <p:cNvPr id="84" name="直接连接符 43"/>
              <p:cNvCxnSpPr>
                <a:cxnSpLocks noChangeShapeType="1"/>
              </p:cNvCxnSpPr>
              <p:nvPr/>
            </p:nvCxnSpPr>
            <p:spPr bwMode="auto">
              <a:xfrm>
                <a:off x="1568624" y="1313334"/>
                <a:ext cx="7920880" cy="0"/>
              </a:xfrm>
              <a:prstGeom prst="line">
                <a:avLst/>
              </a:prstGeom>
              <a:noFill/>
              <a:ln w="19050" algn="ctr">
                <a:solidFill>
                  <a:schemeClr val="tx1"/>
                </a:solidFill>
                <a:round/>
                <a:headEnd type="triangle" w="med" len="lg"/>
                <a:tailEnd type="triangle" w="med" len="lg"/>
              </a:ln>
            </p:spPr>
          </p:cxnSp>
          <p:sp>
            <p:nvSpPr>
              <p:cNvPr id="85" name="Rectangle 50"/>
              <p:cNvSpPr>
                <a:spLocks noChangeArrowheads="1"/>
              </p:cNvSpPr>
              <p:nvPr/>
            </p:nvSpPr>
            <p:spPr bwMode="auto">
              <a:xfrm>
                <a:off x="4625331" y="1097692"/>
                <a:ext cx="1505012" cy="443473"/>
              </a:xfrm>
              <a:prstGeom prst="rect">
                <a:avLst/>
              </a:prstGeom>
              <a:solidFill>
                <a:srgbClr val="C3E3F9"/>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none" lIns="90488" tIns="44450" rIns="90488" bIns="44450">
                <a:spAutoFit/>
              </a:bodyPr>
              <a:lstStyle/>
              <a:p>
                <a:pPr algn="ctr" defTabSz="762000" eaLnBrk="0" hangingPunct="0"/>
                <a:r>
                  <a:rPr lang="en-US" altLang="zh-CN" sz="1200" b="1" dirty="0">
                    <a:solidFill>
                      <a:srgbClr val="0000CC"/>
                    </a:solidFill>
                    <a:latin typeface="微软雅黑" panose="020B0503020204020204" pitchFamily="34" charset="-122"/>
                    <a:ea typeface="微软雅黑" panose="020B0503020204020204" pitchFamily="34" charset="-122"/>
                  </a:rPr>
                  <a:t>802.1Q </a:t>
                </a:r>
                <a:r>
                  <a:rPr lang="zh-CN" altLang="en-US" sz="1200" b="1" dirty="0">
                    <a:solidFill>
                      <a:srgbClr val="0000CC"/>
                    </a:solidFill>
                    <a:latin typeface="微软雅黑" panose="020B0503020204020204" pitchFamily="34" charset="-122"/>
                    <a:ea typeface="微软雅黑" panose="020B0503020204020204" pitchFamily="34" charset="-122"/>
                  </a:rPr>
                  <a:t>帧</a:t>
                </a:r>
                <a:endParaRPr lang="zh-CN" altLang="en-US" sz="1200" b="1" dirty="0">
                  <a:solidFill>
                    <a:srgbClr val="0000CC"/>
                  </a:solidFill>
                  <a:latin typeface="微软雅黑" panose="020B0503020204020204" pitchFamily="34" charset="-122"/>
                  <a:ea typeface="微软雅黑" panose="020B0503020204020204" pitchFamily="34" charset="-122"/>
                </a:endParaRPr>
              </a:p>
            </p:txBody>
          </p:sp>
        </p:grpSp>
      </p:grpSp>
      <p:sp>
        <p:nvSpPr>
          <p:cNvPr id="71" name="AutoShape 5"/>
          <p:cNvSpPr>
            <a:spLocks noChangeArrowheads="1"/>
          </p:cNvSpPr>
          <p:nvPr/>
        </p:nvSpPr>
        <p:spPr bwMode="auto">
          <a:xfrm>
            <a:off x="502919" y="638616"/>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2" name="Rectangle 6"/>
          <p:cNvSpPr>
            <a:spLocks noChangeArrowheads="1"/>
          </p:cNvSpPr>
          <p:nvPr/>
        </p:nvSpPr>
        <p:spPr bwMode="auto">
          <a:xfrm>
            <a:off x="2679377" y="615526"/>
            <a:ext cx="377539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anose="020B0503020204020204" pitchFamily="34" charset="-122"/>
                <a:ea typeface="微软雅黑" panose="020B0503020204020204" pitchFamily="34" charset="-122"/>
              </a:rPr>
              <a:t>虚拟局域网使用的以太网帧格式</a:t>
            </a:r>
            <a:endParaRPr lang="fr-FR" altLang="zh-CN" sz="2000" b="1" dirty="0">
              <a:solidFill>
                <a:schemeClr val="bg1"/>
              </a:solidFill>
              <a:latin typeface="微软雅黑" panose="020B0503020204020204" pitchFamily="34" charset="-122"/>
              <a:ea typeface="微软雅黑" panose="020B0503020204020204" pitchFamily="34" charset="-122"/>
            </a:endParaRPr>
          </a:p>
        </p:txBody>
      </p:sp>
      <p:sp>
        <p:nvSpPr>
          <p:cNvPr id="6" name="上箭头 5"/>
          <p:cNvSpPr/>
          <p:nvPr/>
        </p:nvSpPr>
        <p:spPr>
          <a:xfrm flipV="1">
            <a:off x="4374423" y="3082228"/>
            <a:ext cx="176501" cy="266792"/>
          </a:xfrm>
          <a:prstGeom prst="upArrow">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组合 2"/>
          <p:cNvGrpSpPr/>
          <p:nvPr/>
        </p:nvGrpSpPr>
        <p:grpSpPr>
          <a:xfrm>
            <a:off x="566284" y="1119934"/>
            <a:ext cx="4747593" cy="945047"/>
            <a:chOff x="1035850" y="1204307"/>
            <a:chExt cx="4747593" cy="945047"/>
          </a:xfrm>
        </p:grpSpPr>
        <p:sp>
          <p:nvSpPr>
            <p:cNvPr id="48" name="矩形 47"/>
            <p:cNvSpPr/>
            <p:nvPr/>
          </p:nvSpPr>
          <p:spPr>
            <a:xfrm>
              <a:off x="3897250" y="1695599"/>
              <a:ext cx="1131716" cy="424393"/>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Rectangle 4"/>
            <p:cNvSpPr>
              <a:spLocks noChangeArrowheads="1"/>
            </p:cNvSpPr>
            <p:nvPr/>
          </p:nvSpPr>
          <p:spPr bwMode="auto">
            <a:xfrm>
              <a:off x="1035850" y="1721032"/>
              <a:ext cx="710132" cy="428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a:r>
                <a:rPr kumimoji="1" lang="zh-CN" altLang="en-US" sz="1100" b="1" dirty="0" smtClean="0">
                  <a:latin typeface="微软雅黑" panose="020B0503020204020204" pitchFamily="34" charset="-122"/>
                  <a:ea typeface="微软雅黑" panose="020B0503020204020204" pitchFamily="34" charset="-122"/>
                </a:rPr>
                <a:t>以太网</a:t>
              </a:r>
              <a:endParaRPr kumimoji="1" lang="en-US" altLang="zh-CN" sz="1100" b="1" dirty="0" smtClean="0">
                <a:latin typeface="微软雅黑" panose="020B0503020204020204" pitchFamily="34" charset="-122"/>
                <a:ea typeface="微软雅黑" panose="020B0503020204020204" pitchFamily="34" charset="-122"/>
              </a:endParaRPr>
            </a:p>
            <a:p>
              <a:pPr algn="ctr" defTabSz="762000"/>
              <a:r>
                <a:rPr kumimoji="1" lang="en-US" altLang="zh-CN" sz="1100" b="1" dirty="0" smtClean="0">
                  <a:latin typeface="微软雅黑" panose="020B0503020204020204" pitchFamily="34" charset="-122"/>
                  <a:ea typeface="微软雅黑" panose="020B0503020204020204" pitchFamily="34" charset="-122"/>
                </a:rPr>
                <a:t>MAC </a:t>
              </a:r>
              <a:r>
                <a:rPr kumimoji="1" lang="zh-CN" altLang="en-US" sz="1100" b="1" dirty="0" smtClean="0">
                  <a:latin typeface="微软雅黑" panose="020B0503020204020204" pitchFamily="34" charset="-122"/>
                  <a:ea typeface="微软雅黑" panose="020B0503020204020204" pitchFamily="34" charset="-122"/>
                </a:rPr>
                <a:t>帧</a:t>
              </a:r>
              <a:endParaRPr kumimoji="1" lang="zh-CN" altLang="en-US" sz="1100" b="1" dirty="0">
                <a:latin typeface="微软雅黑" panose="020B0503020204020204" pitchFamily="34" charset="-122"/>
                <a:ea typeface="微软雅黑" panose="020B0503020204020204" pitchFamily="34" charset="-122"/>
              </a:endParaRPr>
            </a:p>
          </p:txBody>
        </p:sp>
        <p:sp>
          <p:nvSpPr>
            <p:cNvPr id="50" name="Rectangle 5"/>
            <p:cNvSpPr>
              <a:spLocks noChangeArrowheads="1"/>
            </p:cNvSpPr>
            <p:nvPr/>
          </p:nvSpPr>
          <p:spPr bwMode="auto">
            <a:xfrm>
              <a:off x="1275845" y="1463701"/>
              <a:ext cx="464872" cy="2590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a:r>
                <a:rPr kumimoji="1" lang="zh-CN" altLang="en-US" sz="1100" b="1" dirty="0" smtClean="0">
                  <a:latin typeface="微软雅黑" panose="020B0503020204020204" pitchFamily="34" charset="-122"/>
                  <a:ea typeface="微软雅黑" panose="020B0503020204020204" pitchFamily="34" charset="-122"/>
                </a:rPr>
                <a:t>字节</a:t>
              </a:r>
              <a:endParaRPr kumimoji="1" lang="en-US" altLang="zh-CN" sz="1100" b="1" dirty="0">
                <a:latin typeface="微软雅黑" panose="020B0503020204020204" pitchFamily="34" charset="-122"/>
                <a:ea typeface="微软雅黑" panose="020B0503020204020204" pitchFamily="34" charset="-122"/>
              </a:endParaRPr>
            </a:p>
          </p:txBody>
        </p:sp>
        <p:sp>
          <p:nvSpPr>
            <p:cNvPr id="51" name="Rectangle 6"/>
            <p:cNvSpPr>
              <a:spLocks noChangeArrowheads="1"/>
            </p:cNvSpPr>
            <p:nvPr/>
          </p:nvSpPr>
          <p:spPr bwMode="auto">
            <a:xfrm>
              <a:off x="1941977" y="1459197"/>
              <a:ext cx="269306" cy="2590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a:r>
                <a:rPr kumimoji="1" lang="en-US" altLang="zh-CN" sz="1100" b="1" dirty="0">
                  <a:latin typeface="微软雅黑" panose="020B0503020204020204" pitchFamily="34" charset="-122"/>
                  <a:ea typeface="微软雅黑" panose="020B0503020204020204" pitchFamily="34" charset="-122"/>
                </a:rPr>
                <a:t>6</a:t>
              </a:r>
              <a:endParaRPr kumimoji="1" lang="en-US" altLang="zh-CN" sz="1100" b="1" dirty="0">
                <a:latin typeface="微软雅黑" panose="020B0503020204020204" pitchFamily="34" charset="-122"/>
                <a:ea typeface="微软雅黑" panose="020B0503020204020204" pitchFamily="34" charset="-122"/>
              </a:endParaRPr>
            </a:p>
          </p:txBody>
        </p:sp>
        <p:sp>
          <p:nvSpPr>
            <p:cNvPr id="52" name="Rectangle 7"/>
            <p:cNvSpPr>
              <a:spLocks noChangeArrowheads="1"/>
            </p:cNvSpPr>
            <p:nvPr/>
          </p:nvSpPr>
          <p:spPr bwMode="auto">
            <a:xfrm>
              <a:off x="2691677" y="1459197"/>
              <a:ext cx="269306" cy="2590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a:r>
                <a:rPr kumimoji="1" lang="en-US" altLang="zh-CN" sz="1100" b="1">
                  <a:latin typeface="微软雅黑" panose="020B0503020204020204" pitchFamily="34" charset="-122"/>
                  <a:ea typeface="微软雅黑" panose="020B0503020204020204" pitchFamily="34" charset="-122"/>
                </a:rPr>
                <a:t>6</a:t>
              </a:r>
              <a:endParaRPr kumimoji="1" lang="en-US" altLang="zh-CN" sz="1100" b="1">
                <a:latin typeface="微软雅黑" panose="020B0503020204020204" pitchFamily="34" charset="-122"/>
                <a:ea typeface="微软雅黑" panose="020B0503020204020204" pitchFamily="34" charset="-122"/>
              </a:endParaRPr>
            </a:p>
          </p:txBody>
        </p:sp>
        <p:sp>
          <p:nvSpPr>
            <p:cNvPr id="53" name="Rectangle 8"/>
            <p:cNvSpPr>
              <a:spLocks noChangeArrowheads="1"/>
            </p:cNvSpPr>
            <p:nvPr/>
          </p:nvSpPr>
          <p:spPr bwMode="auto">
            <a:xfrm>
              <a:off x="3337916" y="1459197"/>
              <a:ext cx="269306" cy="2590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a:r>
                <a:rPr kumimoji="1" lang="en-US" altLang="zh-CN" sz="1100" b="1">
                  <a:latin typeface="微软雅黑" panose="020B0503020204020204" pitchFamily="34" charset="-122"/>
                  <a:ea typeface="微软雅黑" panose="020B0503020204020204" pitchFamily="34" charset="-122"/>
                </a:rPr>
                <a:t>2</a:t>
              </a:r>
              <a:endParaRPr kumimoji="1" lang="en-US" altLang="zh-CN" sz="1100" b="1">
                <a:latin typeface="微软雅黑" panose="020B0503020204020204" pitchFamily="34" charset="-122"/>
                <a:ea typeface="微软雅黑" panose="020B0503020204020204" pitchFamily="34" charset="-122"/>
              </a:endParaRPr>
            </a:p>
          </p:txBody>
        </p:sp>
        <p:sp>
          <p:nvSpPr>
            <p:cNvPr id="54" name="Rectangle 9"/>
            <p:cNvSpPr>
              <a:spLocks noChangeArrowheads="1"/>
            </p:cNvSpPr>
            <p:nvPr/>
          </p:nvSpPr>
          <p:spPr bwMode="auto">
            <a:xfrm>
              <a:off x="3993410" y="1459197"/>
              <a:ext cx="888365" cy="2578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a:r>
                <a:rPr kumimoji="1" lang="en-US" altLang="zh-CN" sz="1100" b="1" dirty="0" smtClean="0">
                  <a:latin typeface="微软雅黑" panose="020B0503020204020204" pitchFamily="34" charset="-122"/>
                  <a:ea typeface="微软雅黑" panose="020B0503020204020204" pitchFamily="34" charset="-122"/>
                </a:rPr>
                <a:t>46 </a:t>
              </a:r>
              <a:r>
                <a:rPr kumimoji="1" lang="en-US" altLang="zh-CN" sz="1100" b="1" dirty="0">
                  <a:latin typeface="微软雅黑" panose="020B0503020204020204" pitchFamily="34" charset="-122"/>
                  <a:ea typeface="微软雅黑" panose="020B0503020204020204" pitchFamily="34" charset="-122"/>
                </a:rPr>
                <a:t>~ 1500</a:t>
              </a:r>
              <a:endParaRPr kumimoji="1" lang="en-US" altLang="zh-CN" sz="1100" b="1" dirty="0">
                <a:latin typeface="微软雅黑" panose="020B0503020204020204" pitchFamily="34" charset="-122"/>
                <a:ea typeface="微软雅黑" panose="020B0503020204020204" pitchFamily="34" charset="-122"/>
              </a:endParaRPr>
            </a:p>
          </p:txBody>
        </p:sp>
        <p:sp>
          <p:nvSpPr>
            <p:cNvPr id="55" name="Rectangle 10"/>
            <p:cNvSpPr>
              <a:spLocks noChangeArrowheads="1"/>
            </p:cNvSpPr>
            <p:nvPr/>
          </p:nvSpPr>
          <p:spPr bwMode="auto">
            <a:xfrm>
              <a:off x="5268669" y="1459197"/>
              <a:ext cx="269306" cy="2590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a:r>
                <a:rPr kumimoji="1" lang="en-US" altLang="zh-CN" sz="1100" b="1">
                  <a:latin typeface="微软雅黑" panose="020B0503020204020204" pitchFamily="34" charset="-122"/>
                  <a:ea typeface="微软雅黑" panose="020B0503020204020204" pitchFamily="34" charset="-122"/>
                </a:rPr>
                <a:t>4</a:t>
              </a:r>
              <a:endParaRPr kumimoji="1" lang="en-US" altLang="zh-CN" sz="1100" b="1">
                <a:latin typeface="微软雅黑" panose="020B0503020204020204" pitchFamily="34" charset="-122"/>
                <a:ea typeface="微软雅黑" panose="020B0503020204020204" pitchFamily="34" charset="-122"/>
              </a:endParaRPr>
            </a:p>
          </p:txBody>
        </p:sp>
        <p:sp>
          <p:nvSpPr>
            <p:cNvPr id="57" name="Rectangle 22"/>
            <p:cNvSpPr>
              <a:spLocks noChangeArrowheads="1"/>
            </p:cNvSpPr>
            <p:nvPr/>
          </p:nvSpPr>
          <p:spPr bwMode="auto">
            <a:xfrm>
              <a:off x="1711114" y="1695600"/>
              <a:ext cx="740861" cy="424393"/>
            </a:xfrm>
            <a:prstGeom prst="rect">
              <a:avLst/>
            </a:prstGeom>
            <a:solidFill>
              <a:srgbClr val="0000CC"/>
            </a:solidFill>
            <a:ln w="1905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762000"/>
              <a:r>
                <a:rPr kumimoji="1" lang="zh-CN" altLang="en-US" sz="1200" b="1" dirty="0">
                  <a:solidFill>
                    <a:schemeClr val="bg1"/>
                  </a:solidFill>
                  <a:latin typeface="微软雅黑" panose="020B0503020204020204" pitchFamily="34" charset="-122"/>
                  <a:ea typeface="微软雅黑" panose="020B0503020204020204" pitchFamily="34" charset="-122"/>
                </a:rPr>
                <a:t>目地</a:t>
              </a:r>
              <a:r>
                <a:rPr kumimoji="1" lang="zh-CN" altLang="en-US" sz="1200" b="1" dirty="0" smtClean="0">
                  <a:solidFill>
                    <a:schemeClr val="bg1"/>
                  </a:solidFill>
                  <a:latin typeface="微软雅黑" panose="020B0503020204020204" pitchFamily="34" charset="-122"/>
                  <a:ea typeface="微软雅黑" panose="020B0503020204020204" pitchFamily="34" charset="-122"/>
                </a:rPr>
                <a:t>地址  </a:t>
              </a:r>
              <a:endParaRPr kumimoji="1" lang="zh-CN" altLang="en-US" sz="1200" b="1" dirty="0">
                <a:solidFill>
                  <a:schemeClr val="bg1"/>
                </a:solidFill>
                <a:latin typeface="微软雅黑" panose="020B0503020204020204" pitchFamily="34" charset="-122"/>
                <a:ea typeface="微软雅黑" panose="020B0503020204020204" pitchFamily="34" charset="-122"/>
              </a:endParaRPr>
            </a:p>
          </p:txBody>
        </p:sp>
        <p:sp>
          <p:nvSpPr>
            <p:cNvPr id="58" name="Rectangle 23"/>
            <p:cNvSpPr>
              <a:spLocks noChangeArrowheads="1"/>
            </p:cNvSpPr>
            <p:nvPr/>
          </p:nvSpPr>
          <p:spPr bwMode="auto">
            <a:xfrm>
              <a:off x="2451974" y="1695600"/>
              <a:ext cx="707322" cy="424393"/>
            </a:xfrm>
            <a:prstGeom prst="rect">
              <a:avLst/>
            </a:prstGeom>
            <a:solidFill>
              <a:srgbClr val="0000CC"/>
            </a:solidFill>
            <a:ln w="1905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762000"/>
              <a:r>
                <a:rPr kumimoji="1" lang="zh-CN" altLang="en-US" sz="1200" b="1" dirty="0">
                  <a:solidFill>
                    <a:schemeClr val="bg1"/>
                  </a:solidFill>
                  <a:latin typeface="微软雅黑" panose="020B0503020204020204" pitchFamily="34" charset="-122"/>
                  <a:ea typeface="微软雅黑" panose="020B0503020204020204" pitchFamily="34" charset="-122"/>
                </a:rPr>
                <a:t>源地址</a:t>
              </a:r>
              <a:endParaRPr kumimoji="1" lang="zh-CN" altLang="en-US" sz="1200" b="1" dirty="0">
                <a:solidFill>
                  <a:schemeClr val="bg1"/>
                </a:solidFill>
                <a:latin typeface="微软雅黑" panose="020B0503020204020204" pitchFamily="34" charset="-122"/>
                <a:ea typeface="微软雅黑" panose="020B0503020204020204" pitchFamily="34" charset="-122"/>
              </a:endParaRPr>
            </a:p>
          </p:txBody>
        </p:sp>
        <p:sp>
          <p:nvSpPr>
            <p:cNvPr id="60" name="Rectangle 25"/>
            <p:cNvSpPr>
              <a:spLocks noChangeArrowheads="1"/>
            </p:cNvSpPr>
            <p:nvPr/>
          </p:nvSpPr>
          <p:spPr bwMode="auto">
            <a:xfrm>
              <a:off x="3098212" y="1695600"/>
              <a:ext cx="799038" cy="424393"/>
            </a:xfrm>
            <a:prstGeom prst="rect">
              <a:avLst/>
            </a:prstGeom>
            <a:solidFill>
              <a:srgbClr val="0000CC"/>
            </a:solidFill>
            <a:ln w="1905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762000"/>
              <a:r>
                <a:rPr kumimoji="1" lang="zh-CN" altLang="en-US" sz="1200" b="1" dirty="0">
                  <a:solidFill>
                    <a:schemeClr val="bg1"/>
                  </a:solidFill>
                  <a:latin typeface="微软雅黑" panose="020B0503020204020204" pitchFamily="34" charset="-122"/>
                  <a:ea typeface="微软雅黑" panose="020B0503020204020204" pitchFamily="34" charset="-122"/>
                </a:rPr>
                <a:t>长度</a:t>
              </a:r>
              <a:r>
                <a:rPr kumimoji="1" lang="en-US" altLang="zh-CN" sz="1200" b="1" dirty="0">
                  <a:solidFill>
                    <a:schemeClr val="bg1"/>
                  </a:solidFill>
                  <a:latin typeface="微软雅黑" panose="020B0503020204020204" pitchFamily="34" charset="-122"/>
                  <a:ea typeface="微软雅黑" panose="020B0503020204020204" pitchFamily="34" charset="-122"/>
                </a:rPr>
                <a:t>/</a:t>
              </a:r>
              <a:r>
                <a:rPr kumimoji="1" lang="zh-CN" altLang="en-US" sz="1200" b="1" dirty="0">
                  <a:solidFill>
                    <a:schemeClr val="bg1"/>
                  </a:solidFill>
                  <a:latin typeface="微软雅黑" panose="020B0503020204020204" pitchFamily="34" charset="-122"/>
                  <a:ea typeface="微软雅黑" panose="020B0503020204020204" pitchFamily="34" charset="-122"/>
                </a:rPr>
                <a:t>类型</a:t>
              </a:r>
              <a:endParaRPr kumimoji="1" lang="zh-CN" altLang="en-US" sz="1200" b="1" dirty="0">
                <a:solidFill>
                  <a:schemeClr val="bg1"/>
                </a:solidFill>
                <a:latin typeface="微软雅黑" panose="020B0503020204020204" pitchFamily="34" charset="-122"/>
                <a:ea typeface="微软雅黑" panose="020B0503020204020204" pitchFamily="34" charset="-122"/>
              </a:endParaRPr>
            </a:p>
          </p:txBody>
        </p:sp>
        <p:sp>
          <p:nvSpPr>
            <p:cNvPr id="61" name="Rectangle 26"/>
            <p:cNvSpPr>
              <a:spLocks noChangeArrowheads="1"/>
            </p:cNvSpPr>
            <p:nvPr/>
          </p:nvSpPr>
          <p:spPr bwMode="auto">
            <a:xfrm>
              <a:off x="3897250" y="1695600"/>
              <a:ext cx="1131716" cy="424393"/>
            </a:xfrm>
            <a:prstGeom prst="rect">
              <a:avLst/>
            </a:prstGeom>
            <a:noFill/>
            <a:ln w="19050">
              <a:solidFill>
                <a:schemeClr val="tx1"/>
              </a:solidFill>
              <a:miter lim="800000"/>
            </a:ln>
            <a:effectLst/>
            <a:extLst>
              <a:ext uri="{909E8E84-426E-40DD-AFC4-6F175D3DCCD1}">
                <a14:hiddenFill xmlns:a14="http://schemas.microsoft.com/office/drawing/2010/main">
                  <a:solidFill>
                    <a:srgbClr val="CCFF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zh-CN" altLang="en-US" sz="1200" b="1" dirty="0">
                  <a:solidFill>
                    <a:schemeClr val="bg1"/>
                  </a:solidFill>
                  <a:latin typeface="微软雅黑" panose="020B0503020204020204" pitchFamily="34" charset="-122"/>
                  <a:ea typeface="微软雅黑" panose="020B0503020204020204" pitchFamily="34" charset="-122"/>
                </a:rPr>
                <a:t>数      </a:t>
              </a:r>
              <a:r>
                <a:rPr kumimoji="1" lang="zh-CN" altLang="en-US" sz="1200" b="1" dirty="0" smtClean="0">
                  <a:solidFill>
                    <a:schemeClr val="bg1"/>
                  </a:solidFill>
                  <a:latin typeface="微软雅黑" panose="020B0503020204020204" pitchFamily="34" charset="-122"/>
                  <a:ea typeface="微软雅黑" panose="020B0503020204020204" pitchFamily="34" charset="-122"/>
                </a:rPr>
                <a:t>据</a:t>
              </a:r>
              <a:endParaRPr kumimoji="1" lang="zh-CN" altLang="en-US" sz="1200" b="1" dirty="0">
                <a:solidFill>
                  <a:schemeClr val="bg1"/>
                </a:solidFill>
                <a:latin typeface="微软雅黑" panose="020B0503020204020204" pitchFamily="34" charset="-122"/>
                <a:ea typeface="微软雅黑" panose="020B0503020204020204" pitchFamily="34" charset="-122"/>
              </a:endParaRPr>
            </a:p>
          </p:txBody>
        </p:sp>
        <p:sp>
          <p:nvSpPr>
            <p:cNvPr id="62" name="Rectangle 27"/>
            <p:cNvSpPr>
              <a:spLocks noChangeArrowheads="1"/>
            </p:cNvSpPr>
            <p:nvPr/>
          </p:nvSpPr>
          <p:spPr bwMode="auto">
            <a:xfrm>
              <a:off x="5028966" y="1695600"/>
              <a:ext cx="754477" cy="424393"/>
            </a:xfrm>
            <a:prstGeom prst="rect">
              <a:avLst/>
            </a:prstGeom>
            <a:solidFill>
              <a:srgbClr val="0000CC"/>
            </a:solidFill>
            <a:ln w="1905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sz="1200" b="1" dirty="0" smtClean="0">
                  <a:solidFill>
                    <a:schemeClr val="bg1"/>
                  </a:solidFill>
                  <a:latin typeface="微软雅黑" panose="020B0503020204020204" pitchFamily="34" charset="-122"/>
                  <a:ea typeface="微软雅黑" panose="020B0503020204020204" pitchFamily="34" charset="-122"/>
                </a:rPr>
                <a:t>FCS</a:t>
              </a:r>
              <a:endParaRPr lang="en-US" altLang="zh-CN" sz="1200" b="1" dirty="0">
                <a:solidFill>
                  <a:schemeClr val="bg1"/>
                </a:solidFill>
                <a:latin typeface="微软雅黑" panose="020B0503020204020204" pitchFamily="34" charset="-122"/>
                <a:ea typeface="微软雅黑" panose="020B0503020204020204" pitchFamily="34" charset="-122"/>
              </a:endParaRPr>
            </a:p>
          </p:txBody>
        </p:sp>
        <p:grpSp>
          <p:nvGrpSpPr>
            <p:cNvPr id="63" name="组合 62"/>
            <p:cNvGrpSpPr/>
            <p:nvPr/>
          </p:nvGrpSpPr>
          <p:grpSpPr>
            <a:xfrm>
              <a:off x="1711113" y="1204307"/>
              <a:ext cx="4072329" cy="274434"/>
              <a:chOff x="1568624" y="1124482"/>
              <a:chExt cx="7920880" cy="297476"/>
            </a:xfrm>
          </p:grpSpPr>
          <p:cxnSp>
            <p:nvCxnSpPr>
              <p:cNvPr id="64" name="直接连接符 43"/>
              <p:cNvCxnSpPr>
                <a:cxnSpLocks noChangeShapeType="1"/>
              </p:cNvCxnSpPr>
              <p:nvPr/>
            </p:nvCxnSpPr>
            <p:spPr bwMode="auto">
              <a:xfrm>
                <a:off x="1568624" y="1313334"/>
                <a:ext cx="7920880" cy="0"/>
              </a:xfrm>
              <a:prstGeom prst="line">
                <a:avLst/>
              </a:prstGeom>
              <a:noFill/>
              <a:ln w="19050" algn="ctr">
                <a:solidFill>
                  <a:schemeClr val="tx1"/>
                </a:solidFill>
                <a:round/>
                <a:headEnd type="triangle" w="med" len="lg"/>
                <a:tailEnd type="triangle" w="med" len="lg"/>
              </a:ln>
            </p:spPr>
          </p:cxnSp>
          <p:sp>
            <p:nvSpPr>
              <p:cNvPr id="65" name="Rectangle 50"/>
              <p:cNvSpPr>
                <a:spLocks noChangeArrowheads="1"/>
              </p:cNvSpPr>
              <p:nvPr/>
            </p:nvSpPr>
            <p:spPr bwMode="auto">
              <a:xfrm>
                <a:off x="4359820" y="1124482"/>
                <a:ext cx="2516326" cy="297476"/>
              </a:xfrm>
              <a:prstGeom prst="rect">
                <a:avLst/>
              </a:prstGeom>
              <a:solidFill>
                <a:srgbClr val="C3E3F9"/>
              </a:solidFill>
              <a:ln>
                <a:noFill/>
              </a:ln>
              <a:extLst>
                <a:ext uri="{91240B29-F687-4F45-9708-019B960494DF}">
                  <a14:hiddenLine xmlns:a14="http://schemas.microsoft.com/office/drawing/2010/main" w="12700">
                    <a:solidFill>
                      <a:srgbClr val="000000"/>
                    </a:solidFill>
                    <a:miter lim="800000"/>
                    <a:headEnd/>
                    <a:tailEnd/>
                  </a14:hiddenLine>
                </a:ext>
              </a:extLst>
            </p:spPr>
            <p:txBody>
              <a:bodyPr wrap="square" lIns="90488" tIns="44450" rIns="90488" bIns="44450">
                <a:spAutoFit/>
              </a:bodyPr>
              <a:lstStyle/>
              <a:p>
                <a:pPr algn="ctr" defTabSz="762000" eaLnBrk="0" hangingPunct="0"/>
                <a:r>
                  <a:rPr lang="zh-CN" altLang="en-US" sz="1200" b="1" dirty="0" smtClean="0">
                    <a:solidFill>
                      <a:srgbClr val="0000CC"/>
                    </a:solidFill>
                    <a:latin typeface="微软雅黑" panose="020B0503020204020204" pitchFamily="34" charset="-122"/>
                    <a:ea typeface="微软雅黑" panose="020B0503020204020204" pitchFamily="34" charset="-122"/>
                  </a:rPr>
                  <a:t>标准的以太网帧</a:t>
                </a:r>
                <a:endParaRPr lang="zh-CN" altLang="en-US" sz="1200" b="1" dirty="0">
                  <a:solidFill>
                    <a:srgbClr val="0000CC"/>
                  </a:solidFill>
                  <a:latin typeface="微软雅黑" panose="020B0503020204020204" pitchFamily="34" charset="-122"/>
                  <a:ea typeface="微软雅黑" panose="020B0503020204020204" pitchFamily="34" charset="-122"/>
                </a:endParaRPr>
              </a:p>
            </p:txBody>
          </p:sp>
        </p:grpSp>
      </p:grpSp>
      <p:sp>
        <p:nvSpPr>
          <p:cNvPr id="175" name="上箭头 174"/>
          <p:cNvSpPr/>
          <p:nvPr/>
        </p:nvSpPr>
        <p:spPr>
          <a:xfrm>
            <a:off x="2115076" y="2066456"/>
            <a:ext cx="176501" cy="266792"/>
          </a:xfrm>
          <a:prstGeom prst="upArrow">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p:cNvGrpSpPr/>
          <p:nvPr/>
        </p:nvGrpSpPr>
        <p:grpSpPr>
          <a:xfrm>
            <a:off x="1630787" y="2328047"/>
            <a:ext cx="5624384" cy="762787"/>
            <a:chOff x="1630787" y="2328047"/>
            <a:chExt cx="5624384" cy="762787"/>
          </a:xfrm>
        </p:grpSpPr>
        <p:grpSp>
          <p:nvGrpSpPr>
            <p:cNvPr id="168" name="组合 167"/>
            <p:cNvGrpSpPr/>
            <p:nvPr/>
          </p:nvGrpSpPr>
          <p:grpSpPr>
            <a:xfrm>
              <a:off x="1726653" y="2328047"/>
              <a:ext cx="934439" cy="269169"/>
              <a:chOff x="3983552" y="1463022"/>
              <a:chExt cx="934439" cy="269169"/>
            </a:xfrm>
          </p:grpSpPr>
          <p:sp>
            <p:nvSpPr>
              <p:cNvPr id="169" name="矩形 168"/>
              <p:cNvSpPr/>
              <p:nvPr/>
            </p:nvSpPr>
            <p:spPr>
              <a:xfrm>
                <a:off x="3983552" y="1463023"/>
                <a:ext cx="885010" cy="269168"/>
              </a:xfrm>
              <a:prstGeom prst="rect">
                <a:avLst/>
              </a:prstGeom>
              <a:solidFill>
                <a:srgbClr val="66FF99"/>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0" name="矩形 169"/>
              <p:cNvSpPr/>
              <p:nvPr/>
            </p:nvSpPr>
            <p:spPr>
              <a:xfrm>
                <a:off x="4662487" y="1463022"/>
                <a:ext cx="255504" cy="269169"/>
              </a:xfrm>
              <a:prstGeom prst="rect">
                <a:avLst/>
              </a:prstGeom>
              <a:solidFill>
                <a:srgbClr val="FF00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71" name="组合 170"/>
            <p:cNvGrpSpPr/>
            <p:nvPr/>
          </p:nvGrpSpPr>
          <p:grpSpPr>
            <a:xfrm rot="10800000">
              <a:off x="3996394" y="2821665"/>
              <a:ext cx="917277" cy="269169"/>
              <a:chOff x="3951285" y="1463022"/>
              <a:chExt cx="917277" cy="269169"/>
            </a:xfrm>
          </p:grpSpPr>
          <p:sp>
            <p:nvSpPr>
              <p:cNvPr id="172" name="矩形 171"/>
              <p:cNvSpPr/>
              <p:nvPr/>
            </p:nvSpPr>
            <p:spPr>
              <a:xfrm>
                <a:off x="3983552" y="1463023"/>
                <a:ext cx="885010" cy="269168"/>
              </a:xfrm>
              <a:prstGeom prst="rect">
                <a:avLst/>
              </a:prstGeom>
              <a:solidFill>
                <a:srgbClr val="66FF99"/>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3" name="矩形 172"/>
              <p:cNvSpPr/>
              <p:nvPr/>
            </p:nvSpPr>
            <p:spPr>
              <a:xfrm>
                <a:off x="3951285" y="1463022"/>
                <a:ext cx="255504" cy="269169"/>
              </a:xfrm>
              <a:prstGeom prst="rect">
                <a:avLst/>
              </a:prstGeom>
              <a:solidFill>
                <a:srgbClr val="FFC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2" name="直接箭头连接符 11"/>
            <p:cNvCxnSpPr/>
            <p:nvPr/>
          </p:nvCxnSpPr>
          <p:spPr>
            <a:xfrm>
              <a:off x="1630787" y="2753420"/>
              <a:ext cx="1107843" cy="0"/>
            </a:xfrm>
            <a:prstGeom prst="straightConnector1">
              <a:avLst/>
            </a:prstGeom>
            <a:ln w="38100">
              <a:solidFill>
                <a:srgbClr val="CC00CC"/>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cxnSp>
          <p:nvCxnSpPr>
            <p:cNvPr id="176" name="直接箭头连接符 175"/>
            <p:cNvCxnSpPr/>
            <p:nvPr/>
          </p:nvCxnSpPr>
          <p:spPr>
            <a:xfrm flipH="1">
              <a:off x="3707136" y="2753420"/>
              <a:ext cx="1438297" cy="0"/>
            </a:xfrm>
            <a:prstGeom prst="straightConnector1">
              <a:avLst/>
            </a:prstGeom>
            <a:ln w="38100">
              <a:solidFill>
                <a:srgbClr val="C00000"/>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grpSp>
          <p:nvGrpSpPr>
            <p:cNvPr id="113" name="组合 112"/>
            <p:cNvGrpSpPr/>
            <p:nvPr/>
          </p:nvGrpSpPr>
          <p:grpSpPr>
            <a:xfrm>
              <a:off x="6243194" y="2328047"/>
              <a:ext cx="934439" cy="269169"/>
              <a:chOff x="3983552" y="1463022"/>
              <a:chExt cx="934439" cy="269169"/>
            </a:xfrm>
          </p:grpSpPr>
          <p:sp>
            <p:nvSpPr>
              <p:cNvPr id="114" name="矩形 113"/>
              <p:cNvSpPr/>
              <p:nvPr/>
            </p:nvSpPr>
            <p:spPr>
              <a:xfrm>
                <a:off x="3983552" y="1463023"/>
                <a:ext cx="885010" cy="269168"/>
              </a:xfrm>
              <a:prstGeom prst="rect">
                <a:avLst/>
              </a:prstGeom>
              <a:solidFill>
                <a:srgbClr val="66FF99"/>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5" name="矩形 114"/>
              <p:cNvSpPr/>
              <p:nvPr/>
            </p:nvSpPr>
            <p:spPr>
              <a:xfrm>
                <a:off x="4662487" y="1463022"/>
                <a:ext cx="255504" cy="269169"/>
              </a:xfrm>
              <a:prstGeom prst="rect">
                <a:avLst/>
              </a:prstGeom>
              <a:solidFill>
                <a:srgbClr val="FF00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16" name="直接箭头连接符 115"/>
            <p:cNvCxnSpPr/>
            <p:nvPr/>
          </p:nvCxnSpPr>
          <p:spPr>
            <a:xfrm>
              <a:off x="6147328" y="2753420"/>
              <a:ext cx="1107843" cy="0"/>
            </a:xfrm>
            <a:prstGeom prst="straightConnector1">
              <a:avLst/>
            </a:prstGeom>
            <a:ln w="38100">
              <a:solidFill>
                <a:srgbClr val="CC00CC"/>
              </a:solidFill>
              <a:headEnd type="triangle" w="med" len="lg"/>
              <a:tailEnd type="triangle" w="med" len="lg"/>
            </a:ln>
          </p:spPr>
          <p:style>
            <a:lnRef idx="1">
              <a:schemeClr val="accent1"/>
            </a:lnRef>
            <a:fillRef idx="0">
              <a:schemeClr val="accent1"/>
            </a:fillRef>
            <a:effectRef idx="0">
              <a:schemeClr val="accent1"/>
            </a:effectRef>
            <a:fontRef idx="minor">
              <a:schemeClr val="tx1"/>
            </a:fontRef>
          </p:style>
        </p:cxnSp>
      </p:grpSp>
      <p:grpSp>
        <p:nvGrpSpPr>
          <p:cNvPr id="11" name="组合 10"/>
          <p:cNvGrpSpPr/>
          <p:nvPr/>
        </p:nvGrpSpPr>
        <p:grpSpPr>
          <a:xfrm>
            <a:off x="936737" y="2104545"/>
            <a:ext cx="7020648" cy="857904"/>
            <a:chOff x="936737" y="2104545"/>
            <a:chExt cx="7020648" cy="857904"/>
          </a:xfrm>
        </p:grpSpPr>
        <p:sp>
          <p:nvSpPr>
            <p:cNvPr id="75" name="Line 53"/>
            <p:cNvSpPr>
              <a:spLocks noChangeShapeType="1"/>
            </p:cNvSpPr>
            <p:nvPr/>
          </p:nvSpPr>
          <p:spPr bwMode="auto">
            <a:xfrm flipH="1" flipV="1">
              <a:off x="1271150" y="2665646"/>
              <a:ext cx="2058732" cy="0"/>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anose="020B0503020204020204" pitchFamily="34" charset="-122"/>
                <a:ea typeface="微软雅黑" panose="020B0503020204020204" pitchFamily="34" charset="-122"/>
              </a:endParaRPr>
            </a:p>
          </p:txBody>
        </p:sp>
        <p:pic>
          <p:nvPicPr>
            <p:cNvPr id="77" name="Picture 239" descr="jisuanji"/>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057944" y="2454726"/>
              <a:ext cx="480015" cy="480015"/>
            </a:xfrm>
            <a:prstGeom prst="rect">
              <a:avLst/>
            </a:prstGeom>
            <a:noFill/>
            <a:extLst>
              <a:ext uri="{909E8E84-426E-40DD-AFC4-6F175D3DCCD1}">
                <a14:hiddenFill xmlns:a14="http://schemas.microsoft.com/office/drawing/2010/main">
                  <a:solidFill>
                    <a:srgbClr val="FFFFFF"/>
                  </a:solidFill>
                </a14:hiddenFill>
              </a:ext>
            </a:extLst>
          </p:spPr>
        </p:pic>
        <p:sp>
          <p:nvSpPr>
            <p:cNvPr id="79" name="Line 48"/>
            <p:cNvSpPr>
              <a:spLocks noChangeShapeType="1"/>
            </p:cNvSpPr>
            <p:nvPr/>
          </p:nvSpPr>
          <p:spPr bwMode="auto">
            <a:xfrm>
              <a:off x="3354352" y="2651355"/>
              <a:ext cx="2277268" cy="0"/>
            </a:xfrm>
            <a:prstGeom prst="line">
              <a:avLst/>
            </a:prstGeom>
            <a:noFill/>
            <a:ln w="381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80" name="矩形 79"/>
            <p:cNvSpPr/>
            <p:nvPr/>
          </p:nvSpPr>
          <p:spPr>
            <a:xfrm>
              <a:off x="2656928" y="2104545"/>
              <a:ext cx="1235755" cy="276999"/>
            </a:xfrm>
            <a:prstGeom prst="rect">
              <a:avLst/>
            </a:prstGeom>
          </p:spPr>
          <p:txBody>
            <a:bodyPr wrap="square">
              <a:spAutoFit/>
            </a:bodyPr>
            <a:lstStyle/>
            <a:p>
              <a:pPr algn="ctr"/>
              <a:r>
                <a:rPr lang="zh-CN" altLang="en-US" sz="1200" b="1" dirty="0" smtClean="0">
                  <a:latin typeface="微软雅黑" panose="020B0503020204020204" pitchFamily="34" charset="-122"/>
                  <a:ea typeface="微软雅黑" panose="020B0503020204020204" pitchFamily="34" charset="-122"/>
                </a:rPr>
                <a:t>交换机 </a:t>
              </a:r>
              <a:r>
                <a:rPr lang="en-US" altLang="zh-CN" sz="1200" b="1" dirty="0" smtClean="0">
                  <a:latin typeface="微软雅黑" panose="020B0503020204020204" pitchFamily="34" charset="-122"/>
                  <a:ea typeface="微软雅黑" panose="020B0503020204020204" pitchFamily="34" charset="-122"/>
                </a:rPr>
                <a:t>#1</a:t>
              </a:r>
              <a:endParaRPr lang="zh-CN" altLang="en-US" sz="1200" b="1" dirty="0">
                <a:latin typeface="微软雅黑" panose="020B0503020204020204" pitchFamily="34" charset="-122"/>
                <a:ea typeface="微软雅黑" panose="020B0503020204020204" pitchFamily="34" charset="-122"/>
              </a:endParaRPr>
            </a:p>
          </p:txBody>
        </p:sp>
        <p:sp>
          <p:nvSpPr>
            <p:cNvPr id="121" name="矩形 120"/>
            <p:cNvSpPr/>
            <p:nvPr/>
          </p:nvSpPr>
          <p:spPr>
            <a:xfrm>
              <a:off x="5134053" y="2104545"/>
              <a:ext cx="1120744" cy="276999"/>
            </a:xfrm>
            <a:prstGeom prst="rect">
              <a:avLst/>
            </a:prstGeom>
          </p:spPr>
          <p:txBody>
            <a:bodyPr wrap="square">
              <a:spAutoFit/>
            </a:bodyPr>
            <a:lstStyle/>
            <a:p>
              <a:pPr algn="ctr"/>
              <a:r>
                <a:rPr lang="zh-CN" altLang="en-US" sz="1200" b="1" dirty="0" smtClean="0">
                  <a:latin typeface="微软雅黑" panose="020B0503020204020204" pitchFamily="34" charset="-122"/>
                  <a:ea typeface="微软雅黑" panose="020B0503020204020204" pitchFamily="34" charset="-122"/>
                </a:rPr>
                <a:t>交换机 </a:t>
              </a:r>
              <a:r>
                <a:rPr lang="en-US" altLang="zh-CN" sz="1200" b="1" dirty="0" smtClean="0">
                  <a:latin typeface="微软雅黑" panose="020B0503020204020204" pitchFamily="34" charset="-122"/>
                  <a:ea typeface="微软雅黑" panose="020B0503020204020204" pitchFamily="34" charset="-122"/>
                </a:rPr>
                <a:t>#2</a:t>
              </a:r>
              <a:endParaRPr lang="zh-CN" altLang="en-US" sz="1200" b="1" dirty="0">
                <a:latin typeface="微软雅黑" panose="020B0503020204020204" pitchFamily="34" charset="-122"/>
                <a:ea typeface="微软雅黑" panose="020B0503020204020204" pitchFamily="34" charset="-122"/>
              </a:endParaRPr>
            </a:p>
          </p:txBody>
        </p:sp>
        <p:sp>
          <p:nvSpPr>
            <p:cNvPr id="70" name="矩形 69"/>
            <p:cNvSpPr/>
            <p:nvPr/>
          </p:nvSpPr>
          <p:spPr>
            <a:xfrm>
              <a:off x="936737" y="2141489"/>
              <a:ext cx="703002" cy="276999"/>
            </a:xfrm>
            <a:prstGeom prst="rect">
              <a:avLst/>
            </a:prstGeom>
          </p:spPr>
          <p:txBody>
            <a:bodyPr wrap="square">
              <a:spAutoFit/>
            </a:bodyPr>
            <a:lstStyle/>
            <a:p>
              <a:pPr algn="ctr"/>
              <a:r>
                <a:rPr lang="zh-CN" altLang="en-US" sz="1200" b="1" dirty="0">
                  <a:latin typeface="微软雅黑" panose="020B0503020204020204" pitchFamily="34" charset="-122"/>
                  <a:ea typeface="微软雅黑" panose="020B0503020204020204" pitchFamily="34" charset="-122"/>
                </a:rPr>
                <a:t>计算机</a:t>
              </a:r>
              <a:endParaRPr lang="zh-CN" altLang="en-US" sz="1200" b="1" dirty="0">
                <a:latin typeface="微软雅黑" panose="020B0503020204020204" pitchFamily="34" charset="-122"/>
                <a:ea typeface="微软雅黑" panose="020B0503020204020204" pitchFamily="34" charset="-122"/>
              </a:endParaRPr>
            </a:p>
          </p:txBody>
        </p:sp>
        <p:grpSp>
          <p:nvGrpSpPr>
            <p:cNvPr id="74" name="组合 73"/>
            <p:cNvGrpSpPr/>
            <p:nvPr/>
          </p:nvGrpSpPr>
          <p:grpSpPr>
            <a:xfrm>
              <a:off x="2897478" y="2384408"/>
              <a:ext cx="702995" cy="578041"/>
              <a:chOff x="7065949" y="3613937"/>
              <a:chExt cx="630195" cy="561943"/>
            </a:xfrm>
          </p:grpSpPr>
          <p:sp>
            <p:nvSpPr>
              <p:cNvPr id="76" name="矩形 75"/>
              <p:cNvSpPr/>
              <p:nvPr/>
            </p:nvSpPr>
            <p:spPr>
              <a:xfrm>
                <a:off x="7065949" y="3613937"/>
                <a:ext cx="630195" cy="561943"/>
              </a:xfrm>
              <a:prstGeom prst="rect">
                <a:avLst/>
              </a:prstGeom>
              <a:solidFill>
                <a:srgbClr val="3399FF"/>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p>
            </p:txBody>
          </p:sp>
          <p:sp>
            <p:nvSpPr>
              <p:cNvPr id="78" name="右箭头 77"/>
              <p:cNvSpPr/>
              <p:nvPr/>
            </p:nvSpPr>
            <p:spPr>
              <a:xfrm>
                <a:off x="7355485" y="3667313"/>
                <a:ext cx="258706" cy="159056"/>
              </a:xfrm>
              <a:prstGeom prst="rightArrow">
                <a:avLst/>
              </a:prstGeom>
              <a:solidFill>
                <a:schemeClr val="bg1"/>
              </a:solidFill>
              <a:ln>
                <a:noFill/>
              </a:ln>
              <a:effectLst>
                <a:innerShdw dist="12700" dir="13500000">
                  <a:schemeClr val="tx1">
                    <a:alpha val="8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右箭头 80"/>
              <p:cNvSpPr/>
              <p:nvPr/>
            </p:nvSpPr>
            <p:spPr>
              <a:xfrm>
                <a:off x="7355485" y="3880191"/>
                <a:ext cx="258706" cy="159056"/>
              </a:xfrm>
              <a:prstGeom prst="rightArrow">
                <a:avLst/>
              </a:prstGeom>
              <a:solidFill>
                <a:schemeClr val="bg1"/>
              </a:solidFill>
              <a:ln>
                <a:noFill/>
              </a:ln>
              <a:effectLst>
                <a:innerShdw dist="12700" dir="13500000">
                  <a:schemeClr val="tx1">
                    <a:alpha val="8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右箭头 81"/>
              <p:cNvSpPr/>
              <p:nvPr/>
            </p:nvSpPr>
            <p:spPr>
              <a:xfrm flipH="1">
                <a:off x="7112099" y="3778526"/>
                <a:ext cx="258706" cy="159056"/>
              </a:xfrm>
              <a:prstGeom prst="rightArrow">
                <a:avLst/>
              </a:prstGeom>
              <a:solidFill>
                <a:schemeClr val="bg1"/>
              </a:solidFill>
              <a:ln>
                <a:noFill/>
              </a:ln>
              <a:effectLst>
                <a:innerShdw dist="12700" dir="13500000">
                  <a:schemeClr val="tx1">
                    <a:alpha val="8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右箭头 92"/>
              <p:cNvSpPr/>
              <p:nvPr/>
            </p:nvSpPr>
            <p:spPr>
              <a:xfrm flipH="1">
                <a:off x="7112099" y="3979753"/>
                <a:ext cx="258706" cy="159056"/>
              </a:xfrm>
              <a:prstGeom prst="rightArrow">
                <a:avLst/>
              </a:prstGeom>
              <a:solidFill>
                <a:schemeClr val="bg1"/>
              </a:solidFill>
              <a:ln>
                <a:noFill/>
              </a:ln>
              <a:effectLst>
                <a:innerShdw dist="12700" dir="13500000">
                  <a:schemeClr val="tx1">
                    <a:alpha val="8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2" name="矩形 111"/>
            <p:cNvSpPr/>
            <p:nvPr/>
          </p:nvSpPr>
          <p:spPr>
            <a:xfrm>
              <a:off x="7254383" y="2141489"/>
              <a:ext cx="703002" cy="276999"/>
            </a:xfrm>
            <a:prstGeom prst="rect">
              <a:avLst/>
            </a:prstGeom>
          </p:spPr>
          <p:txBody>
            <a:bodyPr wrap="square">
              <a:spAutoFit/>
            </a:bodyPr>
            <a:lstStyle/>
            <a:p>
              <a:pPr algn="ctr"/>
              <a:r>
                <a:rPr lang="zh-CN" altLang="en-US" sz="1200" b="1" dirty="0">
                  <a:latin typeface="微软雅黑" panose="020B0503020204020204" pitchFamily="34" charset="-122"/>
                  <a:ea typeface="微软雅黑" panose="020B0503020204020204" pitchFamily="34" charset="-122"/>
                </a:rPr>
                <a:t>计算机</a:t>
              </a:r>
              <a:endParaRPr lang="zh-CN" altLang="en-US" sz="1200" b="1" dirty="0">
                <a:latin typeface="微软雅黑" panose="020B0503020204020204" pitchFamily="34" charset="-122"/>
                <a:ea typeface="微软雅黑" panose="020B0503020204020204" pitchFamily="34" charset="-122"/>
              </a:endParaRPr>
            </a:p>
          </p:txBody>
        </p:sp>
        <p:sp>
          <p:nvSpPr>
            <p:cNvPr id="117" name="Line 53"/>
            <p:cNvSpPr>
              <a:spLocks noChangeShapeType="1"/>
            </p:cNvSpPr>
            <p:nvPr/>
          </p:nvSpPr>
          <p:spPr bwMode="auto">
            <a:xfrm flipH="1" flipV="1">
              <a:off x="5651052" y="2665646"/>
              <a:ext cx="2058732" cy="0"/>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latin typeface="微软雅黑" panose="020B0503020204020204" pitchFamily="34" charset="-122"/>
                <a:ea typeface="微软雅黑" panose="020B0503020204020204" pitchFamily="34" charset="-122"/>
              </a:endParaRPr>
            </a:p>
          </p:txBody>
        </p:sp>
        <p:grpSp>
          <p:nvGrpSpPr>
            <p:cNvPr id="94" name="组合 93"/>
            <p:cNvGrpSpPr/>
            <p:nvPr/>
          </p:nvGrpSpPr>
          <p:grpSpPr>
            <a:xfrm>
              <a:off x="5308636" y="2384408"/>
              <a:ext cx="702995" cy="578041"/>
              <a:chOff x="7065949" y="3613937"/>
              <a:chExt cx="630195" cy="561943"/>
            </a:xfrm>
          </p:grpSpPr>
          <p:sp>
            <p:nvSpPr>
              <p:cNvPr id="96" name="矩形 95"/>
              <p:cNvSpPr/>
              <p:nvPr/>
            </p:nvSpPr>
            <p:spPr>
              <a:xfrm>
                <a:off x="7065949" y="3613937"/>
                <a:ext cx="630195" cy="561943"/>
              </a:xfrm>
              <a:prstGeom prst="rect">
                <a:avLst/>
              </a:prstGeom>
              <a:solidFill>
                <a:srgbClr val="3399FF"/>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p>
            </p:txBody>
          </p:sp>
          <p:sp>
            <p:nvSpPr>
              <p:cNvPr id="97" name="右箭头 96"/>
              <p:cNvSpPr/>
              <p:nvPr/>
            </p:nvSpPr>
            <p:spPr>
              <a:xfrm>
                <a:off x="7355485" y="3667313"/>
                <a:ext cx="258706" cy="159056"/>
              </a:xfrm>
              <a:prstGeom prst="rightArrow">
                <a:avLst/>
              </a:prstGeom>
              <a:solidFill>
                <a:schemeClr val="bg1"/>
              </a:solidFill>
              <a:ln>
                <a:noFill/>
              </a:ln>
              <a:effectLst>
                <a:innerShdw dist="12700" dir="13500000">
                  <a:schemeClr val="tx1">
                    <a:alpha val="8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4" name="右箭头 103"/>
              <p:cNvSpPr/>
              <p:nvPr/>
            </p:nvSpPr>
            <p:spPr>
              <a:xfrm>
                <a:off x="7355485" y="3880191"/>
                <a:ext cx="258706" cy="159056"/>
              </a:xfrm>
              <a:prstGeom prst="rightArrow">
                <a:avLst/>
              </a:prstGeom>
              <a:solidFill>
                <a:schemeClr val="bg1"/>
              </a:solidFill>
              <a:ln>
                <a:noFill/>
              </a:ln>
              <a:effectLst>
                <a:innerShdw dist="12700" dir="13500000">
                  <a:schemeClr val="tx1">
                    <a:alpha val="8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右箭头 104"/>
              <p:cNvSpPr/>
              <p:nvPr/>
            </p:nvSpPr>
            <p:spPr>
              <a:xfrm flipH="1">
                <a:off x="7112099" y="3778526"/>
                <a:ext cx="258706" cy="159056"/>
              </a:xfrm>
              <a:prstGeom prst="rightArrow">
                <a:avLst/>
              </a:prstGeom>
              <a:solidFill>
                <a:schemeClr val="bg1"/>
              </a:solidFill>
              <a:ln>
                <a:noFill/>
              </a:ln>
              <a:effectLst>
                <a:innerShdw dist="12700" dir="13500000">
                  <a:schemeClr val="tx1">
                    <a:alpha val="8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右箭头 105"/>
              <p:cNvSpPr/>
              <p:nvPr/>
            </p:nvSpPr>
            <p:spPr>
              <a:xfrm flipH="1">
                <a:off x="7112099" y="3979753"/>
                <a:ext cx="258706" cy="159056"/>
              </a:xfrm>
              <a:prstGeom prst="rightArrow">
                <a:avLst/>
              </a:prstGeom>
              <a:solidFill>
                <a:schemeClr val="bg1"/>
              </a:solidFill>
              <a:ln>
                <a:noFill/>
              </a:ln>
              <a:effectLst>
                <a:innerShdw dist="12700" dir="13500000">
                  <a:schemeClr val="tx1">
                    <a:alpha val="8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07" name="Picture 239" descr="jisuanji"/>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7375590" y="2454726"/>
              <a:ext cx="480015" cy="480015"/>
            </a:xfrm>
            <a:prstGeom prst="rect">
              <a:avLst/>
            </a:prstGeom>
            <a:noFill/>
            <a:extLst>
              <a:ext uri="{909E8E84-426E-40DD-AFC4-6F175D3DCCD1}">
                <a14:hiddenFill xmlns:a14="http://schemas.microsoft.com/office/drawing/2010/main">
                  <a:solidFill>
                    <a:srgbClr val="FFFFFF"/>
                  </a:solidFill>
                </a14:hiddenFill>
              </a:ext>
            </a:extLst>
          </p:spPr>
        </p:pic>
        <p:sp>
          <p:nvSpPr>
            <p:cNvPr id="8" name="矩形 7"/>
            <p:cNvSpPr/>
            <p:nvPr/>
          </p:nvSpPr>
          <p:spPr>
            <a:xfrm>
              <a:off x="3785340" y="2154056"/>
              <a:ext cx="1348713" cy="523220"/>
            </a:xfrm>
            <a:prstGeom prst="rect">
              <a:avLst/>
            </a:prstGeom>
          </p:spPr>
          <p:txBody>
            <a:bodyPr wrap="square">
              <a:spAutoFit/>
            </a:bodyPr>
            <a:lstStyle/>
            <a:p>
              <a:pPr algn="ctr"/>
              <a:r>
                <a:rPr lang="zh-CN" altLang="en-US" sz="1400" b="1" dirty="0">
                  <a:solidFill>
                    <a:srgbClr val="C00000"/>
                  </a:solidFill>
                  <a:latin typeface="微软雅黑" panose="020B0503020204020204" pitchFamily="34" charset="-122"/>
                  <a:ea typeface="微软雅黑" panose="020B0503020204020204" pitchFamily="34" charset="-122"/>
                </a:rPr>
                <a:t>汇聚</a:t>
              </a:r>
              <a:r>
                <a:rPr lang="zh-CN" altLang="en-US" sz="1400" b="1" dirty="0" smtClean="0">
                  <a:solidFill>
                    <a:srgbClr val="C00000"/>
                  </a:solidFill>
                  <a:latin typeface="微软雅黑" panose="020B0503020204020204" pitchFamily="34" charset="-122"/>
                  <a:ea typeface="微软雅黑" panose="020B0503020204020204" pitchFamily="34" charset="-122"/>
                </a:rPr>
                <a:t>链路 </a:t>
              </a:r>
              <a:endParaRPr lang="en-US" altLang="zh-CN" sz="1400" b="1" dirty="0" smtClean="0">
                <a:solidFill>
                  <a:srgbClr val="C00000"/>
                </a:solidFill>
                <a:latin typeface="微软雅黑" panose="020B0503020204020204" pitchFamily="34" charset="-122"/>
                <a:ea typeface="微软雅黑" panose="020B0503020204020204" pitchFamily="34" charset="-122"/>
              </a:endParaRPr>
            </a:p>
            <a:p>
              <a:pPr algn="ctr"/>
              <a:r>
                <a:rPr lang="en-US" altLang="zh-CN" sz="1400" b="1" dirty="0" smtClean="0">
                  <a:solidFill>
                    <a:srgbClr val="C00000"/>
                  </a:solidFill>
                  <a:latin typeface="微软雅黑" panose="020B0503020204020204" pitchFamily="34" charset="-122"/>
                  <a:ea typeface="微软雅黑" panose="020B0503020204020204" pitchFamily="34" charset="-122"/>
                </a:rPr>
                <a:t>(</a:t>
              </a:r>
              <a:r>
                <a:rPr lang="en-US" altLang="zh-CN" sz="1400" b="1" dirty="0">
                  <a:solidFill>
                    <a:srgbClr val="C00000"/>
                  </a:solidFill>
                  <a:latin typeface="微软雅黑" panose="020B0503020204020204" pitchFamily="34" charset="-122"/>
                  <a:ea typeface="微软雅黑" panose="020B0503020204020204" pitchFamily="34" charset="-122"/>
                </a:rPr>
                <a:t>trunk link)</a:t>
              </a:r>
              <a:endParaRPr lang="zh-CN" altLang="en-US" sz="1400" b="1" dirty="0">
                <a:solidFill>
                  <a:srgbClr val="C00000"/>
                </a:solidFill>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2000" advTm="2000"/>
    </mc:Choice>
    <mc:Fallback>
      <p:transition spd="slow" advTm="2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75"/>
                                        </p:tgtEl>
                                        <p:attrNameLst>
                                          <p:attrName>style.visibility</p:attrName>
                                        </p:attrNameLst>
                                      </p:cBhvr>
                                      <p:to>
                                        <p:strVal val="visible"/>
                                      </p:to>
                                    </p:set>
                                    <p:animEffect transition="in" filter="wipe(down)">
                                      <p:cBhvr>
                                        <p:cTn id="12" dur="1000"/>
                                        <p:tgtEl>
                                          <p:spTgt spid="175"/>
                                        </p:tgtEl>
                                      </p:cBhvr>
                                    </p:animEffect>
                                  </p:childTnLst>
                                </p:cTn>
                              </p:par>
                            </p:childTnLst>
                          </p:cTn>
                        </p:par>
                        <p:par>
                          <p:cTn id="13" fill="hold">
                            <p:stCondLst>
                              <p:cond delay="1000"/>
                            </p:stCondLst>
                            <p:childTnLst>
                              <p:par>
                                <p:cTn id="14" presetID="22" presetClass="entr" presetSubtype="4" fill="hold" nodeType="after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wipe(down)">
                                      <p:cBhvr>
                                        <p:cTn id="16" dur="1000"/>
                                        <p:tgtEl>
                                          <p:spTgt spid="3"/>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wipe(up)">
                                      <p:cBhvr>
                                        <p:cTn id="21" dur="1000"/>
                                        <p:tgtEl>
                                          <p:spTgt spid="6"/>
                                        </p:tgtEl>
                                      </p:cBhvr>
                                    </p:animEffect>
                                  </p:childTnLst>
                                </p:cTn>
                              </p:par>
                            </p:childTnLst>
                          </p:cTn>
                        </p:par>
                        <p:par>
                          <p:cTn id="22" fill="hold">
                            <p:stCondLst>
                              <p:cond delay="1000"/>
                            </p:stCondLst>
                            <p:childTnLst>
                              <p:par>
                                <p:cTn id="23" presetID="22" presetClass="entr" presetSubtype="1" fill="hold" nodeType="after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wipe(up)">
                                      <p:cBhvr>
                                        <p:cTn id="25"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75" grpId="0" animBg="1"/>
    </p:bld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AutoShape 5"/>
          <p:cNvSpPr>
            <a:spLocks noChangeArrowheads="1"/>
          </p:cNvSpPr>
          <p:nvPr/>
        </p:nvSpPr>
        <p:spPr bwMode="auto">
          <a:xfrm>
            <a:off x="502919" y="636538"/>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4" name="Rectangle 6"/>
          <p:cNvSpPr>
            <a:spLocks noChangeArrowheads="1"/>
          </p:cNvSpPr>
          <p:nvPr/>
        </p:nvSpPr>
        <p:spPr bwMode="auto">
          <a:xfrm>
            <a:off x="3577060" y="613448"/>
            <a:ext cx="198002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anose="020B0503020204020204" pitchFamily="34" charset="-122"/>
                <a:ea typeface="微软雅黑" panose="020B0503020204020204" pitchFamily="34" charset="-122"/>
              </a:rPr>
              <a:t>虚拟</a:t>
            </a:r>
            <a:r>
              <a:rPr lang="zh-CN" altLang="en-US" sz="2000" b="1" dirty="0" smtClean="0">
                <a:solidFill>
                  <a:schemeClr val="bg1"/>
                </a:solidFill>
                <a:latin typeface="微软雅黑" panose="020B0503020204020204" pitchFamily="34" charset="-122"/>
                <a:ea typeface="微软雅黑" panose="020B0503020204020204" pitchFamily="34" charset="-122"/>
              </a:rPr>
              <a:t>局域网优点</a:t>
            </a:r>
            <a:endParaRPr lang="fr-FR" altLang="zh-CN" sz="2000" b="1" dirty="0">
              <a:solidFill>
                <a:schemeClr val="bg1"/>
              </a:solidFill>
              <a:latin typeface="微软雅黑" panose="020B0503020204020204" pitchFamily="34" charset="-122"/>
              <a:ea typeface="微软雅黑" panose="020B0503020204020204" pitchFamily="34" charset="-122"/>
            </a:endParaRPr>
          </a:p>
        </p:txBody>
      </p:sp>
      <p:sp>
        <p:nvSpPr>
          <p:cNvPr id="5" name="Rectangle 46"/>
          <p:cNvSpPr>
            <a:spLocks noChangeArrowheads="1"/>
          </p:cNvSpPr>
          <p:nvPr/>
        </p:nvSpPr>
        <p:spPr bwMode="auto">
          <a:xfrm>
            <a:off x="515277" y="1001201"/>
            <a:ext cx="8116658" cy="22082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eaLnBrk="0" hangingPunct="0">
              <a:lnSpc>
                <a:spcPts val="3300"/>
              </a:lnSpc>
              <a:buClr>
                <a:srgbClr val="0070C0"/>
              </a:buClr>
              <a:buFont typeface="Wingdings" panose="05000000000000000000" pitchFamily="2" charset="2"/>
              <a:buChar char="l"/>
            </a:pPr>
            <a:r>
              <a:rPr lang="zh-CN" altLang="en-US" sz="2000" b="1" dirty="0" smtClean="0">
                <a:latin typeface="微软雅黑" panose="020B0503020204020204" pitchFamily="34" charset="-122"/>
                <a:ea typeface="微软雅黑" panose="020B0503020204020204" pitchFamily="34" charset="-122"/>
              </a:rPr>
              <a:t>虚拟</a:t>
            </a:r>
            <a:r>
              <a:rPr lang="zh-CN" altLang="en-US" sz="2000" b="1" dirty="0">
                <a:latin typeface="微软雅黑" panose="020B0503020204020204" pitchFamily="34" charset="-122"/>
                <a:ea typeface="微软雅黑" panose="020B0503020204020204" pitchFamily="34" charset="-122"/>
              </a:rPr>
              <a:t>局域网（</a:t>
            </a:r>
            <a:r>
              <a:rPr lang="en-US" altLang="zh-CN" sz="2000" b="1" dirty="0">
                <a:latin typeface="微软雅黑" panose="020B0503020204020204" pitchFamily="34" charset="-122"/>
                <a:ea typeface="微软雅黑" panose="020B0503020204020204" pitchFamily="34" charset="-122"/>
              </a:rPr>
              <a:t>VLAN</a:t>
            </a:r>
            <a:r>
              <a:rPr lang="zh-CN" altLang="en-US" sz="2000" b="1" dirty="0">
                <a:latin typeface="微软雅黑" panose="020B0503020204020204" pitchFamily="34" charset="-122"/>
                <a:ea typeface="微软雅黑" panose="020B0503020204020204" pitchFamily="34" charset="-122"/>
              </a:rPr>
              <a:t>）技术具有</a:t>
            </a:r>
            <a:r>
              <a:rPr lang="zh-CN" altLang="en-US" sz="2000" b="1" dirty="0" smtClean="0">
                <a:latin typeface="微软雅黑" panose="020B0503020204020204" pitchFamily="34" charset="-122"/>
                <a:ea typeface="微软雅黑" panose="020B0503020204020204" pitchFamily="34" charset="-122"/>
              </a:rPr>
              <a:t>以下主要优点：</a:t>
            </a:r>
            <a:endParaRPr lang="en-US" altLang="zh-CN" sz="2000" b="1" dirty="0" smtClean="0">
              <a:latin typeface="微软雅黑" panose="020B0503020204020204" pitchFamily="34" charset="-122"/>
              <a:ea typeface="微软雅黑" panose="020B0503020204020204" pitchFamily="34" charset="-122"/>
            </a:endParaRPr>
          </a:p>
          <a:p>
            <a:pPr marL="720725" indent="-360680" eaLnBrk="0" hangingPunct="0">
              <a:lnSpc>
                <a:spcPts val="3300"/>
              </a:lnSpc>
              <a:buClr>
                <a:srgbClr val="990099"/>
              </a:buClr>
              <a:buFont typeface="+mj-lt"/>
              <a:buAutoNum type="arabicPeriod"/>
            </a:pPr>
            <a:r>
              <a:rPr lang="zh-CN" altLang="en-US" sz="2000" b="1" dirty="0" smtClean="0">
                <a:latin typeface="微软雅黑" panose="020B0503020204020204" pitchFamily="34" charset="-122"/>
                <a:ea typeface="微软雅黑" panose="020B0503020204020204" pitchFamily="34" charset="-122"/>
              </a:rPr>
              <a:t>改善</a:t>
            </a:r>
            <a:r>
              <a:rPr lang="zh-CN" altLang="en-US" sz="2000" b="1" dirty="0">
                <a:latin typeface="微软雅黑" panose="020B0503020204020204" pitchFamily="34" charset="-122"/>
                <a:ea typeface="微软雅黑" panose="020B0503020204020204" pitchFamily="34" charset="-122"/>
              </a:rPr>
              <a:t>了</a:t>
            </a:r>
            <a:r>
              <a:rPr lang="zh-CN" altLang="en-US" sz="2000" b="1" dirty="0" smtClean="0">
                <a:latin typeface="微软雅黑" panose="020B0503020204020204" pitchFamily="34" charset="-122"/>
                <a:ea typeface="微软雅黑" panose="020B0503020204020204" pitchFamily="34" charset="-122"/>
              </a:rPr>
              <a:t>性能</a:t>
            </a:r>
            <a:endParaRPr lang="en-US" altLang="zh-CN" sz="2000" b="1" dirty="0">
              <a:latin typeface="微软雅黑" panose="020B0503020204020204" pitchFamily="34" charset="-122"/>
              <a:ea typeface="微软雅黑" panose="020B0503020204020204" pitchFamily="34" charset="-122"/>
            </a:endParaRPr>
          </a:p>
          <a:p>
            <a:pPr marL="720725" indent="-360680" eaLnBrk="0" hangingPunct="0">
              <a:lnSpc>
                <a:spcPts val="3300"/>
              </a:lnSpc>
              <a:buClr>
                <a:srgbClr val="990099"/>
              </a:buClr>
              <a:buFont typeface="+mj-lt"/>
              <a:buAutoNum type="arabicPeriod"/>
            </a:pPr>
            <a:r>
              <a:rPr lang="zh-CN" altLang="en-US" sz="2000" b="1" dirty="0" smtClean="0">
                <a:latin typeface="微软雅黑" panose="020B0503020204020204" pitchFamily="34" charset="-122"/>
                <a:ea typeface="微软雅黑" panose="020B0503020204020204" pitchFamily="34" charset="-122"/>
              </a:rPr>
              <a:t>简化</a:t>
            </a:r>
            <a:r>
              <a:rPr lang="zh-CN" altLang="en-US" sz="2000" b="1" dirty="0">
                <a:latin typeface="微软雅黑" panose="020B0503020204020204" pitchFamily="34" charset="-122"/>
                <a:ea typeface="微软雅黑" panose="020B0503020204020204" pitchFamily="34" charset="-122"/>
              </a:rPr>
              <a:t>了</a:t>
            </a:r>
            <a:r>
              <a:rPr lang="zh-CN" altLang="en-US" sz="2000" b="1" dirty="0" smtClean="0">
                <a:latin typeface="微软雅黑" panose="020B0503020204020204" pitchFamily="34" charset="-122"/>
                <a:ea typeface="微软雅黑" panose="020B0503020204020204" pitchFamily="34" charset="-122"/>
              </a:rPr>
              <a:t>管理</a:t>
            </a:r>
            <a:endParaRPr lang="en-US" altLang="zh-CN" sz="2000" b="1" dirty="0">
              <a:latin typeface="微软雅黑" panose="020B0503020204020204" pitchFamily="34" charset="-122"/>
              <a:ea typeface="微软雅黑" panose="020B0503020204020204" pitchFamily="34" charset="-122"/>
            </a:endParaRPr>
          </a:p>
          <a:p>
            <a:pPr marL="720725" indent="-360680" eaLnBrk="0" hangingPunct="0">
              <a:lnSpc>
                <a:spcPts val="3300"/>
              </a:lnSpc>
              <a:buClr>
                <a:srgbClr val="990099"/>
              </a:buClr>
              <a:buFont typeface="+mj-lt"/>
              <a:buAutoNum type="arabicPeriod"/>
            </a:pPr>
            <a:r>
              <a:rPr lang="zh-CN" altLang="en-US" sz="2000" b="1" dirty="0" smtClean="0">
                <a:latin typeface="微软雅黑" panose="020B0503020204020204" pitchFamily="34" charset="-122"/>
                <a:ea typeface="微软雅黑" panose="020B0503020204020204" pitchFamily="34" charset="-122"/>
              </a:rPr>
              <a:t>降低</a:t>
            </a:r>
            <a:r>
              <a:rPr lang="zh-CN" altLang="en-US" sz="2000" b="1" dirty="0">
                <a:latin typeface="微软雅黑" panose="020B0503020204020204" pitchFamily="34" charset="-122"/>
                <a:ea typeface="微软雅黑" panose="020B0503020204020204" pitchFamily="34" charset="-122"/>
              </a:rPr>
              <a:t>了</a:t>
            </a:r>
            <a:r>
              <a:rPr lang="zh-CN" altLang="en-US" sz="2000" b="1" dirty="0" smtClean="0">
                <a:latin typeface="微软雅黑" panose="020B0503020204020204" pitchFamily="34" charset="-122"/>
                <a:ea typeface="微软雅黑" panose="020B0503020204020204" pitchFamily="34" charset="-122"/>
              </a:rPr>
              <a:t>成本</a:t>
            </a:r>
            <a:endParaRPr lang="en-US" altLang="zh-CN" sz="2000" b="1" dirty="0" smtClean="0">
              <a:latin typeface="微软雅黑" panose="020B0503020204020204" pitchFamily="34" charset="-122"/>
              <a:ea typeface="微软雅黑" panose="020B0503020204020204" pitchFamily="34" charset="-122"/>
            </a:endParaRPr>
          </a:p>
          <a:p>
            <a:pPr marL="720725" indent="-360680" eaLnBrk="0" hangingPunct="0">
              <a:lnSpc>
                <a:spcPts val="3300"/>
              </a:lnSpc>
              <a:buClr>
                <a:srgbClr val="990099"/>
              </a:buClr>
              <a:buFont typeface="+mj-lt"/>
              <a:buAutoNum type="arabicPeriod"/>
            </a:pPr>
            <a:r>
              <a:rPr lang="zh-CN" altLang="en-US" sz="2000" b="1" dirty="0" smtClean="0">
                <a:latin typeface="微软雅黑" panose="020B0503020204020204" pitchFamily="34" charset="-122"/>
                <a:ea typeface="微软雅黑" panose="020B0503020204020204" pitchFamily="34" charset="-122"/>
              </a:rPr>
              <a:t>改善</a:t>
            </a:r>
            <a:r>
              <a:rPr lang="zh-CN" altLang="en-US" sz="2000" b="1" dirty="0">
                <a:latin typeface="微软雅黑" panose="020B0503020204020204" pitchFamily="34" charset="-122"/>
                <a:ea typeface="微软雅黑" panose="020B0503020204020204" pitchFamily="34" charset="-122"/>
              </a:rPr>
              <a:t>了</a:t>
            </a:r>
            <a:r>
              <a:rPr lang="zh-CN" altLang="en-US" sz="2000" b="1" dirty="0" smtClean="0">
                <a:latin typeface="微软雅黑" panose="020B0503020204020204" pitchFamily="34" charset="-122"/>
                <a:ea typeface="微软雅黑" panose="020B0503020204020204" pitchFamily="34" charset="-122"/>
              </a:rPr>
              <a:t>安全性</a:t>
            </a:r>
            <a:endParaRPr lang="zh-CN" altLang="en-US" sz="2000" b="1"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Tm="2000"/>
    </mc:Choice>
    <mc:Fallback>
      <p:transition spd="slow" advTm="2000"/>
    </mc:Fallback>
  </mc:AlternateContent>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AutoShape 5"/>
          <p:cNvSpPr>
            <a:spLocks noChangeArrowheads="1"/>
          </p:cNvSpPr>
          <p:nvPr/>
        </p:nvSpPr>
        <p:spPr bwMode="auto">
          <a:xfrm>
            <a:off x="502919" y="637313"/>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4" name="Rectangle 6"/>
          <p:cNvSpPr>
            <a:spLocks noChangeArrowheads="1"/>
          </p:cNvSpPr>
          <p:nvPr/>
        </p:nvSpPr>
        <p:spPr bwMode="auto">
          <a:xfrm>
            <a:off x="3192339" y="614223"/>
            <a:ext cx="274947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smtClean="0">
                <a:solidFill>
                  <a:schemeClr val="bg1"/>
                </a:solidFill>
                <a:latin typeface="微软雅黑" panose="020B0503020204020204" pitchFamily="34" charset="-122"/>
                <a:ea typeface="微软雅黑" panose="020B0503020204020204" pitchFamily="34" charset="-122"/>
              </a:rPr>
              <a:t>划分虚拟局域网的方法</a:t>
            </a:r>
            <a:endParaRPr lang="fr-FR" altLang="zh-CN" sz="2000" b="1" dirty="0">
              <a:solidFill>
                <a:schemeClr val="bg1"/>
              </a:solidFill>
              <a:latin typeface="微软雅黑" panose="020B0503020204020204" pitchFamily="34" charset="-122"/>
              <a:ea typeface="微软雅黑" panose="020B0503020204020204" pitchFamily="34" charset="-122"/>
            </a:endParaRPr>
          </a:p>
        </p:txBody>
      </p:sp>
      <p:sp>
        <p:nvSpPr>
          <p:cNvPr id="5" name="Rectangle 46"/>
          <p:cNvSpPr>
            <a:spLocks noChangeArrowheads="1"/>
          </p:cNvSpPr>
          <p:nvPr/>
        </p:nvSpPr>
        <p:spPr bwMode="auto">
          <a:xfrm>
            <a:off x="515277" y="1001976"/>
            <a:ext cx="8116658" cy="22082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eaLnBrk="0" hangingPunct="0">
              <a:lnSpc>
                <a:spcPts val="3300"/>
              </a:lnSpc>
              <a:buClr>
                <a:srgbClr val="0070C0"/>
              </a:buClr>
              <a:buFont typeface="Wingdings" panose="05000000000000000000" pitchFamily="2" charset="2"/>
              <a:buChar char="l"/>
            </a:pPr>
            <a:r>
              <a:rPr lang="zh-CN" altLang="en-US" sz="2000" b="1" dirty="0" smtClean="0">
                <a:latin typeface="微软雅黑" panose="020B0503020204020204" pitchFamily="34" charset="-122"/>
                <a:ea typeface="微软雅黑" panose="020B0503020204020204" pitchFamily="34" charset="-122"/>
              </a:rPr>
              <a:t>基于</a:t>
            </a:r>
            <a:r>
              <a:rPr lang="zh-CN" altLang="en-US" sz="2000" b="1" dirty="0">
                <a:latin typeface="微软雅黑" panose="020B0503020204020204" pitchFamily="34" charset="-122"/>
                <a:ea typeface="微软雅黑" panose="020B0503020204020204" pitchFamily="34" charset="-122"/>
              </a:rPr>
              <a:t>交换机</a:t>
            </a:r>
            <a:r>
              <a:rPr lang="zh-CN" altLang="en-US" sz="2000" b="1" dirty="0" smtClean="0">
                <a:latin typeface="微软雅黑" panose="020B0503020204020204" pitchFamily="34" charset="-122"/>
                <a:ea typeface="微软雅黑" panose="020B0503020204020204" pitchFamily="34" charset="-122"/>
              </a:rPr>
              <a:t>端口</a:t>
            </a:r>
            <a:endParaRPr lang="zh-CN" altLang="en-US" sz="2000" b="1" dirty="0">
              <a:latin typeface="微软雅黑" panose="020B0503020204020204" pitchFamily="34" charset="-122"/>
              <a:ea typeface="微软雅黑" panose="020B0503020204020204" pitchFamily="34" charset="-122"/>
            </a:endParaRPr>
          </a:p>
          <a:p>
            <a:pPr marL="342900" indent="-342900" eaLnBrk="0" hangingPunct="0">
              <a:lnSpc>
                <a:spcPts val="3300"/>
              </a:lnSpc>
              <a:buClr>
                <a:srgbClr val="0070C0"/>
              </a:buClr>
              <a:buFont typeface="Wingdings" panose="05000000000000000000" pitchFamily="2" charset="2"/>
              <a:buChar char="l"/>
            </a:pPr>
            <a:r>
              <a:rPr lang="zh-CN" altLang="en-US" sz="2000" b="1" dirty="0" smtClean="0">
                <a:latin typeface="微软雅黑" panose="020B0503020204020204" pitchFamily="34" charset="-122"/>
                <a:ea typeface="微软雅黑" panose="020B0503020204020204" pitchFamily="34" charset="-122"/>
              </a:rPr>
              <a:t>基于</a:t>
            </a:r>
            <a:r>
              <a:rPr lang="zh-CN" altLang="en-US" sz="2000" b="1" dirty="0">
                <a:latin typeface="微软雅黑" panose="020B0503020204020204" pitchFamily="34" charset="-122"/>
                <a:ea typeface="微软雅黑" panose="020B0503020204020204" pitchFamily="34" charset="-122"/>
              </a:rPr>
              <a:t>计算机网卡</a:t>
            </a:r>
            <a:r>
              <a:rPr lang="zh-CN" altLang="en-US" sz="2000" b="1" dirty="0" smtClean="0">
                <a:latin typeface="微软雅黑" panose="020B0503020204020204" pitchFamily="34" charset="-122"/>
                <a:ea typeface="微软雅黑" panose="020B0503020204020204" pitchFamily="34" charset="-122"/>
              </a:rPr>
              <a:t>的 </a:t>
            </a:r>
            <a:r>
              <a:rPr lang="en-US" altLang="zh-CN" sz="2000" b="1" dirty="0" smtClean="0">
                <a:latin typeface="微软雅黑" panose="020B0503020204020204" pitchFamily="34" charset="-122"/>
                <a:ea typeface="微软雅黑" panose="020B0503020204020204" pitchFamily="34" charset="-122"/>
              </a:rPr>
              <a:t>MAC </a:t>
            </a:r>
            <a:r>
              <a:rPr lang="zh-CN" altLang="en-US" sz="2000" b="1" dirty="0" smtClean="0">
                <a:latin typeface="微软雅黑" panose="020B0503020204020204" pitchFamily="34" charset="-122"/>
                <a:ea typeface="微软雅黑" panose="020B0503020204020204" pitchFamily="34" charset="-122"/>
              </a:rPr>
              <a:t>地址</a:t>
            </a:r>
            <a:endParaRPr lang="zh-CN" altLang="en-US" sz="2000" b="1" dirty="0">
              <a:latin typeface="微软雅黑" panose="020B0503020204020204" pitchFamily="34" charset="-122"/>
              <a:ea typeface="微软雅黑" panose="020B0503020204020204" pitchFamily="34" charset="-122"/>
            </a:endParaRPr>
          </a:p>
          <a:p>
            <a:pPr marL="342900" indent="-342900" eaLnBrk="0" hangingPunct="0">
              <a:lnSpc>
                <a:spcPts val="3300"/>
              </a:lnSpc>
              <a:buClr>
                <a:srgbClr val="0070C0"/>
              </a:buClr>
              <a:buFont typeface="Wingdings" panose="05000000000000000000" pitchFamily="2" charset="2"/>
              <a:buChar char="l"/>
            </a:pPr>
            <a:r>
              <a:rPr lang="zh-CN" altLang="en-US" sz="2000" b="1" dirty="0" smtClean="0">
                <a:latin typeface="微软雅黑" panose="020B0503020204020204" pitchFamily="34" charset="-122"/>
                <a:ea typeface="微软雅黑" panose="020B0503020204020204" pitchFamily="34" charset="-122"/>
              </a:rPr>
              <a:t>基于</a:t>
            </a:r>
            <a:r>
              <a:rPr lang="zh-CN" altLang="en-US" sz="2000" b="1" dirty="0">
                <a:latin typeface="微软雅黑" panose="020B0503020204020204" pitchFamily="34" charset="-122"/>
                <a:ea typeface="微软雅黑" panose="020B0503020204020204" pitchFamily="34" charset="-122"/>
              </a:rPr>
              <a:t>协议</a:t>
            </a:r>
            <a:r>
              <a:rPr lang="zh-CN" altLang="en-US" sz="2000" b="1" dirty="0" smtClean="0">
                <a:latin typeface="微软雅黑" panose="020B0503020204020204" pitchFamily="34" charset="-122"/>
                <a:ea typeface="微软雅黑" panose="020B0503020204020204" pitchFamily="34" charset="-122"/>
              </a:rPr>
              <a:t>类型</a:t>
            </a:r>
            <a:endParaRPr lang="zh-CN" altLang="en-US" sz="2000" b="1" dirty="0">
              <a:latin typeface="微软雅黑" panose="020B0503020204020204" pitchFamily="34" charset="-122"/>
              <a:ea typeface="微软雅黑" panose="020B0503020204020204" pitchFamily="34" charset="-122"/>
            </a:endParaRPr>
          </a:p>
          <a:p>
            <a:pPr marL="342900" indent="-342900" eaLnBrk="0" hangingPunct="0">
              <a:lnSpc>
                <a:spcPts val="3300"/>
              </a:lnSpc>
              <a:buClr>
                <a:srgbClr val="0070C0"/>
              </a:buClr>
              <a:buFont typeface="Wingdings" panose="05000000000000000000" pitchFamily="2" charset="2"/>
              <a:buChar char="l"/>
            </a:pPr>
            <a:r>
              <a:rPr lang="zh-CN" altLang="en-US" sz="2000" b="1" dirty="0" smtClean="0">
                <a:latin typeface="微软雅黑" panose="020B0503020204020204" pitchFamily="34" charset="-122"/>
                <a:ea typeface="微软雅黑" panose="020B0503020204020204" pitchFamily="34" charset="-122"/>
              </a:rPr>
              <a:t>基于 </a:t>
            </a:r>
            <a:r>
              <a:rPr lang="en-US" altLang="zh-CN" sz="2000" b="1" dirty="0" smtClean="0">
                <a:latin typeface="微软雅黑" panose="020B0503020204020204" pitchFamily="34" charset="-122"/>
                <a:ea typeface="微软雅黑" panose="020B0503020204020204" pitchFamily="34" charset="-122"/>
              </a:rPr>
              <a:t>IP </a:t>
            </a:r>
            <a:r>
              <a:rPr lang="zh-CN" altLang="en-US" sz="2000" b="1" dirty="0" smtClean="0">
                <a:latin typeface="微软雅黑" panose="020B0503020204020204" pitchFamily="34" charset="-122"/>
                <a:ea typeface="微软雅黑" panose="020B0503020204020204" pitchFamily="34" charset="-122"/>
              </a:rPr>
              <a:t>子网地址</a:t>
            </a:r>
            <a:endParaRPr lang="zh-CN" altLang="en-US" sz="2000" b="1" dirty="0">
              <a:latin typeface="微软雅黑" panose="020B0503020204020204" pitchFamily="34" charset="-122"/>
              <a:ea typeface="微软雅黑" panose="020B0503020204020204" pitchFamily="34" charset="-122"/>
            </a:endParaRPr>
          </a:p>
          <a:p>
            <a:pPr marL="342900" indent="-342900" eaLnBrk="0" hangingPunct="0">
              <a:lnSpc>
                <a:spcPts val="3300"/>
              </a:lnSpc>
              <a:buClr>
                <a:srgbClr val="0070C0"/>
              </a:buClr>
              <a:buFont typeface="Wingdings" panose="05000000000000000000" pitchFamily="2" charset="2"/>
              <a:buChar char="l"/>
            </a:pPr>
            <a:r>
              <a:rPr lang="zh-CN" altLang="en-US" sz="2000" b="1" dirty="0" smtClean="0">
                <a:latin typeface="微软雅黑" panose="020B0503020204020204" pitchFamily="34" charset="-122"/>
                <a:ea typeface="微软雅黑" panose="020B0503020204020204" pitchFamily="34" charset="-122"/>
              </a:rPr>
              <a:t>基于</a:t>
            </a:r>
            <a:r>
              <a:rPr lang="zh-CN" altLang="en-US" sz="2000" b="1" dirty="0">
                <a:latin typeface="微软雅黑" panose="020B0503020204020204" pitchFamily="34" charset="-122"/>
                <a:ea typeface="微软雅黑" panose="020B0503020204020204" pitchFamily="34" charset="-122"/>
              </a:rPr>
              <a:t>高层应用或</a:t>
            </a:r>
            <a:r>
              <a:rPr lang="zh-CN" altLang="en-US" sz="2000" b="1" dirty="0" smtClean="0">
                <a:latin typeface="微软雅黑" panose="020B0503020204020204" pitchFamily="34" charset="-122"/>
                <a:ea typeface="微软雅黑" panose="020B0503020204020204" pitchFamily="34" charset="-122"/>
              </a:rPr>
              <a:t>服务</a:t>
            </a:r>
            <a:endParaRPr lang="zh-CN" altLang="en-US" sz="2000" b="1"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Tm="2000"/>
    </mc:Choice>
    <mc:Fallback>
      <p:transition spd="slow" advTm="2000"/>
    </mc:Fallback>
  </mc:AlternateContent>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AutoShape 5"/>
          <p:cNvSpPr>
            <a:spLocks noChangeArrowheads="1"/>
          </p:cNvSpPr>
          <p:nvPr/>
        </p:nvSpPr>
        <p:spPr bwMode="auto">
          <a:xfrm>
            <a:off x="502919" y="641116"/>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4" name="Rectangle 6"/>
          <p:cNvSpPr>
            <a:spLocks noChangeArrowheads="1"/>
          </p:cNvSpPr>
          <p:nvPr/>
        </p:nvSpPr>
        <p:spPr bwMode="auto">
          <a:xfrm>
            <a:off x="3192339" y="618026"/>
            <a:ext cx="274947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anose="020B0503020204020204" pitchFamily="34" charset="-122"/>
                <a:ea typeface="微软雅黑" panose="020B0503020204020204" pitchFamily="34" charset="-122"/>
              </a:rPr>
              <a:t>基于交换机端口的</a:t>
            </a:r>
            <a:r>
              <a:rPr lang="zh-CN" altLang="en-US" sz="2000" b="1" dirty="0" smtClean="0">
                <a:solidFill>
                  <a:schemeClr val="bg1"/>
                </a:solidFill>
                <a:latin typeface="微软雅黑" panose="020B0503020204020204" pitchFamily="34" charset="-122"/>
                <a:ea typeface="微软雅黑" panose="020B0503020204020204" pitchFamily="34" charset="-122"/>
              </a:rPr>
              <a:t>方法</a:t>
            </a:r>
            <a:endParaRPr lang="fr-FR" altLang="zh-CN" sz="2000" b="1" dirty="0">
              <a:solidFill>
                <a:schemeClr val="bg1"/>
              </a:solidFill>
              <a:latin typeface="微软雅黑" panose="020B0503020204020204" pitchFamily="34" charset="-122"/>
              <a:ea typeface="微软雅黑" panose="020B0503020204020204" pitchFamily="34" charset="-122"/>
            </a:endParaRPr>
          </a:p>
        </p:txBody>
      </p:sp>
      <p:sp>
        <p:nvSpPr>
          <p:cNvPr id="5" name="Rectangle 46"/>
          <p:cNvSpPr>
            <a:spLocks noChangeArrowheads="1"/>
          </p:cNvSpPr>
          <p:nvPr/>
        </p:nvSpPr>
        <p:spPr bwMode="auto">
          <a:xfrm>
            <a:off x="515277" y="1005779"/>
            <a:ext cx="8116658" cy="13619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eaLnBrk="0" hangingPunct="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最简单、也是最常用的方法</a:t>
            </a:r>
            <a:r>
              <a:rPr lang="zh-CN" altLang="en-US" sz="2000" b="1" dirty="0" smtClean="0">
                <a:latin typeface="微软雅黑" panose="020B0503020204020204" pitchFamily="34" charset="-122"/>
                <a:ea typeface="微软雅黑" panose="020B0503020204020204" pitchFamily="34" charset="-122"/>
              </a:rPr>
              <a:t>。</a:t>
            </a:r>
            <a:endParaRPr lang="en-US" altLang="zh-CN" sz="2000" b="1" dirty="0" smtClean="0">
              <a:latin typeface="微软雅黑" panose="020B0503020204020204" pitchFamily="34" charset="-122"/>
              <a:ea typeface="微软雅黑" panose="020B0503020204020204" pitchFamily="34" charset="-122"/>
            </a:endParaRPr>
          </a:p>
          <a:p>
            <a:pPr marL="342900" indent="-342900" eaLnBrk="0" hangingPunct="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属于在</a:t>
            </a:r>
            <a:r>
              <a:rPr lang="zh-CN" altLang="en-US" sz="2000" b="1" dirty="0" smtClean="0">
                <a:latin typeface="微软雅黑" panose="020B0503020204020204" pitchFamily="34" charset="-122"/>
                <a:ea typeface="微软雅黑" panose="020B0503020204020204" pitchFamily="34" charset="-122"/>
              </a:rPr>
              <a:t>第 </a:t>
            </a:r>
            <a:r>
              <a:rPr lang="en-US" altLang="zh-CN" sz="2000" b="1" dirty="0" smtClean="0">
                <a:latin typeface="微软雅黑" panose="020B0503020204020204" pitchFamily="34" charset="-122"/>
                <a:ea typeface="微软雅黑" panose="020B0503020204020204" pitchFamily="34" charset="-122"/>
              </a:rPr>
              <a:t>1 </a:t>
            </a:r>
            <a:r>
              <a:rPr lang="zh-CN" altLang="en-US" sz="2000" b="1" dirty="0" smtClean="0">
                <a:latin typeface="微软雅黑" panose="020B0503020204020204" pitchFamily="34" charset="-122"/>
                <a:ea typeface="微软雅黑" panose="020B0503020204020204" pitchFamily="34" charset="-122"/>
              </a:rPr>
              <a:t>层</a:t>
            </a:r>
            <a:r>
              <a:rPr lang="zh-CN" altLang="en-US" sz="2000" b="1" dirty="0">
                <a:latin typeface="微软雅黑" panose="020B0503020204020204" pitchFamily="34" charset="-122"/>
                <a:ea typeface="微软雅黑" panose="020B0503020204020204" pitchFamily="34" charset="-122"/>
              </a:rPr>
              <a:t>划分虚拟</a:t>
            </a:r>
            <a:r>
              <a:rPr lang="zh-CN" altLang="en-US" sz="2000" b="1" dirty="0" smtClean="0">
                <a:latin typeface="微软雅黑" panose="020B0503020204020204" pitchFamily="34" charset="-122"/>
                <a:ea typeface="微软雅黑" panose="020B0503020204020204" pitchFamily="34" charset="-122"/>
              </a:rPr>
              <a:t>局域网的方法。</a:t>
            </a:r>
            <a:endParaRPr lang="en-US" altLang="zh-CN" sz="2000" b="1" dirty="0" smtClean="0">
              <a:latin typeface="微软雅黑" panose="020B0503020204020204" pitchFamily="34" charset="-122"/>
              <a:ea typeface="微软雅黑" panose="020B0503020204020204" pitchFamily="34" charset="-122"/>
            </a:endParaRPr>
          </a:p>
          <a:p>
            <a:pPr marL="342900" indent="-342900" eaLnBrk="0" hangingPunct="0">
              <a:lnSpc>
                <a:spcPts val="3300"/>
              </a:lnSpc>
              <a:buClr>
                <a:srgbClr val="0070C0"/>
              </a:buClr>
              <a:buFont typeface="Wingdings" panose="05000000000000000000" pitchFamily="2" charset="2"/>
              <a:buChar char="l"/>
            </a:pPr>
            <a:r>
              <a:rPr lang="zh-CN" altLang="en-US" sz="2000" b="1" dirty="0" smtClean="0">
                <a:solidFill>
                  <a:srgbClr val="C00000"/>
                </a:solidFill>
                <a:latin typeface="微软雅黑" panose="020B0503020204020204" pitchFamily="34" charset="-122"/>
                <a:ea typeface="微软雅黑" panose="020B0503020204020204" pitchFamily="34" charset="-122"/>
              </a:rPr>
              <a:t>缺点：</a:t>
            </a:r>
            <a:r>
              <a:rPr lang="zh-CN" altLang="en-US" sz="2000" b="1" dirty="0">
                <a:latin typeface="微软雅黑" panose="020B0503020204020204" pitchFamily="34" charset="-122"/>
                <a:ea typeface="微软雅黑" panose="020B0503020204020204" pitchFamily="34" charset="-122"/>
              </a:rPr>
              <a:t>不允许用户移动。</a:t>
            </a:r>
            <a:endParaRPr lang="zh-CN" altLang="en-US" sz="2000" b="1" dirty="0">
              <a:latin typeface="微软雅黑" panose="020B0503020204020204" pitchFamily="34" charset="-122"/>
              <a:ea typeface="微软雅黑" panose="020B0503020204020204" pitchFamily="34" charset="-122"/>
            </a:endParaRPr>
          </a:p>
        </p:txBody>
      </p:sp>
      <p:grpSp>
        <p:nvGrpSpPr>
          <p:cNvPr id="2" name="组合 1"/>
          <p:cNvGrpSpPr/>
          <p:nvPr/>
        </p:nvGrpSpPr>
        <p:grpSpPr>
          <a:xfrm>
            <a:off x="5257972" y="1322447"/>
            <a:ext cx="3081333" cy="2211718"/>
            <a:chOff x="4480268" y="1924108"/>
            <a:chExt cx="3081333" cy="2211718"/>
          </a:xfrm>
        </p:grpSpPr>
        <p:sp>
          <p:nvSpPr>
            <p:cNvPr id="13" name="Line 4"/>
            <p:cNvSpPr>
              <a:spLocks noChangeShapeType="1"/>
            </p:cNvSpPr>
            <p:nvPr/>
          </p:nvSpPr>
          <p:spPr bwMode="auto">
            <a:xfrm flipH="1">
              <a:off x="5103341" y="2517774"/>
              <a:ext cx="682396" cy="685800"/>
            </a:xfrm>
            <a:prstGeom prst="line">
              <a:avLst/>
            </a:prstGeom>
            <a:noFill/>
            <a:ln w="38100">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 name="Line 5"/>
            <p:cNvSpPr>
              <a:spLocks noChangeShapeType="1"/>
            </p:cNvSpPr>
            <p:nvPr/>
          </p:nvSpPr>
          <p:spPr bwMode="auto">
            <a:xfrm>
              <a:off x="5956643" y="2517774"/>
              <a:ext cx="0" cy="990600"/>
            </a:xfrm>
            <a:prstGeom prst="line">
              <a:avLst/>
            </a:prstGeom>
            <a:noFill/>
            <a:ln w="38100">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5" name="Line 6"/>
            <p:cNvSpPr>
              <a:spLocks noChangeShapeType="1"/>
            </p:cNvSpPr>
            <p:nvPr/>
          </p:nvSpPr>
          <p:spPr bwMode="auto">
            <a:xfrm>
              <a:off x="6136615" y="2507474"/>
              <a:ext cx="994900" cy="1339454"/>
            </a:xfrm>
            <a:prstGeom prst="line">
              <a:avLst/>
            </a:prstGeom>
            <a:noFill/>
            <a:ln w="38100">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6" name="Text Box 7"/>
            <p:cNvSpPr txBox="1">
              <a:spLocks noChangeArrowheads="1"/>
            </p:cNvSpPr>
            <p:nvPr/>
          </p:nvSpPr>
          <p:spPr bwMode="auto">
            <a:xfrm>
              <a:off x="4480268" y="3187699"/>
              <a:ext cx="97622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zh-CN" sz="1400" b="1" dirty="0" smtClean="0">
                  <a:latin typeface="微软雅黑" panose="020B0503020204020204" pitchFamily="34" charset="-122"/>
                  <a:ea typeface="微软雅黑" panose="020B0503020204020204" pitchFamily="34" charset="-122"/>
                </a:rPr>
                <a:t>VLAN 10</a:t>
              </a:r>
              <a:endParaRPr lang="en-US" altLang="zh-CN" sz="1400" b="1" dirty="0">
                <a:latin typeface="微软雅黑" panose="020B0503020204020204" pitchFamily="34" charset="-122"/>
                <a:ea typeface="微软雅黑" panose="020B0503020204020204" pitchFamily="34" charset="-122"/>
              </a:endParaRPr>
            </a:p>
          </p:txBody>
        </p:sp>
        <p:sp>
          <p:nvSpPr>
            <p:cNvPr id="17" name="Text Box 8"/>
            <p:cNvSpPr txBox="1">
              <a:spLocks noChangeArrowheads="1"/>
            </p:cNvSpPr>
            <p:nvPr/>
          </p:nvSpPr>
          <p:spPr bwMode="auto">
            <a:xfrm>
              <a:off x="5347043" y="3508374"/>
              <a:ext cx="97622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zh-CN" sz="1400" b="1" dirty="0" smtClean="0">
                  <a:latin typeface="微软雅黑" panose="020B0503020204020204" pitchFamily="34" charset="-122"/>
                  <a:ea typeface="微软雅黑" panose="020B0503020204020204" pitchFamily="34" charset="-122"/>
                </a:rPr>
                <a:t>VLAN 20</a:t>
              </a:r>
              <a:endParaRPr lang="en-US" altLang="zh-CN" sz="1400" b="1" dirty="0">
                <a:latin typeface="微软雅黑" panose="020B0503020204020204" pitchFamily="34" charset="-122"/>
                <a:ea typeface="微软雅黑" panose="020B0503020204020204" pitchFamily="34" charset="-122"/>
              </a:endParaRPr>
            </a:p>
          </p:txBody>
        </p:sp>
        <p:sp>
          <p:nvSpPr>
            <p:cNvPr id="18" name="Text Box 9"/>
            <p:cNvSpPr txBox="1">
              <a:spLocks noChangeArrowheads="1"/>
            </p:cNvSpPr>
            <p:nvPr/>
          </p:nvSpPr>
          <p:spPr bwMode="auto">
            <a:xfrm>
              <a:off x="6585372" y="3828049"/>
              <a:ext cx="97622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zh-CN" sz="1400" b="1" dirty="0" smtClean="0">
                  <a:latin typeface="微软雅黑" panose="020B0503020204020204" pitchFamily="34" charset="-122"/>
                  <a:ea typeface="微软雅黑" panose="020B0503020204020204" pitchFamily="34" charset="-122"/>
                </a:rPr>
                <a:t>VLAN 30</a:t>
              </a:r>
              <a:endParaRPr lang="en-US" altLang="zh-CN" sz="1400" b="1" dirty="0">
                <a:latin typeface="微软雅黑" panose="020B0503020204020204" pitchFamily="34" charset="-122"/>
                <a:ea typeface="微软雅黑" panose="020B0503020204020204" pitchFamily="34" charset="-122"/>
              </a:endParaRPr>
            </a:p>
          </p:txBody>
        </p:sp>
        <p:grpSp>
          <p:nvGrpSpPr>
            <p:cNvPr id="6" name="组合 5"/>
            <p:cNvGrpSpPr/>
            <p:nvPr/>
          </p:nvGrpSpPr>
          <p:grpSpPr>
            <a:xfrm>
              <a:off x="5573980" y="1924108"/>
              <a:ext cx="760374" cy="669866"/>
              <a:chOff x="7065949" y="3613937"/>
              <a:chExt cx="630195" cy="561943"/>
            </a:xfrm>
          </p:grpSpPr>
          <p:sp>
            <p:nvSpPr>
              <p:cNvPr id="7" name="矩形 6"/>
              <p:cNvSpPr/>
              <p:nvPr/>
            </p:nvSpPr>
            <p:spPr>
              <a:xfrm>
                <a:off x="7065949" y="3613937"/>
                <a:ext cx="630195" cy="561943"/>
              </a:xfrm>
              <a:prstGeom prst="rect">
                <a:avLst/>
              </a:prstGeom>
              <a:solidFill>
                <a:srgbClr val="3399FF"/>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p>
            </p:txBody>
          </p:sp>
          <p:sp>
            <p:nvSpPr>
              <p:cNvPr id="8" name="右箭头 7"/>
              <p:cNvSpPr/>
              <p:nvPr/>
            </p:nvSpPr>
            <p:spPr>
              <a:xfrm>
                <a:off x="7355485" y="3667313"/>
                <a:ext cx="258706" cy="159056"/>
              </a:xfrm>
              <a:prstGeom prst="rightArrow">
                <a:avLst/>
              </a:prstGeom>
              <a:solidFill>
                <a:schemeClr val="bg1"/>
              </a:solidFill>
              <a:ln>
                <a:noFill/>
              </a:ln>
              <a:effectLst>
                <a:innerShdw dist="12700" dir="13500000">
                  <a:schemeClr val="tx1">
                    <a:alpha val="8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右箭头 8"/>
              <p:cNvSpPr/>
              <p:nvPr/>
            </p:nvSpPr>
            <p:spPr>
              <a:xfrm>
                <a:off x="7355485" y="3880191"/>
                <a:ext cx="258706" cy="159056"/>
              </a:xfrm>
              <a:prstGeom prst="rightArrow">
                <a:avLst/>
              </a:prstGeom>
              <a:solidFill>
                <a:schemeClr val="bg1"/>
              </a:solidFill>
              <a:ln>
                <a:noFill/>
              </a:ln>
              <a:effectLst>
                <a:innerShdw dist="12700" dir="13500000">
                  <a:schemeClr val="tx1">
                    <a:alpha val="8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右箭头 9"/>
              <p:cNvSpPr/>
              <p:nvPr/>
            </p:nvSpPr>
            <p:spPr>
              <a:xfrm flipH="1">
                <a:off x="7112099" y="3778526"/>
                <a:ext cx="258706" cy="159056"/>
              </a:xfrm>
              <a:prstGeom prst="rightArrow">
                <a:avLst/>
              </a:prstGeom>
              <a:solidFill>
                <a:schemeClr val="bg1"/>
              </a:solidFill>
              <a:ln>
                <a:noFill/>
              </a:ln>
              <a:effectLst>
                <a:innerShdw dist="12700" dir="13500000">
                  <a:schemeClr val="tx1">
                    <a:alpha val="8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右箭头 10"/>
              <p:cNvSpPr/>
              <p:nvPr/>
            </p:nvSpPr>
            <p:spPr>
              <a:xfrm flipH="1">
                <a:off x="7112099" y="3979753"/>
                <a:ext cx="258706" cy="159056"/>
              </a:xfrm>
              <a:prstGeom prst="rightArrow">
                <a:avLst/>
              </a:prstGeom>
              <a:solidFill>
                <a:schemeClr val="bg1"/>
              </a:solidFill>
              <a:ln>
                <a:noFill/>
              </a:ln>
              <a:effectLst>
                <a:innerShdw dist="12700" dir="13500000">
                  <a:schemeClr val="tx1">
                    <a:alpha val="8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4" name="Text Box 7"/>
            <p:cNvSpPr txBox="1">
              <a:spLocks noChangeArrowheads="1"/>
            </p:cNvSpPr>
            <p:nvPr/>
          </p:nvSpPr>
          <p:spPr bwMode="auto">
            <a:xfrm>
              <a:off x="5282504" y="2579559"/>
              <a:ext cx="29527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zh-CN" sz="1400" b="1" dirty="0" smtClean="0">
                  <a:solidFill>
                    <a:srgbClr val="3333FF"/>
                  </a:solidFill>
                  <a:latin typeface="微软雅黑" panose="020B0503020204020204" pitchFamily="34" charset="-122"/>
                  <a:ea typeface="微软雅黑" panose="020B0503020204020204" pitchFamily="34" charset="-122"/>
                </a:rPr>
                <a:t>2</a:t>
              </a:r>
              <a:endParaRPr lang="en-US" altLang="zh-CN" sz="1400" b="1" dirty="0">
                <a:solidFill>
                  <a:srgbClr val="3333FF"/>
                </a:solidFill>
                <a:latin typeface="微软雅黑" panose="020B0503020204020204" pitchFamily="34" charset="-122"/>
                <a:ea typeface="微软雅黑" panose="020B0503020204020204" pitchFamily="34" charset="-122"/>
              </a:endParaRPr>
            </a:p>
          </p:txBody>
        </p:sp>
        <p:sp>
          <p:nvSpPr>
            <p:cNvPr id="25" name="Text Box 7"/>
            <p:cNvSpPr txBox="1">
              <a:spLocks noChangeArrowheads="1"/>
            </p:cNvSpPr>
            <p:nvPr/>
          </p:nvSpPr>
          <p:spPr bwMode="auto">
            <a:xfrm>
              <a:off x="5706006" y="2579559"/>
              <a:ext cx="29527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zh-CN" sz="1400" b="1" dirty="0" smtClean="0">
                  <a:solidFill>
                    <a:srgbClr val="3333FF"/>
                  </a:solidFill>
                  <a:latin typeface="微软雅黑" panose="020B0503020204020204" pitchFamily="34" charset="-122"/>
                  <a:ea typeface="微软雅黑" panose="020B0503020204020204" pitchFamily="34" charset="-122"/>
                </a:rPr>
                <a:t>4</a:t>
              </a:r>
              <a:endParaRPr lang="en-US" altLang="zh-CN" sz="1400" b="1" dirty="0">
                <a:solidFill>
                  <a:srgbClr val="3333FF"/>
                </a:solidFill>
                <a:latin typeface="微软雅黑" panose="020B0503020204020204" pitchFamily="34" charset="-122"/>
                <a:ea typeface="微软雅黑" panose="020B0503020204020204" pitchFamily="34" charset="-122"/>
              </a:endParaRPr>
            </a:p>
          </p:txBody>
        </p:sp>
        <p:sp>
          <p:nvSpPr>
            <p:cNvPr id="26" name="Text Box 7"/>
            <p:cNvSpPr txBox="1">
              <a:spLocks noChangeArrowheads="1"/>
            </p:cNvSpPr>
            <p:nvPr/>
          </p:nvSpPr>
          <p:spPr bwMode="auto">
            <a:xfrm>
              <a:off x="6054685" y="2579559"/>
              <a:ext cx="29527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zh-CN" sz="1400" b="1" dirty="0" smtClean="0">
                  <a:solidFill>
                    <a:srgbClr val="3333FF"/>
                  </a:solidFill>
                  <a:latin typeface="微软雅黑" panose="020B0503020204020204" pitchFamily="34" charset="-122"/>
                  <a:ea typeface="微软雅黑" panose="020B0503020204020204" pitchFamily="34" charset="-122"/>
                </a:rPr>
                <a:t>6</a:t>
              </a:r>
              <a:endParaRPr lang="en-US" altLang="zh-CN" sz="1400" b="1" dirty="0">
                <a:solidFill>
                  <a:srgbClr val="3333FF"/>
                </a:solidFill>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2000" advTm="2000"/>
    </mc:Choice>
    <mc:Fallback>
      <p:transition spd="slow" advTm="2000"/>
    </mc:Fallback>
  </mc:AlternateContent>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AutoShape 5"/>
          <p:cNvSpPr>
            <a:spLocks noChangeArrowheads="1"/>
          </p:cNvSpPr>
          <p:nvPr/>
        </p:nvSpPr>
        <p:spPr bwMode="auto">
          <a:xfrm>
            <a:off x="502919" y="643980"/>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4" name="Rectangle 6"/>
          <p:cNvSpPr>
            <a:spLocks noChangeArrowheads="1"/>
          </p:cNvSpPr>
          <p:nvPr/>
        </p:nvSpPr>
        <p:spPr bwMode="auto">
          <a:xfrm>
            <a:off x="2417737" y="620890"/>
            <a:ext cx="429867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anose="020B0503020204020204" pitchFamily="34" charset="-122"/>
                <a:ea typeface="微软雅黑" panose="020B0503020204020204" pitchFamily="34" charset="-122"/>
              </a:rPr>
              <a:t>基于计算机网卡</a:t>
            </a:r>
            <a:r>
              <a:rPr lang="zh-CN" altLang="en-US" sz="2000" b="1" dirty="0" smtClean="0">
                <a:solidFill>
                  <a:schemeClr val="bg1"/>
                </a:solidFill>
                <a:latin typeface="微软雅黑" panose="020B0503020204020204" pitchFamily="34" charset="-122"/>
                <a:ea typeface="微软雅黑" panose="020B0503020204020204" pitchFamily="34" charset="-122"/>
              </a:rPr>
              <a:t>的 </a:t>
            </a:r>
            <a:r>
              <a:rPr lang="en-US" altLang="zh-CN" sz="2000" b="1" dirty="0" smtClean="0">
                <a:solidFill>
                  <a:schemeClr val="bg1"/>
                </a:solidFill>
                <a:latin typeface="微软雅黑" panose="020B0503020204020204" pitchFamily="34" charset="-122"/>
                <a:ea typeface="微软雅黑" panose="020B0503020204020204" pitchFamily="34" charset="-122"/>
              </a:rPr>
              <a:t>MAC </a:t>
            </a:r>
            <a:r>
              <a:rPr lang="zh-CN" altLang="en-US" sz="2000" b="1" dirty="0" smtClean="0">
                <a:solidFill>
                  <a:schemeClr val="bg1"/>
                </a:solidFill>
                <a:latin typeface="微软雅黑" panose="020B0503020204020204" pitchFamily="34" charset="-122"/>
                <a:ea typeface="微软雅黑" panose="020B0503020204020204" pitchFamily="34" charset="-122"/>
              </a:rPr>
              <a:t>地址</a:t>
            </a:r>
            <a:r>
              <a:rPr lang="zh-CN" altLang="en-US" sz="2000" b="1" dirty="0">
                <a:solidFill>
                  <a:schemeClr val="bg1"/>
                </a:solidFill>
                <a:latin typeface="微软雅黑" panose="020B0503020204020204" pitchFamily="34" charset="-122"/>
                <a:ea typeface="微软雅黑" panose="020B0503020204020204" pitchFamily="34" charset="-122"/>
              </a:rPr>
              <a:t>的</a:t>
            </a:r>
            <a:r>
              <a:rPr lang="zh-CN" altLang="en-US" sz="2000" b="1" dirty="0" smtClean="0">
                <a:solidFill>
                  <a:schemeClr val="bg1"/>
                </a:solidFill>
                <a:latin typeface="微软雅黑" panose="020B0503020204020204" pitchFamily="34" charset="-122"/>
                <a:ea typeface="微软雅黑" panose="020B0503020204020204" pitchFamily="34" charset="-122"/>
              </a:rPr>
              <a:t>方法</a:t>
            </a:r>
            <a:endParaRPr lang="fr-FR" altLang="zh-CN" sz="2000" b="1" dirty="0">
              <a:solidFill>
                <a:schemeClr val="bg1"/>
              </a:solidFill>
              <a:latin typeface="微软雅黑" panose="020B0503020204020204" pitchFamily="34" charset="-122"/>
              <a:ea typeface="微软雅黑" panose="020B0503020204020204" pitchFamily="34" charset="-122"/>
            </a:endParaRPr>
          </a:p>
        </p:txBody>
      </p:sp>
      <p:sp>
        <p:nvSpPr>
          <p:cNvPr id="5" name="Rectangle 46"/>
          <p:cNvSpPr>
            <a:spLocks noChangeArrowheads="1"/>
          </p:cNvSpPr>
          <p:nvPr/>
        </p:nvSpPr>
        <p:spPr bwMode="auto">
          <a:xfrm>
            <a:off x="515277" y="990171"/>
            <a:ext cx="5935026" cy="263149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eaLnBrk="0" hangingPunct="0">
              <a:lnSpc>
                <a:spcPts val="3300"/>
              </a:lnSpc>
              <a:buClr>
                <a:srgbClr val="0070C0"/>
              </a:buClr>
              <a:buFont typeface="Wingdings" panose="05000000000000000000" pitchFamily="2" charset="2"/>
              <a:buChar char="l"/>
            </a:pPr>
            <a:r>
              <a:rPr lang="zh-CN" altLang="en-US" sz="2000" b="1" dirty="0" smtClean="0">
                <a:latin typeface="微软雅黑" panose="020B0503020204020204" pitchFamily="34" charset="-122"/>
                <a:ea typeface="微软雅黑" panose="020B0503020204020204" pitchFamily="34" charset="-122"/>
              </a:rPr>
              <a:t>根据</a:t>
            </a:r>
            <a:r>
              <a:rPr lang="zh-CN" altLang="en-US" sz="2000" b="1" dirty="0">
                <a:latin typeface="微软雅黑" panose="020B0503020204020204" pitchFamily="34" charset="-122"/>
                <a:ea typeface="微软雅黑" panose="020B0503020204020204" pitchFamily="34" charset="-122"/>
              </a:rPr>
              <a:t>用户计算机</a:t>
            </a:r>
            <a:r>
              <a:rPr lang="zh-CN" altLang="en-US" sz="2000" b="1" dirty="0" smtClean="0">
                <a:latin typeface="微软雅黑" panose="020B0503020204020204" pitchFamily="34" charset="-122"/>
                <a:ea typeface="微软雅黑" panose="020B0503020204020204" pitchFamily="34" charset="-122"/>
              </a:rPr>
              <a:t>的 </a:t>
            </a:r>
            <a:r>
              <a:rPr lang="en-US" altLang="zh-CN" sz="2000" b="1" dirty="0" smtClean="0">
                <a:solidFill>
                  <a:srgbClr val="C00000"/>
                </a:solidFill>
                <a:latin typeface="微软雅黑" panose="020B0503020204020204" pitchFamily="34" charset="-122"/>
                <a:ea typeface="微软雅黑" panose="020B0503020204020204" pitchFamily="34" charset="-122"/>
              </a:rPr>
              <a:t>MAC </a:t>
            </a:r>
            <a:r>
              <a:rPr lang="zh-CN" altLang="en-US" sz="2000" b="1" dirty="0" smtClean="0">
                <a:solidFill>
                  <a:srgbClr val="C00000"/>
                </a:solidFill>
                <a:latin typeface="微软雅黑" panose="020B0503020204020204" pitchFamily="34" charset="-122"/>
                <a:ea typeface="微软雅黑" panose="020B0503020204020204" pitchFamily="34" charset="-122"/>
              </a:rPr>
              <a:t>地址</a:t>
            </a:r>
            <a:r>
              <a:rPr lang="zh-CN" altLang="en-US" sz="2000" b="1" dirty="0">
                <a:latin typeface="微软雅黑" panose="020B0503020204020204" pitchFamily="34" charset="-122"/>
                <a:ea typeface="微软雅黑" panose="020B0503020204020204" pitchFamily="34" charset="-122"/>
              </a:rPr>
              <a:t>划分虚拟局域网</a:t>
            </a:r>
            <a:r>
              <a:rPr lang="zh-CN" altLang="en-US" sz="2000" b="1" dirty="0" smtClean="0">
                <a:latin typeface="微软雅黑" panose="020B0503020204020204" pitchFamily="34" charset="-122"/>
                <a:ea typeface="微软雅黑" panose="020B0503020204020204" pitchFamily="34" charset="-122"/>
              </a:rPr>
              <a:t>。</a:t>
            </a:r>
            <a:endParaRPr lang="en-US" altLang="zh-CN" sz="2000" b="1" dirty="0" smtClean="0">
              <a:latin typeface="微软雅黑" panose="020B0503020204020204" pitchFamily="34" charset="-122"/>
              <a:ea typeface="微软雅黑" panose="020B0503020204020204" pitchFamily="34" charset="-122"/>
            </a:endParaRPr>
          </a:p>
          <a:p>
            <a:pPr marL="342900" indent="-342900" eaLnBrk="0" hangingPunct="0">
              <a:lnSpc>
                <a:spcPts val="3300"/>
              </a:lnSpc>
              <a:buClr>
                <a:srgbClr val="0070C0"/>
              </a:buClr>
              <a:buFont typeface="Wingdings" panose="05000000000000000000" pitchFamily="2" charset="2"/>
              <a:buChar char="l"/>
            </a:pPr>
            <a:r>
              <a:rPr lang="zh-CN" altLang="en-US" sz="2000" b="1" dirty="0" smtClean="0">
                <a:latin typeface="微软雅黑" panose="020B0503020204020204" pitchFamily="34" charset="-122"/>
                <a:ea typeface="微软雅黑" panose="020B0503020204020204" pitchFamily="34" charset="-122"/>
              </a:rPr>
              <a:t>属于</a:t>
            </a:r>
            <a:r>
              <a:rPr lang="zh-CN" altLang="en-US" sz="2000" b="1" dirty="0">
                <a:latin typeface="微软雅黑" panose="020B0503020204020204" pitchFamily="34" charset="-122"/>
                <a:ea typeface="微软雅黑" panose="020B0503020204020204" pitchFamily="34" charset="-122"/>
              </a:rPr>
              <a:t>在</a:t>
            </a:r>
            <a:r>
              <a:rPr lang="zh-CN" altLang="en-US" sz="2000" b="1" dirty="0" smtClean="0">
                <a:latin typeface="微软雅黑" panose="020B0503020204020204" pitchFamily="34" charset="-122"/>
                <a:ea typeface="微软雅黑" panose="020B0503020204020204" pitchFamily="34" charset="-122"/>
              </a:rPr>
              <a:t>第 </a:t>
            </a:r>
            <a:r>
              <a:rPr lang="en-US" altLang="zh-CN" sz="2000" b="1" dirty="0" smtClean="0">
                <a:latin typeface="微软雅黑" panose="020B0503020204020204" pitchFamily="34" charset="-122"/>
                <a:ea typeface="微软雅黑" panose="020B0503020204020204" pitchFamily="34" charset="-122"/>
              </a:rPr>
              <a:t>2 </a:t>
            </a:r>
            <a:r>
              <a:rPr lang="zh-CN" altLang="en-US" sz="2000" b="1" dirty="0" smtClean="0">
                <a:latin typeface="微软雅黑" panose="020B0503020204020204" pitchFamily="34" charset="-122"/>
                <a:ea typeface="微软雅黑" panose="020B0503020204020204" pitchFamily="34" charset="-122"/>
              </a:rPr>
              <a:t>层</a:t>
            </a:r>
            <a:r>
              <a:rPr lang="zh-CN" altLang="en-US" sz="2000" b="1" dirty="0">
                <a:latin typeface="微软雅黑" panose="020B0503020204020204" pitchFamily="34" charset="-122"/>
                <a:ea typeface="微软雅黑" panose="020B0503020204020204" pitchFamily="34" charset="-122"/>
              </a:rPr>
              <a:t>划分虚拟</a:t>
            </a:r>
            <a:r>
              <a:rPr lang="zh-CN" altLang="en-US" sz="2000" b="1" dirty="0" smtClean="0">
                <a:latin typeface="微软雅黑" panose="020B0503020204020204" pitchFamily="34" charset="-122"/>
                <a:ea typeface="微软雅黑" panose="020B0503020204020204" pitchFamily="34" charset="-122"/>
              </a:rPr>
              <a:t>局域网的方法。</a:t>
            </a:r>
            <a:endParaRPr lang="en-US" altLang="zh-CN" sz="2000" b="1" dirty="0" smtClean="0">
              <a:latin typeface="微软雅黑" panose="020B0503020204020204" pitchFamily="34" charset="-122"/>
              <a:ea typeface="微软雅黑" panose="020B0503020204020204" pitchFamily="34" charset="-122"/>
            </a:endParaRPr>
          </a:p>
          <a:p>
            <a:pPr marL="342900" indent="-342900" eaLnBrk="0" hangingPunct="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允许用户</a:t>
            </a:r>
            <a:r>
              <a:rPr lang="zh-CN" altLang="en-US" sz="2000" b="1" dirty="0" smtClean="0">
                <a:latin typeface="微软雅黑" panose="020B0503020204020204" pitchFamily="34" charset="-122"/>
                <a:ea typeface="微软雅黑" panose="020B0503020204020204" pitchFamily="34" charset="-122"/>
              </a:rPr>
              <a:t>移动。</a:t>
            </a:r>
            <a:endParaRPr lang="en-US" altLang="zh-CN" sz="2000" b="1" dirty="0" smtClean="0">
              <a:latin typeface="微软雅黑" panose="020B0503020204020204" pitchFamily="34" charset="-122"/>
              <a:ea typeface="微软雅黑" panose="020B0503020204020204" pitchFamily="34" charset="-122"/>
            </a:endParaRPr>
          </a:p>
          <a:p>
            <a:pPr marL="342900" indent="-342900" eaLnBrk="0" hangingPunct="0">
              <a:lnSpc>
                <a:spcPts val="3300"/>
              </a:lnSpc>
              <a:buClr>
                <a:srgbClr val="0070C0"/>
              </a:buClr>
              <a:buFont typeface="Wingdings" panose="05000000000000000000" pitchFamily="2" charset="2"/>
              <a:buChar char="l"/>
            </a:pPr>
            <a:r>
              <a:rPr lang="zh-CN" altLang="en-US" sz="2000" b="1" dirty="0" smtClean="0">
                <a:solidFill>
                  <a:srgbClr val="C00000"/>
                </a:solidFill>
                <a:latin typeface="微软雅黑" panose="020B0503020204020204" pitchFamily="34" charset="-122"/>
                <a:ea typeface="微软雅黑" panose="020B0503020204020204" pitchFamily="34" charset="-122"/>
              </a:rPr>
              <a:t>缺点：</a:t>
            </a:r>
            <a:r>
              <a:rPr lang="zh-CN" altLang="en-US" sz="2000" b="1" dirty="0" smtClean="0">
                <a:latin typeface="微软雅黑" panose="020B0503020204020204" pitchFamily="34" charset="-122"/>
                <a:ea typeface="微软雅黑" panose="020B0503020204020204" pitchFamily="34" charset="-122"/>
              </a:rPr>
              <a:t>需要</a:t>
            </a:r>
            <a:r>
              <a:rPr lang="zh-CN" altLang="en-US" sz="2000" b="1" dirty="0">
                <a:latin typeface="微软雅黑" panose="020B0503020204020204" pitchFamily="34" charset="-122"/>
                <a:ea typeface="微软雅黑" panose="020B0503020204020204" pitchFamily="34" charset="-122"/>
              </a:rPr>
              <a:t>输入和管理大量</a:t>
            </a:r>
            <a:r>
              <a:rPr lang="zh-CN" altLang="en-US" sz="2000" b="1" dirty="0" smtClean="0">
                <a:latin typeface="微软雅黑" panose="020B0503020204020204" pitchFamily="34" charset="-122"/>
                <a:ea typeface="微软雅黑" panose="020B0503020204020204" pitchFamily="34" charset="-122"/>
              </a:rPr>
              <a:t>的 </a:t>
            </a:r>
            <a:r>
              <a:rPr lang="en-US" altLang="zh-CN" sz="2000" b="1" dirty="0" smtClean="0">
                <a:latin typeface="微软雅黑" panose="020B0503020204020204" pitchFamily="34" charset="-122"/>
                <a:ea typeface="微软雅黑" panose="020B0503020204020204" pitchFamily="34" charset="-122"/>
              </a:rPr>
              <a:t>MAC </a:t>
            </a:r>
            <a:r>
              <a:rPr lang="zh-CN" altLang="en-US" sz="2000" b="1" dirty="0" smtClean="0">
                <a:latin typeface="微软雅黑" panose="020B0503020204020204" pitchFamily="34" charset="-122"/>
                <a:ea typeface="微软雅黑" panose="020B0503020204020204" pitchFamily="34" charset="-122"/>
              </a:rPr>
              <a:t>地址。如果</a:t>
            </a:r>
            <a:r>
              <a:rPr lang="zh-CN" altLang="en-US" sz="2000" b="1" dirty="0">
                <a:latin typeface="微软雅黑" panose="020B0503020204020204" pitchFamily="34" charset="-122"/>
                <a:ea typeface="微软雅黑" panose="020B0503020204020204" pitchFamily="34" charset="-122"/>
              </a:rPr>
              <a:t>用户</a:t>
            </a:r>
            <a:r>
              <a:rPr lang="zh-CN" altLang="en-US" sz="2000" b="1" dirty="0" smtClean="0">
                <a:latin typeface="微软雅黑" panose="020B0503020204020204" pitchFamily="34" charset="-122"/>
                <a:ea typeface="微软雅黑" panose="020B0503020204020204" pitchFamily="34" charset="-122"/>
              </a:rPr>
              <a:t>的 </a:t>
            </a:r>
            <a:r>
              <a:rPr lang="en-US" altLang="zh-CN" sz="2000" b="1" dirty="0" smtClean="0">
                <a:latin typeface="微软雅黑" panose="020B0503020204020204" pitchFamily="34" charset="-122"/>
                <a:ea typeface="微软雅黑" panose="020B0503020204020204" pitchFamily="34" charset="-122"/>
              </a:rPr>
              <a:t>MAC </a:t>
            </a:r>
            <a:r>
              <a:rPr lang="zh-CN" altLang="en-US" sz="2000" b="1" dirty="0" smtClean="0">
                <a:latin typeface="微软雅黑" panose="020B0503020204020204" pitchFamily="34" charset="-122"/>
                <a:ea typeface="微软雅黑" panose="020B0503020204020204" pitchFamily="34" charset="-122"/>
              </a:rPr>
              <a:t>地址</a:t>
            </a:r>
            <a:r>
              <a:rPr lang="zh-CN" altLang="en-US" sz="2000" b="1" dirty="0">
                <a:latin typeface="微软雅黑" panose="020B0503020204020204" pitchFamily="34" charset="-122"/>
                <a:ea typeface="微软雅黑" panose="020B0503020204020204" pitchFamily="34" charset="-122"/>
              </a:rPr>
              <a:t>改变了，则需要管理员重新配置</a:t>
            </a:r>
            <a:r>
              <a:rPr lang="en-US" altLang="zh-CN" sz="2000" b="1" dirty="0">
                <a:latin typeface="微软雅黑" panose="020B0503020204020204" pitchFamily="34" charset="-122"/>
                <a:ea typeface="微软雅黑" panose="020B0503020204020204" pitchFamily="34" charset="-122"/>
              </a:rPr>
              <a:t>VLAN</a:t>
            </a:r>
            <a:r>
              <a:rPr lang="zh-CN" altLang="en-US" sz="2000" b="1" dirty="0">
                <a:latin typeface="微软雅黑" panose="020B0503020204020204" pitchFamily="34" charset="-122"/>
                <a:ea typeface="微软雅黑" panose="020B0503020204020204" pitchFamily="34" charset="-122"/>
              </a:rPr>
              <a:t>。</a:t>
            </a:r>
            <a:endParaRPr lang="zh-CN" altLang="en-US" sz="2000" b="1" dirty="0">
              <a:latin typeface="微软雅黑" panose="020B0503020204020204" pitchFamily="34" charset="-122"/>
              <a:ea typeface="微软雅黑" panose="020B0503020204020204" pitchFamily="34" charset="-122"/>
            </a:endParaRPr>
          </a:p>
        </p:txBody>
      </p:sp>
      <p:grpSp>
        <p:nvGrpSpPr>
          <p:cNvPr id="4" name="组合 3"/>
          <p:cNvGrpSpPr/>
          <p:nvPr/>
        </p:nvGrpSpPr>
        <p:grpSpPr>
          <a:xfrm>
            <a:off x="5599418" y="1938032"/>
            <a:ext cx="2827892" cy="2240695"/>
            <a:chOff x="5599418" y="1929719"/>
            <a:chExt cx="2827892" cy="2240695"/>
          </a:xfrm>
        </p:grpSpPr>
        <p:sp>
          <p:nvSpPr>
            <p:cNvPr id="52" name="Line 4"/>
            <p:cNvSpPr>
              <a:spLocks noChangeShapeType="1"/>
            </p:cNvSpPr>
            <p:nvPr/>
          </p:nvSpPr>
          <p:spPr bwMode="auto">
            <a:xfrm flipH="1">
              <a:off x="6265393" y="2585169"/>
              <a:ext cx="528954" cy="788225"/>
            </a:xfrm>
            <a:prstGeom prst="line">
              <a:avLst/>
            </a:prstGeom>
            <a:noFill/>
            <a:ln w="38100">
              <a:solidFill>
                <a:srgbClr val="FF0000"/>
              </a:solidFill>
              <a:round/>
              <a:headEnd type="triangle" w="med" len="lg"/>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 name="Line 6"/>
            <p:cNvSpPr>
              <a:spLocks noChangeShapeType="1"/>
            </p:cNvSpPr>
            <p:nvPr/>
          </p:nvSpPr>
          <p:spPr bwMode="auto">
            <a:xfrm>
              <a:off x="7145224" y="2574869"/>
              <a:ext cx="640963" cy="930439"/>
            </a:xfrm>
            <a:prstGeom prst="line">
              <a:avLst/>
            </a:prstGeom>
            <a:noFill/>
            <a:ln w="38100">
              <a:solidFill>
                <a:srgbClr val="FF0000"/>
              </a:solidFill>
              <a:round/>
              <a:headEnd type="triangle" w="med" len="lg"/>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5" name="Text Box 7"/>
            <p:cNvSpPr txBox="1">
              <a:spLocks noChangeArrowheads="1"/>
            </p:cNvSpPr>
            <p:nvPr/>
          </p:nvSpPr>
          <p:spPr bwMode="auto">
            <a:xfrm>
              <a:off x="5760900" y="3862637"/>
              <a:ext cx="97622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zh-CN" sz="1400" b="1" dirty="0" smtClean="0">
                  <a:latin typeface="微软雅黑" panose="020B0503020204020204" pitchFamily="34" charset="-122"/>
                  <a:ea typeface="微软雅黑" panose="020B0503020204020204" pitchFamily="34" charset="-122"/>
                </a:rPr>
                <a:t>VLAN 10</a:t>
              </a:r>
              <a:endParaRPr lang="en-US" altLang="zh-CN" sz="1400" b="1" dirty="0">
                <a:latin typeface="微软雅黑" panose="020B0503020204020204" pitchFamily="34" charset="-122"/>
                <a:ea typeface="微软雅黑" panose="020B0503020204020204" pitchFamily="34" charset="-122"/>
              </a:endParaRPr>
            </a:p>
          </p:txBody>
        </p:sp>
        <p:sp>
          <p:nvSpPr>
            <p:cNvPr id="57" name="Text Box 9"/>
            <p:cNvSpPr txBox="1">
              <a:spLocks noChangeArrowheads="1"/>
            </p:cNvSpPr>
            <p:nvPr/>
          </p:nvSpPr>
          <p:spPr bwMode="auto">
            <a:xfrm>
              <a:off x="7359199" y="3833660"/>
              <a:ext cx="97622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zh-CN" sz="1400" b="1" dirty="0" smtClean="0">
                  <a:latin typeface="微软雅黑" panose="020B0503020204020204" pitchFamily="34" charset="-122"/>
                  <a:ea typeface="微软雅黑" panose="020B0503020204020204" pitchFamily="34" charset="-122"/>
                </a:rPr>
                <a:t>VLAN 30</a:t>
              </a:r>
              <a:endParaRPr lang="en-US" altLang="zh-CN" sz="1400" b="1" dirty="0">
                <a:latin typeface="微软雅黑" panose="020B0503020204020204" pitchFamily="34" charset="-122"/>
                <a:ea typeface="微软雅黑" panose="020B0503020204020204" pitchFamily="34" charset="-122"/>
              </a:endParaRPr>
            </a:p>
          </p:txBody>
        </p:sp>
        <p:grpSp>
          <p:nvGrpSpPr>
            <p:cNvPr id="58" name="组合 57"/>
            <p:cNvGrpSpPr/>
            <p:nvPr/>
          </p:nvGrpSpPr>
          <p:grpSpPr>
            <a:xfrm>
              <a:off x="6582590" y="1929719"/>
              <a:ext cx="760374" cy="669866"/>
              <a:chOff x="7065949" y="3613937"/>
              <a:chExt cx="630195" cy="561943"/>
            </a:xfrm>
          </p:grpSpPr>
          <p:sp>
            <p:nvSpPr>
              <p:cNvPr id="62" name="矩形 61"/>
              <p:cNvSpPr/>
              <p:nvPr/>
            </p:nvSpPr>
            <p:spPr>
              <a:xfrm>
                <a:off x="7065949" y="3613937"/>
                <a:ext cx="630195" cy="561943"/>
              </a:xfrm>
              <a:prstGeom prst="rect">
                <a:avLst/>
              </a:prstGeom>
              <a:solidFill>
                <a:srgbClr val="3399FF"/>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p>
            </p:txBody>
          </p:sp>
          <p:sp>
            <p:nvSpPr>
              <p:cNvPr id="63" name="右箭头 62"/>
              <p:cNvSpPr/>
              <p:nvPr/>
            </p:nvSpPr>
            <p:spPr>
              <a:xfrm>
                <a:off x="7355485" y="3667313"/>
                <a:ext cx="258706" cy="159056"/>
              </a:xfrm>
              <a:prstGeom prst="rightArrow">
                <a:avLst/>
              </a:prstGeom>
              <a:solidFill>
                <a:schemeClr val="bg1"/>
              </a:solidFill>
              <a:ln>
                <a:noFill/>
              </a:ln>
              <a:effectLst>
                <a:innerShdw dist="12700" dir="13500000">
                  <a:schemeClr val="tx1">
                    <a:alpha val="8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右箭头 63"/>
              <p:cNvSpPr/>
              <p:nvPr/>
            </p:nvSpPr>
            <p:spPr>
              <a:xfrm>
                <a:off x="7355485" y="3880191"/>
                <a:ext cx="258706" cy="159056"/>
              </a:xfrm>
              <a:prstGeom prst="rightArrow">
                <a:avLst/>
              </a:prstGeom>
              <a:solidFill>
                <a:schemeClr val="bg1"/>
              </a:solidFill>
              <a:ln>
                <a:noFill/>
              </a:ln>
              <a:effectLst>
                <a:innerShdw dist="12700" dir="13500000">
                  <a:schemeClr val="tx1">
                    <a:alpha val="8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右箭头 64"/>
              <p:cNvSpPr/>
              <p:nvPr/>
            </p:nvSpPr>
            <p:spPr>
              <a:xfrm flipH="1">
                <a:off x="7112099" y="3778526"/>
                <a:ext cx="258706" cy="159056"/>
              </a:xfrm>
              <a:prstGeom prst="rightArrow">
                <a:avLst/>
              </a:prstGeom>
              <a:solidFill>
                <a:schemeClr val="bg1"/>
              </a:solidFill>
              <a:ln>
                <a:noFill/>
              </a:ln>
              <a:effectLst>
                <a:innerShdw dist="12700" dir="13500000">
                  <a:schemeClr val="tx1">
                    <a:alpha val="8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右箭头 65"/>
              <p:cNvSpPr/>
              <p:nvPr/>
            </p:nvSpPr>
            <p:spPr>
              <a:xfrm flipH="1">
                <a:off x="7112099" y="3979753"/>
                <a:ext cx="258706" cy="159056"/>
              </a:xfrm>
              <a:prstGeom prst="rightArrow">
                <a:avLst/>
              </a:prstGeom>
              <a:solidFill>
                <a:schemeClr val="bg1"/>
              </a:solidFill>
              <a:ln>
                <a:noFill/>
              </a:ln>
              <a:effectLst>
                <a:innerShdw dist="12700" dir="13500000">
                  <a:schemeClr val="tx1">
                    <a:alpha val="8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0" name="Picture 12"/>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5599418" y="3198776"/>
              <a:ext cx="1282243" cy="644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0000"/>
                  </a:solidFill>
                  <a:miter lim="800000"/>
                  <a:headEnd/>
                  <a:tailEnd/>
                </a14:hiddenLine>
              </a:ext>
            </a:extLst>
          </p:spPr>
        </p:pic>
        <p:sp>
          <p:nvSpPr>
            <p:cNvPr id="31" name="Text Box 19"/>
            <p:cNvSpPr txBox="1">
              <a:spLocks noChangeArrowheads="1"/>
            </p:cNvSpPr>
            <p:nvPr/>
          </p:nvSpPr>
          <p:spPr bwMode="auto">
            <a:xfrm>
              <a:off x="5954892" y="3250262"/>
              <a:ext cx="62100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altLang="zh-CN" sz="1400" b="1" dirty="0">
                  <a:latin typeface="微软雅黑" panose="020B0503020204020204" pitchFamily="34" charset="-122"/>
                  <a:ea typeface="微软雅黑" panose="020B0503020204020204" pitchFamily="34" charset="-122"/>
                </a:rPr>
                <a:t>MAC</a:t>
              </a:r>
              <a:endParaRPr lang="en-US" altLang="zh-CN" sz="1400" b="1" dirty="0">
                <a:latin typeface="微软雅黑" panose="020B0503020204020204" pitchFamily="34" charset="-122"/>
                <a:ea typeface="微软雅黑" panose="020B0503020204020204" pitchFamily="34" charset="-122"/>
              </a:endParaRPr>
            </a:p>
            <a:p>
              <a:pPr algn="ctr"/>
              <a:r>
                <a:rPr lang="zh-CN" altLang="en-US" sz="1400" b="1" dirty="0" smtClean="0">
                  <a:latin typeface="微软雅黑" panose="020B0503020204020204" pitchFamily="34" charset="-122"/>
                  <a:ea typeface="微软雅黑" panose="020B0503020204020204" pitchFamily="34" charset="-122"/>
                </a:rPr>
                <a:t>地址</a:t>
              </a:r>
              <a:endParaRPr lang="en-US" altLang="zh-CN" sz="1400" b="1" dirty="0">
                <a:latin typeface="微软雅黑" panose="020B0503020204020204" pitchFamily="34" charset="-122"/>
                <a:ea typeface="微软雅黑" panose="020B0503020204020204" pitchFamily="34" charset="-122"/>
              </a:endParaRPr>
            </a:p>
          </p:txBody>
        </p:sp>
        <p:pic>
          <p:nvPicPr>
            <p:cNvPr id="32" name="Picture 12"/>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7145067" y="3183154"/>
              <a:ext cx="1282243" cy="644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0000"/>
                  </a:solidFill>
                  <a:miter lim="800000"/>
                  <a:headEnd/>
                  <a:tailEnd/>
                </a14:hiddenLine>
              </a:ext>
            </a:extLst>
          </p:spPr>
        </p:pic>
        <p:sp>
          <p:nvSpPr>
            <p:cNvPr id="67" name="Text Box 19"/>
            <p:cNvSpPr txBox="1">
              <a:spLocks noChangeArrowheads="1"/>
            </p:cNvSpPr>
            <p:nvPr/>
          </p:nvSpPr>
          <p:spPr bwMode="auto">
            <a:xfrm>
              <a:off x="7497709" y="3254816"/>
              <a:ext cx="62100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altLang="zh-CN" sz="1400" b="1" dirty="0">
                  <a:latin typeface="微软雅黑" panose="020B0503020204020204" pitchFamily="34" charset="-122"/>
                  <a:ea typeface="微软雅黑" panose="020B0503020204020204" pitchFamily="34" charset="-122"/>
                </a:rPr>
                <a:t>MAC</a:t>
              </a:r>
              <a:endParaRPr lang="en-US" altLang="zh-CN" sz="1400" b="1" dirty="0">
                <a:latin typeface="微软雅黑" panose="020B0503020204020204" pitchFamily="34" charset="-122"/>
                <a:ea typeface="微软雅黑" panose="020B0503020204020204" pitchFamily="34" charset="-122"/>
              </a:endParaRPr>
            </a:p>
            <a:p>
              <a:pPr algn="ctr"/>
              <a:r>
                <a:rPr lang="zh-CN" altLang="en-US" sz="1400" b="1" dirty="0" smtClean="0">
                  <a:latin typeface="微软雅黑" panose="020B0503020204020204" pitchFamily="34" charset="-122"/>
                  <a:ea typeface="微软雅黑" panose="020B0503020204020204" pitchFamily="34" charset="-122"/>
                </a:rPr>
                <a:t>地址</a:t>
              </a:r>
              <a:endParaRPr lang="en-US" altLang="zh-CN" sz="1400" b="1" dirty="0">
                <a:latin typeface="微软雅黑" panose="020B0503020204020204" pitchFamily="34" charset="-122"/>
                <a:ea typeface="微软雅黑" panose="020B0503020204020204" pitchFamily="34" charset="-122"/>
              </a:endParaRPr>
            </a:p>
          </p:txBody>
        </p:sp>
      </p:grpSp>
      <p:graphicFrame>
        <p:nvGraphicFramePr>
          <p:cNvPr id="3" name="表格 2"/>
          <p:cNvGraphicFramePr>
            <a:graphicFrameLocks noGrp="1"/>
          </p:cNvGraphicFramePr>
          <p:nvPr/>
        </p:nvGraphicFramePr>
        <p:xfrm>
          <a:off x="2214914" y="3241799"/>
          <a:ext cx="3145735" cy="1219200"/>
        </p:xfrm>
        <a:graphic>
          <a:graphicData uri="http://schemas.openxmlformats.org/drawingml/2006/table">
            <a:tbl>
              <a:tblPr firstRow="1" bandRow="1">
                <a:tableStyleId>{5C22544A-7EE6-4342-B048-85BDC9FD1C3A}</a:tableStyleId>
              </a:tblPr>
              <a:tblGrid>
                <a:gridCol w="2207491"/>
                <a:gridCol w="938244"/>
              </a:tblGrid>
              <a:tr h="255185">
                <a:tc>
                  <a:txBody>
                    <a:bodyPr/>
                    <a:lstStyle/>
                    <a:p>
                      <a:pPr algn="ctr"/>
                      <a:r>
                        <a:rPr lang="en-US" altLang="zh-CN" sz="1400" b="1" dirty="0" smtClean="0">
                          <a:solidFill>
                            <a:schemeClr val="tx1"/>
                          </a:solidFill>
                          <a:latin typeface="微软雅黑" panose="020B0503020204020204" pitchFamily="34" charset="-122"/>
                          <a:ea typeface="微软雅黑" panose="020B0503020204020204" pitchFamily="34" charset="-122"/>
                        </a:rPr>
                        <a:t>MAC </a:t>
                      </a:r>
                      <a:r>
                        <a:rPr lang="zh-CN" altLang="en-US" sz="1400" b="1" dirty="0" smtClean="0">
                          <a:solidFill>
                            <a:schemeClr val="tx1"/>
                          </a:solidFill>
                          <a:latin typeface="微软雅黑" panose="020B0503020204020204" pitchFamily="34" charset="-122"/>
                          <a:ea typeface="微软雅黑" panose="020B0503020204020204" pitchFamily="34" charset="-122"/>
                        </a:rPr>
                        <a:t>地址</a:t>
                      </a:r>
                      <a:endParaRPr lang="zh-CN" altLang="en-US" sz="1400" b="1" dirty="0">
                        <a:solidFill>
                          <a:schemeClr val="tx1"/>
                        </a:solidFill>
                        <a:latin typeface="微软雅黑" panose="020B0503020204020204" pitchFamily="34" charset="-122"/>
                        <a:ea typeface="微软雅黑" panose="020B0503020204020204"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FFFF"/>
                    </a:solidFill>
                  </a:tcPr>
                </a:tc>
                <a:tc>
                  <a:txBody>
                    <a:bodyPr/>
                    <a:lstStyle/>
                    <a:p>
                      <a:pPr algn="ctr"/>
                      <a:r>
                        <a:rPr lang="en-US" altLang="zh-CN" sz="1400" b="1" dirty="0" smtClean="0">
                          <a:solidFill>
                            <a:schemeClr val="tx1"/>
                          </a:solidFill>
                          <a:latin typeface="微软雅黑" panose="020B0503020204020204" pitchFamily="34" charset="-122"/>
                          <a:ea typeface="微软雅黑" panose="020B0503020204020204" pitchFamily="34" charset="-122"/>
                        </a:rPr>
                        <a:t>VLAN</a:t>
                      </a:r>
                      <a:endParaRPr lang="zh-CN" altLang="en-US" sz="1400" b="1" dirty="0">
                        <a:solidFill>
                          <a:schemeClr val="tx1"/>
                        </a:solidFill>
                        <a:latin typeface="微软雅黑" panose="020B0503020204020204" pitchFamily="34" charset="-122"/>
                        <a:ea typeface="微软雅黑" panose="020B0503020204020204"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FFFF"/>
                    </a:solidFill>
                  </a:tcPr>
                </a:tc>
              </a:tr>
              <a:tr h="255185">
                <a:tc>
                  <a:txBody>
                    <a:bodyPr/>
                    <a:lstStyle/>
                    <a:p>
                      <a:pPr algn="ctr"/>
                      <a:r>
                        <a:rPr lang="en-US" altLang="zh-CN" sz="1400" b="1" dirty="0" smtClean="0">
                          <a:solidFill>
                            <a:schemeClr val="tx1"/>
                          </a:solidFill>
                          <a:latin typeface="微软雅黑" panose="020B0503020204020204" pitchFamily="34" charset="-122"/>
                          <a:ea typeface="微软雅黑" panose="020B0503020204020204" pitchFamily="34" charset="-122"/>
                        </a:rPr>
                        <a:t>00-15-F5-CC-C8-14</a:t>
                      </a:r>
                      <a:endParaRPr lang="zh-CN" altLang="en-US" sz="1400" b="1" dirty="0">
                        <a:solidFill>
                          <a:schemeClr val="tx1"/>
                        </a:solidFill>
                        <a:latin typeface="微软雅黑" panose="020B0503020204020204" pitchFamily="34" charset="-122"/>
                        <a:ea typeface="微软雅黑" panose="020B0503020204020204"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400" b="1" dirty="0" smtClean="0">
                          <a:solidFill>
                            <a:schemeClr val="tx1"/>
                          </a:solidFill>
                          <a:latin typeface="微软雅黑" panose="020B0503020204020204" pitchFamily="34" charset="-122"/>
                          <a:ea typeface="微软雅黑" panose="020B0503020204020204" pitchFamily="34" charset="-122"/>
                        </a:rPr>
                        <a:t>10</a:t>
                      </a:r>
                      <a:endParaRPr lang="zh-CN" altLang="en-US" sz="1400" b="1" dirty="0">
                        <a:solidFill>
                          <a:schemeClr val="tx1"/>
                        </a:solidFill>
                        <a:latin typeface="微软雅黑" panose="020B0503020204020204" pitchFamily="34" charset="-122"/>
                        <a:ea typeface="微软雅黑" panose="020B0503020204020204"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255185">
                <a:tc>
                  <a:txBody>
                    <a:bodyPr/>
                    <a:lstStyle/>
                    <a:p>
                      <a:pPr algn="ctr"/>
                      <a:r>
                        <a:rPr lang="en-US" altLang="zh-CN" sz="1400" b="1" dirty="0" smtClean="0">
                          <a:solidFill>
                            <a:schemeClr val="tx1"/>
                          </a:solidFill>
                          <a:latin typeface="微软雅黑" panose="020B0503020204020204" pitchFamily="34" charset="-122"/>
                          <a:ea typeface="微软雅黑" panose="020B0503020204020204" pitchFamily="34" charset="-122"/>
                        </a:rPr>
                        <a:t>C0-AB-D5-00-18-F4</a:t>
                      </a:r>
                      <a:endParaRPr lang="zh-CN" altLang="en-US" sz="1400" b="1" dirty="0">
                        <a:solidFill>
                          <a:schemeClr val="tx1"/>
                        </a:solidFill>
                        <a:latin typeface="微软雅黑" panose="020B0503020204020204" pitchFamily="34" charset="-122"/>
                        <a:ea typeface="微软雅黑" panose="020B0503020204020204"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400" b="1" dirty="0" smtClean="0">
                          <a:solidFill>
                            <a:schemeClr val="tx1"/>
                          </a:solidFill>
                          <a:latin typeface="微软雅黑" panose="020B0503020204020204" pitchFamily="34" charset="-122"/>
                          <a:ea typeface="微软雅黑" panose="020B0503020204020204" pitchFamily="34" charset="-122"/>
                        </a:rPr>
                        <a:t>10</a:t>
                      </a:r>
                      <a:endParaRPr lang="zh-CN" altLang="en-US" sz="1400" b="1" dirty="0">
                        <a:solidFill>
                          <a:schemeClr val="tx1"/>
                        </a:solidFill>
                        <a:latin typeface="微软雅黑" panose="020B0503020204020204" pitchFamily="34" charset="-122"/>
                        <a:ea typeface="微软雅黑" panose="020B0503020204020204"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255185">
                <a:tc>
                  <a:txBody>
                    <a:bodyPr/>
                    <a:lstStyle/>
                    <a:p>
                      <a:pPr algn="ctr"/>
                      <a:r>
                        <a:rPr lang="en-US" altLang="zh-CN" sz="1400" b="1" dirty="0" smtClean="0">
                          <a:solidFill>
                            <a:schemeClr val="tx1"/>
                          </a:solidFill>
                          <a:latin typeface="微软雅黑" panose="020B0503020204020204" pitchFamily="34" charset="-122"/>
                          <a:ea typeface="微软雅黑" panose="020B0503020204020204" pitchFamily="34" charset="-122"/>
                        </a:rPr>
                        <a:t>C0-C5-18-DE-BC-E6</a:t>
                      </a:r>
                      <a:endParaRPr lang="zh-CN" altLang="en-US" sz="1400" b="1" dirty="0">
                        <a:solidFill>
                          <a:schemeClr val="tx1"/>
                        </a:solidFill>
                        <a:latin typeface="微软雅黑" panose="020B0503020204020204" pitchFamily="34" charset="-122"/>
                        <a:ea typeface="微软雅黑" panose="020B0503020204020204"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400" b="1" dirty="0" smtClean="0">
                          <a:solidFill>
                            <a:schemeClr val="tx1"/>
                          </a:solidFill>
                          <a:latin typeface="微软雅黑" panose="020B0503020204020204" pitchFamily="34" charset="-122"/>
                          <a:ea typeface="微软雅黑" panose="020B0503020204020204" pitchFamily="34" charset="-122"/>
                        </a:rPr>
                        <a:t>30</a:t>
                      </a:r>
                      <a:endParaRPr lang="zh-CN" altLang="en-US" sz="1400" b="1" dirty="0">
                        <a:solidFill>
                          <a:schemeClr val="tx1"/>
                        </a:solidFill>
                        <a:latin typeface="微软雅黑" panose="020B0503020204020204" pitchFamily="34" charset="-122"/>
                        <a:ea typeface="微软雅黑" panose="020B0503020204020204"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2000" advTm="2000"/>
    </mc:Choice>
    <mc:Fallback>
      <p:transition spd="slow" advTm="2000"/>
    </mc:Fallback>
  </mc:AlternateContent>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AutoShape 5"/>
          <p:cNvSpPr>
            <a:spLocks noChangeArrowheads="1"/>
          </p:cNvSpPr>
          <p:nvPr/>
        </p:nvSpPr>
        <p:spPr bwMode="auto">
          <a:xfrm>
            <a:off x="502919" y="637149"/>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4" name="Rectangle 6"/>
          <p:cNvSpPr>
            <a:spLocks noChangeArrowheads="1"/>
          </p:cNvSpPr>
          <p:nvPr/>
        </p:nvSpPr>
        <p:spPr bwMode="auto">
          <a:xfrm>
            <a:off x="3320580" y="614059"/>
            <a:ext cx="249299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anose="020B0503020204020204" pitchFamily="34" charset="-122"/>
                <a:ea typeface="微软雅黑" panose="020B0503020204020204" pitchFamily="34" charset="-122"/>
              </a:rPr>
              <a:t>基于协议类型的</a:t>
            </a:r>
            <a:r>
              <a:rPr lang="zh-CN" altLang="en-US" sz="2000" b="1" dirty="0" smtClean="0">
                <a:solidFill>
                  <a:schemeClr val="bg1"/>
                </a:solidFill>
                <a:latin typeface="微软雅黑" panose="020B0503020204020204" pitchFamily="34" charset="-122"/>
                <a:ea typeface="微软雅黑" panose="020B0503020204020204" pitchFamily="34" charset="-122"/>
              </a:rPr>
              <a:t>方法</a:t>
            </a:r>
            <a:endParaRPr lang="fr-FR" altLang="zh-CN" sz="2000" b="1" dirty="0">
              <a:solidFill>
                <a:schemeClr val="bg1"/>
              </a:solidFill>
              <a:latin typeface="微软雅黑" panose="020B0503020204020204" pitchFamily="34" charset="-122"/>
              <a:ea typeface="微软雅黑" panose="020B0503020204020204" pitchFamily="34" charset="-122"/>
            </a:endParaRPr>
          </a:p>
        </p:txBody>
      </p:sp>
      <p:sp>
        <p:nvSpPr>
          <p:cNvPr id="5" name="Rectangle 46"/>
          <p:cNvSpPr>
            <a:spLocks noChangeArrowheads="1"/>
          </p:cNvSpPr>
          <p:nvPr/>
        </p:nvSpPr>
        <p:spPr bwMode="auto">
          <a:xfrm>
            <a:off x="515277" y="1001812"/>
            <a:ext cx="5935026" cy="13619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eaLnBrk="0" hangingPunct="0">
              <a:lnSpc>
                <a:spcPts val="3300"/>
              </a:lnSpc>
              <a:buClr>
                <a:srgbClr val="0070C0"/>
              </a:buClr>
              <a:buFont typeface="Wingdings" panose="05000000000000000000" pitchFamily="2" charset="2"/>
              <a:buChar char="l"/>
            </a:pPr>
            <a:r>
              <a:rPr lang="zh-CN" altLang="en-US" sz="2000" b="1" dirty="0" smtClean="0">
                <a:latin typeface="微软雅黑" panose="020B0503020204020204" pitchFamily="34" charset="-122"/>
                <a:ea typeface="微软雅黑" panose="020B0503020204020204" pitchFamily="34" charset="-122"/>
              </a:rPr>
              <a:t>根据以太网</a:t>
            </a:r>
            <a:r>
              <a:rPr lang="zh-CN" altLang="en-US" sz="2000" b="1" dirty="0">
                <a:latin typeface="微软雅黑" panose="020B0503020204020204" pitchFamily="34" charset="-122"/>
                <a:ea typeface="微软雅黑" panose="020B0503020204020204" pitchFamily="34" charset="-122"/>
              </a:rPr>
              <a:t>帧的第三个字段</a:t>
            </a:r>
            <a:r>
              <a:rPr lang="zh-CN" altLang="en-US" sz="2000" b="1" dirty="0" smtClean="0">
                <a:solidFill>
                  <a:srgbClr val="C00000"/>
                </a:solidFill>
                <a:latin typeface="微软雅黑" panose="020B0503020204020204" pitchFamily="34" charset="-122"/>
                <a:ea typeface="微软雅黑" panose="020B0503020204020204" pitchFamily="34" charset="-122"/>
              </a:rPr>
              <a:t>“类型”</a:t>
            </a:r>
            <a:r>
              <a:rPr lang="zh-CN" altLang="en-US" sz="2000" b="1" dirty="0" smtClean="0">
                <a:latin typeface="微软雅黑" panose="020B0503020204020204" pitchFamily="34" charset="-122"/>
                <a:ea typeface="微软雅黑" panose="020B0503020204020204" pitchFamily="34" charset="-122"/>
              </a:rPr>
              <a:t>确定</a:t>
            </a:r>
            <a:r>
              <a:rPr lang="zh-CN" altLang="en-US" sz="2000" b="1" dirty="0">
                <a:latin typeface="微软雅黑" panose="020B0503020204020204" pitchFamily="34" charset="-122"/>
                <a:ea typeface="微软雅黑" panose="020B0503020204020204" pitchFamily="34" charset="-122"/>
              </a:rPr>
              <a:t>该类型的</a:t>
            </a:r>
            <a:r>
              <a:rPr lang="zh-CN" altLang="en-US" sz="2000" b="1" dirty="0" smtClean="0">
                <a:latin typeface="微软雅黑" panose="020B0503020204020204" pitchFamily="34" charset="-122"/>
                <a:ea typeface="微软雅黑" panose="020B0503020204020204" pitchFamily="34" charset="-122"/>
              </a:rPr>
              <a:t>协议属于</a:t>
            </a:r>
            <a:r>
              <a:rPr lang="zh-CN" altLang="en-US" sz="2000" b="1" dirty="0">
                <a:latin typeface="微软雅黑" panose="020B0503020204020204" pitchFamily="34" charset="-122"/>
                <a:ea typeface="微软雅黑" panose="020B0503020204020204" pitchFamily="34" charset="-122"/>
              </a:rPr>
              <a:t>哪一</a:t>
            </a:r>
            <a:r>
              <a:rPr lang="zh-CN" altLang="en-US" sz="2000" b="1" dirty="0" smtClean="0">
                <a:latin typeface="微软雅黑" panose="020B0503020204020204" pitchFamily="34" charset="-122"/>
                <a:ea typeface="微软雅黑" panose="020B0503020204020204" pitchFamily="34" charset="-122"/>
              </a:rPr>
              <a:t>个虚拟</a:t>
            </a:r>
            <a:r>
              <a:rPr lang="zh-CN" altLang="en-US" sz="2000" b="1" dirty="0">
                <a:latin typeface="微软雅黑" panose="020B0503020204020204" pitchFamily="34" charset="-122"/>
                <a:ea typeface="微软雅黑" panose="020B0503020204020204" pitchFamily="34" charset="-122"/>
              </a:rPr>
              <a:t>局域网</a:t>
            </a:r>
            <a:r>
              <a:rPr lang="zh-CN" altLang="en-US" sz="2000" b="1" dirty="0" smtClean="0">
                <a:latin typeface="微软雅黑" panose="020B0503020204020204" pitchFamily="34" charset="-122"/>
                <a:ea typeface="微软雅黑" panose="020B0503020204020204" pitchFamily="34" charset="-122"/>
              </a:rPr>
              <a:t>。</a:t>
            </a:r>
            <a:endParaRPr lang="en-US" altLang="zh-CN" sz="2000" b="1" dirty="0" smtClean="0">
              <a:latin typeface="微软雅黑" panose="020B0503020204020204" pitchFamily="34" charset="-122"/>
              <a:ea typeface="微软雅黑" panose="020B0503020204020204" pitchFamily="34" charset="-122"/>
            </a:endParaRPr>
          </a:p>
          <a:p>
            <a:pPr marL="342900" indent="-342900" eaLnBrk="0" hangingPunct="0">
              <a:lnSpc>
                <a:spcPts val="3300"/>
              </a:lnSpc>
              <a:buClr>
                <a:srgbClr val="0070C0"/>
              </a:buClr>
              <a:buFont typeface="Wingdings" panose="05000000000000000000" pitchFamily="2" charset="2"/>
              <a:buChar char="l"/>
            </a:pPr>
            <a:r>
              <a:rPr lang="zh-CN" altLang="en-US" sz="2000" b="1" dirty="0" smtClean="0">
                <a:latin typeface="微软雅黑" panose="020B0503020204020204" pitchFamily="34" charset="-122"/>
                <a:ea typeface="微软雅黑" panose="020B0503020204020204" pitchFamily="34" charset="-122"/>
              </a:rPr>
              <a:t>属于</a:t>
            </a:r>
            <a:r>
              <a:rPr lang="zh-CN" altLang="en-US" sz="2000" b="1" dirty="0">
                <a:latin typeface="微软雅黑" panose="020B0503020204020204" pitchFamily="34" charset="-122"/>
                <a:ea typeface="微软雅黑" panose="020B0503020204020204" pitchFamily="34" charset="-122"/>
              </a:rPr>
              <a:t>在</a:t>
            </a:r>
            <a:r>
              <a:rPr lang="zh-CN" altLang="en-US" sz="2000" b="1" dirty="0" smtClean="0">
                <a:latin typeface="微软雅黑" panose="020B0503020204020204" pitchFamily="34" charset="-122"/>
                <a:ea typeface="微软雅黑" panose="020B0503020204020204" pitchFamily="34" charset="-122"/>
              </a:rPr>
              <a:t>第 </a:t>
            </a:r>
            <a:r>
              <a:rPr lang="en-US" altLang="zh-CN" sz="2000" b="1" dirty="0" smtClean="0">
                <a:latin typeface="微软雅黑" panose="020B0503020204020204" pitchFamily="34" charset="-122"/>
                <a:ea typeface="微软雅黑" panose="020B0503020204020204" pitchFamily="34" charset="-122"/>
              </a:rPr>
              <a:t>2 </a:t>
            </a:r>
            <a:r>
              <a:rPr lang="zh-CN" altLang="en-US" sz="2000" b="1" dirty="0" smtClean="0">
                <a:latin typeface="微软雅黑" panose="020B0503020204020204" pitchFamily="34" charset="-122"/>
                <a:ea typeface="微软雅黑" panose="020B0503020204020204" pitchFamily="34" charset="-122"/>
              </a:rPr>
              <a:t>层</a:t>
            </a:r>
            <a:r>
              <a:rPr lang="zh-CN" altLang="en-US" sz="2000" b="1" dirty="0">
                <a:latin typeface="微软雅黑" panose="020B0503020204020204" pitchFamily="34" charset="-122"/>
                <a:ea typeface="微软雅黑" panose="020B0503020204020204" pitchFamily="34" charset="-122"/>
              </a:rPr>
              <a:t>划分虚拟</a:t>
            </a:r>
            <a:r>
              <a:rPr lang="zh-CN" altLang="en-US" sz="2000" b="1" dirty="0" smtClean="0">
                <a:latin typeface="微软雅黑" panose="020B0503020204020204" pitchFamily="34" charset="-122"/>
                <a:ea typeface="微软雅黑" panose="020B0503020204020204" pitchFamily="34" charset="-122"/>
              </a:rPr>
              <a:t>局域网的方法。</a:t>
            </a:r>
            <a:endParaRPr lang="en-US" altLang="zh-CN" sz="2000" b="1" dirty="0" smtClean="0">
              <a:latin typeface="微软雅黑" panose="020B0503020204020204" pitchFamily="34" charset="-122"/>
              <a:ea typeface="微软雅黑" panose="020B0503020204020204" pitchFamily="34" charset="-122"/>
            </a:endParaRPr>
          </a:p>
        </p:txBody>
      </p:sp>
      <p:grpSp>
        <p:nvGrpSpPr>
          <p:cNvPr id="2" name="组合 1"/>
          <p:cNvGrpSpPr/>
          <p:nvPr/>
        </p:nvGrpSpPr>
        <p:grpSpPr>
          <a:xfrm>
            <a:off x="5599418" y="1483652"/>
            <a:ext cx="2827892" cy="2240695"/>
            <a:chOff x="5599418" y="1929719"/>
            <a:chExt cx="2827892" cy="2240695"/>
          </a:xfrm>
        </p:grpSpPr>
        <p:sp>
          <p:nvSpPr>
            <p:cNvPr id="52" name="Line 4"/>
            <p:cNvSpPr>
              <a:spLocks noChangeShapeType="1"/>
            </p:cNvSpPr>
            <p:nvPr/>
          </p:nvSpPr>
          <p:spPr bwMode="auto">
            <a:xfrm flipH="1">
              <a:off x="6265393" y="2585169"/>
              <a:ext cx="528954" cy="788225"/>
            </a:xfrm>
            <a:prstGeom prst="line">
              <a:avLst/>
            </a:prstGeom>
            <a:noFill/>
            <a:ln w="38100">
              <a:solidFill>
                <a:srgbClr val="FF0000"/>
              </a:solidFill>
              <a:round/>
              <a:headEnd type="triangle" w="med" len="lg"/>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 name="Line 6"/>
            <p:cNvSpPr>
              <a:spLocks noChangeShapeType="1"/>
            </p:cNvSpPr>
            <p:nvPr/>
          </p:nvSpPr>
          <p:spPr bwMode="auto">
            <a:xfrm>
              <a:off x="7145224" y="2574869"/>
              <a:ext cx="640963" cy="930439"/>
            </a:xfrm>
            <a:prstGeom prst="line">
              <a:avLst/>
            </a:prstGeom>
            <a:noFill/>
            <a:ln w="38100">
              <a:solidFill>
                <a:srgbClr val="FF0000"/>
              </a:solidFill>
              <a:round/>
              <a:headEnd type="triangle" w="med" len="lg"/>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5" name="Text Box 7"/>
            <p:cNvSpPr txBox="1">
              <a:spLocks noChangeArrowheads="1"/>
            </p:cNvSpPr>
            <p:nvPr/>
          </p:nvSpPr>
          <p:spPr bwMode="auto">
            <a:xfrm>
              <a:off x="5760900" y="3862637"/>
              <a:ext cx="97622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zh-CN" sz="1400" b="1" dirty="0" smtClean="0">
                  <a:latin typeface="微软雅黑" panose="020B0503020204020204" pitchFamily="34" charset="-122"/>
                  <a:ea typeface="微软雅黑" panose="020B0503020204020204" pitchFamily="34" charset="-122"/>
                </a:rPr>
                <a:t>VLAN 10</a:t>
              </a:r>
              <a:endParaRPr lang="en-US" altLang="zh-CN" sz="1400" b="1" dirty="0">
                <a:latin typeface="微软雅黑" panose="020B0503020204020204" pitchFamily="34" charset="-122"/>
                <a:ea typeface="微软雅黑" panose="020B0503020204020204" pitchFamily="34" charset="-122"/>
              </a:endParaRPr>
            </a:p>
          </p:txBody>
        </p:sp>
        <p:sp>
          <p:nvSpPr>
            <p:cNvPr id="57" name="Text Box 9"/>
            <p:cNvSpPr txBox="1">
              <a:spLocks noChangeArrowheads="1"/>
            </p:cNvSpPr>
            <p:nvPr/>
          </p:nvSpPr>
          <p:spPr bwMode="auto">
            <a:xfrm>
              <a:off x="7359199" y="3833660"/>
              <a:ext cx="97622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zh-CN" sz="1400" b="1" dirty="0" smtClean="0">
                  <a:latin typeface="微软雅黑" panose="020B0503020204020204" pitchFamily="34" charset="-122"/>
                  <a:ea typeface="微软雅黑" panose="020B0503020204020204" pitchFamily="34" charset="-122"/>
                </a:rPr>
                <a:t>VLAN 30</a:t>
              </a:r>
              <a:endParaRPr lang="en-US" altLang="zh-CN" sz="1400" b="1" dirty="0">
                <a:latin typeface="微软雅黑" panose="020B0503020204020204" pitchFamily="34" charset="-122"/>
                <a:ea typeface="微软雅黑" panose="020B0503020204020204" pitchFamily="34" charset="-122"/>
              </a:endParaRPr>
            </a:p>
          </p:txBody>
        </p:sp>
        <p:grpSp>
          <p:nvGrpSpPr>
            <p:cNvPr id="58" name="组合 57"/>
            <p:cNvGrpSpPr/>
            <p:nvPr/>
          </p:nvGrpSpPr>
          <p:grpSpPr>
            <a:xfrm>
              <a:off x="6582590" y="1929719"/>
              <a:ext cx="760374" cy="669866"/>
              <a:chOff x="7065949" y="3613937"/>
              <a:chExt cx="630195" cy="561943"/>
            </a:xfrm>
          </p:grpSpPr>
          <p:sp>
            <p:nvSpPr>
              <p:cNvPr id="62" name="矩形 61"/>
              <p:cNvSpPr/>
              <p:nvPr/>
            </p:nvSpPr>
            <p:spPr>
              <a:xfrm>
                <a:off x="7065949" y="3613937"/>
                <a:ext cx="630195" cy="561943"/>
              </a:xfrm>
              <a:prstGeom prst="rect">
                <a:avLst/>
              </a:prstGeom>
              <a:solidFill>
                <a:srgbClr val="3399FF"/>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p>
            </p:txBody>
          </p:sp>
          <p:sp>
            <p:nvSpPr>
              <p:cNvPr id="63" name="右箭头 62"/>
              <p:cNvSpPr/>
              <p:nvPr/>
            </p:nvSpPr>
            <p:spPr>
              <a:xfrm>
                <a:off x="7355485" y="3667313"/>
                <a:ext cx="258706" cy="159056"/>
              </a:xfrm>
              <a:prstGeom prst="rightArrow">
                <a:avLst/>
              </a:prstGeom>
              <a:solidFill>
                <a:schemeClr val="bg1"/>
              </a:solidFill>
              <a:ln>
                <a:noFill/>
              </a:ln>
              <a:effectLst>
                <a:innerShdw dist="12700" dir="13500000">
                  <a:schemeClr val="tx1">
                    <a:alpha val="8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右箭头 63"/>
              <p:cNvSpPr/>
              <p:nvPr/>
            </p:nvSpPr>
            <p:spPr>
              <a:xfrm>
                <a:off x="7355485" y="3880191"/>
                <a:ext cx="258706" cy="159056"/>
              </a:xfrm>
              <a:prstGeom prst="rightArrow">
                <a:avLst/>
              </a:prstGeom>
              <a:solidFill>
                <a:schemeClr val="bg1"/>
              </a:solidFill>
              <a:ln>
                <a:noFill/>
              </a:ln>
              <a:effectLst>
                <a:innerShdw dist="12700" dir="13500000">
                  <a:schemeClr val="tx1">
                    <a:alpha val="8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右箭头 64"/>
              <p:cNvSpPr/>
              <p:nvPr/>
            </p:nvSpPr>
            <p:spPr>
              <a:xfrm flipH="1">
                <a:off x="7112099" y="3778526"/>
                <a:ext cx="258706" cy="159056"/>
              </a:xfrm>
              <a:prstGeom prst="rightArrow">
                <a:avLst/>
              </a:prstGeom>
              <a:solidFill>
                <a:schemeClr val="bg1"/>
              </a:solidFill>
              <a:ln>
                <a:noFill/>
              </a:ln>
              <a:effectLst>
                <a:innerShdw dist="12700" dir="13500000">
                  <a:schemeClr val="tx1">
                    <a:alpha val="8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右箭头 65"/>
              <p:cNvSpPr/>
              <p:nvPr/>
            </p:nvSpPr>
            <p:spPr>
              <a:xfrm flipH="1">
                <a:off x="7112099" y="3979753"/>
                <a:ext cx="258706" cy="159056"/>
              </a:xfrm>
              <a:prstGeom prst="rightArrow">
                <a:avLst/>
              </a:prstGeom>
              <a:solidFill>
                <a:schemeClr val="bg1"/>
              </a:solidFill>
              <a:ln>
                <a:noFill/>
              </a:ln>
              <a:effectLst>
                <a:innerShdw dist="12700" dir="13500000">
                  <a:schemeClr val="tx1">
                    <a:alpha val="8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0" name="Picture 12"/>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5599418" y="3198776"/>
              <a:ext cx="1282243" cy="644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0000"/>
                  </a:solidFill>
                  <a:miter lim="800000"/>
                  <a:headEnd/>
                  <a:tailEnd/>
                </a14:hiddenLine>
              </a:ext>
            </a:extLst>
          </p:spPr>
        </p:pic>
        <p:sp>
          <p:nvSpPr>
            <p:cNvPr id="31" name="Text Box 19"/>
            <p:cNvSpPr txBox="1">
              <a:spLocks noChangeArrowheads="1"/>
            </p:cNvSpPr>
            <p:nvPr/>
          </p:nvSpPr>
          <p:spPr bwMode="auto">
            <a:xfrm>
              <a:off x="5993524" y="3250262"/>
              <a:ext cx="543739"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zh-CN" altLang="en-US" sz="1400" b="1" dirty="0" smtClean="0">
                  <a:latin typeface="微软雅黑" panose="020B0503020204020204" pitchFamily="34" charset="-122"/>
                  <a:ea typeface="微软雅黑" panose="020B0503020204020204" pitchFamily="34" charset="-122"/>
                </a:rPr>
                <a:t>协议</a:t>
              </a:r>
              <a:endParaRPr lang="en-US" altLang="zh-CN" sz="1400" b="1" dirty="0" smtClean="0">
                <a:latin typeface="微软雅黑" panose="020B0503020204020204" pitchFamily="34" charset="-122"/>
                <a:ea typeface="微软雅黑" panose="020B0503020204020204" pitchFamily="34" charset="-122"/>
              </a:endParaRPr>
            </a:p>
            <a:p>
              <a:pPr algn="ctr"/>
              <a:r>
                <a:rPr lang="zh-CN" altLang="en-US" sz="1400" b="1" dirty="0" smtClean="0">
                  <a:latin typeface="微软雅黑" panose="020B0503020204020204" pitchFamily="34" charset="-122"/>
                  <a:ea typeface="微软雅黑" panose="020B0503020204020204" pitchFamily="34" charset="-122"/>
                </a:rPr>
                <a:t>类型</a:t>
              </a:r>
              <a:endParaRPr lang="en-US" altLang="zh-CN" sz="1400" b="1" dirty="0">
                <a:latin typeface="微软雅黑" panose="020B0503020204020204" pitchFamily="34" charset="-122"/>
                <a:ea typeface="微软雅黑" panose="020B0503020204020204" pitchFamily="34" charset="-122"/>
              </a:endParaRPr>
            </a:p>
          </p:txBody>
        </p:sp>
        <p:pic>
          <p:nvPicPr>
            <p:cNvPr id="32" name="Picture 12"/>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7145067" y="3183154"/>
              <a:ext cx="1282243" cy="644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0000"/>
                  </a:solidFill>
                  <a:miter lim="800000"/>
                  <a:headEnd/>
                  <a:tailEnd/>
                </a14:hiddenLine>
              </a:ext>
            </a:extLst>
          </p:spPr>
        </p:pic>
        <p:sp>
          <p:nvSpPr>
            <p:cNvPr id="67" name="Text Box 19"/>
            <p:cNvSpPr txBox="1">
              <a:spLocks noChangeArrowheads="1"/>
            </p:cNvSpPr>
            <p:nvPr/>
          </p:nvSpPr>
          <p:spPr bwMode="auto">
            <a:xfrm>
              <a:off x="7536340" y="3254816"/>
              <a:ext cx="543739"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zh-CN" altLang="en-US" sz="1400" b="1" dirty="0" smtClean="0">
                  <a:latin typeface="微软雅黑" panose="020B0503020204020204" pitchFamily="34" charset="-122"/>
                  <a:ea typeface="微软雅黑" panose="020B0503020204020204" pitchFamily="34" charset="-122"/>
                </a:rPr>
                <a:t>协议</a:t>
              </a:r>
              <a:endParaRPr lang="en-US" altLang="zh-CN" sz="1400" b="1" dirty="0" smtClean="0">
                <a:latin typeface="微软雅黑" panose="020B0503020204020204" pitchFamily="34" charset="-122"/>
                <a:ea typeface="微软雅黑" panose="020B0503020204020204" pitchFamily="34" charset="-122"/>
              </a:endParaRPr>
            </a:p>
            <a:p>
              <a:pPr algn="ctr"/>
              <a:r>
                <a:rPr lang="zh-CN" altLang="en-US" sz="1400" b="1" dirty="0">
                  <a:latin typeface="微软雅黑" panose="020B0503020204020204" pitchFamily="34" charset="-122"/>
                  <a:ea typeface="微软雅黑" panose="020B0503020204020204" pitchFamily="34" charset="-122"/>
                </a:rPr>
                <a:t>类型</a:t>
              </a:r>
              <a:endParaRPr lang="en-US" altLang="zh-CN" sz="1400" b="1" dirty="0">
                <a:latin typeface="微软雅黑" panose="020B0503020204020204" pitchFamily="34" charset="-122"/>
                <a:ea typeface="微软雅黑" panose="020B0503020204020204" pitchFamily="34" charset="-122"/>
              </a:endParaRPr>
            </a:p>
          </p:txBody>
        </p:sp>
      </p:grpSp>
      <p:graphicFrame>
        <p:nvGraphicFramePr>
          <p:cNvPr id="3" name="表格 2"/>
          <p:cNvGraphicFramePr>
            <a:graphicFrameLocks noGrp="1"/>
          </p:cNvGraphicFramePr>
          <p:nvPr/>
        </p:nvGraphicFramePr>
        <p:xfrm>
          <a:off x="1536468" y="2374456"/>
          <a:ext cx="2854412" cy="1219200"/>
        </p:xfrm>
        <a:graphic>
          <a:graphicData uri="http://schemas.openxmlformats.org/drawingml/2006/table">
            <a:tbl>
              <a:tblPr firstRow="1" bandRow="1">
                <a:tableStyleId>{5C22544A-7EE6-4342-B048-85BDC9FD1C3A}</a:tableStyleId>
              </a:tblPr>
              <a:tblGrid>
                <a:gridCol w="1927655"/>
                <a:gridCol w="926757"/>
              </a:tblGrid>
              <a:tr h="255185">
                <a:tc>
                  <a:txBody>
                    <a:bodyPr/>
                    <a:lstStyle/>
                    <a:p>
                      <a:pPr algn="ctr"/>
                      <a:r>
                        <a:rPr lang="zh-CN" altLang="en-US" sz="1400" b="1" dirty="0" smtClean="0">
                          <a:solidFill>
                            <a:schemeClr val="tx1"/>
                          </a:solidFill>
                          <a:latin typeface="微软雅黑" panose="020B0503020204020204" pitchFamily="34" charset="-122"/>
                          <a:ea typeface="微软雅黑" panose="020B0503020204020204" pitchFamily="34" charset="-122"/>
                        </a:rPr>
                        <a:t>“类型”</a:t>
                      </a:r>
                      <a:endParaRPr lang="zh-CN" altLang="en-US" sz="1400" b="1" dirty="0">
                        <a:solidFill>
                          <a:schemeClr val="tx1"/>
                        </a:solidFill>
                        <a:latin typeface="微软雅黑" panose="020B0503020204020204" pitchFamily="34" charset="-122"/>
                        <a:ea typeface="微软雅黑" panose="020B0503020204020204"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FFFF"/>
                    </a:solidFill>
                  </a:tcPr>
                </a:tc>
                <a:tc>
                  <a:txBody>
                    <a:bodyPr/>
                    <a:lstStyle/>
                    <a:p>
                      <a:pPr algn="ctr"/>
                      <a:r>
                        <a:rPr lang="en-US" altLang="zh-CN" sz="1400" b="1" dirty="0" smtClean="0">
                          <a:solidFill>
                            <a:schemeClr val="tx1"/>
                          </a:solidFill>
                          <a:latin typeface="微软雅黑" panose="020B0503020204020204" pitchFamily="34" charset="-122"/>
                          <a:ea typeface="微软雅黑" panose="020B0503020204020204" pitchFamily="34" charset="-122"/>
                        </a:rPr>
                        <a:t>VLAN</a:t>
                      </a:r>
                      <a:endParaRPr lang="zh-CN" altLang="en-US" sz="1400" b="1" dirty="0">
                        <a:solidFill>
                          <a:schemeClr val="tx1"/>
                        </a:solidFill>
                        <a:latin typeface="微软雅黑" panose="020B0503020204020204" pitchFamily="34" charset="-122"/>
                        <a:ea typeface="微软雅黑" panose="020B0503020204020204"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FFFF"/>
                    </a:solidFill>
                  </a:tcPr>
                </a:tc>
              </a:tr>
              <a:tr h="255185">
                <a:tc>
                  <a:txBody>
                    <a:bodyPr/>
                    <a:lstStyle/>
                    <a:p>
                      <a:pPr algn="ctr"/>
                      <a:r>
                        <a:rPr lang="en-US" altLang="zh-CN" sz="1400" b="1" dirty="0" smtClean="0">
                          <a:solidFill>
                            <a:schemeClr val="tx1"/>
                          </a:solidFill>
                          <a:latin typeface="微软雅黑" panose="020B0503020204020204" pitchFamily="34" charset="-122"/>
                          <a:ea typeface="微软雅黑" panose="020B0503020204020204" pitchFamily="34" charset="-122"/>
                        </a:rPr>
                        <a:t>IP</a:t>
                      </a:r>
                      <a:endParaRPr lang="zh-CN" altLang="en-US" sz="1400" b="1" dirty="0">
                        <a:solidFill>
                          <a:schemeClr val="tx1"/>
                        </a:solidFill>
                        <a:latin typeface="微软雅黑" panose="020B0503020204020204" pitchFamily="34" charset="-122"/>
                        <a:ea typeface="微软雅黑" panose="020B0503020204020204"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400" b="1" dirty="0" smtClean="0">
                          <a:solidFill>
                            <a:schemeClr val="tx1"/>
                          </a:solidFill>
                          <a:latin typeface="微软雅黑" panose="020B0503020204020204" pitchFamily="34" charset="-122"/>
                          <a:ea typeface="微软雅黑" panose="020B0503020204020204" pitchFamily="34" charset="-122"/>
                        </a:rPr>
                        <a:t>10</a:t>
                      </a:r>
                      <a:endParaRPr lang="zh-CN" altLang="en-US" sz="1400" b="1" dirty="0">
                        <a:solidFill>
                          <a:schemeClr val="tx1"/>
                        </a:solidFill>
                        <a:latin typeface="微软雅黑" panose="020B0503020204020204" pitchFamily="34" charset="-122"/>
                        <a:ea typeface="微软雅黑" panose="020B0503020204020204"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255185">
                <a:tc>
                  <a:txBody>
                    <a:bodyPr/>
                    <a:lstStyle/>
                    <a:p>
                      <a:pPr algn="ctr"/>
                      <a:r>
                        <a:rPr lang="en-US" altLang="zh-CN" sz="1400" b="1" dirty="0" smtClean="0">
                          <a:solidFill>
                            <a:schemeClr val="tx1"/>
                          </a:solidFill>
                          <a:latin typeface="微软雅黑" panose="020B0503020204020204" pitchFamily="34" charset="-122"/>
                          <a:ea typeface="微软雅黑" panose="020B0503020204020204" pitchFamily="34" charset="-122"/>
                        </a:rPr>
                        <a:t>IPX</a:t>
                      </a:r>
                      <a:endParaRPr lang="zh-CN" altLang="en-US" sz="1400" b="1" dirty="0">
                        <a:solidFill>
                          <a:schemeClr val="tx1"/>
                        </a:solidFill>
                        <a:latin typeface="微软雅黑" panose="020B0503020204020204" pitchFamily="34" charset="-122"/>
                        <a:ea typeface="微软雅黑" panose="020B0503020204020204"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400" b="1" dirty="0" smtClean="0">
                          <a:solidFill>
                            <a:schemeClr val="tx1"/>
                          </a:solidFill>
                          <a:latin typeface="微软雅黑" panose="020B0503020204020204" pitchFamily="34" charset="-122"/>
                          <a:ea typeface="微软雅黑" panose="020B0503020204020204" pitchFamily="34" charset="-122"/>
                        </a:rPr>
                        <a:t>30</a:t>
                      </a:r>
                      <a:endParaRPr lang="zh-CN" altLang="en-US" sz="1400" b="1" dirty="0">
                        <a:solidFill>
                          <a:schemeClr val="tx1"/>
                        </a:solidFill>
                        <a:latin typeface="微软雅黑" panose="020B0503020204020204" pitchFamily="34" charset="-122"/>
                        <a:ea typeface="微软雅黑" panose="020B0503020204020204"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255185">
                <a:tc>
                  <a:txBody>
                    <a:bodyPr/>
                    <a:lstStyle/>
                    <a:p>
                      <a:pPr algn="ctr"/>
                      <a:r>
                        <a:rPr lang="en-US" altLang="zh-CN" sz="1400" b="1" dirty="0" smtClean="0">
                          <a:solidFill>
                            <a:schemeClr val="tx1"/>
                          </a:solidFill>
                          <a:latin typeface="微软雅黑" panose="020B0503020204020204" pitchFamily="34" charset="-122"/>
                          <a:ea typeface="微软雅黑" panose="020B0503020204020204" pitchFamily="34" charset="-122"/>
                        </a:rPr>
                        <a:t>……</a:t>
                      </a:r>
                      <a:endParaRPr lang="zh-CN" altLang="en-US" sz="1400" b="1" dirty="0">
                        <a:solidFill>
                          <a:schemeClr val="tx1"/>
                        </a:solidFill>
                        <a:latin typeface="微软雅黑" panose="020B0503020204020204" pitchFamily="34" charset="-122"/>
                        <a:ea typeface="微软雅黑" panose="020B0503020204020204"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400" b="1" dirty="0" smtClean="0">
                          <a:solidFill>
                            <a:schemeClr val="tx1"/>
                          </a:solidFill>
                          <a:latin typeface="微软雅黑" panose="020B0503020204020204" pitchFamily="34" charset="-122"/>
                          <a:ea typeface="微软雅黑" panose="020B0503020204020204" pitchFamily="34" charset="-122"/>
                        </a:rPr>
                        <a:t>…</a:t>
                      </a:r>
                      <a:endParaRPr lang="zh-CN" altLang="en-US" sz="1400" b="1" dirty="0">
                        <a:solidFill>
                          <a:schemeClr val="tx1"/>
                        </a:solidFill>
                        <a:latin typeface="微软雅黑" panose="020B0503020204020204" pitchFamily="34" charset="-122"/>
                        <a:ea typeface="微软雅黑" panose="020B0503020204020204"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2000" advTm="2000"/>
    </mc:Choice>
    <mc:Fallback>
      <p:transition spd="slow" advTm="2000"/>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AutoShape 5"/>
          <p:cNvSpPr>
            <a:spLocks noChangeArrowheads="1"/>
          </p:cNvSpPr>
          <p:nvPr/>
        </p:nvSpPr>
        <p:spPr bwMode="auto">
          <a:xfrm>
            <a:off x="466345" y="621641"/>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 name="Rectangle 6"/>
          <p:cNvSpPr>
            <a:spLocks noChangeArrowheads="1"/>
          </p:cNvSpPr>
          <p:nvPr/>
        </p:nvSpPr>
        <p:spPr bwMode="auto">
          <a:xfrm>
            <a:off x="3142449" y="588430"/>
            <a:ext cx="2849245" cy="3987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anose="020B0503020204020204" pitchFamily="34" charset="-122"/>
                <a:ea typeface="微软雅黑" panose="020B0503020204020204" pitchFamily="34" charset="-122"/>
              </a:rPr>
              <a:t>1.  </a:t>
            </a:r>
            <a:r>
              <a:rPr lang="en-US" altLang="zh-CN" sz="2000" b="1" dirty="0">
                <a:solidFill>
                  <a:schemeClr val="bg1"/>
                </a:solidFill>
                <a:latin typeface="微软雅黑" panose="020B0503020204020204" pitchFamily="34" charset="-122"/>
                <a:ea typeface="微软雅黑" panose="020B0503020204020204" pitchFamily="34" charset="-122"/>
                <a:sym typeface="+mn-ea"/>
              </a:rPr>
              <a:t>为什么要封装成帧？</a:t>
            </a:r>
            <a:endParaRPr lang="fr-FR" altLang="zh-CN" sz="2000" b="1" dirty="0">
              <a:solidFill>
                <a:schemeClr val="bg1"/>
              </a:solidFill>
              <a:latin typeface="微软雅黑" panose="020B0503020204020204" pitchFamily="34" charset="-122"/>
              <a:ea typeface="微软雅黑" panose="020B0503020204020204" pitchFamily="34" charset="-122"/>
            </a:endParaRPr>
          </a:p>
        </p:txBody>
      </p:sp>
      <p:sp>
        <p:nvSpPr>
          <p:cNvPr id="8" name="Rectangle 8"/>
          <p:cNvSpPr>
            <a:spLocks noChangeArrowheads="1"/>
          </p:cNvSpPr>
          <p:nvPr/>
        </p:nvSpPr>
        <p:spPr bwMode="auto">
          <a:xfrm>
            <a:off x="466345" y="1125925"/>
            <a:ext cx="8129015" cy="17837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p>
            <a:pPr marL="268605" indent="-268605">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可以这样理解：</a:t>
            </a:r>
            <a:endParaRPr lang="zh-CN" altLang="en-US" sz="2000" b="1" dirty="0">
              <a:latin typeface="微软雅黑" panose="020B0503020204020204" pitchFamily="34" charset="-122"/>
              <a:ea typeface="微软雅黑" panose="020B0503020204020204" pitchFamily="34" charset="-122"/>
            </a:endParaRPr>
          </a:p>
          <a:p>
            <a:pPr marL="633730" indent="-342900">
              <a:lnSpc>
                <a:spcPts val="3300"/>
              </a:lnSpc>
              <a:buClr>
                <a:srgbClr val="7030A0"/>
              </a:buClr>
              <a:buFont typeface="+mj-lt"/>
              <a:buAutoNum type="arabicPeriod"/>
            </a:pPr>
            <a:r>
              <a:rPr lang="zh-CN" altLang="en-US" sz="2000" b="1" dirty="0" smtClean="0">
                <a:latin typeface="微软雅黑" panose="020B0503020204020204" pitchFamily="34" charset="-122"/>
                <a:ea typeface="微软雅黑" panose="020B0503020204020204" pitchFamily="34" charset="-122"/>
                <a:sym typeface="+mn-ea"/>
              </a:rPr>
              <a:t>物理层发送的和接收的是一个一个的字母；</a:t>
            </a:r>
            <a:endParaRPr sz="2000" spc="-5" dirty="0">
              <a:latin typeface="Microsoft JhengHei UI" panose="020B0604030504040204" charset="-120"/>
              <a:cs typeface="Microsoft JhengHei UI" panose="020B0604030504040204" charset="-120"/>
              <a:sym typeface="+mn-ea"/>
            </a:endParaRPr>
          </a:p>
          <a:p>
            <a:pPr marL="633730" indent="-342900">
              <a:lnSpc>
                <a:spcPts val="3300"/>
              </a:lnSpc>
              <a:buClr>
                <a:srgbClr val="7030A0"/>
              </a:buClr>
              <a:buFont typeface="+mj-lt"/>
              <a:buAutoNum type="arabicPeriod"/>
            </a:pPr>
            <a:r>
              <a:rPr lang="zh-CN" altLang="en-US" sz="2000" b="1" dirty="0" smtClean="0">
                <a:latin typeface="微软雅黑" panose="020B0503020204020204" pitchFamily="34" charset="-122"/>
                <a:ea typeface="微软雅黑" panose="020B0503020204020204" pitchFamily="34" charset="-122"/>
                <a:sym typeface="+mn-ea"/>
              </a:rPr>
              <a:t>数据链路层发送和接收的是一个一个的单词；</a:t>
            </a:r>
            <a:endParaRPr sz="2000" spc="-5" dirty="0">
              <a:latin typeface="Microsoft JhengHei UI" panose="020B0604030504040204" charset="-120"/>
              <a:cs typeface="Microsoft JhengHei UI" panose="020B0604030504040204" charset="-120"/>
              <a:sym typeface="+mn-ea"/>
            </a:endParaRPr>
          </a:p>
          <a:p>
            <a:pPr marL="633730" indent="-342900">
              <a:lnSpc>
                <a:spcPts val="3300"/>
              </a:lnSpc>
              <a:buClr>
                <a:srgbClr val="7030A0"/>
              </a:buClr>
              <a:buFont typeface="+mj-lt"/>
              <a:buAutoNum type="arabicPeriod"/>
            </a:pPr>
            <a:r>
              <a:rPr lang="zh-CN" altLang="en-US" sz="2000" b="1" dirty="0" smtClean="0">
                <a:latin typeface="微软雅黑" panose="020B0503020204020204" pitchFamily="34" charset="-122"/>
                <a:ea typeface="微软雅黑" panose="020B0503020204020204" pitchFamily="34" charset="-122"/>
                <a:sym typeface="+mn-ea"/>
              </a:rPr>
              <a:t>接收端无法判别字母传输错误，但可以判别单词错误。</a:t>
            </a:r>
            <a:endParaRPr lang="zh-CN" altLang="en-US" sz="2000" b="1"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Tm="2000"/>
    </mc:Choice>
    <mc:Fallback>
      <p:transition spd="slow" advTm="2000"/>
    </mc:Fallback>
  </mc:AlternateContent>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AutoShape 5"/>
          <p:cNvSpPr>
            <a:spLocks noChangeArrowheads="1"/>
          </p:cNvSpPr>
          <p:nvPr/>
        </p:nvSpPr>
        <p:spPr bwMode="auto">
          <a:xfrm>
            <a:off x="502919" y="641496"/>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4" name="Rectangle 6"/>
          <p:cNvSpPr>
            <a:spLocks noChangeArrowheads="1"/>
          </p:cNvSpPr>
          <p:nvPr/>
        </p:nvSpPr>
        <p:spPr bwMode="auto">
          <a:xfrm>
            <a:off x="3116197" y="618406"/>
            <a:ext cx="290175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smtClean="0">
                <a:solidFill>
                  <a:schemeClr val="bg1"/>
                </a:solidFill>
                <a:latin typeface="微软雅黑" panose="020B0503020204020204" pitchFamily="34" charset="-122"/>
                <a:ea typeface="微软雅黑" panose="020B0503020204020204" pitchFamily="34" charset="-122"/>
              </a:rPr>
              <a:t>基于 </a:t>
            </a:r>
            <a:r>
              <a:rPr lang="en-US" altLang="zh-CN" sz="2000" b="1" dirty="0" smtClean="0">
                <a:solidFill>
                  <a:schemeClr val="bg1"/>
                </a:solidFill>
                <a:latin typeface="微软雅黑" panose="020B0503020204020204" pitchFamily="34" charset="-122"/>
                <a:ea typeface="微软雅黑" panose="020B0503020204020204" pitchFamily="34" charset="-122"/>
              </a:rPr>
              <a:t>IP </a:t>
            </a:r>
            <a:r>
              <a:rPr lang="zh-CN" altLang="en-US" sz="2000" b="1" dirty="0" smtClean="0">
                <a:solidFill>
                  <a:schemeClr val="bg1"/>
                </a:solidFill>
                <a:latin typeface="微软雅黑" panose="020B0503020204020204" pitchFamily="34" charset="-122"/>
                <a:ea typeface="微软雅黑" panose="020B0503020204020204" pitchFamily="34" charset="-122"/>
              </a:rPr>
              <a:t>子网</a:t>
            </a:r>
            <a:r>
              <a:rPr lang="zh-CN" altLang="en-US" sz="2000" b="1" dirty="0">
                <a:solidFill>
                  <a:schemeClr val="bg1"/>
                </a:solidFill>
                <a:latin typeface="微软雅黑" panose="020B0503020204020204" pitchFamily="34" charset="-122"/>
                <a:ea typeface="微软雅黑" panose="020B0503020204020204" pitchFamily="34" charset="-122"/>
              </a:rPr>
              <a:t>地址的</a:t>
            </a:r>
            <a:r>
              <a:rPr lang="zh-CN" altLang="en-US" sz="2000" b="1" dirty="0" smtClean="0">
                <a:solidFill>
                  <a:schemeClr val="bg1"/>
                </a:solidFill>
                <a:latin typeface="微软雅黑" panose="020B0503020204020204" pitchFamily="34" charset="-122"/>
                <a:ea typeface="微软雅黑" panose="020B0503020204020204" pitchFamily="34" charset="-122"/>
              </a:rPr>
              <a:t>方法</a:t>
            </a:r>
            <a:endParaRPr lang="fr-FR" altLang="zh-CN" sz="2000" b="1" dirty="0">
              <a:solidFill>
                <a:schemeClr val="bg1"/>
              </a:solidFill>
              <a:latin typeface="微软雅黑" panose="020B0503020204020204" pitchFamily="34" charset="-122"/>
              <a:ea typeface="微软雅黑" panose="020B0503020204020204" pitchFamily="34" charset="-122"/>
            </a:endParaRPr>
          </a:p>
        </p:txBody>
      </p:sp>
      <p:sp>
        <p:nvSpPr>
          <p:cNvPr id="5" name="Rectangle 46"/>
          <p:cNvSpPr>
            <a:spLocks noChangeArrowheads="1"/>
          </p:cNvSpPr>
          <p:nvPr/>
        </p:nvSpPr>
        <p:spPr bwMode="auto">
          <a:xfrm>
            <a:off x="515277" y="1006159"/>
            <a:ext cx="5891422" cy="17851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eaLnBrk="0" hangingPunct="0">
              <a:lnSpc>
                <a:spcPts val="3300"/>
              </a:lnSpc>
              <a:buClr>
                <a:srgbClr val="0070C0"/>
              </a:buClr>
              <a:buFont typeface="Wingdings" panose="05000000000000000000" pitchFamily="2" charset="2"/>
              <a:buChar char="l"/>
            </a:pPr>
            <a:r>
              <a:rPr lang="zh-CN" altLang="en-US" sz="2000" b="1" dirty="0" smtClean="0">
                <a:latin typeface="微软雅黑" panose="020B0503020204020204" pitchFamily="34" charset="-122"/>
                <a:ea typeface="微软雅黑" panose="020B0503020204020204" pitchFamily="34" charset="-122"/>
              </a:rPr>
              <a:t>根据以太网</a:t>
            </a:r>
            <a:r>
              <a:rPr lang="zh-CN" altLang="en-US" sz="2000" b="1" dirty="0">
                <a:latin typeface="微软雅黑" panose="020B0503020204020204" pitchFamily="34" charset="-122"/>
                <a:ea typeface="微软雅黑" panose="020B0503020204020204" pitchFamily="34" charset="-122"/>
              </a:rPr>
              <a:t>帧的第三个字段</a:t>
            </a:r>
            <a:r>
              <a:rPr lang="zh-CN" altLang="en-US" sz="2000" b="1" dirty="0" smtClean="0">
                <a:solidFill>
                  <a:srgbClr val="C00000"/>
                </a:solidFill>
                <a:latin typeface="微软雅黑" panose="020B0503020204020204" pitchFamily="34" charset="-122"/>
                <a:ea typeface="微软雅黑" panose="020B0503020204020204" pitchFamily="34" charset="-122"/>
              </a:rPr>
              <a:t>“类型”</a:t>
            </a:r>
            <a:r>
              <a:rPr lang="zh-CN" altLang="en-US" sz="2000" b="1" dirty="0" smtClean="0">
                <a:latin typeface="微软雅黑" panose="020B0503020204020204" pitchFamily="34" charset="-122"/>
                <a:ea typeface="微软雅黑" panose="020B0503020204020204" pitchFamily="34" charset="-122"/>
              </a:rPr>
              <a:t>和 </a:t>
            </a:r>
            <a:r>
              <a:rPr lang="en-US" altLang="zh-CN" sz="2000" b="1" dirty="0" smtClean="0">
                <a:latin typeface="微软雅黑" panose="020B0503020204020204" pitchFamily="34" charset="-122"/>
                <a:ea typeface="微软雅黑" panose="020B0503020204020204" pitchFamily="34" charset="-122"/>
              </a:rPr>
              <a:t>IP </a:t>
            </a:r>
            <a:r>
              <a:rPr lang="zh-CN" altLang="en-US" sz="2000" b="1" dirty="0" smtClean="0">
                <a:latin typeface="微软雅黑" panose="020B0503020204020204" pitchFamily="34" charset="-122"/>
                <a:ea typeface="微软雅黑" panose="020B0503020204020204" pitchFamily="34" charset="-122"/>
              </a:rPr>
              <a:t>分组</a:t>
            </a:r>
            <a:r>
              <a:rPr lang="zh-CN" altLang="en-US" sz="2000" b="1" dirty="0">
                <a:latin typeface="微软雅黑" panose="020B0503020204020204" pitchFamily="34" charset="-122"/>
                <a:ea typeface="微软雅黑" panose="020B0503020204020204" pitchFamily="34" charset="-122"/>
              </a:rPr>
              <a:t>首部中的</a:t>
            </a:r>
            <a:r>
              <a:rPr lang="zh-CN" altLang="en-US" sz="2000" b="1" dirty="0" smtClean="0">
                <a:solidFill>
                  <a:srgbClr val="C00000"/>
                </a:solidFill>
                <a:latin typeface="微软雅黑" panose="020B0503020204020204" pitchFamily="34" charset="-122"/>
                <a:ea typeface="微软雅黑" panose="020B0503020204020204" pitchFamily="34" charset="-122"/>
              </a:rPr>
              <a:t>源 </a:t>
            </a:r>
            <a:r>
              <a:rPr lang="en-US" altLang="zh-CN" sz="2000" b="1" dirty="0" smtClean="0">
                <a:solidFill>
                  <a:srgbClr val="C00000"/>
                </a:solidFill>
                <a:latin typeface="微软雅黑" panose="020B0503020204020204" pitchFamily="34" charset="-122"/>
                <a:ea typeface="微软雅黑" panose="020B0503020204020204" pitchFamily="34" charset="-122"/>
              </a:rPr>
              <a:t>IP </a:t>
            </a:r>
            <a:r>
              <a:rPr lang="zh-CN" altLang="en-US" sz="2000" b="1" dirty="0" smtClean="0">
                <a:solidFill>
                  <a:srgbClr val="C00000"/>
                </a:solidFill>
                <a:latin typeface="微软雅黑" panose="020B0503020204020204" pitchFamily="34" charset="-122"/>
                <a:ea typeface="微软雅黑" panose="020B0503020204020204" pitchFamily="34" charset="-122"/>
              </a:rPr>
              <a:t>地址</a:t>
            </a:r>
            <a:r>
              <a:rPr lang="zh-CN" altLang="en-US" sz="2000" b="1" dirty="0" smtClean="0">
                <a:latin typeface="微软雅黑" panose="020B0503020204020204" pitchFamily="34" charset="-122"/>
                <a:ea typeface="微软雅黑" panose="020B0503020204020204" pitchFamily="34" charset="-122"/>
              </a:rPr>
              <a:t>字段</a:t>
            </a:r>
            <a:r>
              <a:rPr lang="zh-CN" altLang="en-US" sz="2000" b="1" dirty="0">
                <a:latin typeface="微软雅黑" panose="020B0503020204020204" pitchFamily="34" charset="-122"/>
                <a:ea typeface="微软雅黑" panose="020B0503020204020204" pitchFamily="34" charset="-122"/>
              </a:rPr>
              <a:t>确定</a:t>
            </a:r>
            <a:r>
              <a:rPr lang="zh-CN" altLang="en-US" sz="2000" b="1" dirty="0" smtClean="0">
                <a:latin typeface="微软雅黑" panose="020B0503020204020204" pitchFamily="34" charset="-122"/>
                <a:ea typeface="微软雅黑" panose="020B0503020204020204" pitchFamily="34" charset="-122"/>
              </a:rPr>
              <a:t>该 </a:t>
            </a:r>
            <a:r>
              <a:rPr lang="en-US" altLang="zh-CN" sz="2000" b="1" dirty="0" smtClean="0">
                <a:latin typeface="微软雅黑" panose="020B0503020204020204" pitchFamily="34" charset="-122"/>
                <a:ea typeface="微软雅黑" panose="020B0503020204020204" pitchFamily="34" charset="-122"/>
              </a:rPr>
              <a:t>IP </a:t>
            </a:r>
            <a:r>
              <a:rPr lang="zh-CN" altLang="en-US" sz="2000" b="1" dirty="0" smtClean="0">
                <a:latin typeface="微软雅黑" panose="020B0503020204020204" pitchFamily="34" charset="-122"/>
                <a:ea typeface="微软雅黑" panose="020B0503020204020204" pitchFamily="34" charset="-122"/>
              </a:rPr>
              <a:t>分组属于</a:t>
            </a:r>
            <a:r>
              <a:rPr lang="zh-CN" altLang="en-US" sz="2000" b="1" dirty="0">
                <a:latin typeface="微软雅黑" panose="020B0503020204020204" pitchFamily="34" charset="-122"/>
                <a:ea typeface="微软雅黑" panose="020B0503020204020204" pitchFamily="34" charset="-122"/>
              </a:rPr>
              <a:t>哪一</a:t>
            </a:r>
            <a:r>
              <a:rPr lang="zh-CN" altLang="en-US" sz="2000" b="1" dirty="0" smtClean="0">
                <a:latin typeface="微软雅黑" panose="020B0503020204020204" pitchFamily="34" charset="-122"/>
                <a:ea typeface="微软雅黑" panose="020B0503020204020204" pitchFamily="34" charset="-122"/>
              </a:rPr>
              <a:t>个虚拟</a:t>
            </a:r>
            <a:r>
              <a:rPr lang="zh-CN" altLang="en-US" sz="2000" b="1" dirty="0">
                <a:latin typeface="微软雅黑" panose="020B0503020204020204" pitchFamily="34" charset="-122"/>
                <a:ea typeface="微软雅黑" panose="020B0503020204020204" pitchFamily="34" charset="-122"/>
              </a:rPr>
              <a:t>局域网</a:t>
            </a:r>
            <a:r>
              <a:rPr lang="zh-CN" altLang="en-US" sz="2000" b="1" dirty="0" smtClean="0">
                <a:latin typeface="微软雅黑" panose="020B0503020204020204" pitchFamily="34" charset="-122"/>
                <a:ea typeface="微软雅黑" panose="020B0503020204020204" pitchFamily="34" charset="-122"/>
              </a:rPr>
              <a:t>。</a:t>
            </a:r>
            <a:endParaRPr lang="en-US" altLang="zh-CN" sz="2000" b="1" dirty="0" smtClean="0">
              <a:latin typeface="微软雅黑" panose="020B0503020204020204" pitchFamily="34" charset="-122"/>
              <a:ea typeface="微软雅黑" panose="020B0503020204020204" pitchFamily="34" charset="-122"/>
            </a:endParaRPr>
          </a:p>
          <a:p>
            <a:pPr marL="342900" indent="-342900" eaLnBrk="0" hangingPunct="0">
              <a:lnSpc>
                <a:spcPts val="3300"/>
              </a:lnSpc>
              <a:buClr>
                <a:srgbClr val="0070C0"/>
              </a:buClr>
              <a:buFont typeface="Wingdings" panose="05000000000000000000" pitchFamily="2" charset="2"/>
              <a:buChar char="l"/>
            </a:pPr>
            <a:r>
              <a:rPr lang="zh-CN" altLang="en-US" sz="2000" b="1" dirty="0" smtClean="0">
                <a:latin typeface="微软雅黑" panose="020B0503020204020204" pitchFamily="34" charset="-122"/>
                <a:ea typeface="微软雅黑" panose="020B0503020204020204" pitchFamily="34" charset="-122"/>
              </a:rPr>
              <a:t>属于</a:t>
            </a:r>
            <a:r>
              <a:rPr lang="zh-CN" altLang="en-US" sz="2000" b="1" dirty="0">
                <a:latin typeface="微软雅黑" panose="020B0503020204020204" pitchFamily="34" charset="-122"/>
                <a:ea typeface="微软雅黑" panose="020B0503020204020204" pitchFamily="34" charset="-122"/>
              </a:rPr>
              <a:t>在</a:t>
            </a:r>
            <a:r>
              <a:rPr lang="zh-CN" altLang="en-US" sz="2000" b="1" dirty="0" smtClean="0">
                <a:latin typeface="微软雅黑" panose="020B0503020204020204" pitchFamily="34" charset="-122"/>
                <a:ea typeface="微软雅黑" panose="020B0503020204020204" pitchFamily="34" charset="-122"/>
              </a:rPr>
              <a:t>第 </a:t>
            </a:r>
            <a:r>
              <a:rPr lang="en-US" altLang="zh-CN" sz="2000" b="1" dirty="0" smtClean="0">
                <a:latin typeface="微软雅黑" panose="020B0503020204020204" pitchFamily="34" charset="-122"/>
                <a:ea typeface="微软雅黑" panose="020B0503020204020204" pitchFamily="34" charset="-122"/>
              </a:rPr>
              <a:t>3 </a:t>
            </a:r>
            <a:r>
              <a:rPr lang="zh-CN" altLang="en-US" sz="2000" b="1" dirty="0" smtClean="0">
                <a:latin typeface="微软雅黑" panose="020B0503020204020204" pitchFamily="34" charset="-122"/>
                <a:ea typeface="微软雅黑" panose="020B0503020204020204" pitchFamily="34" charset="-122"/>
              </a:rPr>
              <a:t>层</a:t>
            </a:r>
            <a:r>
              <a:rPr lang="zh-CN" altLang="en-US" sz="2000" b="1" dirty="0">
                <a:latin typeface="微软雅黑" panose="020B0503020204020204" pitchFamily="34" charset="-122"/>
                <a:ea typeface="微软雅黑" panose="020B0503020204020204" pitchFamily="34" charset="-122"/>
              </a:rPr>
              <a:t>划分虚拟</a:t>
            </a:r>
            <a:r>
              <a:rPr lang="zh-CN" altLang="en-US" sz="2000" b="1" dirty="0" smtClean="0">
                <a:latin typeface="微软雅黑" panose="020B0503020204020204" pitchFamily="34" charset="-122"/>
                <a:ea typeface="微软雅黑" panose="020B0503020204020204" pitchFamily="34" charset="-122"/>
              </a:rPr>
              <a:t>局域网的方法。</a:t>
            </a:r>
            <a:endParaRPr lang="en-US" altLang="zh-CN" sz="2000" b="1" dirty="0" smtClean="0">
              <a:latin typeface="微软雅黑" panose="020B0503020204020204" pitchFamily="34" charset="-122"/>
              <a:ea typeface="微软雅黑" panose="020B0503020204020204" pitchFamily="34" charset="-122"/>
            </a:endParaRPr>
          </a:p>
        </p:txBody>
      </p:sp>
      <p:grpSp>
        <p:nvGrpSpPr>
          <p:cNvPr id="2" name="组合 1"/>
          <p:cNvGrpSpPr/>
          <p:nvPr/>
        </p:nvGrpSpPr>
        <p:grpSpPr>
          <a:xfrm>
            <a:off x="5574475" y="1735757"/>
            <a:ext cx="2922388" cy="2240695"/>
            <a:chOff x="5574475" y="1929719"/>
            <a:chExt cx="2922388" cy="2240695"/>
          </a:xfrm>
        </p:grpSpPr>
        <p:sp>
          <p:nvSpPr>
            <p:cNvPr id="52" name="Line 4"/>
            <p:cNvSpPr>
              <a:spLocks noChangeShapeType="1"/>
            </p:cNvSpPr>
            <p:nvPr/>
          </p:nvSpPr>
          <p:spPr bwMode="auto">
            <a:xfrm flipH="1">
              <a:off x="6265393" y="2585169"/>
              <a:ext cx="528954" cy="788225"/>
            </a:xfrm>
            <a:prstGeom prst="line">
              <a:avLst/>
            </a:prstGeom>
            <a:noFill/>
            <a:ln w="38100">
              <a:solidFill>
                <a:srgbClr val="FF0000"/>
              </a:solidFill>
              <a:round/>
              <a:headEnd type="triangle" w="med" len="lg"/>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 name="Line 6"/>
            <p:cNvSpPr>
              <a:spLocks noChangeShapeType="1"/>
            </p:cNvSpPr>
            <p:nvPr/>
          </p:nvSpPr>
          <p:spPr bwMode="auto">
            <a:xfrm>
              <a:off x="7145224" y="2574869"/>
              <a:ext cx="640963" cy="930439"/>
            </a:xfrm>
            <a:prstGeom prst="line">
              <a:avLst/>
            </a:prstGeom>
            <a:noFill/>
            <a:ln w="38100">
              <a:solidFill>
                <a:srgbClr val="FF0000"/>
              </a:solidFill>
              <a:round/>
              <a:headEnd type="triangle" w="med" len="lg"/>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5" name="Text Box 7"/>
            <p:cNvSpPr txBox="1">
              <a:spLocks noChangeArrowheads="1"/>
            </p:cNvSpPr>
            <p:nvPr/>
          </p:nvSpPr>
          <p:spPr bwMode="auto">
            <a:xfrm>
              <a:off x="5760900" y="3862637"/>
              <a:ext cx="97622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zh-CN" sz="1400" b="1" dirty="0" smtClean="0">
                  <a:latin typeface="微软雅黑" panose="020B0503020204020204" pitchFamily="34" charset="-122"/>
                  <a:ea typeface="微软雅黑" panose="020B0503020204020204" pitchFamily="34" charset="-122"/>
                </a:rPr>
                <a:t>VLAN 10</a:t>
              </a:r>
              <a:endParaRPr lang="en-US" altLang="zh-CN" sz="1400" b="1" dirty="0">
                <a:latin typeface="微软雅黑" panose="020B0503020204020204" pitchFamily="34" charset="-122"/>
                <a:ea typeface="微软雅黑" panose="020B0503020204020204" pitchFamily="34" charset="-122"/>
              </a:endParaRPr>
            </a:p>
          </p:txBody>
        </p:sp>
        <p:sp>
          <p:nvSpPr>
            <p:cNvPr id="57" name="Text Box 9"/>
            <p:cNvSpPr txBox="1">
              <a:spLocks noChangeArrowheads="1"/>
            </p:cNvSpPr>
            <p:nvPr/>
          </p:nvSpPr>
          <p:spPr bwMode="auto">
            <a:xfrm>
              <a:off x="7359199" y="3833660"/>
              <a:ext cx="97622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zh-CN" sz="1400" b="1" dirty="0" smtClean="0">
                  <a:latin typeface="微软雅黑" panose="020B0503020204020204" pitchFamily="34" charset="-122"/>
                  <a:ea typeface="微软雅黑" panose="020B0503020204020204" pitchFamily="34" charset="-122"/>
                </a:rPr>
                <a:t>VLAN 30</a:t>
              </a:r>
              <a:endParaRPr lang="en-US" altLang="zh-CN" sz="1400" b="1" dirty="0">
                <a:latin typeface="微软雅黑" panose="020B0503020204020204" pitchFamily="34" charset="-122"/>
                <a:ea typeface="微软雅黑" panose="020B0503020204020204" pitchFamily="34" charset="-122"/>
              </a:endParaRPr>
            </a:p>
          </p:txBody>
        </p:sp>
        <p:grpSp>
          <p:nvGrpSpPr>
            <p:cNvPr id="58" name="组合 57"/>
            <p:cNvGrpSpPr/>
            <p:nvPr/>
          </p:nvGrpSpPr>
          <p:grpSpPr>
            <a:xfrm>
              <a:off x="6582590" y="1929719"/>
              <a:ext cx="760374" cy="669866"/>
              <a:chOff x="7065949" y="3613937"/>
              <a:chExt cx="630195" cy="561943"/>
            </a:xfrm>
          </p:grpSpPr>
          <p:sp>
            <p:nvSpPr>
              <p:cNvPr id="62" name="矩形 61"/>
              <p:cNvSpPr/>
              <p:nvPr/>
            </p:nvSpPr>
            <p:spPr>
              <a:xfrm>
                <a:off x="7065949" y="3613937"/>
                <a:ext cx="630195" cy="561943"/>
              </a:xfrm>
              <a:prstGeom prst="rect">
                <a:avLst/>
              </a:prstGeom>
              <a:solidFill>
                <a:srgbClr val="3399FF"/>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p>
            </p:txBody>
          </p:sp>
          <p:sp>
            <p:nvSpPr>
              <p:cNvPr id="63" name="右箭头 62"/>
              <p:cNvSpPr/>
              <p:nvPr/>
            </p:nvSpPr>
            <p:spPr>
              <a:xfrm>
                <a:off x="7355485" y="3667313"/>
                <a:ext cx="258706" cy="159056"/>
              </a:xfrm>
              <a:prstGeom prst="rightArrow">
                <a:avLst/>
              </a:prstGeom>
              <a:solidFill>
                <a:schemeClr val="bg1"/>
              </a:solidFill>
              <a:ln>
                <a:noFill/>
              </a:ln>
              <a:effectLst>
                <a:innerShdw dist="12700" dir="13500000">
                  <a:schemeClr val="tx1">
                    <a:alpha val="8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右箭头 63"/>
              <p:cNvSpPr/>
              <p:nvPr/>
            </p:nvSpPr>
            <p:spPr>
              <a:xfrm>
                <a:off x="7355485" y="3880191"/>
                <a:ext cx="258706" cy="159056"/>
              </a:xfrm>
              <a:prstGeom prst="rightArrow">
                <a:avLst/>
              </a:prstGeom>
              <a:solidFill>
                <a:schemeClr val="bg1"/>
              </a:solidFill>
              <a:ln>
                <a:noFill/>
              </a:ln>
              <a:effectLst>
                <a:innerShdw dist="12700" dir="13500000">
                  <a:schemeClr val="tx1">
                    <a:alpha val="8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右箭头 64"/>
              <p:cNvSpPr/>
              <p:nvPr/>
            </p:nvSpPr>
            <p:spPr>
              <a:xfrm flipH="1">
                <a:off x="7112099" y="3778526"/>
                <a:ext cx="258706" cy="159056"/>
              </a:xfrm>
              <a:prstGeom prst="rightArrow">
                <a:avLst/>
              </a:prstGeom>
              <a:solidFill>
                <a:schemeClr val="bg1"/>
              </a:solidFill>
              <a:ln>
                <a:noFill/>
              </a:ln>
              <a:effectLst>
                <a:innerShdw dist="12700" dir="13500000">
                  <a:schemeClr val="tx1">
                    <a:alpha val="8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右箭头 65"/>
              <p:cNvSpPr/>
              <p:nvPr/>
            </p:nvSpPr>
            <p:spPr>
              <a:xfrm flipH="1">
                <a:off x="7112099" y="3979753"/>
                <a:ext cx="258706" cy="159056"/>
              </a:xfrm>
              <a:prstGeom prst="rightArrow">
                <a:avLst/>
              </a:prstGeom>
              <a:solidFill>
                <a:schemeClr val="bg1"/>
              </a:solidFill>
              <a:ln>
                <a:noFill/>
              </a:ln>
              <a:effectLst>
                <a:innerShdw dist="12700" dir="13500000">
                  <a:schemeClr val="tx1">
                    <a:alpha val="8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0" name="Picture 12"/>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5574704" y="3198776"/>
              <a:ext cx="1351796" cy="644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0000"/>
                  </a:solidFill>
                  <a:miter lim="800000"/>
                  <a:headEnd/>
                  <a:tailEnd/>
                </a14:hiddenLine>
              </a:ext>
            </a:extLst>
          </p:spPr>
        </p:pic>
        <p:sp>
          <p:nvSpPr>
            <p:cNvPr id="31" name="Text Box 19"/>
            <p:cNvSpPr txBox="1">
              <a:spLocks noChangeArrowheads="1"/>
            </p:cNvSpPr>
            <p:nvPr/>
          </p:nvSpPr>
          <p:spPr bwMode="auto">
            <a:xfrm>
              <a:off x="5574475" y="3273858"/>
              <a:ext cx="133241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altLang="zh-CN" sz="1200" b="1" dirty="0" smtClean="0">
                  <a:latin typeface="微软雅黑" panose="020B0503020204020204" pitchFamily="34" charset="-122"/>
                  <a:ea typeface="微软雅黑" panose="020B0503020204020204" pitchFamily="34" charset="-122"/>
                </a:rPr>
                <a:t>IP </a:t>
              </a:r>
              <a:r>
                <a:rPr lang="zh-CN" altLang="en-US" sz="1200" b="1" dirty="0" smtClean="0">
                  <a:latin typeface="微软雅黑" panose="020B0503020204020204" pitchFamily="34" charset="-122"/>
                  <a:ea typeface="微软雅黑" panose="020B0503020204020204" pitchFamily="34" charset="-122"/>
                </a:rPr>
                <a:t>子网</a:t>
              </a:r>
              <a:endParaRPr lang="en-US" altLang="zh-CN" sz="1200" b="1" dirty="0" smtClean="0">
                <a:latin typeface="微软雅黑" panose="020B0503020204020204" pitchFamily="34" charset="-122"/>
                <a:ea typeface="微软雅黑" panose="020B0503020204020204" pitchFamily="34" charset="-122"/>
              </a:endParaRPr>
            </a:p>
            <a:p>
              <a:pPr algn="ctr"/>
              <a:r>
                <a:rPr lang="en-US" altLang="zh-CN" sz="1200" b="1" dirty="0" smtClean="0">
                  <a:latin typeface="微软雅黑" panose="020B0503020204020204" pitchFamily="34" charset="-122"/>
                  <a:ea typeface="微软雅黑" panose="020B0503020204020204" pitchFamily="34" charset="-122"/>
                </a:rPr>
                <a:t>192.168.1.0/24</a:t>
              </a:r>
              <a:endParaRPr lang="en-US" altLang="zh-CN" sz="1200" b="1" dirty="0">
                <a:latin typeface="微软雅黑" panose="020B0503020204020204" pitchFamily="34" charset="-122"/>
                <a:ea typeface="微软雅黑" panose="020B0503020204020204" pitchFamily="34" charset="-122"/>
              </a:endParaRPr>
            </a:p>
          </p:txBody>
        </p:sp>
        <p:pic>
          <p:nvPicPr>
            <p:cNvPr id="32" name="Picture 12"/>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7145067" y="3183154"/>
              <a:ext cx="1351796" cy="644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0000"/>
                  </a:solidFill>
                  <a:miter lim="800000"/>
                  <a:headEnd/>
                  <a:tailEnd/>
                </a14:hiddenLine>
              </a:ext>
            </a:extLst>
          </p:spPr>
        </p:pic>
        <p:sp>
          <p:nvSpPr>
            <p:cNvPr id="67" name="Text Box 19"/>
            <p:cNvSpPr txBox="1">
              <a:spLocks noChangeArrowheads="1"/>
            </p:cNvSpPr>
            <p:nvPr/>
          </p:nvSpPr>
          <p:spPr bwMode="auto">
            <a:xfrm>
              <a:off x="7142005" y="3278412"/>
              <a:ext cx="133241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altLang="zh-CN" sz="1200" b="1" dirty="0" smtClean="0">
                  <a:latin typeface="微软雅黑" panose="020B0503020204020204" pitchFamily="34" charset="-122"/>
                  <a:ea typeface="微软雅黑" panose="020B0503020204020204" pitchFamily="34" charset="-122"/>
                </a:rPr>
                <a:t>IP </a:t>
              </a:r>
              <a:r>
                <a:rPr lang="zh-CN" altLang="en-US" sz="1200" b="1" dirty="0" smtClean="0">
                  <a:latin typeface="微软雅黑" panose="020B0503020204020204" pitchFamily="34" charset="-122"/>
                  <a:ea typeface="微软雅黑" panose="020B0503020204020204" pitchFamily="34" charset="-122"/>
                </a:rPr>
                <a:t>子网</a:t>
              </a:r>
              <a:endParaRPr lang="en-US" altLang="zh-CN" sz="1200" b="1" dirty="0" smtClean="0">
                <a:latin typeface="微软雅黑" panose="020B0503020204020204" pitchFamily="34" charset="-122"/>
                <a:ea typeface="微软雅黑" panose="020B0503020204020204" pitchFamily="34" charset="-122"/>
              </a:endParaRPr>
            </a:p>
            <a:p>
              <a:pPr algn="ctr"/>
              <a:r>
                <a:rPr lang="en-US" altLang="zh-CN" sz="1200" b="1" dirty="0" smtClean="0">
                  <a:latin typeface="微软雅黑" panose="020B0503020204020204" pitchFamily="34" charset="-122"/>
                  <a:ea typeface="微软雅黑" panose="020B0503020204020204" pitchFamily="34" charset="-122"/>
                </a:rPr>
                <a:t>192.168.2.0/24</a:t>
              </a:r>
              <a:endParaRPr lang="en-US" altLang="zh-CN" sz="1200" b="1" dirty="0">
                <a:latin typeface="微软雅黑" panose="020B0503020204020204" pitchFamily="34" charset="-122"/>
                <a:ea typeface="微软雅黑" panose="020B0503020204020204" pitchFamily="34" charset="-122"/>
              </a:endParaRPr>
            </a:p>
          </p:txBody>
        </p:sp>
      </p:grpSp>
      <p:graphicFrame>
        <p:nvGraphicFramePr>
          <p:cNvPr id="3" name="表格 2"/>
          <p:cNvGraphicFramePr>
            <a:graphicFrameLocks noGrp="1"/>
          </p:cNvGraphicFramePr>
          <p:nvPr/>
        </p:nvGraphicFramePr>
        <p:xfrm>
          <a:off x="1638431" y="2801996"/>
          <a:ext cx="2854412" cy="1219200"/>
        </p:xfrm>
        <a:graphic>
          <a:graphicData uri="http://schemas.openxmlformats.org/drawingml/2006/table">
            <a:tbl>
              <a:tblPr firstRow="1" bandRow="1">
                <a:tableStyleId>{5C22544A-7EE6-4342-B048-85BDC9FD1C3A}</a:tableStyleId>
              </a:tblPr>
              <a:tblGrid>
                <a:gridCol w="1927655"/>
                <a:gridCol w="926757"/>
              </a:tblGrid>
              <a:tr h="255185">
                <a:tc>
                  <a:txBody>
                    <a:bodyPr/>
                    <a:lstStyle/>
                    <a:p>
                      <a:pPr algn="ctr"/>
                      <a:r>
                        <a:rPr lang="en-US" altLang="zh-CN" sz="1400" b="1" dirty="0" smtClean="0">
                          <a:solidFill>
                            <a:schemeClr val="tx1"/>
                          </a:solidFill>
                          <a:latin typeface="微软雅黑" panose="020B0503020204020204" pitchFamily="34" charset="-122"/>
                          <a:ea typeface="微软雅黑" panose="020B0503020204020204" pitchFamily="34" charset="-122"/>
                        </a:rPr>
                        <a:t>IP </a:t>
                      </a:r>
                      <a:r>
                        <a:rPr lang="zh-CN" altLang="en-US" sz="1400" b="1" dirty="0" smtClean="0">
                          <a:solidFill>
                            <a:schemeClr val="tx1"/>
                          </a:solidFill>
                          <a:latin typeface="微软雅黑" panose="020B0503020204020204" pitchFamily="34" charset="-122"/>
                          <a:ea typeface="微软雅黑" panose="020B0503020204020204" pitchFamily="34" charset="-122"/>
                        </a:rPr>
                        <a:t>子网</a:t>
                      </a:r>
                      <a:endParaRPr lang="zh-CN" altLang="en-US" sz="1400" b="1" dirty="0">
                        <a:solidFill>
                          <a:schemeClr val="tx1"/>
                        </a:solidFill>
                        <a:latin typeface="微软雅黑" panose="020B0503020204020204" pitchFamily="34" charset="-122"/>
                        <a:ea typeface="微软雅黑" panose="020B0503020204020204"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FFFF"/>
                    </a:solidFill>
                  </a:tcPr>
                </a:tc>
                <a:tc>
                  <a:txBody>
                    <a:bodyPr/>
                    <a:lstStyle/>
                    <a:p>
                      <a:pPr algn="ctr"/>
                      <a:r>
                        <a:rPr lang="en-US" altLang="zh-CN" sz="1400" b="1" dirty="0" smtClean="0">
                          <a:solidFill>
                            <a:schemeClr val="tx1"/>
                          </a:solidFill>
                          <a:latin typeface="微软雅黑" panose="020B0503020204020204" pitchFamily="34" charset="-122"/>
                          <a:ea typeface="微软雅黑" panose="020B0503020204020204" pitchFamily="34" charset="-122"/>
                        </a:rPr>
                        <a:t>VLAN</a:t>
                      </a:r>
                      <a:endParaRPr lang="zh-CN" altLang="en-US" sz="1400" b="1" dirty="0">
                        <a:solidFill>
                          <a:schemeClr val="tx1"/>
                        </a:solidFill>
                        <a:latin typeface="微软雅黑" panose="020B0503020204020204" pitchFamily="34" charset="-122"/>
                        <a:ea typeface="微软雅黑" panose="020B0503020204020204"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FFFF"/>
                    </a:solidFill>
                  </a:tcPr>
                </a:tc>
              </a:tr>
              <a:tr h="255185">
                <a:tc>
                  <a:txBody>
                    <a:bodyPr/>
                    <a:lstStyle/>
                    <a:p>
                      <a:pPr algn="ctr"/>
                      <a:r>
                        <a:rPr lang="en-US" altLang="zh-CN" sz="1400" b="1" dirty="0" smtClean="0">
                          <a:solidFill>
                            <a:schemeClr val="tx1"/>
                          </a:solidFill>
                          <a:latin typeface="微软雅黑" panose="020B0503020204020204" pitchFamily="34" charset="-122"/>
                          <a:ea typeface="微软雅黑" panose="020B0503020204020204" pitchFamily="34" charset="-122"/>
                        </a:rPr>
                        <a:t>192.168.1.0/24</a:t>
                      </a:r>
                      <a:endParaRPr lang="zh-CN" altLang="en-US" sz="1400" b="1" dirty="0">
                        <a:solidFill>
                          <a:schemeClr val="tx1"/>
                        </a:solidFill>
                        <a:latin typeface="微软雅黑" panose="020B0503020204020204" pitchFamily="34" charset="-122"/>
                        <a:ea typeface="微软雅黑" panose="020B0503020204020204"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400" b="1" dirty="0" smtClean="0">
                          <a:solidFill>
                            <a:schemeClr val="tx1"/>
                          </a:solidFill>
                          <a:latin typeface="微软雅黑" panose="020B0503020204020204" pitchFamily="34" charset="-122"/>
                          <a:ea typeface="微软雅黑" panose="020B0503020204020204" pitchFamily="34" charset="-122"/>
                        </a:rPr>
                        <a:t>10</a:t>
                      </a:r>
                      <a:endParaRPr lang="zh-CN" altLang="en-US" sz="1400" b="1" dirty="0">
                        <a:solidFill>
                          <a:schemeClr val="tx1"/>
                        </a:solidFill>
                        <a:latin typeface="微软雅黑" panose="020B0503020204020204" pitchFamily="34" charset="-122"/>
                        <a:ea typeface="微软雅黑" panose="020B0503020204020204"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255185">
                <a:tc>
                  <a:txBody>
                    <a:bodyPr/>
                    <a:lstStyle/>
                    <a:p>
                      <a:pPr algn="ctr"/>
                      <a:r>
                        <a:rPr lang="en-US" altLang="zh-CN" sz="1400" b="1" dirty="0" smtClean="0">
                          <a:solidFill>
                            <a:schemeClr val="tx1"/>
                          </a:solidFill>
                          <a:latin typeface="微软雅黑" panose="020B0503020204020204" pitchFamily="34" charset="-122"/>
                          <a:ea typeface="微软雅黑" panose="020B0503020204020204" pitchFamily="34" charset="-122"/>
                        </a:rPr>
                        <a:t>192.168.2.0/24</a:t>
                      </a:r>
                      <a:endParaRPr lang="zh-CN" altLang="en-US" sz="1400" b="1" dirty="0">
                        <a:solidFill>
                          <a:schemeClr val="tx1"/>
                        </a:solidFill>
                        <a:latin typeface="微软雅黑" panose="020B0503020204020204" pitchFamily="34" charset="-122"/>
                        <a:ea typeface="微软雅黑" panose="020B0503020204020204"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400" b="1" dirty="0" smtClean="0">
                          <a:solidFill>
                            <a:schemeClr val="tx1"/>
                          </a:solidFill>
                          <a:latin typeface="微软雅黑" panose="020B0503020204020204" pitchFamily="34" charset="-122"/>
                          <a:ea typeface="微软雅黑" panose="020B0503020204020204" pitchFamily="34" charset="-122"/>
                        </a:rPr>
                        <a:t>30</a:t>
                      </a:r>
                      <a:endParaRPr lang="zh-CN" altLang="en-US" sz="1400" b="1" dirty="0">
                        <a:solidFill>
                          <a:schemeClr val="tx1"/>
                        </a:solidFill>
                        <a:latin typeface="微软雅黑" panose="020B0503020204020204" pitchFamily="34" charset="-122"/>
                        <a:ea typeface="微软雅黑" panose="020B0503020204020204"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255185">
                <a:tc>
                  <a:txBody>
                    <a:bodyPr/>
                    <a:lstStyle/>
                    <a:p>
                      <a:pPr algn="ctr"/>
                      <a:r>
                        <a:rPr lang="en-US" altLang="zh-CN" sz="1400" b="1" dirty="0" smtClean="0">
                          <a:solidFill>
                            <a:schemeClr val="tx1"/>
                          </a:solidFill>
                          <a:latin typeface="微软雅黑" panose="020B0503020204020204" pitchFamily="34" charset="-122"/>
                          <a:ea typeface="微软雅黑" panose="020B0503020204020204" pitchFamily="34" charset="-122"/>
                        </a:rPr>
                        <a:t>……</a:t>
                      </a:r>
                      <a:endParaRPr lang="zh-CN" altLang="en-US" sz="1400" b="1" dirty="0">
                        <a:solidFill>
                          <a:schemeClr val="tx1"/>
                        </a:solidFill>
                        <a:latin typeface="微软雅黑" panose="020B0503020204020204" pitchFamily="34" charset="-122"/>
                        <a:ea typeface="微软雅黑" panose="020B0503020204020204"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400" b="1" dirty="0" smtClean="0">
                          <a:solidFill>
                            <a:schemeClr val="tx1"/>
                          </a:solidFill>
                          <a:latin typeface="微软雅黑" panose="020B0503020204020204" pitchFamily="34" charset="-122"/>
                          <a:ea typeface="微软雅黑" panose="020B0503020204020204" pitchFamily="34" charset="-122"/>
                        </a:rPr>
                        <a:t>…</a:t>
                      </a:r>
                      <a:endParaRPr lang="zh-CN" altLang="en-US" sz="1400" b="1" dirty="0">
                        <a:solidFill>
                          <a:schemeClr val="tx1"/>
                        </a:solidFill>
                        <a:latin typeface="微软雅黑" panose="020B0503020204020204" pitchFamily="34" charset="-122"/>
                        <a:ea typeface="微软雅黑" panose="020B0503020204020204"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2000" advTm="2000"/>
    </mc:Choice>
    <mc:Fallback>
      <p:transition spd="slow" advTm="2000"/>
    </mc:Fallback>
  </mc:AlternateContent>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AutoShape 5"/>
          <p:cNvSpPr>
            <a:spLocks noChangeArrowheads="1"/>
          </p:cNvSpPr>
          <p:nvPr/>
        </p:nvSpPr>
        <p:spPr bwMode="auto">
          <a:xfrm>
            <a:off x="502919" y="640182"/>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4" name="Rectangle 6"/>
          <p:cNvSpPr>
            <a:spLocks noChangeArrowheads="1"/>
          </p:cNvSpPr>
          <p:nvPr/>
        </p:nvSpPr>
        <p:spPr bwMode="auto">
          <a:xfrm>
            <a:off x="2935859" y="617092"/>
            <a:ext cx="326243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anose="020B0503020204020204" pitchFamily="34" charset="-122"/>
                <a:ea typeface="微软雅黑" panose="020B0503020204020204" pitchFamily="34" charset="-122"/>
              </a:rPr>
              <a:t>基于高层应用或服务的</a:t>
            </a:r>
            <a:r>
              <a:rPr lang="zh-CN" altLang="en-US" sz="2000" b="1" dirty="0" smtClean="0">
                <a:solidFill>
                  <a:schemeClr val="bg1"/>
                </a:solidFill>
                <a:latin typeface="微软雅黑" panose="020B0503020204020204" pitchFamily="34" charset="-122"/>
                <a:ea typeface="微软雅黑" panose="020B0503020204020204" pitchFamily="34" charset="-122"/>
              </a:rPr>
              <a:t>方法</a:t>
            </a:r>
            <a:endParaRPr lang="fr-FR" altLang="zh-CN" sz="2000" b="1" dirty="0">
              <a:solidFill>
                <a:schemeClr val="bg1"/>
              </a:solidFill>
              <a:latin typeface="微软雅黑" panose="020B0503020204020204" pitchFamily="34" charset="-122"/>
              <a:ea typeface="微软雅黑" panose="020B0503020204020204" pitchFamily="34" charset="-122"/>
            </a:endParaRPr>
          </a:p>
        </p:txBody>
      </p:sp>
      <p:sp>
        <p:nvSpPr>
          <p:cNvPr id="5" name="Rectangle 46"/>
          <p:cNvSpPr>
            <a:spLocks noChangeArrowheads="1"/>
          </p:cNvSpPr>
          <p:nvPr/>
        </p:nvSpPr>
        <p:spPr bwMode="auto">
          <a:xfrm>
            <a:off x="515277" y="1004845"/>
            <a:ext cx="5706721" cy="13619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eaLnBrk="0" hangingPunct="0">
              <a:lnSpc>
                <a:spcPts val="3300"/>
              </a:lnSpc>
              <a:buClr>
                <a:srgbClr val="0070C0"/>
              </a:buClr>
              <a:buFont typeface="Wingdings" panose="05000000000000000000" pitchFamily="2" charset="2"/>
              <a:buChar char="l"/>
            </a:pPr>
            <a:r>
              <a:rPr lang="zh-CN" altLang="en-US" sz="2000" b="1" dirty="0" smtClean="0">
                <a:latin typeface="微软雅黑" panose="020B0503020204020204" pitchFamily="34" charset="-122"/>
                <a:ea typeface="微软雅黑" panose="020B0503020204020204" pitchFamily="34" charset="-122"/>
              </a:rPr>
              <a:t>根据高层</a:t>
            </a:r>
            <a:r>
              <a:rPr lang="zh-CN" altLang="en-US" sz="2000" b="1" dirty="0">
                <a:latin typeface="微软雅黑" panose="020B0503020204020204" pitchFamily="34" charset="-122"/>
                <a:ea typeface="微软雅黑" panose="020B0503020204020204" pitchFamily="34" charset="-122"/>
              </a:rPr>
              <a:t>应用或</a:t>
            </a:r>
            <a:r>
              <a:rPr lang="zh-CN" altLang="en-US" sz="2000" b="1" dirty="0" smtClean="0">
                <a:latin typeface="微软雅黑" panose="020B0503020204020204" pitchFamily="34" charset="-122"/>
                <a:ea typeface="微软雅黑" panose="020B0503020204020204" pitchFamily="34" charset="-122"/>
              </a:rPr>
              <a:t>服务</a:t>
            </a:r>
            <a:r>
              <a:rPr lang="zh-CN" altLang="en-US" sz="2000" b="1" dirty="0">
                <a:latin typeface="微软雅黑" panose="020B0503020204020204" pitchFamily="34" charset="-122"/>
                <a:ea typeface="微软雅黑" panose="020B0503020204020204" pitchFamily="34" charset="-122"/>
              </a:rPr>
              <a:t>、</a:t>
            </a:r>
            <a:r>
              <a:rPr lang="zh-CN" altLang="en-US" sz="2000" b="1" dirty="0" smtClean="0">
                <a:latin typeface="微软雅黑" panose="020B0503020204020204" pitchFamily="34" charset="-122"/>
                <a:ea typeface="微软雅黑" panose="020B0503020204020204" pitchFamily="34" charset="-122"/>
              </a:rPr>
              <a:t>或者</a:t>
            </a:r>
            <a:r>
              <a:rPr lang="zh-CN" altLang="en-US" sz="2000" b="1" dirty="0">
                <a:latin typeface="微软雅黑" panose="020B0503020204020204" pitchFamily="34" charset="-122"/>
                <a:ea typeface="微软雅黑" panose="020B0503020204020204" pitchFamily="34" charset="-122"/>
              </a:rPr>
              <a:t>它们的组合划分虚拟局域网</a:t>
            </a:r>
            <a:r>
              <a:rPr lang="zh-CN" altLang="en-US" sz="2000" b="1" dirty="0" smtClean="0">
                <a:latin typeface="微软雅黑" panose="020B0503020204020204" pitchFamily="34" charset="-122"/>
                <a:ea typeface="微软雅黑" panose="020B0503020204020204" pitchFamily="34" charset="-122"/>
              </a:rPr>
              <a:t>。</a:t>
            </a:r>
            <a:endParaRPr lang="en-US" altLang="zh-CN" sz="2000" b="1" dirty="0" smtClean="0">
              <a:latin typeface="微软雅黑" panose="020B0503020204020204" pitchFamily="34" charset="-122"/>
              <a:ea typeface="微软雅黑" panose="020B0503020204020204" pitchFamily="34" charset="-122"/>
            </a:endParaRPr>
          </a:p>
          <a:p>
            <a:pPr marL="342900" indent="-342900" eaLnBrk="0" hangingPunct="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更加</a:t>
            </a:r>
            <a:r>
              <a:rPr lang="zh-CN" altLang="en-US" sz="2000" b="1" dirty="0" smtClean="0">
                <a:latin typeface="微软雅黑" panose="020B0503020204020204" pitchFamily="34" charset="-122"/>
                <a:ea typeface="微软雅黑" panose="020B0503020204020204" pitchFamily="34" charset="-122"/>
              </a:rPr>
              <a:t>灵活，但更加复杂。</a:t>
            </a:r>
            <a:endParaRPr lang="en-US" altLang="zh-CN" sz="2000" b="1" dirty="0" smtClean="0">
              <a:latin typeface="微软雅黑" panose="020B0503020204020204" pitchFamily="34" charset="-122"/>
              <a:ea typeface="微软雅黑" panose="020B0503020204020204" pitchFamily="34" charset="-122"/>
            </a:endParaRPr>
          </a:p>
        </p:txBody>
      </p:sp>
      <p:grpSp>
        <p:nvGrpSpPr>
          <p:cNvPr id="4" name="组合 3"/>
          <p:cNvGrpSpPr/>
          <p:nvPr/>
        </p:nvGrpSpPr>
        <p:grpSpPr>
          <a:xfrm>
            <a:off x="5207038" y="1415897"/>
            <a:ext cx="3383948" cy="2240695"/>
            <a:chOff x="5207038" y="1415897"/>
            <a:chExt cx="3383948" cy="2240695"/>
          </a:xfrm>
        </p:grpSpPr>
        <p:sp>
          <p:nvSpPr>
            <p:cNvPr id="52" name="Line 4"/>
            <p:cNvSpPr>
              <a:spLocks noChangeShapeType="1"/>
            </p:cNvSpPr>
            <p:nvPr/>
          </p:nvSpPr>
          <p:spPr bwMode="auto">
            <a:xfrm flipH="1">
              <a:off x="6070726" y="2071347"/>
              <a:ext cx="528954" cy="788225"/>
            </a:xfrm>
            <a:prstGeom prst="line">
              <a:avLst/>
            </a:prstGeom>
            <a:noFill/>
            <a:ln w="38100">
              <a:solidFill>
                <a:srgbClr val="FF0000"/>
              </a:solidFill>
              <a:round/>
              <a:headEnd type="triangle" w="med" len="lg"/>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4" name="Line 6"/>
            <p:cNvSpPr>
              <a:spLocks noChangeShapeType="1"/>
            </p:cNvSpPr>
            <p:nvPr/>
          </p:nvSpPr>
          <p:spPr bwMode="auto">
            <a:xfrm>
              <a:off x="6950557" y="2061047"/>
              <a:ext cx="640963" cy="930439"/>
            </a:xfrm>
            <a:prstGeom prst="line">
              <a:avLst/>
            </a:prstGeom>
            <a:noFill/>
            <a:ln w="38100">
              <a:solidFill>
                <a:srgbClr val="FF0000"/>
              </a:solidFill>
              <a:round/>
              <a:headEnd type="triangle" w="med" len="lg"/>
              <a:tailEnd type="non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5" name="Text Box 7"/>
            <p:cNvSpPr txBox="1">
              <a:spLocks noChangeArrowheads="1"/>
            </p:cNvSpPr>
            <p:nvPr/>
          </p:nvSpPr>
          <p:spPr bwMode="auto">
            <a:xfrm>
              <a:off x="5566233" y="3348815"/>
              <a:ext cx="97622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zh-CN" sz="1400" b="1" dirty="0" smtClean="0">
                  <a:latin typeface="微软雅黑" panose="020B0503020204020204" pitchFamily="34" charset="-122"/>
                  <a:ea typeface="微软雅黑" panose="020B0503020204020204" pitchFamily="34" charset="-122"/>
                </a:rPr>
                <a:t>VLAN 10</a:t>
              </a:r>
              <a:endParaRPr lang="en-US" altLang="zh-CN" sz="1400" b="1" dirty="0">
                <a:latin typeface="微软雅黑" panose="020B0503020204020204" pitchFamily="34" charset="-122"/>
                <a:ea typeface="微软雅黑" panose="020B0503020204020204" pitchFamily="34" charset="-122"/>
              </a:endParaRPr>
            </a:p>
          </p:txBody>
        </p:sp>
        <p:sp>
          <p:nvSpPr>
            <p:cNvPr id="57" name="Text Box 9"/>
            <p:cNvSpPr txBox="1">
              <a:spLocks noChangeArrowheads="1"/>
            </p:cNvSpPr>
            <p:nvPr/>
          </p:nvSpPr>
          <p:spPr bwMode="auto">
            <a:xfrm>
              <a:off x="7349887" y="3319838"/>
              <a:ext cx="97622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zh-CN" sz="1400" b="1" dirty="0" smtClean="0">
                  <a:latin typeface="微软雅黑" panose="020B0503020204020204" pitchFamily="34" charset="-122"/>
                  <a:ea typeface="微软雅黑" panose="020B0503020204020204" pitchFamily="34" charset="-122"/>
                </a:rPr>
                <a:t>VLAN 30</a:t>
              </a:r>
              <a:endParaRPr lang="en-US" altLang="zh-CN" sz="1400" b="1" dirty="0">
                <a:latin typeface="微软雅黑" panose="020B0503020204020204" pitchFamily="34" charset="-122"/>
                <a:ea typeface="微软雅黑" panose="020B0503020204020204" pitchFamily="34" charset="-122"/>
              </a:endParaRPr>
            </a:p>
          </p:txBody>
        </p:sp>
        <p:grpSp>
          <p:nvGrpSpPr>
            <p:cNvPr id="58" name="组合 57"/>
            <p:cNvGrpSpPr/>
            <p:nvPr/>
          </p:nvGrpSpPr>
          <p:grpSpPr>
            <a:xfrm>
              <a:off x="6387923" y="1415897"/>
              <a:ext cx="760374" cy="669866"/>
              <a:chOff x="7065949" y="3613937"/>
              <a:chExt cx="630195" cy="561943"/>
            </a:xfrm>
          </p:grpSpPr>
          <p:sp>
            <p:nvSpPr>
              <p:cNvPr id="62" name="矩形 61"/>
              <p:cNvSpPr/>
              <p:nvPr/>
            </p:nvSpPr>
            <p:spPr>
              <a:xfrm>
                <a:off x="7065949" y="3613937"/>
                <a:ext cx="630195" cy="561943"/>
              </a:xfrm>
              <a:prstGeom prst="rect">
                <a:avLst/>
              </a:prstGeom>
              <a:solidFill>
                <a:srgbClr val="3399FF"/>
              </a:solidFill>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a:p>
            </p:txBody>
          </p:sp>
          <p:sp>
            <p:nvSpPr>
              <p:cNvPr id="63" name="右箭头 62"/>
              <p:cNvSpPr/>
              <p:nvPr/>
            </p:nvSpPr>
            <p:spPr>
              <a:xfrm>
                <a:off x="7355485" y="3667313"/>
                <a:ext cx="258706" cy="159056"/>
              </a:xfrm>
              <a:prstGeom prst="rightArrow">
                <a:avLst/>
              </a:prstGeom>
              <a:solidFill>
                <a:schemeClr val="bg1"/>
              </a:solidFill>
              <a:ln>
                <a:noFill/>
              </a:ln>
              <a:effectLst>
                <a:innerShdw dist="12700" dir="13500000">
                  <a:schemeClr val="tx1">
                    <a:alpha val="8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右箭头 63"/>
              <p:cNvSpPr/>
              <p:nvPr/>
            </p:nvSpPr>
            <p:spPr>
              <a:xfrm>
                <a:off x="7355485" y="3880191"/>
                <a:ext cx="258706" cy="159056"/>
              </a:xfrm>
              <a:prstGeom prst="rightArrow">
                <a:avLst/>
              </a:prstGeom>
              <a:solidFill>
                <a:schemeClr val="bg1"/>
              </a:solidFill>
              <a:ln>
                <a:noFill/>
              </a:ln>
              <a:effectLst>
                <a:innerShdw dist="12700" dir="13500000">
                  <a:schemeClr val="tx1">
                    <a:alpha val="8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右箭头 64"/>
              <p:cNvSpPr/>
              <p:nvPr/>
            </p:nvSpPr>
            <p:spPr>
              <a:xfrm flipH="1">
                <a:off x="7112099" y="3778526"/>
                <a:ext cx="258706" cy="159056"/>
              </a:xfrm>
              <a:prstGeom prst="rightArrow">
                <a:avLst/>
              </a:prstGeom>
              <a:solidFill>
                <a:schemeClr val="bg1"/>
              </a:solidFill>
              <a:ln>
                <a:noFill/>
              </a:ln>
              <a:effectLst>
                <a:innerShdw dist="12700" dir="13500000">
                  <a:schemeClr val="tx1">
                    <a:alpha val="8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右箭头 65"/>
              <p:cNvSpPr/>
              <p:nvPr/>
            </p:nvSpPr>
            <p:spPr>
              <a:xfrm flipH="1">
                <a:off x="7112099" y="3979753"/>
                <a:ext cx="258706" cy="159056"/>
              </a:xfrm>
              <a:prstGeom prst="rightArrow">
                <a:avLst/>
              </a:prstGeom>
              <a:solidFill>
                <a:schemeClr val="bg1"/>
              </a:solidFill>
              <a:ln>
                <a:noFill/>
              </a:ln>
              <a:effectLst>
                <a:innerShdw dist="12700" dir="13500000">
                  <a:schemeClr val="tx1">
                    <a:alpha val="8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30" name="Picture 12"/>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5207038" y="2684954"/>
              <a:ext cx="1640587" cy="644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0000"/>
                  </a:solidFill>
                  <a:miter lim="800000"/>
                  <a:headEnd/>
                  <a:tailEnd/>
                </a14:hiddenLine>
              </a:ext>
            </a:extLst>
          </p:spPr>
        </p:pic>
        <p:sp>
          <p:nvSpPr>
            <p:cNvPr id="31" name="Text Box 19"/>
            <p:cNvSpPr txBox="1">
              <a:spLocks noChangeArrowheads="1"/>
            </p:cNvSpPr>
            <p:nvPr/>
          </p:nvSpPr>
          <p:spPr bwMode="auto">
            <a:xfrm>
              <a:off x="5415075" y="2736440"/>
              <a:ext cx="126188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altLang="zh-CN" sz="1400" b="1" dirty="0" smtClean="0">
                  <a:latin typeface="微软雅黑" panose="020B0503020204020204" pitchFamily="34" charset="-122"/>
                  <a:ea typeface="微软雅黑" panose="020B0503020204020204" pitchFamily="34" charset="-122"/>
                </a:rPr>
                <a:t>FTP</a:t>
              </a:r>
              <a:endParaRPr lang="en-US" altLang="zh-CN" sz="1400" b="1" dirty="0" smtClean="0">
                <a:latin typeface="微软雅黑" panose="020B0503020204020204" pitchFamily="34" charset="-122"/>
                <a:ea typeface="微软雅黑" panose="020B0503020204020204" pitchFamily="34" charset="-122"/>
              </a:endParaRPr>
            </a:p>
            <a:p>
              <a:pPr algn="ctr"/>
              <a:r>
                <a:rPr lang="zh-CN" altLang="en-US" sz="1400" b="1" dirty="0" smtClean="0">
                  <a:latin typeface="微软雅黑" panose="020B0503020204020204" pitchFamily="34" charset="-122"/>
                  <a:ea typeface="微软雅黑" panose="020B0503020204020204" pitchFamily="34" charset="-122"/>
                </a:rPr>
                <a:t>文件传输服务</a:t>
              </a:r>
              <a:endParaRPr lang="en-US" altLang="zh-CN" sz="1400" b="1" dirty="0">
                <a:latin typeface="微软雅黑" panose="020B0503020204020204" pitchFamily="34" charset="-122"/>
                <a:ea typeface="微软雅黑" panose="020B0503020204020204" pitchFamily="34" charset="-122"/>
              </a:endParaRPr>
            </a:p>
          </p:txBody>
        </p:sp>
        <p:pic>
          <p:nvPicPr>
            <p:cNvPr id="32" name="Picture 12"/>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6950399" y="2669332"/>
              <a:ext cx="1640587" cy="644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FF0000"/>
                  </a:solidFill>
                  <a:miter lim="800000"/>
                  <a:headEnd/>
                  <a:tailEnd/>
                </a14:hiddenLine>
              </a:ext>
            </a:extLst>
          </p:spPr>
        </p:pic>
        <p:sp>
          <p:nvSpPr>
            <p:cNvPr id="67" name="Text Box 19"/>
            <p:cNvSpPr txBox="1">
              <a:spLocks noChangeArrowheads="1"/>
            </p:cNvSpPr>
            <p:nvPr/>
          </p:nvSpPr>
          <p:spPr bwMode="auto">
            <a:xfrm>
              <a:off x="7359849" y="2728637"/>
              <a:ext cx="902811"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ctr"/>
              <a:r>
                <a:rPr lang="en-US" altLang="zh-CN" sz="1400" b="1" dirty="0" smtClean="0">
                  <a:latin typeface="微软雅黑" panose="020B0503020204020204" pitchFamily="34" charset="-122"/>
                  <a:ea typeface="微软雅黑" panose="020B0503020204020204" pitchFamily="34" charset="-122"/>
                </a:rPr>
                <a:t>TELNET</a:t>
              </a:r>
              <a:endParaRPr lang="en-US" altLang="zh-CN" sz="1400" b="1" dirty="0" smtClean="0">
                <a:latin typeface="微软雅黑" panose="020B0503020204020204" pitchFamily="34" charset="-122"/>
                <a:ea typeface="微软雅黑" panose="020B0503020204020204" pitchFamily="34" charset="-122"/>
              </a:endParaRPr>
            </a:p>
            <a:p>
              <a:pPr algn="ctr"/>
              <a:r>
                <a:rPr lang="zh-CN" altLang="en-US" sz="1400" b="1" dirty="0" smtClean="0">
                  <a:latin typeface="微软雅黑" panose="020B0503020204020204" pitchFamily="34" charset="-122"/>
                  <a:ea typeface="微软雅黑" panose="020B0503020204020204" pitchFamily="34" charset="-122"/>
                </a:rPr>
                <a:t>远程终端</a:t>
              </a:r>
              <a:endParaRPr lang="en-US" altLang="zh-CN" sz="1400" b="1" dirty="0">
                <a:latin typeface="微软雅黑" panose="020B0503020204020204" pitchFamily="34" charset="-122"/>
                <a:ea typeface="微软雅黑" panose="020B0503020204020204" pitchFamily="34" charset="-122"/>
              </a:endParaRPr>
            </a:p>
          </p:txBody>
        </p:sp>
      </p:grpSp>
      <p:graphicFrame>
        <p:nvGraphicFramePr>
          <p:cNvPr id="3" name="表格 2"/>
          <p:cNvGraphicFramePr>
            <a:graphicFrameLocks noGrp="1"/>
          </p:cNvGraphicFramePr>
          <p:nvPr/>
        </p:nvGraphicFramePr>
        <p:xfrm>
          <a:off x="1461283" y="2377489"/>
          <a:ext cx="2854412" cy="1219200"/>
        </p:xfrm>
        <a:graphic>
          <a:graphicData uri="http://schemas.openxmlformats.org/drawingml/2006/table">
            <a:tbl>
              <a:tblPr firstRow="1" bandRow="1">
                <a:tableStyleId>{5C22544A-7EE6-4342-B048-85BDC9FD1C3A}</a:tableStyleId>
              </a:tblPr>
              <a:tblGrid>
                <a:gridCol w="1927655"/>
                <a:gridCol w="926757"/>
              </a:tblGrid>
              <a:tr h="255185">
                <a:tc>
                  <a:txBody>
                    <a:bodyPr/>
                    <a:lstStyle/>
                    <a:p>
                      <a:pPr algn="ctr"/>
                      <a:r>
                        <a:rPr lang="zh-CN" altLang="en-US" sz="1400" b="1" dirty="0" smtClean="0">
                          <a:solidFill>
                            <a:schemeClr val="tx1"/>
                          </a:solidFill>
                          <a:latin typeface="微软雅黑" panose="020B0503020204020204" pitchFamily="34" charset="-122"/>
                          <a:ea typeface="微软雅黑" panose="020B0503020204020204" pitchFamily="34" charset="-122"/>
                        </a:rPr>
                        <a:t>应用</a:t>
                      </a:r>
                      <a:endParaRPr lang="zh-CN" altLang="en-US" sz="1400" b="1" dirty="0">
                        <a:solidFill>
                          <a:schemeClr val="tx1"/>
                        </a:solidFill>
                        <a:latin typeface="微软雅黑" panose="020B0503020204020204" pitchFamily="34" charset="-122"/>
                        <a:ea typeface="微软雅黑" panose="020B0503020204020204"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FFFF"/>
                    </a:solidFill>
                  </a:tcPr>
                </a:tc>
                <a:tc>
                  <a:txBody>
                    <a:bodyPr/>
                    <a:lstStyle/>
                    <a:p>
                      <a:pPr algn="ctr"/>
                      <a:r>
                        <a:rPr lang="en-US" altLang="zh-CN" sz="1400" b="1" dirty="0" smtClean="0">
                          <a:solidFill>
                            <a:schemeClr val="tx1"/>
                          </a:solidFill>
                          <a:latin typeface="微软雅黑" panose="020B0503020204020204" pitchFamily="34" charset="-122"/>
                          <a:ea typeface="微软雅黑" panose="020B0503020204020204" pitchFamily="34" charset="-122"/>
                        </a:rPr>
                        <a:t>VLAN</a:t>
                      </a:r>
                      <a:endParaRPr lang="zh-CN" altLang="en-US" sz="1400" b="1" dirty="0">
                        <a:solidFill>
                          <a:schemeClr val="tx1"/>
                        </a:solidFill>
                        <a:latin typeface="微软雅黑" panose="020B0503020204020204" pitchFamily="34" charset="-122"/>
                        <a:ea typeface="微软雅黑" panose="020B0503020204020204"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FFFF"/>
                    </a:solidFill>
                  </a:tcPr>
                </a:tc>
              </a:tr>
              <a:tr h="255185">
                <a:tc>
                  <a:txBody>
                    <a:bodyPr/>
                    <a:lstStyle/>
                    <a:p>
                      <a:pPr algn="ctr"/>
                      <a:r>
                        <a:rPr lang="en-US" altLang="zh-CN" sz="1400" b="1" dirty="0" smtClean="0">
                          <a:solidFill>
                            <a:schemeClr val="tx1"/>
                          </a:solidFill>
                          <a:latin typeface="微软雅黑" panose="020B0503020204020204" pitchFamily="34" charset="-122"/>
                          <a:ea typeface="微软雅黑" panose="020B0503020204020204" pitchFamily="34" charset="-122"/>
                        </a:rPr>
                        <a:t>FTP</a:t>
                      </a:r>
                      <a:endParaRPr lang="zh-CN" altLang="en-US" sz="1400" b="1" dirty="0">
                        <a:solidFill>
                          <a:schemeClr val="tx1"/>
                        </a:solidFill>
                        <a:latin typeface="微软雅黑" panose="020B0503020204020204" pitchFamily="34" charset="-122"/>
                        <a:ea typeface="微软雅黑" panose="020B0503020204020204"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400" b="1" dirty="0" smtClean="0">
                          <a:solidFill>
                            <a:schemeClr val="tx1"/>
                          </a:solidFill>
                          <a:latin typeface="微软雅黑" panose="020B0503020204020204" pitchFamily="34" charset="-122"/>
                          <a:ea typeface="微软雅黑" panose="020B0503020204020204" pitchFamily="34" charset="-122"/>
                        </a:rPr>
                        <a:t>10</a:t>
                      </a:r>
                      <a:endParaRPr lang="zh-CN" altLang="en-US" sz="1400" b="1" dirty="0">
                        <a:solidFill>
                          <a:schemeClr val="tx1"/>
                        </a:solidFill>
                        <a:latin typeface="微软雅黑" panose="020B0503020204020204" pitchFamily="34" charset="-122"/>
                        <a:ea typeface="微软雅黑" panose="020B0503020204020204"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255185">
                <a:tc>
                  <a:txBody>
                    <a:bodyPr/>
                    <a:lstStyle/>
                    <a:p>
                      <a:pPr algn="ctr"/>
                      <a:r>
                        <a:rPr lang="en-US" altLang="zh-CN" sz="1400" b="1" dirty="0" smtClean="0">
                          <a:solidFill>
                            <a:schemeClr val="tx1"/>
                          </a:solidFill>
                          <a:latin typeface="微软雅黑" panose="020B0503020204020204" pitchFamily="34" charset="-122"/>
                          <a:ea typeface="微软雅黑" panose="020B0503020204020204" pitchFamily="34" charset="-122"/>
                        </a:rPr>
                        <a:t>TELNET</a:t>
                      </a:r>
                      <a:endParaRPr lang="zh-CN" altLang="en-US" sz="1400" b="1" dirty="0">
                        <a:solidFill>
                          <a:schemeClr val="tx1"/>
                        </a:solidFill>
                        <a:latin typeface="微软雅黑" panose="020B0503020204020204" pitchFamily="34" charset="-122"/>
                        <a:ea typeface="微软雅黑" panose="020B0503020204020204"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400" b="1" dirty="0" smtClean="0">
                          <a:solidFill>
                            <a:schemeClr val="tx1"/>
                          </a:solidFill>
                          <a:latin typeface="微软雅黑" panose="020B0503020204020204" pitchFamily="34" charset="-122"/>
                          <a:ea typeface="微软雅黑" panose="020B0503020204020204" pitchFamily="34" charset="-122"/>
                        </a:rPr>
                        <a:t>30</a:t>
                      </a:r>
                      <a:endParaRPr lang="zh-CN" altLang="en-US" sz="1400" b="1" dirty="0">
                        <a:solidFill>
                          <a:schemeClr val="tx1"/>
                        </a:solidFill>
                        <a:latin typeface="微软雅黑" panose="020B0503020204020204" pitchFamily="34" charset="-122"/>
                        <a:ea typeface="微软雅黑" panose="020B0503020204020204"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r h="255185">
                <a:tc>
                  <a:txBody>
                    <a:bodyPr/>
                    <a:lstStyle/>
                    <a:p>
                      <a:pPr algn="ctr"/>
                      <a:r>
                        <a:rPr lang="en-US" altLang="zh-CN" sz="1400" b="1" dirty="0" smtClean="0">
                          <a:solidFill>
                            <a:schemeClr val="tx1"/>
                          </a:solidFill>
                          <a:latin typeface="微软雅黑" panose="020B0503020204020204" pitchFamily="34" charset="-122"/>
                          <a:ea typeface="微软雅黑" panose="020B0503020204020204" pitchFamily="34" charset="-122"/>
                        </a:rPr>
                        <a:t>……</a:t>
                      </a:r>
                      <a:endParaRPr lang="zh-CN" altLang="en-US" sz="1400" b="1" dirty="0">
                        <a:solidFill>
                          <a:schemeClr val="tx1"/>
                        </a:solidFill>
                        <a:latin typeface="微软雅黑" panose="020B0503020204020204" pitchFamily="34" charset="-122"/>
                        <a:ea typeface="微软雅黑" panose="020B0503020204020204"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400" b="1" dirty="0" smtClean="0">
                          <a:solidFill>
                            <a:schemeClr val="tx1"/>
                          </a:solidFill>
                          <a:latin typeface="微软雅黑" panose="020B0503020204020204" pitchFamily="34" charset="-122"/>
                          <a:ea typeface="微软雅黑" panose="020B0503020204020204" pitchFamily="34" charset="-122"/>
                        </a:rPr>
                        <a:t>…</a:t>
                      </a:r>
                      <a:endParaRPr lang="zh-CN" altLang="en-US" sz="1400" b="1" dirty="0">
                        <a:solidFill>
                          <a:schemeClr val="tx1"/>
                        </a:solidFill>
                        <a:latin typeface="微软雅黑" panose="020B0503020204020204" pitchFamily="34" charset="-122"/>
                        <a:ea typeface="微软雅黑" panose="020B0503020204020204" pitchFamily="34" charset="-122"/>
                      </a:endParaRPr>
                    </a:p>
                  </a:txBody>
                  <a:tcPr anchor="ct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2000" advTm="2000"/>
    </mc:Choice>
    <mc:Fallback>
      <p:transition spd="slow" advTm="2000"/>
    </mc:Fallback>
  </mc:AlternateContent>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tangle 9"/>
          <p:cNvSpPr>
            <a:spLocks noChangeArrowheads="1"/>
          </p:cNvSpPr>
          <p:nvPr/>
        </p:nvSpPr>
        <p:spPr bwMode="auto">
          <a:xfrm>
            <a:off x="2629135" y="2515012"/>
            <a:ext cx="5807294" cy="330200"/>
          </a:xfrm>
          <a:prstGeom prst="rect">
            <a:avLst/>
          </a:prstGeom>
          <a:solidFill>
            <a:srgbClr val="0098F6"/>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solidFill>
                  <a:srgbClr val="000000"/>
                </a:solidFill>
                <a:miter lim="1000000"/>
                <a:headEnd/>
                <a:tailEnd/>
              </a14:hiddenLine>
            </a:ext>
          </a:extLst>
        </p:spPr>
        <p:txBody>
          <a:bodyPr anchor="ctr"/>
          <a:lstStyle/>
          <a:p>
            <a:pPr algn="ctr" eaLnBrk="0" hangingPunct="0"/>
            <a:endParaRPr lang="fr-FR">
              <a:solidFill>
                <a:srgbClr val="FFFFFF"/>
              </a:solidFill>
              <a:latin typeface="宋体" panose="02010600030101010101" pitchFamily="2" charset="-122"/>
            </a:endParaRPr>
          </a:p>
        </p:txBody>
      </p:sp>
      <p:sp>
        <p:nvSpPr>
          <p:cNvPr id="39" name="Rectangle 9"/>
          <p:cNvSpPr>
            <a:spLocks noChangeArrowheads="1"/>
          </p:cNvSpPr>
          <p:nvPr/>
        </p:nvSpPr>
        <p:spPr bwMode="auto">
          <a:xfrm>
            <a:off x="2629135" y="1304708"/>
            <a:ext cx="5807294" cy="330200"/>
          </a:xfrm>
          <a:prstGeom prst="rect">
            <a:avLst/>
          </a:prstGeom>
          <a:solidFill>
            <a:srgbClr val="0098F6"/>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solidFill>
                  <a:srgbClr val="000000"/>
                </a:solidFill>
                <a:miter lim="1000000"/>
                <a:headEnd/>
                <a:tailEnd/>
              </a14:hiddenLine>
            </a:ext>
          </a:extLst>
        </p:spPr>
        <p:txBody>
          <a:bodyPr anchor="ctr"/>
          <a:lstStyle/>
          <a:p>
            <a:pPr algn="ctr" eaLnBrk="0" hangingPunct="0"/>
            <a:endParaRPr lang="fr-FR">
              <a:solidFill>
                <a:srgbClr val="FFFFFF"/>
              </a:solidFill>
              <a:latin typeface="宋体" panose="02010600030101010101" pitchFamily="2" charset="-122"/>
            </a:endParaRPr>
          </a:p>
        </p:txBody>
      </p:sp>
      <p:sp>
        <p:nvSpPr>
          <p:cNvPr id="40" name="Rectangle 10"/>
          <p:cNvSpPr>
            <a:spLocks noChangeArrowheads="1"/>
          </p:cNvSpPr>
          <p:nvPr/>
        </p:nvSpPr>
        <p:spPr bwMode="auto">
          <a:xfrm>
            <a:off x="2629135" y="1911133"/>
            <a:ext cx="5807294" cy="330200"/>
          </a:xfrm>
          <a:prstGeom prst="rect">
            <a:avLst/>
          </a:prstGeom>
          <a:solidFill>
            <a:srgbClr val="1956B9"/>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solidFill>
                  <a:srgbClr val="000000"/>
                </a:solidFill>
                <a:miter lim="1000000"/>
                <a:headEnd/>
                <a:tailEnd/>
              </a14:hiddenLine>
            </a:ext>
          </a:extLst>
        </p:spPr>
        <p:txBody>
          <a:bodyPr anchor="ctr"/>
          <a:lstStyle/>
          <a:p>
            <a:pPr algn="ctr" eaLnBrk="0" hangingPunct="0"/>
            <a:endParaRPr lang="fr-FR">
              <a:solidFill>
                <a:srgbClr val="FFFFFF"/>
              </a:solidFill>
              <a:latin typeface="宋体" panose="02010600030101010101" pitchFamily="2" charset="-122"/>
            </a:endParaRPr>
          </a:p>
        </p:txBody>
      </p:sp>
      <p:sp>
        <p:nvSpPr>
          <p:cNvPr id="41" name="Rectangle 27"/>
          <p:cNvSpPr>
            <a:spLocks noChangeArrowheads="1"/>
          </p:cNvSpPr>
          <p:nvPr/>
        </p:nvSpPr>
        <p:spPr bwMode="auto">
          <a:xfrm>
            <a:off x="639730" y="1304708"/>
            <a:ext cx="1636540" cy="1555639"/>
          </a:xfrm>
          <a:prstGeom prst="rect">
            <a:avLst/>
          </a:prstGeom>
          <a:solidFill>
            <a:srgbClr val="0070C0"/>
          </a:solidFill>
          <a:ln>
            <a:noFill/>
          </a:ln>
          <a:effectLst/>
          <a:scene3d>
            <a:camera prst="orthographicFront">
              <a:rot lat="0" lon="0" rev="0"/>
            </a:camera>
            <a:lightRig rig="glow" dir="t">
              <a:rot lat="0" lon="0" rev="14100000"/>
            </a:lightRig>
          </a:scene3d>
          <a:sp3d prstMaterial="softEdge">
            <a:bevelT w="127000" prst="artDeco"/>
          </a:sp3d>
          <a:extLs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fr-FR">
              <a:latin typeface="宋体" panose="02010600030101010101" pitchFamily="2" charset="-122"/>
            </a:endParaRPr>
          </a:p>
        </p:txBody>
      </p:sp>
      <p:sp>
        <p:nvSpPr>
          <p:cNvPr id="42" name="Rectangle 29"/>
          <p:cNvSpPr>
            <a:spLocks noChangeArrowheads="1"/>
          </p:cNvSpPr>
          <p:nvPr/>
        </p:nvSpPr>
        <p:spPr bwMode="auto">
          <a:xfrm>
            <a:off x="648619" y="1399640"/>
            <a:ext cx="1627651" cy="70788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r>
              <a:rPr lang="fr-FR" altLang="zh-CN" sz="2000" b="1" dirty="0" smtClean="0">
                <a:solidFill>
                  <a:srgbClr val="FFFF00"/>
                </a:solidFill>
                <a:latin typeface="微软雅黑" panose="020B0503020204020204" pitchFamily="34" charset="-122"/>
                <a:ea typeface="微软雅黑" panose="020B0503020204020204" pitchFamily="34" charset="-122"/>
              </a:rPr>
              <a:t>3.5</a:t>
            </a:r>
            <a:endParaRPr lang="fr-FR" altLang="zh-CN" sz="2000" b="1" dirty="0" smtClean="0">
              <a:solidFill>
                <a:srgbClr val="FFFF00"/>
              </a:solidFill>
              <a:latin typeface="微软雅黑" panose="020B0503020204020204" pitchFamily="34" charset="-122"/>
              <a:ea typeface="微软雅黑" panose="020B0503020204020204" pitchFamily="34" charset="-122"/>
            </a:endParaRPr>
          </a:p>
          <a:p>
            <a:pPr eaLnBrk="0" hangingPunct="0"/>
            <a:r>
              <a:rPr lang="zh-CN" altLang="en-US" sz="2000" b="1" dirty="0">
                <a:solidFill>
                  <a:schemeClr val="bg1"/>
                </a:solidFill>
                <a:latin typeface="微软雅黑" panose="020B0503020204020204" pitchFamily="34" charset="-122"/>
                <a:ea typeface="微软雅黑" panose="020B0503020204020204" pitchFamily="34" charset="-122"/>
              </a:rPr>
              <a:t>高速以太网</a:t>
            </a:r>
            <a:endParaRPr lang="zh-CN" altLang="fr-FR" sz="2000" b="1" dirty="0">
              <a:solidFill>
                <a:schemeClr val="bg1"/>
              </a:solidFill>
              <a:latin typeface="微软雅黑" panose="020B0503020204020204" pitchFamily="34" charset="-122"/>
              <a:ea typeface="微软雅黑" panose="020B0503020204020204" pitchFamily="34" charset="-122"/>
            </a:endParaRPr>
          </a:p>
        </p:txBody>
      </p:sp>
      <p:sp>
        <p:nvSpPr>
          <p:cNvPr id="45" name="Rectangle 10"/>
          <p:cNvSpPr>
            <a:spLocks noChangeArrowheads="1"/>
          </p:cNvSpPr>
          <p:nvPr/>
        </p:nvSpPr>
        <p:spPr bwMode="auto">
          <a:xfrm>
            <a:off x="2629135" y="3123727"/>
            <a:ext cx="5807294" cy="330200"/>
          </a:xfrm>
          <a:prstGeom prst="rect">
            <a:avLst/>
          </a:prstGeom>
          <a:solidFill>
            <a:srgbClr val="1956B9"/>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solidFill>
                  <a:srgbClr val="000000"/>
                </a:solidFill>
                <a:miter lim="1000000"/>
                <a:headEnd/>
                <a:tailEnd/>
              </a14:hiddenLine>
            </a:ext>
          </a:extLst>
        </p:spPr>
        <p:txBody>
          <a:bodyPr anchor="ctr"/>
          <a:lstStyle/>
          <a:p>
            <a:pPr algn="ctr" eaLnBrk="0" hangingPunct="0"/>
            <a:endParaRPr lang="fr-FR">
              <a:solidFill>
                <a:srgbClr val="FFFFFF"/>
              </a:solidFill>
              <a:latin typeface="宋体" panose="02010600030101010101" pitchFamily="2" charset="-122"/>
            </a:endParaRPr>
          </a:p>
        </p:txBody>
      </p:sp>
      <p:sp>
        <p:nvSpPr>
          <p:cNvPr id="43" name="Line 16"/>
          <p:cNvSpPr>
            <a:spLocks noChangeShapeType="1"/>
          </p:cNvSpPr>
          <p:nvPr/>
        </p:nvSpPr>
        <p:spPr bwMode="auto">
          <a:xfrm>
            <a:off x="3637198" y="1233270"/>
            <a:ext cx="0" cy="2347022"/>
          </a:xfrm>
          <a:prstGeom prst="line">
            <a:avLst/>
          </a:prstGeom>
          <a:noFill/>
          <a:ln w="28575" algn="ctr">
            <a:solidFill>
              <a:srgbClr val="FFFFFF"/>
            </a:solidFill>
            <a:round/>
          </a:ln>
          <a:extLst>
            <a:ext uri="{909E8E84-426E-40DD-AFC4-6F175D3DCCD1}">
              <a14:hiddenFill xmlns:a14="http://schemas.microsoft.com/office/drawing/2010/main">
                <a:noFill/>
              </a14:hiddenFill>
            </a:ext>
          </a:extLst>
        </p:spPr>
        <p:txBody>
          <a:bodyPr/>
          <a:lstStyle/>
          <a:p>
            <a:endParaRPr lang="zh-CN" altLang="en-US"/>
          </a:p>
        </p:txBody>
      </p:sp>
      <p:sp>
        <p:nvSpPr>
          <p:cNvPr id="46" name="Rectangle 8"/>
          <p:cNvSpPr>
            <a:spLocks noChangeArrowheads="1"/>
          </p:cNvSpPr>
          <p:nvPr/>
        </p:nvSpPr>
        <p:spPr bwMode="auto">
          <a:xfrm>
            <a:off x="2700572" y="1050708"/>
            <a:ext cx="5821635" cy="2554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lnSpc>
                <a:spcPct val="200000"/>
              </a:lnSpc>
            </a:pPr>
            <a:r>
              <a:rPr lang="en-US" altLang="zh-CN" sz="2000" b="1" dirty="0">
                <a:solidFill>
                  <a:schemeClr val="bg1"/>
                </a:solidFill>
                <a:latin typeface="微软雅黑" panose="020B0503020204020204" pitchFamily="34" charset="-122"/>
                <a:ea typeface="微软雅黑" panose="020B0503020204020204" pitchFamily="34" charset="-122"/>
              </a:rPr>
              <a:t>3.5.1  </a:t>
            </a:r>
            <a:r>
              <a:rPr lang="en-US" altLang="zh-CN" sz="2000" b="1" dirty="0" smtClean="0">
                <a:solidFill>
                  <a:schemeClr val="bg1"/>
                </a:solidFill>
                <a:latin typeface="微软雅黑" panose="020B0503020204020204" pitchFamily="34" charset="-122"/>
                <a:ea typeface="微软雅黑" panose="020B0503020204020204" pitchFamily="34" charset="-122"/>
              </a:rPr>
              <a:t>                                  100BASE-T </a:t>
            </a:r>
            <a:r>
              <a:rPr lang="zh-CN" altLang="en-US" sz="2000" b="1" dirty="0">
                <a:solidFill>
                  <a:schemeClr val="bg1"/>
                </a:solidFill>
                <a:latin typeface="微软雅黑" panose="020B0503020204020204" pitchFamily="34" charset="-122"/>
                <a:ea typeface="微软雅黑" panose="020B0503020204020204" pitchFamily="34" charset="-122"/>
              </a:rPr>
              <a:t>以太网</a:t>
            </a:r>
            <a:endParaRPr lang="zh-CN" altLang="en-US" sz="2000" b="1" dirty="0">
              <a:solidFill>
                <a:schemeClr val="bg1"/>
              </a:solidFill>
              <a:latin typeface="微软雅黑" panose="020B0503020204020204" pitchFamily="34" charset="-122"/>
              <a:ea typeface="微软雅黑" panose="020B0503020204020204" pitchFamily="34" charset="-122"/>
            </a:endParaRPr>
          </a:p>
          <a:p>
            <a:pPr eaLnBrk="0" hangingPunct="0">
              <a:lnSpc>
                <a:spcPct val="200000"/>
              </a:lnSpc>
            </a:pPr>
            <a:r>
              <a:rPr lang="en-US" altLang="zh-CN" sz="2000" b="1" dirty="0">
                <a:solidFill>
                  <a:schemeClr val="bg1"/>
                </a:solidFill>
                <a:latin typeface="微软雅黑" panose="020B0503020204020204" pitchFamily="34" charset="-122"/>
                <a:ea typeface="微软雅黑" panose="020B0503020204020204" pitchFamily="34" charset="-122"/>
              </a:rPr>
              <a:t>3.5.2  </a:t>
            </a:r>
            <a:r>
              <a:rPr lang="en-US" altLang="zh-CN" sz="2000" b="1" dirty="0" smtClean="0">
                <a:solidFill>
                  <a:schemeClr val="bg1"/>
                </a:solidFill>
                <a:latin typeface="微软雅黑" panose="020B0503020204020204" pitchFamily="34" charset="-122"/>
                <a:ea typeface="微软雅黑" panose="020B0503020204020204" pitchFamily="34" charset="-122"/>
              </a:rPr>
              <a:t>                                           </a:t>
            </a:r>
            <a:r>
              <a:rPr lang="zh-CN" altLang="en-US" sz="2000" b="1" dirty="0" smtClean="0">
                <a:solidFill>
                  <a:schemeClr val="bg1"/>
                </a:solidFill>
                <a:latin typeface="微软雅黑" panose="020B0503020204020204" pitchFamily="34" charset="-122"/>
                <a:ea typeface="微软雅黑" panose="020B0503020204020204" pitchFamily="34" charset="-122"/>
              </a:rPr>
              <a:t>吉</a:t>
            </a:r>
            <a:r>
              <a:rPr lang="zh-CN" altLang="en-US" sz="2000" b="1" dirty="0">
                <a:solidFill>
                  <a:schemeClr val="bg1"/>
                </a:solidFill>
                <a:latin typeface="微软雅黑" panose="020B0503020204020204" pitchFamily="34" charset="-122"/>
                <a:ea typeface="微软雅黑" panose="020B0503020204020204" pitchFamily="34" charset="-122"/>
              </a:rPr>
              <a:t>比特以太网</a:t>
            </a:r>
            <a:endParaRPr lang="zh-CN" altLang="en-US" sz="2000" b="1" dirty="0">
              <a:solidFill>
                <a:schemeClr val="bg1"/>
              </a:solidFill>
              <a:latin typeface="微软雅黑" panose="020B0503020204020204" pitchFamily="34" charset="-122"/>
              <a:ea typeface="微软雅黑" panose="020B0503020204020204" pitchFamily="34" charset="-122"/>
            </a:endParaRPr>
          </a:p>
          <a:p>
            <a:pPr eaLnBrk="0" hangingPunct="0">
              <a:lnSpc>
                <a:spcPct val="200000"/>
              </a:lnSpc>
            </a:pPr>
            <a:r>
              <a:rPr lang="en-US" altLang="zh-CN" sz="2000" b="1" dirty="0">
                <a:solidFill>
                  <a:schemeClr val="bg1"/>
                </a:solidFill>
                <a:latin typeface="微软雅黑" panose="020B0503020204020204" pitchFamily="34" charset="-122"/>
                <a:ea typeface="微软雅黑" panose="020B0503020204020204" pitchFamily="34" charset="-122"/>
              </a:rPr>
              <a:t>3.5.3  </a:t>
            </a:r>
            <a:r>
              <a:rPr lang="en-US" altLang="zh-CN" sz="2000" b="1" dirty="0" smtClean="0">
                <a:solidFill>
                  <a:schemeClr val="bg1"/>
                </a:solidFill>
                <a:latin typeface="微软雅黑" panose="020B0503020204020204" pitchFamily="34" charset="-122"/>
                <a:ea typeface="微软雅黑" panose="020B0503020204020204" pitchFamily="34" charset="-122"/>
              </a:rPr>
              <a:t>  10 </a:t>
            </a:r>
            <a:r>
              <a:rPr lang="zh-CN" altLang="en-US" sz="2000" b="1" dirty="0" smtClean="0">
                <a:solidFill>
                  <a:schemeClr val="bg1"/>
                </a:solidFill>
                <a:latin typeface="微软雅黑" panose="020B0503020204020204" pitchFamily="34" charset="-122"/>
                <a:ea typeface="微软雅黑" panose="020B0503020204020204" pitchFamily="34" charset="-122"/>
              </a:rPr>
              <a:t>吉</a:t>
            </a:r>
            <a:r>
              <a:rPr lang="zh-CN" altLang="en-US" sz="2000" b="1" dirty="0">
                <a:solidFill>
                  <a:schemeClr val="bg1"/>
                </a:solidFill>
                <a:latin typeface="微软雅黑" panose="020B0503020204020204" pitchFamily="34" charset="-122"/>
                <a:ea typeface="微软雅黑" panose="020B0503020204020204" pitchFamily="34" charset="-122"/>
              </a:rPr>
              <a:t>比特以太网 </a:t>
            </a:r>
            <a:r>
              <a:rPr lang="en-US" altLang="zh-CN" sz="2000" b="1" dirty="0">
                <a:solidFill>
                  <a:schemeClr val="bg1"/>
                </a:solidFill>
                <a:latin typeface="微软雅黑" panose="020B0503020204020204" pitchFamily="34" charset="-122"/>
                <a:ea typeface="微软雅黑" panose="020B0503020204020204" pitchFamily="34" charset="-122"/>
              </a:rPr>
              <a:t>(10GE) </a:t>
            </a:r>
            <a:r>
              <a:rPr lang="zh-CN" altLang="en-US" sz="2000" b="1" dirty="0">
                <a:solidFill>
                  <a:schemeClr val="bg1"/>
                </a:solidFill>
                <a:latin typeface="微软雅黑" panose="020B0503020204020204" pitchFamily="34" charset="-122"/>
                <a:ea typeface="微软雅黑" panose="020B0503020204020204" pitchFamily="34" charset="-122"/>
              </a:rPr>
              <a:t>和更快的以太网</a:t>
            </a:r>
            <a:endParaRPr lang="zh-CN" altLang="en-US" sz="2000" b="1" dirty="0">
              <a:solidFill>
                <a:schemeClr val="bg1"/>
              </a:solidFill>
              <a:latin typeface="微软雅黑" panose="020B0503020204020204" pitchFamily="34" charset="-122"/>
              <a:ea typeface="微软雅黑" panose="020B0503020204020204" pitchFamily="34" charset="-122"/>
            </a:endParaRPr>
          </a:p>
          <a:p>
            <a:pPr eaLnBrk="0" hangingPunct="0">
              <a:lnSpc>
                <a:spcPct val="200000"/>
              </a:lnSpc>
            </a:pPr>
            <a:r>
              <a:rPr lang="en-US" altLang="zh-CN" sz="2000" b="1" dirty="0">
                <a:solidFill>
                  <a:schemeClr val="bg1"/>
                </a:solidFill>
                <a:latin typeface="微软雅黑" panose="020B0503020204020204" pitchFamily="34" charset="-122"/>
                <a:ea typeface="微软雅黑" panose="020B0503020204020204" pitchFamily="34" charset="-122"/>
              </a:rPr>
              <a:t>3.5.4  </a:t>
            </a:r>
            <a:r>
              <a:rPr lang="en-US" altLang="zh-CN" sz="2000" b="1" dirty="0" smtClean="0">
                <a:solidFill>
                  <a:schemeClr val="bg1"/>
                </a:solidFill>
                <a:latin typeface="微软雅黑" panose="020B0503020204020204" pitchFamily="34" charset="-122"/>
                <a:ea typeface="微软雅黑" panose="020B0503020204020204" pitchFamily="34" charset="-122"/>
              </a:rPr>
              <a:t>                           </a:t>
            </a:r>
            <a:r>
              <a:rPr lang="zh-CN" altLang="en-US" sz="2000" b="1" dirty="0" smtClean="0">
                <a:solidFill>
                  <a:schemeClr val="bg1"/>
                </a:solidFill>
                <a:latin typeface="微软雅黑" panose="020B0503020204020204" pitchFamily="34" charset="-122"/>
                <a:ea typeface="微软雅黑" panose="020B0503020204020204" pitchFamily="34" charset="-122"/>
              </a:rPr>
              <a:t>使用</a:t>
            </a:r>
            <a:r>
              <a:rPr lang="zh-CN" altLang="en-US" sz="2000" b="1" dirty="0">
                <a:solidFill>
                  <a:schemeClr val="bg1"/>
                </a:solidFill>
                <a:latin typeface="微软雅黑" panose="020B0503020204020204" pitchFamily="34" charset="-122"/>
                <a:ea typeface="微软雅黑" panose="020B0503020204020204" pitchFamily="34" charset="-122"/>
              </a:rPr>
              <a:t>以太网进行宽带接入</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Tm="2000"/>
    </mc:Choice>
    <mc:Fallback>
      <p:transition spd="slow" advTm="2000"/>
    </mc:Fallback>
  </mc:AlternateContent>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AutoShape 5"/>
          <p:cNvSpPr>
            <a:spLocks noChangeArrowheads="1"/>
          </p:cNvSpPr>
          <p:nvPr/>
        </p:nvSpPr>
        <p:spPr bwMode="auto">
          <a:xfrm>
            <a:off x="502919" y="646038"/>
            <a:ext cx="8129015" cy="388721"/>
          </a:xfrm>
          <a:prstGeom prst="roundRect">
            <a:avLst>
              <a:gd name="adj" fmla="val 16667"/>
            </a:avLst>
          </a:prstGeom>
          <a:solidFill>
            <a:srgbClr val="0089FA"/>
          </a:solidFill>
          <a:ln>
            <a:noFill/>
          </a:ln>
          <a:effectLst/>
        </p:spPr>
        <p:txBody>
          <a:bodyPr wrap="none" anchor="ctr"/>
          <a:lstStyle/>
          <a:p>
            <a:endParaRPr lang="zh-CN" altLang="en-US"/>
          </a:p>
        </p:txBody>
      </p:sp>
      <p:sp>
        <p:nvSpPr>
          <p:cNvPr id="48" name="Rectangle 6"/>
          <p:cNvSpPr>
            <a:spLocks noChangeArrowheads="1"/>
          </p:cNvSpPr>
          <p:nvPr/>
        </p:nvSpPr>
        <p:spPr bwMode="auto">
          <a:xfrm>
            <a:off x="2651699" y="603767"/>
            <a:ext cx="382348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anose="020B0503020204020204" pitchFamily="34" charset="-122"/>
                <a:ea typeface="微软雅黑" panose="020B0503020204020204" pitchFamily="34" charset="-122"/>
              </a:rPr>
              <a:t>3.5.1  100BASE-T </a:t>
            </a:r>
            <a:r>
              <a:rPr lang="zh-CN" altLang="en-US" sz="2400" b="1" dirty="0">
                <a:solidFill>
                  <a:schemeClr val="bg1"/>
                </a:solidFill>
                <a:latin typeface="微软雅黑" panose="020B0503020204020204" pitchFamily="34" charset="-122"/>
                <a:ea typeface="微软雅黑" panose="020B0503020204020204" pitchFamily="34" charset="-122"/>
              </a:rPr>
              <a:t>以太网</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49" name="Rectangle 8"/>
          <p:cNvSpPr>
            <a:spLocks noChangeArrowheads="1"/>
          </p:cNvSpPr>
          <p:nvPr/>
        </p:nvSpPr>
        <p:spPr bwMode="auto">
          <a:xfrm>
            <a:off x="502919" y="1040013"/>
            <a:ext cx="8229601" cy="22072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68605" indent="-268605">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又称为</a:t>
            </a:r>
            <a:r>
              <a:rPr lang="zh-CN" altLang="en-US" sz="2000" b="1" dirty="0">
                <a:solidFill>
                  <a:srgbClr val="C00000"/>
                </a:solidFill>
                <a:latin typeface="微软雅黑" panose="020B0503020204020204" pitchFamily="34" charset="-122"/>
                <a:ea typeface="微软雅黑" panose="020B0503020204020204" pitchFamily="34" charset="-122"/>
              </a:rPr>
              <a:t>快速</a:t>
            </a:r>
            <a:r>
              <a:rPr lang="zh-CN" altLang="en-US" sz="2000" b="1" dirty="0" smtClean="0">
                <a:solidFill>
                  <a:srgbClr val="C00000"/>
                </a:solidFill>
                <a:latin typeface="微软雅黑" panose="020B0503020204020204" pitchFamily="34" charset="-122"/>
                <a:ea typeface="微软雅黑" panose="020B0503020204020204" pitchFamily="34" charset="-122"/>
              </a:rPr>
              <a:t>以太网 </a:t>
            </a:r>
            <a:r>
              <a:rPr lang="en-US" altLang="zh-CN" sz="2000" b="1" dirty="0" smtClean="0">
                <a:latin typeface="微软雅黑" panose="020B0503020204020204" pitchFamily="34" charset="-122"/>
                <a:ea typeface="微软雅黑" panose="020B0503020204020204" pitchFamily="34" charset="-122"/>
              </a:rPr>
              <a:t>(</a:t>
            </a:r>
            <a:r>
              <a:rPr lang="en-US" altLang="zh-CN" sz="2000" b="1" dirty="0">
                <a:latin typeface="微软雅黑" panose="020B0503020204020204" pitchFamily="34" charset="-122"/>
                <a:ea typeface="微软雅黑" panose="020B0503020204020204" pitchFamily="34" charset="-122"/>
              </a:rPr>
              <a:t>Fast Ethernet)</a:t>
            </a:r>
            <a:r>
              <a:rPr lang="zh-CN" altLang="en-US" sz="2000" b="1" dirty="0" smtClean="0">
                <a:latin typeface="微软雅黑" panose="020B0503020204020204" pitchFamily="34" charset="-122"/>
                <a:ea typeface="微软雅黑" panose="020B0503020204020204" pitchFamily="34" charset="-122"/>
              </a:rPr>
              <a:t>。</a:t>
            </a:r>
            <a:endParaRPr lang="zh-CN" altLang="en-US" sz="2000" b="1" dirty="0">
              <a:latin typeface="微软雅黑" panose="020B0503020204020204" pitchFamily="34" charset="-122"/>
              <a:ea typeface="微软雅黑" panose="020B0503020204020204" pitchFamily="34" charset="-122"/>
            </a:endParaRPr>
          </a:p>
          <a:p>
            <a:pPr marL="268605" indent="-268605">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在双绞线上</a:t>
            </a:r>
            <a:r>
              <a:rPr lang="zh-CN" altLang="en-US" sz="2000" b="1" dirty="0" smtClean="0">
                <a:latin typeface="微软雅黑" panose="020B0503020204020204" pitchFamily="34" charset="-122"/>
                <a:ea typeface="微软雅黑" panose="020B0503020204020204" pitchFamily="34" charset="-122"/>
              </a:rPr>
              <a:t>传送 </a:t>
            </a:r>
            <a:r>
              <a:rPr lang="en-US" altLang="zh-CN" sz="2000" b="1" dirty="0" smtClean="0">
                <a:latin typeface="微软雅黑" panose="020B0503020204020204" pitchFamily="34" charset="-122"/>
                <a:ea typeface="微软雅黑" panose="020B0503020204020204" pitchFamily="34" charset="-122"/>
              </a:rPr>
              <a:t>100 Mbit/s </a:t>
            </a:r>
            <a:r>
              <a:rPr lang="zh-CN" altLang="en-US" sz="2000" b="1" dirty="0" smtClean="0">
                <a:latin typeface="微软雅黑" panose="020B0503020204020204" pitchFamily="34" charset="-122"/>
                <a:ea typeface="微软雅黑" panose="020B0503020204020204" pitchFamily="34" charset="-122"/>
              </a:rPr>
              <a:t>基带信号</a:t>
            </a:r>
            <a:r>
              <a:rPr lang="zh-CN" altLang="en-US" sz="2000" b="1" dirty="0">
                <a:latin typeface="微软雅黑" panose="020B0503020204020204" pitchFamily="34" charset="-122"/>
                <a:ea typeface="微软雅黑" panose="020B0503020204020204" pitchFamily="34" charset="-122"/>
              </a:rPr>
              <a:t>的星形拓扑</a:t>
            </a:r>
            <a:r>
              <a:rPr lang="zh-CN" altLang="en-US" sz="2000" b="1" dirty="0" smtClean="0">
                <a:latin typeface="微软雅黑" panose="020B0503020204020204" pitchFamily="34" charset="-122"/>
                <a:ea typeface="微软雅黑" panose="020B0503020204020204" pitchFamily="34" charset="-122"/>
              </a:rPr>
              <a:t>以太网。</a:t>
            </a:r>
            <a:endParaRPr lang="en-US" altLang="zh-CN" sz="2000" b="1" dirty="0" smtClean="0">
              <a:latin typeface="微软雅黑" panose="020B0503020204020204" pitchFamily="34" charset="-122"/>
              <a:ea typeface="微软雅黑" panose="020B0503020204020204" pitchFamily="34" charset="-122"/>
            </a:endParaRPr>
          </a:p>
          <a:p>
            <a:pPr marL="268605" indent="-268605">
              <a:lnSpc>
                <a:spcPts val="3300"/>
              </a:lnSpc>
              <a:buClr>
                <a:srgbClr val="0070C0"/>
              </a:buClr>
              <a:buFont typeface="Wingdings" panose="05000000000000000000" pitchFamily="2" charset="2"/>
              <a:buChar char="l"/>
            </a:pPr>
            <a:r>
              <a:rPr lang="zh-CN" altLang="en-US" sz="2000" b="1" dirty="0" smtClean="0">
                <a:latin typeface="微软雅黑" panose="020B0503020204020204" pitchFamily="34" charset="-122"/>
                <a:ea typeface="微软雅黑" panose="020B0503020204020204" pitchFamily="34" charset="-122"/>
              </a:rPr>
              <a:t>仍使用 </a:t>
            </a:r>
            <a:r>
              <a:rPr lang="en-US" altLang="zh-CN" sz="2000" b="1" dirty="0" smtClean="0">
                <a:latin typeface="微软雅黑" panose="020B0503020204020204" pitchFamily="34" charset="-122"/>
                <a:ea typeface="微软雅黑" panose="020B0503020204020204" pitchFamily="34" charset="-122"/>
              </a:rPr>
              <a:t>IEEE 802.3 </a:t>
            </a:r>
            <a:r>
              <a:rPr lang="zh-CN" altLang="en-US" sz="2000" b="1" dirty="0" smtClean="0">
                <a:latin typeface="微软雅黑" panose="020B0503020204020204" pitchFamily="34" charset="-122"/>
                <a:ea typeface="微软雅黑" panose="020B0503020204020204" pitchFamily="34" charset="-122"/>
              </a:rPr>
              <a:t>的 </a:t>
            </a:r>
            <a:r>
              <a:rPr lang="en-US" altLang="zh-CN" sz="2000" b="1" dirty="0" smtClean="0">
                <a:latin typeface="微软雅黑" panose="020B0503020204020204" pitchFamily="34" charset="-122"/>
                <a:ea typeface="微软雅黑" panose="020B0503020204020204" pitchFamily="34" charset="-122"/>
              </a:rPr>
              <a:t>CSMA/CD </a:t>
            </a:r>
            <a:r>
              <a:rPr lang="zh-CN" altLang="en-US" sz="2000" b="1" dirty="0" smtClean="0">
                <a:latin typeface="微软雅黑" panose="020B0503020204020204" pitchFamily="34" charset="-122"/>
                <a:ea typeface="微软雅黑" panose="020B0503020204020204" pitchFamily="34" charset="-122"/>
              </a:rPr>
              <a:t>协议。</a:t>
            </a:r>
            <a:endParaRPr lang="en-US" altLang="zh-CN" sz="2000" b="1" dirty="0" smtClean="0">
              <a:latin typeface="微软雅黑" panose="020B0503020204020204" pitchFamily="34" charset="-122"/>
              <a:ea typeface="微软雅黑" panose="020B0503020204020204" pitchFamily="34" charset="-122"/>
            </a:endParaRPr>
          </a:p>
          <a:p>
            <a:pPr marL="268605" indent="-268605">
              <a:lnSpc>
                <a:spcPts val="3300"/>
              </a:lnSpc>
              <a:buClr>
                <a:srgbClr val="0070C0"/>
              </a:buClr>
              <a:buFont typeface="Wingdings" panose="05000000000000000000" pitchFamily="2" charset="2"/>
              <a:buChar char="l"/>
            </a:pPr>
            <a:r>
              <a:rPr lang="en-US" altLang="zh-CN" sz="2000" b="1" dirty="0">
                <a:latin typeface="微软雅黑" panose="020B0503020204020204" pitchFamily="34" charset="-122"/>
                <a:ea typeface="微软雅黑" panose="020B0503020204020204" pitchFamily="34" charset="-122"/>
                <a:sym typeface="+mn-ea"/>
              </a:rPr>
              <a:t>1995 </a:t>
            </a:r>
            <a:r>
              <a:rPr lang="zh-CN" altLang="en-US" sz="2000" b="1" dirty="0">
                <a:latin typeface="微软雅黑" panose="020B0503020204020204" pitchFamily="34" charset="-122"/>
                <a:ea typeface="微软雅黑" panose="020B0503020204020204" pitchFamily="34" charset="-122"/>
                <a:sym typeface="+mn-ea"/>
              </a:rPr>
              <a:t>年</a:t>
            </a:r>
            <a:r>
              <a:rPr lang="en-US" altLang="zh-CN" sz="2000" b="1" dirty="0">
                <a:latin typeface="微软雅黑" panose="020B0503020204020204" pitchFamily="34" charset="-122"/>
                <a:ea typeface="微软雅黑" panose="020B0503020204020204" pitchFamily="34" charset="-122"/>
                <a:sym typeface="+mn-ea"/>
              </a:rPr>
              <a:t>IEEE</a:t>
            </a:r>
            <a:r>
              <a:rPr lang="zh-CN" altLang="en-US" sz="2000" b="1" dirty="0">
                <a:latin typeface="微软雅黑" panose="020B0503020204020204" pitchFamily="34" charset="-122"/>
                <a:ea typeface="微软雅黑" panose="020B0503020204020204" pitchFamily="34" charset="-122"/>
                <a:sym typeface="+mn-ea"/>
              </a:rPr>
              <a:t>已把 </a:t>
            </a:r>
            <a:r>
              <a:rPr lang="en-US" altLang="zh-CN" sz="2000" b="1" dirty="0">
                <a:latin typeface="微软雅黑" panose="020B0503020204020204" pitchFamily="34" charset="-122"/>
                <a:ea typeface="微软雅黑" panose="020B0503020204020204" pitchFamily="34" charset="-122"/>
                <a:sym typeface="+mn-ea"/>
              </a:rPr>
              <a:t>100BASE-T </a:t>
            </a:r>
            <a:r>
              <a:rPr lang="zh-CN" altLang="en-US" sz="2000" b="1" dirty="0">
                <a:latin typeface="微软雅黑" panose="020B0503020204020204" pitchFamily="34" charset="-122"/>
                <a:ea typeface="微软雅黑" panose="020B0503020204020204" pitchFamily="34" charset="-122"/>
                <a:sym typeface="+mn-ea"/>
              </a:rPr>
              <a:t>的快速以太网定为正式标准，其代号为 </a:t>
            </a:r>
            <a:r>
              <a:rPr lang="en-US" altLang="zh-CN" sz="2000" b="1" dirty="0">
                <a:solidFill>
                  <a:srgbClr val="0000FF"/>
                </a:solidFill>
                <a:latin typeface="微软雅黑" panose="020B0503020204020204" pitchFamily="34" charset="-122"/>
                <a:ea typeface="微软雅黑" panose="020B0503020204020204" pitchFamily="34" charset="-122"/>
                <a:sym typeface="+mn-ea"/>
              </a:rPr>
              <a:t>IEEE 802.3u</a:t>
            </a:r>
            <a:r>
              <a:rPr lang="zh-CN" altLang="en-US" sz="2000" b="1" dirty="0">
                <a:solidFill>
                  <a:srgbClr val="0000FF"/>
                </a:solidFill>
                <a:latin typeface="微软雅黑" panose="020B0503020204020204" pitchFamily="34" charset="-122"/>
                <a:ea typeface="微软雅黑" panose="020B0503020204020204" pitchFamily="34" charset="-122"/>
                <a:sym typeface="+mn-ea"/>
              </a:rPr>
              <a:t>。</a:t>
            </a:r>
            <a:endParaRPr lang="zh-CN" altLang="en-US" sz="2000" b="1" dirty="0" smtClean="0">
              <a:solidFill>
                <a:srgbClr val="0000FF"/>
              </a:solidFill>
              <a:latin typeface="微软雅黑" panose="020B0503020204020204" pitchFamily="34" charset="-122"/>
              <a:ea typeface="微软雅黑" panose="020B0503020204020204" pitchFamily="34"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2000" advTm="2000"/>
    </mc:Choice>
    <mc:Fallback>
      <p:transition spd="slow" advTm="2000"/>
    </mc:Fallback>
  </mc:AlternateContent>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46"/>
          <p:cNvSpPr>
            <a:spLocks noChangeArrowheads="1"/>
          </p:cNvSpPr>
          <p:nvPr/>
        </p:nvSpPr>
        <p:spPr bwMode="auto">
          <a:xfrm>
            <a:off x="502919" y="1003151"/>
            <a:ext cx="8129015" cy="22082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eaLnBrk="0" hangingPunct="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可在</a:t>
            </a:r>
            <a:r>
              <a:rPr lang="zh-CN" altLang="en-US" sz="2000" b="1" dirty="0">
                <a:solidFill>
                  <a:srgbClr val="0000FF"/>
                </a:solidFill>
                <a:latin typeface="微软雅黑" panose="020B0503020204020204" pitchFamily="34" charset="-122"/>
                <a:ea typeface="微软雅黑" panose="020B0503020204020204" pitchFamily="34" charset="-122"/>
              </a:rPr>
              <a:t>全双工</a:t>
            </a:r>
            <a:r>
              <a:rPr lang="zh-CN" altLang="en-US" sz="2000" b="1" dirty="0">
                <a:latin typeface="微软雅黑" panose="020B0503020204020204" pitchFamily="34" charset="-122"/>
                <a:ea typeface="微软雅黑" panose="020B0503020204020204" pitchFamily="34" charset="-122"/>
              </a:rPr>
              <a:t>方式下工作而无冲突发生</a:t>
            </a:r>
            <a:r>
              <a:rPr lang="zh-CN" altLang="en-US" sz="2000" b="1" dirty="0" smtClean="0">
                <a:latin typeface="微软雅黑" panose="020B0503020204020204" pitchFamily="34" charset="-122"/>
                <a:ea typeface="微软雅黑" panose="020B0503020204020204" pitchFamily="34" charset="-122"/>
              </a:rPr>
              <a:t>。</a:t>
            </a:r>
            <a:endParaRPr lang="en-US" altLang="zh-CN" sz="2000" b="1" dirty="0" smtClean="0">
              <a:latin typeface="微软雅黑" panose="020B0503020204020204" pitchFamily="34" charset="-122"/>
              <a:ea typeface="微软雅黑" panose="020B0503020204020204" pitchFamily="34" charset="-122"/>
            </a:endParaRPr>
          </a:p>
          <a:p>
            <a:pPr marL="342900" indent="-342900" eaLnBrk="0" hangingPunct="0">
              <a:lnSpc>
                <a:spcPts val="3300"/>
              </a:lnSpc>
              <a:buClr>
                <a:srgbClr val="0070C0"/>
              </a:buClr>
              <a:buFont typeface="Wingdings" panose="05000000000000000000" pitchFamily="2" charset="2"/>
              <a:buChar char="l"/>
            </a:pPr>
            <a:r>
              <a:rPr lang="zh-CN" altLang="en-US" sz="2000" b="1" dirty="0" smtClean="0">
                <a:latin typeface="微软雅黑" panose="020B0503020204020204" pitchFamily="34" charset="-122"/>
                <a:ea typeface="微软雅黑" panose="020B0503020204020204" pitchFamily="34" charset="-122"/>
              </a:rPr>
              <a:t>在</a:t>
            </a:r>
            <a:r>
              <a:rPr lang="zh-CN" altLang="en-US" sz="2000" b="1" dirty="0">
                <a:latin typeface="微软雅黑" panose="020B0503020204020204" pitchFamily="34" charset="-122"/>
                <a:ea typeface="微软雅黑" panose="020B0503020204020204" pitchFamily="34" charset="-122"/>
              </a:rPr>
              <a:t>全双工方式下工作时，</a:t>
            </a:r>
            <a:r>
              <a:rPr lang="zh-CN" altLang="en-US" sz="2000" b="1" dirty="0">
                <a:solidFill>
                  <a:srgbClr val="0000FF"/>
                </a:solidFill>
                <a:latin typeface="微软雅黑" panose="020B0503020204020204" pitchFamily="34" charset="-122"/>
                <a:ea typeface="微软雅黑" panose="020B0503020204020204" pitchFamily="34" charset="-122"/>
              </a:rPr>
              <a:t>不使用 </a:t>
            </a:r>
            <a:r>
              <a:rPr lang="en-US" altLang="zh-CN" sz="2000" b="1" dirty="0">
                <a:solidFill>
                  <a:srgbClr val="0000FF"/>
                </a:solidFill>
                <a:latin typeface="微软雅黑" panose="020B0503020204020204" pitchFamily="34" charset="-122"/>
                <a:ea typeface="微软雅黑" panose="020B0503020204020204" pitchFamily="34" charset="-122"/>
              </a:rPr>
              <a:t>CSMA/CD </a:t>
            </a:r>
            <a:r>
              <a:rPr lang="zh-CN" altLang="en-US" sz="2000" b="1" dirty="0">
                <a:latin typeface="微软雅黑" panose="020B0503020204020204" pitchFamily="34" charset="-122"/>
                <a:ea typeface="微软雅黑" panose="020B0503020204020204" pitchFamily="34" charset="-122"/>
              </a:rPr>
              <a:t>协议。</a:t>
            </a:r>
            <a:endParaRPr lang="zh-CN" altLang="en-US" sz="2000" b="1" dirty="0">
              <a:latin typeface="微软雅黑" panose="020B0503020204020204" pitchFamily="34" charset="-122"/>
              <a:ea typeface="微软雅黑" panose="020B0503020204020204" pitchFamily="34" charset="-122"/>
            </a:endParaRPr>
          </a:p>
          <a:p>
            <a:pPr marL="342900" indent="-342900" eaLnBrk="0" hangingPunct="0">
              <a:lnSpc>
                <a:spcPts val="3300"/>
              </a:lnSpc>
              <a:buClr>
                <a:srgbClr val="0070C0"/>
              </a:buClr>
              <a:buFont typeface="Wingdings" panose="05000000000000000000" pitchFamily="2" charset="2"/>
              <a:buChar char="l"/>
            </a:pPr>
            <a:r>
              <a:rPr lang="zh-CN" altLang="en-US" sz="2000" b="1" dirty="0" smtClean="0">
                <a:latin typeface="微软雅黑" panose="020B0503020204020204" pitchFamily="34" charset="-122"/>
                <a:ea typeface="微软雅黑" panose="020B0503020204020204" pitchFamily="34" charset="-122"/>
              </a:rPr>
              <a:t>使用 </a:t>
            </a:r>
            <a:r>
              <a:rPr lang="en-US" altLang="zh-CN" sz="2000" b="1" dirty="0">
                <a:solidFill>
                  <a:srgbClr val="0000FF"/>
                </a:solidFill>
                <a:latin typeface="微软雅黑" panose="020B0503020204020204" pitchFamily="34" charset="-122"/>
                <a:ea typeface="微软雅黑" panose="020B0503020204020204" pitchFamily="34" charset="-122"/>
              </a:rPr>
              <a:t>IEEE </a:t>
            </a:r>
            <a:r>
              <a:rPr lang="en-US" altLang="zh-CN" sz="2000" b="1" dirty="0" smtClean="0">
                <a:solidFill>
                  <a:srgbClr val="0000FF"/>
                </a:solidFill>
                <a:latin typeface="微软雅黑" panose="020B0503020204020204" pitchFamily="34" charset="-122"/>
                <a:ea typeface="微软雅黑" panose="020B0503020204020204" pitchFamily="34" charset="-122"/>
              </a:rPr>
              <a:t>802.3 </a:t>
            </a:r>
            <a:r>
              <a:rPr lang="zh-CN" altLang="en-US" sz="2000" b="1" dirty="0" smtClean="0">
                <a:solidFill>
                  <a:srgbClr val="0000FF"/>
                </a:solidFill>
                <a:latin typeface="微软雅黑" panose="020B0503020204020204" pitchFamily="34" charset="-122"/>
                <a:ea typeface="微软雅黑" panose="020B0503020204020204" pitchFamily="34" charset="-122"/>
              </a:rPr>
              <a:t>协议</a:t>
            </a:r>
            <a:r>
              <a:rPr lang="zh-CN" altLang="en-US" sz="2000" b="1" dirty="0">
                <a:solidFill>
                  <a:srgbClr val="0000FF"/>
                </a:solidFill>
                <a:latin typeface="微软雅黑" panose="020B0503020204020204" pitchFamily="34" charset="-122"/>
                <a:ea typeface="微软雅黑" panose="020B0503020204020204" pitchFamily="34" charset="-122"/>
              </a:rPr>
              <a:t>规定</a:t>
            </a:r>
            <a:r>
              <a:rPr lang="zh-CN" altLang="en-US" sz="2000" b="1" dirty="0" smtClean="0">
                <a:solidFill>
                  <a:srgbClr val="0000FF"/>
                </a:solidFill>
                <a:latin typeface="微软雅黑" panose="020B0503020204020204" pitchFamily="34" charset="-122"/>
                <a:ea typeface="微软雅黑" panose="020B0503020204020204" pitchFamily="34" charset="-122"/>
              </a:rPr>
              <a:t>的 </a:t>
            </a:r>
            <a:r>
              <a:rPr lang="en-US" altLang="zh-CN" sz="2000" b="1" dirty="0" smtClean="0">
                <a:solidFill>
                  <a:srgbClr val="0000FF"/>
                </a:solidFill>
                <a:latin typeface="微软雅黑" panose="020B0503020204020204" pitchFamily="34" charset="-122"/>
                <a:ea typeface="微软雅黑" panose="020B0503020204020204" pitchFamily="34" charset="-122"/>
              </a:rPr>
              <a:t>MAC </a:t>
            </a:r>
            <a:r>
              <a:rPr lang="zh-CN" altLang="en-US" sz="2000" b="1" dirty="0" smtClean="0">
                <a:solidFill>
                  <a:srgbClr val="0000FF"/>
                </a:solidFill>
                <a:latin typeface="微软雅黑" panose="020B0503020204020204" pitchFamily="34" charset="-122"/>
                <a:ea typeface="微软雅黑" panose="020B0503020204020204" pitchFamily="34" charset="-122"/>
              </a:rPr>
              <a:t>帧格式。</a:t>
            </a:r>
            <a:endParaRPr lang="zh-CN" altLang="en-US" sz="2000" b="1" dirty="0">
              <a:solidFill>
                <a:srgbClr val="0000FF"/>
              </a:solidFill>
              <a:latin typeface="微软雅黑" panose="020B0503020204020204" pitchFamily="34" charset="-122"/>
              <a:ea typeface="微软雅黑" panose="020B0503020204020204" pitchFamily="34" charset="-122"/>
            </a:endParaRPr>
          </a:p>
          <a:p>
            <a:pPr marL="342900" indent="-342900" eaLnBrk="0" hangingPunct="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保持最短帧长不变，但将一个网段的最大电缆长度</a:t>
            </a:r>
            <a:r>
              <a:rPr lang="zh-CN" altLang="en-US" sz="2000" b="1" dirty="0">
                <a:solidFill>
                  <a:srgbClr val="0000FF"/>
                </a:solidFill>
                <a:latin typeface="微软雅黑" panose="020B0503020204020204" pitchFamily="34" charset="-122"/>
                <a:ea typeface="微软雅黑" panose="020B0503020204020204" pitchFamily="34" charset="-122"/>
              </a:rPr>
              <a:t>减小</a:t>
            </a:r>
            <a:r>
              <a:rPr lang="zh-CN" altLang="en-US" sz="2000" b="1" dirty="0" smtClean="0">
                <a:solidFill>
                  <a:srgbClr val="0000FF"/>
                </a:solidFill>
                <a:latin typeface="微软雅黑" panose="020B0503020204020204" pitchFamily="34" charset="-122"/>
                <a:ea typeface="微软雅黑" panose="020B0503020204020204" pitchFamily="34" charset="-122"/>
              </a:rPr>
              <a:t>到 </a:t>
            </a:r>
            <a:r>
              <a:rPr lang="en-US" altLang="zh-CN" sz="2000" b="1" dirty="0" smtClean="0">
                <a:solidFill>
                  <a:srgbClr val="0000FF"/>
                </a:solidFill>
                <a:latin typeface="微软雅黑" panose="020B0503020204020204" pitchFamily="34" charset="-122"/>
                <a:ea typeface="微软雅黑" panose="020B0503020204020204" pitchFamily="34" charset="-122"/>
              </a:rPr>
              <a:t>100 </a:t>
            </a:r>
            <a:r>
              <a:rPr lang="zh-CN" altLang="en-US" sz="2000" b="1" dirty="0" smtClean="0">
                <a:solidFill>
                  <a:srgbClr val="0000FF"/>
                </a:solidFill>
                <a:latin typeface="微软雅黑" panose="020B0503020204020204" pitchFamily="34" charset="-122"/>
                <a:ea typeface="微软雅黑" panose="020B0503020204020204" pitchFamily="34" charset="-122"/>
              </a:rPr>
              <a:t>米。</a:t>
            </a:r>
            <a:endParaRPr lang="zh-CN" altLang="en-US" sz="2000" b="1" dirty="0">
              <a:solidFill>
                <a:srgbClr val="0000FF"/>
              </a:solidFill>
              <a:latin typeface="微软雅黑" panose="020B0503020204020204" pitchFamily="34" charset="-122"/>
              <a:ea typeface="微软雅黑" panose="020B0503020204020204" pitchFamily="34" charset="-122"/>
            </a:endParaRPr>
          </a:p>
          <a:p>
            <a:pPr marL="342900" indent="-342900" eaLnBrk="0" hangingPunct="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帧间时间间隔从原来的 </a:t>
            </a:r>
            <a:r>
              <a:rPr lang="en-US" altLang="zh-CN" sz="2000" b="1" dirty="0" smtClean="0">
                <a:latin typeface="微软雅黑" panose="020B0503020204020204" pitchFamily="34" charset="-122"/>
                <a:ea typeface="微软雅黑" panose="020B0503020204020204" pitchFamily="34" charset="-122"/>
              </a:rPr>
              <a:t>9.6</a:t>
            </a:r>
            <a:r>
              <a:rPr lang="en-US" altLang="zh-CN" sz="2000" b="1" dirty="0">
                <a:latin typeface="微软雅黑" panose="020B0503020204020204" pitchFamily="34" charset="-122"/>
                <a:ea typeface="微软雅黑" panose="020B0503020204020204" pitchFamily="34" charset="-122"/>
                <a:sym typeface="Symbol" panose="05050102010706020507" pitchFamily="18" charset="2"/>
              </a:rPr>
              <a:t> </a:t>
            </a:r>
            <a:r>
              <a:rPr lang="en-US" altLang="zh-CN" sz="2000" b="1" dirty="0" smtClean="0">
                <a:latin typeface="微软雅黑" panose="020B0503020204020204" pitchFamily="34" charset="-122"/>
                <a:ea typeface="微软雅黑" panose="020B0503020204020204" pitchFamily="34" charset="-122"/>
                <a:sym typeface="Symbol" panose="05050102010706020507" pitchFamily="18" charset="2"/>
              </a:rPr>
              <a:t></a:t>
            </a:r>
            <a:r>
              <a:rPr lang="en-US" altLang="zh-CN" sz="2000" b="1" dirty="0" smtClean="0">
                <a:latin typeface="微软雅黑" panose="020B0503020204020204" pitchFamily="34" charset="-122"/>
                <a:ea typeface="微软雅黑" panose="020B0503020204020204" pitchFamily="34" charset="-122"/>
              </a:rPr>
              <a:t>s </a:t>
            </a:r>
            <a:r>
              <a:rPr lang="zh-CN" altLang="en-US" sz="2000" b="1" dirty="0">
                <a:latin typeface="微软雅黑" panose="020B0503020204020204" pitchFamily="34" charset="-122"/>
                <a:ea typeface="微软雅黑" panose="020B0503020204020204" pitchFamily="34" charset="-122"/>
              </a:rPr>
              <a:t>改为现在的 </a:t>
            </a:r>
            <a:r>
              <a:rPr lang="en-US" altLang="zh-CN" sz="2000" b="1" dirty="0">
                <a:solidFill>
                  <a:srgbClr val="0000FF"/>
                </a:solidFill>
                <a:latin typeface="微软雅黑" panose="020B0503020204020204" pitchFamily="34" charset="-122"/>
                <a:ea typeface="微软雅黑" panose="020B0503020204020204" pitchFamily="34" charset="-122"/>
              </a:rPr>
              <a:t>0.96 </a:t>
            </a:r>
            <a:r>
              <a:rPr lang="en-US" altLang="zh-CN" sz="2000" b="1" dirty="0" smtClean="0">
                <a:solidFill>
                  <a:srgbClr val="0000FF"/>
                </a:solidFill>
                <a:latin typeface="微软雅黑" panose="020B0503020204020204" pitchFamily="34" charset="-122"/>
                <a:ea typeface="微软雅黑" panose="020B0503020204020204" pitchFamily="34" charset="-122"/>
                <a:sym typeface="Symbol" panose="05050102010706020507" pitchFamily="18" charset="2"/>
              </a:rPr>
              <a:t></a:t>
            </a:r>
            <a:r>
              <a:rPr lang="en-US" altLang="zh-CN" sz="2000" b="1" dirty="0" smtClean="0">
                <a:solidFill>
                  <a:srgbClr val="0000FF"/>
                </a:solidFill>
                <a:latin typeface="微软雅黑" panose="020B0503020204020204" pitchFamily="34" charset="-122"/>
                <a:ea typeface="微软雅黑" panose="020B0503020204020204" pitchFamily="34" charset="-122"/>
              </a:rPr>
              <a:t>s</a:t>
            </a:r>
            <a:r>
              <a:rPr lang="zh-CN" altLang="en-US" sz="2000" b="1" dirty="0" smtClean="0">
                <a:solidFill>
                  <a:srgbClr val="0000FF"/>
                </a:solidFill>
                <a:latin typeface="微软雅黑" panose="020B0503020204020204" pitchFamily="34" charset="-122"/>
                <a:ea typeface="微软雅黑" panose="020B0503020204020204" pitchFamily="34" charset="-122"/>
              </a:rPr>
              <a:t>。</a:t>
            </a:r>
            <a:r>
              <a:rPr lang="zh-CN" altLang="en-US" sz="2000" b="1" dirty="0" smtClean="0">
                <a:latin typeface="微软雅黑" panose="020B0503020204020204" pitchFamily="34" charset="-122"/>
                <a:ea typeface="微软雅黑" panose="020B0503020204020204" pitchFamily="34" charset="-122"/>
              </a:rPr>
              <a:t> </a:t>
            </a:r>
            <a:endParaRPr lang="zh-CN" altLang="en-US" sz="2000" b="1" dirty="0">
              <a:latin typeface="微软雅黑" panose="020B0503020204020204" pitchFamily="34" charset="-122"/>
              <a:ea typeface="微软雅黑" panose="020B0503020204020204" pitchFamily="34" charset="-122"/>
            </a:endParaRPr>
          </a:p>
        </p:txBody>
      </p:sp>
      <p:sp>
        <p:nvSpPr>
          <p:cNvPr id="37" name="AutoShape 5"/>
          <p:cNvSpPr>
            <a:spLocks noChangeArrowheads="1"/>
          </p:cNvSpPr>
          <p:nvPr/>
        </p:nvSpPr>
        <p:spPr bwMode="auto">
          <a:xfrm>
            <a:off x="502919" y="645824"/>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 name="Rectangle 6"/>
          <p:cNvSpPr>
            <a:spLocks noChangeArrowheads="1"/>
          </p:cNvSpPr>
          <p:nvPr/>
        </p:nvSpPr>
        <p:spPr bwMode="auto">
          <a:xfrm>
            <a:off x="2959101" y="622734"/>
            <a:ext cx="321594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anose="020B0503020204020204" pitchFamily="34" charset="-122"/>
                <a:ea typeface="微软雅黑" panose="020B0503020204020204" pitchFamily="34" charset="-122"/>
              </a:rPr>
              <a:t>100BASE-T </a:t>
            </a:r>
            <a:r>
              <a:rPr lang="zh-CN" altLang="en-US" sz="2000" b="1" dirty="0">
                <a:solidFill>
                  <a:schemeClr val="bg1"/>
                </a:solidFill>
                <a:latin typeface="微软雅黑" panose="020B0503020204020204" pitchFamily="34" charset="-122"/>
                <a:ea typeface="微软雅黑" panose="020B0503020204020204" pitchFamily="34" charset="-122"/>
              </a:rPr>
              <a:t>以太网的特点</a:t>
            </a:r>
            <a:endParaRPr lang="fr-FR" altLang="zh-CN" sz="20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Tm="2000"/>
    </mc:Choice>
    <mc:Fallback>
      <p:transition spd="slow" advTm="2000"/>
    </mc:Fallback>
  </mc:AlternateContent>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AutoShape 5"/>
          <p:cNvSpPr>
            <a:spLocks noChangeArrowheads="1"/>
          </p:cNvSpPr>
          <p:nvPr/>
        </p:nvSpPr>
        <p:spPr bwMode="auto">
          <a:xfrm>
            <a:off x="502919" y="645824"/>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 name="Rectangle 6"/>
          <p:cNvSpPr>
            <a:spLocks noChangeArrowheads="1"/>
          </p:cNvSpPr>
          <p:nvPr/>
        </p:nvSpPr>
        <p:spPr bwMode="auto">
          <a:xfrm>
            <a:off x="1903524" y="622734"/>
            <a:ext cx="532709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anose="020B0503020204020204" pitchFamily="34" charset="-122"/>
                <a:ea typeface="微软雅黑" panose="020B0503020204020204" pitchFamily="34" charset="-122"/>
              </a:rPr>
              <a:t>100 Mbit/s </a:t>
            </a:r>
            <a:r>
              <a:rPr lang="zh-CN" altLang="en-US" sz="2000" b="1" dirty="0">
                <a:solidFill>
                  <a:schemeClr val="bg1"/>
                </a:solidFill>
                <a:latin typeface="微软雅黑" panose="020B0503020204020204" pitchFamily="34" charset="-122"/>
                <a:ea typeface="微软雅黑" panose="020B0503020204020204" pitchFamily="34" charset="-122"/>
              </a:rPr>
              <a:t>以太网</a:t>
            </a:r>
            <a:r>
              <a:rPr lang="zh-CN" altLang="en-US" sz="2000" b="1" dirty="0" smtClean="0">
                <a:solidFill>
                  <a:schemeClr val="bg1"/>
                </a:solidFill>
                <a:latin typeface="微软雅黑" panose="020B0503020204020204" pitchFamily="34" charset="-122"/>
                <a:ea typeface="微软雅黑" panose="020B0503020204020204" pitchFamily="34" charset="-122"/>
              </a:rPr>
              <a:t>的 </a:t>
            </a:r>
            <a:r>
              <a:rPr lang="en-US" altLang="zh-CN" sz="2000" b="1" dirty="0" smtClean="0">
                <a:solidFill>
                  <a:schemeClr val="bg1"/>
                </a:solidFill>
                <a:latin typeface="微软雅黑" panose="020B0503020204020204" pitchFamily="34" charset="-122"/>
                <a:ea typeface="微软雅黑" panose="020B0503020204020204" pitchFamily="34" charset="-122"/>
              </a:rPr>
              <a:t>3 </a:t>
            </a:r>
            <a:r>
              <a:rPr lang="zh-CN" altLang="en-US" sz="2000" b="1" dirty="0" smtClean="0">
                <a:solidFill>
                  <a:schemeClr val="bg1"/>
                </a:solidFill>
                <a:latin typeface="微软雅黑" panose="020B0503020204020204" pitchFamily="34" charset="-122"/>
                <a:ea typeface="微软雅黑" panose="020B0503020204020204" pitchFamily="34" charset="-122"/>
              </a:rPr>
              <a:t>种</a:t>
            </a:r>
            <a:r>
              <a:rPr lang="zh-CN" altLang="en-US" sz="2000" b="1" dirty="0">
                <a:solidFill>
                  <a:schemeClr val="bg1"/>
                </a:solidFill>
                <a:latin typeface="微软雅黑" panose="020B0503020204020204" pitchFamily="34" charset="-122"/>
                <a:ea typeface="微软雅黑" panose="020B0503020204020204" pitchFamily="34" charset="-122"/>
              </a:rPr>
              <a:t>不同的物理层标准</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graphicFrame>
        <p:nvGraphicFramePr>
          <p:cNvPr id="2" name="表格 1"/>
          <p:cNvGraphicFramePr>
            <a:graphicFrameLocks noGrp="1"/>
          </p:cNvGraphicFramePr>
          <p:nvPr/>
        </p:nvGraphicFramePr>
        <p:xfrm>
          <a:off x="502919" y="1173018"/>
          <a:ext cx="8129014" cy="2372428"/>
        </p:xfrm>
        <a:graphic>
          <a:graphicData uri="http://schemas.openxmlformats.org/drawingml/2006/table">
            <a:tbl>
              <a:tblPr firstRow="1" firstCol="1" bandRow="1">
                <a:tableStyleId>{5C22544A-7EE6-4342-B048-85BDC9FD1C3A}</a:tableStyleId>
              </a:tblPr>
              <a:tblGrid>
                <a:gridCol w="1667626"/>
                <a:gridCol w="895928"/>
                <a:gridCol w="1634836"/>
                <a:gridCol w="3930624"/>
              </a:tblGrid>
              <a:tr h="480292">
                <a:tc>
                  <a:txBody>
                    <a:bodyPr/>
                    <a:lstStyle/>
                    <a:p>
                      <a:pPr algn="ctr">
                        <a:lnSpc>
                          <a:spcPts val="2400"/>
                        </a:lnSpc>
                        <a:spcAft>
                          <a:spcPts val="0"/>
                        </a:spcAft>
                        <a:tabLst>
                          <a:tab pos="1752600" algn="l"/>
                        </a:tabLst>
                      </a:pPr>
                      <a:r>
                        <a:rPr lang="zh-CN" sz="1800" b="1" dirty="0">
                          <a:effectLst/>
                          <a:latin typeface="微软雅黑" panose="020B0503020204020204" pitchFamily="34" charset="-122"/>
                          <a:ea typeface="微软雅黑" panose="020B0503020204020204" pitchFamily="34" charset="-122"/>
                        </a:rPr>
                        <a:t>名称</a:t>
                      </a:r>
                      <a:endParaRPr lang="zh-CN" sz="1800" b="1" dirty="0">
                        <a:effectLst/>
                        <a:latin typeface="微软雅黑" panose="020B0503020204020204" pitchFamily="34" charset="-122"/>
                        <a:ea typeface="微软雅黑" panose="020B0503020204020204" pitchFamily="34" charset="-122"/>
                      </a:endParaRPr>
                    </a:p>
                  </a:txBody>
                  <a:tcPr marL="68580" marR="68580" marT="0" marB="0" anchor="ctr"/>
                </a:tc>
                <a:tc>
                  <a:txBody>
                    <a:bodyPr/>
                    <a:lstStyle/>
                    <a:p>
                      <a:pPr algn="ctr">
                        <a:lnSpc>
                          <a:spcPts val="2400"/>
                        </a:lnSpc>
                        <a:spcAft>
                          <a:spcPts val="0"/>
                        </a:spcAft>
                        <a:tabLst>
                          <a:tab pos="1752600" algn="l"/>
                        </a:tabLst>
                      </a:pPr>
                      <a:r>
                        <a:rPr lang="zh-CN" sz="1800" b="1" dirty="0">
                          <a:effectLst/>
                          <a:latin typeface="微软雅黑" panose="020B0503020204020204" pitchFamily="34" charset="-122"/>
                          <a:ea typeface="微软雅黑" panose="020B0503020204020204" pitchFamily="34" charset="-122"/>
                        </a:rPr>
                        <a:t>媒体</a:t>
                      </a:r>
                      <a:endParaRPr lang="zh-CN" sz="1800" b="1" dirty="0">
                        <a:effectLst/>
                        <a:latin typeface="微软雅黑" panose="020B0503020204020204" pitchFamily="34" charset="-122"/>
                        <a:ea typeface="微软雅黑" panose="020B0503020204020204" pitchFamily="34" charset="-122"/>
                      </a:endParaRPr>
                    </a:p>
                  </a:txBody>
                  <a:tcPr marL="68580" marR="68580" marT="0" marB="0" anchor="ctr"/>
                </a:tc>
                <a:tc>
                  <a:txBody>
                    <a:bodyPr/>
                    <a:lstStyle/>
                    <a:p>
                      <a:pPr algn="ctr">
                        <a:lnSpc>
                          <a:spcPts val="2400"/>
                        </a:lnSpc>
                        <a:spcAft>
                          <a:spcPts val="0"/>
                        </a:spcAft>
                        <a:tabLst>
                          <a:tab pos="1752600" algn="l"/>
                        </a:tabLst>
                      </a:pPr>
                      <a:r>
                        <a:rPr lang="zh-CN" sz="1800" b="1">
                          <a:effectLst/>
                          <a:latin typeface="微软雅黑" panose="020B0503020204020204" pitchFamily="34" charset="-122"/>
                          <a:ea typeface="微软雅黑" panose="020B0503020204020204" pitchFamily="34" charset="-122"/>
                        </a:rPr>
                        <a:t>网段最大长度</a:t>
                      </a:r>
                      <a:endParaRPr lang="zh-CN" sz="1800" b="1">
                        <a:effectLst/>
                        <a:latin typeface="微软雅黑" panose="020B0503020204020204" pitchFamily="34" charset="-122"/>
                        <a:ea typeface="微软雅黑" panose="020B0503020204020204" pitchFamily="34" charset="-122"/>
                      </a:endParaRPr>
                    </a:p>
                  </a:txBody>
                  <a:tcPr marL="68580" marR="68580" marT="0" marB="0" anchor="ctr"/>
                </a:tc>
                <a:tc>
                  <a:txBody>
                    <a:bodyPr/>
                    <a:lstStyle/>
                    <a:p>
                      <a:pPr algn="ctr">
                        <a:lnSpc>
                          <a:spcPts val="2400"/>
                        </a:lnSpc>
                        <a:spcAft>
                          <a:spcPts val="0"/>
                        </a:spcAft>
                        <a:tabLst>
                          <a:tab pos="1752600" algn="l"/>
                        </a:tabLst>
                      </a:pPr>
                      <a:r>
                        <a:rPr lang="zh-CN" sz="1800" b="1">
                          <a:effectLst/>
                          <a:latin typeface="微软雅黑" panose="020B0503020204020204" pitchFamily="34" charset="-122"/>
                          <a:ea typeface="微软雅黑" panose="020B0503020204020204" pitchFamily="34" charset="-122"/>
                        </a:rPr>
                        <a:t>特点</a:t>
                      </a:r>
                      <a:endParaRPr lang="zh-CN" sz="1800" b="1">
                        <a:effectLst/>
                        <a:latin typeface="微软雅黑" panose="020B0503020204020204" pitchFamily="34" charset="-122"/>
                        <a:ea typeface="微软雅黑" panose="020B0503020204020204" pitchFamily="34" charset="-122"/>
                      </a:endParaRPr>
                    </a:p>
                  </a:txBody>
                  <a:tcPr marL="68580" marR="68580" marT="0" marB="0" anchor="ctr"/>
                </a:tc>
              </a:tr>
              <a:tr h="630712">
                <a:tc>
                  <a:txBody>
                    <a:bodyPr/>
                    <a:lstStyle/>
                    <a:p>
                      <a:pPr algn="ctr">
                        <a:lnSpc>
                          <a:spcPts val="2400"/>
                        </a:lnSpc>
                        <a:spcAft>
                          <a:spcPts val="0"/>
                        </a:spcAft>
                        <a:tabLst>
                          <a:tab pos="1752600" algn="l"/>
                        </a:tabLst>
                      </a:pPr>
                      <a:r>
                        <a:rPr lang="en-US" sz="1800" b="1" dirty="0">
                          <a:effectLst/>
                          <a:latin typeface="微软雅黑" panose="020B0503020204020204" pitchFamily="34" charset="-122"/>
                          <a:ea typeface="微软雅黑" panose="020B0503020204020204" pitchFamily="34" charset="-122"/>
                        </a:rPr>
                        <a:t>100BASE-TX</a:t>
                      </a:r>
                      <a:endParaRPr lang="zh-CN" sz="1800" b="1" dirty="0">
                        <a:effectLst/>
                        <a:latin typeface="微软雅黑" panose="020B0503020204020204" pitchFamily="34" charset="-122"/>
                        <a:ea typeface="微软雅黑" panose="020B0503020204020204" pitchFamily="34" charset="-122"/>
                      </a:endParaRPr>
                    </a:p>
                  </a:txBody>
                  <a:tcPr marL="68580" marR="68580" marT="0" marB="0" anchor="ctr"/>
                </a:tc>
                <a:tc>
                  <a:txBody>
                    <a:bodyPr/>
                    <a:lstStyle/>
                    <a:p>
                      <a:pPr algn="ctr">
                        <a:lnSpc>
                          <a:spcPts val="2400"/>
                        </a:lnSpc>
                        <a:spcAft>
                          <a:spcPts val="0"/>
                        </a:spcAft>
                        <a:tabLst>
                          <a:tab pos="1752600" algn="l"/>
                        </a:tabLst>
                      </a:pPr>
                      <a:r>
                        <a:rPr lang="zh-CN" sz="1800" b="1" dirty="0">
                          <a:effectLst/>
                          <a:latin typeface="微软雅黑" panose="020B0503020204020204" pitchFamily="34" charset="-122"/>
                          <a:ea typeface="微软雅黑" panose="020B0503020204020204" pitchFamily="34" charset="-122"/>
                        </a:rPr>
                        <a:t>铜缆</a:t>
                      </a:r>
                      <a:endParaRPr lang="zh-CN" sz="1800" b="1" dirty="0">
                        <a:effectLst/>
                        <a:latin typeface="微软雅黑" panose="020B0503020204020204" pitchFamily="34" charset="-122"/>
                        <a:ea typeface="微软雅黑" panose="020B0503020204020204" pitchFamily="34" charset="-122"/>
                      </a:endParaRPr>
                    </a:p>
                  </a:txBody>
                  <a:tcPr marL="68580" marR="68580" marT="0" marB="0" anchor="ctr"/>
                </a:tc>
                <a:tc>
                  <a:txBody>
                    <a:bodyPr/>
                    <a:lstStyle/>
                    <a:p>
                      <a:pPr algn="ctr">
                        <a:lnSpc>
                          <a:spcPts val="2400"/>
                        </a:lnSpc>
                        <a:spcAft>
                          <a:spcPts val="0"/>
                        </a:spcAft>
                        <a:tabLst>
                          <a:tab pos="1752600" algn="l"/>
                        </a:tabLst>
                      </a:pPr>
                      <a:r>
                        <a:rPr lang="en-US" sz="1800" b="1" dirty="0">
                          <a:effectLst/>
                          <a:latin typeface="微软雅黑" panose="020B0503020204020204" pitchFamily="34" charset="-122"/>
                          <a:ea typeface="微软雅黑" panose="020B0503020204020204" pitchFamily="34" charset="-122"/>
                        </a:rPr>
                        <a:t>100 m</a:t>
                      </a:r>
                      <a:endParaRPr lang="zh-CN" sz="1800" b="1" dirty="0">
                        <a:effectLst/>
                        <a:latin typeface="微软雅黑" panose="020B0503020204020204" pitchFamily="34" charset="-122"/>
                        <a:ea typeface="微软雅黑" panose="020B0503020204020204" pitchFamily="34" charset="-122"/>
                      </a:endParaRPr>
                    </a:p>
                  </a:txBody>
                  <a:tcPr marL="68580" marR="68580" marT="0" marB="0" anchor="ctr"/>
                </a:tc>
                <a:tc>
                  <a:txBody>
                    <a:bodyPr/>
                    <a:lstStyle/>
                    <a:p>
                      <a:pPr algn="l">
                        <a:lnSpc>
                          <a:spcPts val="2400"/>
                        </a:lnSpc>
                        <a:spcAft>
                          <a:spcPts val="0"/>
                        </a:spcAft>
                        <a:tabLst>
                          <a:tab pos="1752600" algn="l"/>
                        </a:tabLst>
                      </a:pPr>
                      <a:r>
                        <a:rPr lang="zh-CN" sz="1800" b="1" dirty="0">
                          <a:effectLst/>
                          <a:latin typeface="微软雅黑" panose="020B0503020204020204" pitchFamily="34" charset="-122"/>
                          <a:ea typeface="微软雅黑" panose="020B0503020204020204" pitchFamily="34" charset="-122"/>
                        </a:rPr>
                        <a:t>两</a:t>
                      </a:r>
                      <a:r>
                        <a:rPr lang="zh-CN" sz="1800" b="1" dirty="0" smtClean="0">
                          <a:effectLst/>
                          <a:latin typeface="微软雅黑" panose="020B0503020204020204" pitchFamily="34" charset="-122"/>
                          <a:ea typeface="微软雅黑" panose="020B0503020204020204" pitchFamily="34" charset="-122"/>
                        </a:rPr>
                        <a:t>对</a:t>
                      </a:r>
                      <a:r>
                        <a:rPr lang="en-US" altLang="zh-CN" sz="1800" b="1" dirty="0" smtClean="0">
                          <a:effectLst/>
                          <a:latin typeface="微软雅黑" panose="020B0503020204020204" pitchFamily="34" charset="-122"/>
                          <a:ea typeface="微软雅黑" panose="020B0503020204020204" pitchFamily="34" charset="-122"/>
                        </a:rPr>
                        <a:t> </a:t>
                      </a:r>
                      <a:r>
                        <a:rPr lang="en-US" sz="1800" b="1" dirty="0" smtClean="0">
                          <a:effectLst/>
                          <a:latin typeface="微软雅黑" panose="020B0503020204020204" pitchFamily="34" charset="-122"/>
                          <a:ea typeface="微软雅黑" panose="020B0503020204020204" pitchFamily="34" charset="-122"/>
                        </a:rPr>
                        <a:t>UTP 5 </a:t>
                      </a:r>
                      <a:r>
                        <a:rPr lang="zh-CN" sz="1800" b="1" dirty="0" smtClean="0">
                          <a:effectLst/>
                          <a:latin typeface="微软雅黑" panose="020B0503020204020204" pitchFamily="34" charset="-122"/>
                          <a:ea typeface="微软雅黑" panose="020B0503020204020204" pitchFamily="34" charset="-122"/>
                        </a:rPr>
                        <a:t>类</a:t>
                      </a:r>
                      <a:r>
                        <a:rPr lang="zh-CN" sz="1800" b="1" dirty="0">
                          <a:effectLst/>
                          <a:latin typeface="微软雅黑" panose="020B0503020204020204" pitchFamily="34" charset="-122"/>
                          <a:ea typeface="微软雅黑" panose="020B0503020204020204" pitchFamily="34" charset="-122"/>
                        </a:rPr>
                        <a:t>线或屏蔽双绞线</a:t>
                      </a:r>
                      <a:r>
                        <a:rPr lang="en-US" sz="1800" b="1" dirty="0" smtClean="0">
                          <a:effectLst/>
                          <a:latin typeface="微软雅黑" panose="020B0503020204020204" pitchFamily="34" charset="-122"/>
                          <a:ea typeface="微软雅黑" panose="020B0503020204020204" pitchFamily="34" charset="-122"/>
                        </a:rPr>
                        <a:t>STP</a:t>
                      </a:r>
                      <a:r>
                        <a:rPr lang="zh-CN" altLang="en-US" sz="1800" b="1" dirty="0" smtClean="0">
                          <a:effectLst/>
                          <a:latin typeface="微软雅黑" panose="020B0503020204020204" pitchFamily="34" charset="-122"/>
                          <a:ea typeface="微软雅黑" panose="020B0503020204020204" pitchFamily="34" charset="-122"/>
                        </a:rPr>
                        <a:t>。</a:t>
                      </a:r>
                      <a:endParaRPr lang="zh-CN" sz="1800" b="1" dirty="0">
                        <a:effectLst/>
                        <a:latin typeface="微软雅黑" panose="020B0503020204020204" pitchFamily="34" charset="-122"/>
                        <a:ea typeface="微软雅黑" panose="020B0503020204020204" pitchFamily="34" charset="-122"/>
                      </a:endParaRPr>
                    </a:p>
                  </a:txBody>
                  <a:tcPr marL="68580" marR="68580" marT="0" marB="0" anchor="ctr"/>
                </a:tc>
              </a:tr>
              <a:tr h="630712">
                <a:tc>
                  <a:txBody>
                    <a:bodyPr/>
                    <a:lstStyle/>
                    <a:p>
                      <a:pPr algn="ctr">
                        <a:lnSpc>
                          <a:spcPts val="2400"/>
                        </a:lnSpc>
                        <a:spcAft>
                          <a:spcPts val="0"/>
                        </a:spcAft>
                        <a:tabLst>
                          <a:tab pos="1752600" algn="l"/>
                        </a:tabLst>
                      </a:pPr>
                      <a:r>
                        <a:rPr lang="en-US" sz="1800" b="1">
                          <a:effectLst/>
                          <a:latin typeface="微软雅黑" panose="020B0503020204020204" pitchFamily="34" charset="-122"/>
                          <a:ea typeface="微软雅黑" panose="020B0503020204020204" pitchFamily="34" charset="-122"/>
                        </a:rPr>
                        <a:t>100BASE-T4</a:t>
                      </a:r>
                      <a:endParaRPr lang="zh-CN" sz="1800" b="1">
                        <a:effectLst/>
                        <a:latin typeface="微软雅黑" panose="020B0503020204020204" pitchFamily="34" charset="-122"/>
                        <a:ea typeface="微软雅黑" panose="020B0503020204020204" pitchFamily="34" charset="-122"/>
                      </a:endParaRPr>
                    </a:p>
                  </a:txBody>
                  <a:tcPr marL="68580" marR="68580" marT="0" marB="0" anchor="ctr"/>
                </a:tc>
                <a:tc>
                  <a:txBody>
                    <a:bodyPr/>
                    <a:lstStyle/>
                    <a:p>
                      <a:pPr algn="ctr">
                        <a:lnSpc>
                          <a:spcPts val="2400"/>
                        </a:lnSpc>
                        <a:spcAft>
                          <a:spcPts val="0"/>
                        </a:spcAft>
                        <a:tabLst>
                          <a:tab pos="1752600" algn="l"/>
                        </a:tabLst>
                      </a:pPr>
                      <a:r>
                        <a:rPr lang="zh-CN" sz="1800" b="1" dirty="0">
                          <a:effectLst/>
                          <a:latin typeface="微软雅黑" panose="020B0503020204020204" pitchFamily="34" charset="-122"/>
                          <a:ea typeface="微软雅黑" panose="020B0503020204020204" pitchFamily="34" charset="-122"/>
                        </a:rPr>
                        <a:t>铜缆</a:t>
                      </a:r>
                      <a:endParaRPr lang="zh-CN" sz="1800" b="1" dirty="0">
                        <a:effectLst/>
                        <a:latin typeface="微软雅黑" panose="020B0503020204020204" pitchFamily="34" charset="-122"/>
                        <a:ea typeface="微软雅黑" panose="020B0503020204020204" pitchFamily="34" charset="-122"/>
                      </a:endParaRPr>
                    </a:p>
                  </a:txBody>
                  <a:tcPr marL="68580" marR="68580" marT="0" marB="0" anchor="ctr"/>
                </a:tc>
                <a:tc>
                  <a:txBody>
                    <a:bodyPr/>
                    <a:lstStyle/>
                    <a:p>
                      <a:pPr algn="ctr">
                        <a:lnSpc>
                          <a:spcPts val="2400"/>
                        </a:lnSpc>
                        <a:spcAft>
                          <a:spcPts val="0"/>
                        </a:spcAft>
                        <a:tabLst>
                          <a:tab pos="1752600" algn="l"/>
                        </a:tabLst>
                      </a:pPr>
                      <a:r>
                        <a:rPr lang="en-US" sz="1800" b="1" dirty="0">
                          <a:effectLst/>
                          <a:latin typeface="微软雅黑" panose="020B0503020204020204" pitchFamily="34" charset="-122"/>
                          <a:ea typeface="微软雅黑" panose="020B0503020204020204" pitchFamily="34" charset="-122"/>
                        </a:rPr>
                        <a:t>100 m</a:t>
                      </a:r>
                      <a:endParaRPr lang="zh-CN" sz="1800" b="1" dirty="0">
                        <a:effectLst/>
                        <a:latin typeface="微软雅黑" panose="020B0503020204020204" pitchFamily="34" charset="-122"/>
                        <a:ea typeface="微软雅黑" panose="020B0503020204020204" pitchFamily="34" charset="-122"/>
                      </a:endParaRPr>
                    </a:p>
                  </a:txBody>
                  <a:tcPr marL="68580" marR="68580" marT="0" marB="0" anchor="ctr"/>
                </a:tc>
                <a:tc>
                  <a:txBody>
                    <a:bodyPr/>
                    <a:lstStyle/>
                    <a:p>
                      <a:pPr algn="l">
                        <a:lnSpc>
                          <a:spcPts val="2400"/>
                        </a:lnSpc>
                        <a:spcAft>
                          <a:spcPts val="0"/>
                        </a:spcAft>
                        <a:tabLst>
                          <a:tab pos="1752600" algn="l"/>
                        </a:tabLst>
                      </a:pPr>
                      <a:r>
                        <a:rPr lang="en-US" sz="1800" b="1" dirty="0" smtClean="0">
                          <a:effectLst/>
                          <a:latin typeface="微软雅黑" panose="020B0503020204020204" pitchFamily="34" charset="-122"/>
                          <a:ea typeface="微软雅黑" panose="020B0503020204020204" pitchFamily="34" charset="-122"/>
                        </a:rPr>
                        <a:t>4 </a:t>
                      </a:r>
                      <a:r>
                        <a:rPr lang="zh-CN" sz="1800" b="1" dirty="0" smtClean="0">
                          <a:effectLst/>
                          <a:latin typeface="微软雅黑" panose="020B0503020204020204" pitchFamily="34" charset="-122"/>
                          <a:ea typeface="微软雅黑" panose="020B0503020204020204" pitchFamily="34" charset="-122"/>
                        </a:rPr>
                        <a:t>对</a:t>
                      </a:r>
                      <a:r>
                        <a:rPr lang="en-US" altLang="zh-CN" sz="1800" b="1" dirty="0" smtClean="0">
                          <a:effectLst/>
                          <a:latin typeface="微软雅黑" panose="020B0503020204020204" pitchFamily="34" charset="-122"/>
                          <a:ea typeface="微软雅黑" panose="020B0503020204020204" pitchFamily="34" charset="-122"/>
                        </a:rPr>
                        <a:t> </a:t>
                      </a:r>
                      <a:r>
                        <a:rPr lang="en-US" sz="1800" b="1" dirty="0" smtClean="0">
                          <a:effectLst/>
                          <a:latin typeface="微软雅黑" panose="020B0503020204020204" pitchFamily="34" charset="-122"/>
                          <a:ea typeface="微软雅黑" panose="020B0503020204020204" pitchFamily="34" charset="-122"/>
                        </a:rPr>
                        <a:t>UTP 3 </a:t>
                      </a:r>
                      <a:r>
                        <a:rPr lang="zh-CN" sz="1800" b="1" dirty="0" smtClean="0">
                          <a:effectLst/>
                          <a:latin typeface="微软雅黑" panose="020B0503020204020204" pitchFamily="34" charset="-122"/>
                          <a:ea typeface="微软雅黑" panose="020B0503020204020204" pitchFamily="34" charset="-122"/>
                        </a:rPr>
                        <a:t>类</a:t>
                      </a:r>
                      <a:r>
                        <a:rPr lang="zh-CN" sz="1800" b="1" dirty="0">
                          <a:effectLst/>
                          <a:latin typeface="微软雅黑" panose="020B0503020204020204" pitchFamily="34" charset="-122"/>
                          <a:ea typeface="微软雅黑" panose="020B0503020204020204" pitchFamily="34" charset="-122"/>
                        </a:rPr>
                        <a:t>线</a:t>
                      </a:r>
                      <a:r>
                        <a:rPr lang="zh-CN" sz="1800" b="1" dirty="0" smtClean="0">
                          <a:effectLst/>
                          <a:latin typeface="微软雅黑" panose="020B0503020204020204" pitchFamily="34" charset="-122"/>
                          <a:ea typeface="微软雅黑" panose="020B0503020204020204" pitchFamily="34" charset="-122"/>
                        </a:rPr>
                        <a:t>或</a:t>
                      </a:r>
                      <a:r>
                        <a:rPr lang="en-US" altLang="zh-CN" sz="1800" b="1" dirty="0" smtClean="0">
                          <a:effectLst/>
                          <a:latin typeface="微软雅黑" panose="020B0503020204020204" pitchFamily="34" charset="-122"/>
                          <a:ea typeface="微软雅黑" panose="020B0503020204020204" pitchFamily="34" charset="-122"/>
                        </a:rPr>
                        <a:t> </a:t>
                      </a:r>
                      <a:r>
                        <a:rPr lang="en-US" sz="1800" b="1" dirty="0" smtClean="0">
                          <a:effectLst/>
                          <a:latin typeface="微软雅黑" panose="020B0503020204020204" pitchFamily="34" charset="-122"/>
                          <a:ea typeface="微软雅黑" panose="020B0503020204020204" pitchFamily="34" charset="-122"/>
                        </a:rPr>
                        <a:t>5 </a:t>
                      </a:r>
                      <a:r>
                        <a:rPr lang="zh-CN" sz="1800" b="1" dirty="0" smtClean="0">
                          <a:effectLst/>
                          <a:latin typeface="微软雅黑" panose="020B0503020204020204" pitchFamily="34" charset="-122"/>
                          <a:ea typeface="微软雅黑" panose="020B0503020204020204" pitchFamily="34" charset="-122"/>
                        </a:rPr>
                        <a:t>类线</a:t>
                      </a:r>
                      <a:r>
                        <a:rPr lang="zh-CN" altLang="en-US" sz="1800" b="1" dirty="0" smtClean="0">
                          <a:effectLst/>
                          <a:latin typeface="微软雅黑" panose="020B0503020204020204" pitchFamily="34" charset="-122"/>
                          <a:ea typeface="微软雅黑" panose="020B0503020204020204" pitchFamily="34" charset="-122"/>
                        </a:rPr>
                        <a:t>。</a:t>
                      </a:r>
                      <a:endParaRPr lang="zh-CN" sz="1800" b="1" dirty="0">
                        <a:effectLst/>
                        <a:latin typeface="微软雅黑" panose="020B0503020204020204" pitchFamily="34" charset="-122"/>
                        <a:ea typeface="微软雅黑" panose="020B0503020204020204" pitchFamily="34" charset="-122"/>
                      </a:endParaRPr>
                    </a:p>
                  </a:txBody>
                  <a:tcPr marL="68580" marR="68580" marT="0" marB="0" anchor="ctr"/>
                </a:tc>
              </a:tr>
              <a:tr h="630712">
                <a:tc>
                  <a:txBody>
                    <a:bodyPr/>
                    <a:lstStyle/>
                    <a:p>
                      <a:pPr algn="ctr">
                        <a:lnSpc>
                          <a:spcPts val="2400"/>
                        </a:lnSpc>
                        <a:spcAft>
                          <a:spcPts val="0"/>
                        </a:spcAft>
                        <a:tabLst>
                          <a:tab pos="1752600" algn="l"/>
                        </a:tabLst>
                      </a:pPr>
                      <a:r>
                        <a:rPr lang="en-US" sz="1800" b="1">
                          <a:effectLst/>
                          <a:latin typeface="微软雅黑" panose="020B0503020204020204" pitchFamily="34" charset="-122"/>
                          <a:ea typeface="微软雅黑" panose="020B0503020204020204" pitchFamily="34" charset="-122"/>
                        </a:rPr>
                        <a:t>100BASE-FX</a:t>
                      </a:r>
                      <a:endParaRPr lang="zh-CN" sz="1800" b="1">
                        <a:effectLst/>
                        <a:latin typeface="微软雅黑" panose="020B0503020204020204" pitchFamily="34" charset="-122"/>
                        <a:ea typeface="微软雅黑" panose="020B0503020204020204" pitchFamily="34" charset="-122"/>
                      </a:endParaRPr>
                    </a:p>
                  </a:txBody>
                  <a:tcPr marL="68580" marR="68580" marT="0" marB="0" anchor="ctr"/>
                </a:tc>
                <a:tc>
                  <a:txBody>
                    <a:bodyPr/>
                    <a:lstStyle/>
                    <a:p>
                      <a:pPr algn="ctr">
                        <a:lnSpc>
                          <a:spcPts val="2400"/>
                        </a:lnSpc>
                        <a:spcAft>
                          <a:spcPts val="0"/>
                        </a:spcAft>
                        <a:tabLst>
                          <a:tab pos="1752600" algn="l"/>
                        </a:tabLst>
                      </a:pPr>
                      <a:r>
                        <a:rPr lang="zh-CN" sz="1800" b="1">
                          <a:effectLst/>
                          <a:latin typeface="微软雅黑" panose="020B0503020204020204" pitchFamily="34" charset="-122"/>
                          <a:ea typeface="微软雅黑" panose="020B0503020204020204" pitchFamily="34" charset="-122"/>
                        </a:rPr>
                        <a:t>光缆</a:t>
                      </a:r>
                      <a:endParaRPr lang="zh-CN" sz="1800" b="1">
                        <a:effectLst/>
                        <a:latin typeface="微软雅黑" panose="020B0503020204020204" pitchFamily="34" charset="-122"/>
                        <a:ea typeface="微软雅黑" panose="020B0503020204020204" pitchFamily="34" charset="-122"/>
                      </a:endParaRPr>
                    </a:p>
                  </a:txBody>
                  <a:tcPr marL="68580" marR="68580" marT="0" marB="0" anchor="ctr"/>
                </a:tc>
                <a:tc>
                  <a:txBody>
                    <a:bodyPr/>
                    <a:lstStyle/>
                    <a:p>
                      <a:pPr algn="ctr">
                        <a:lnSpc>
                          <a:spcPts val="2400"/>
                        </a:lnSpc>
                        <a:spcAft>
                          <a:spcPts val="0"/>
                        </a:spcAft>
                        <a:tabLst>
                          <a:tab pos="1752600" algn="l"/>
                        </a:tabLst>
                      </a:pPr>
                      <a:r>
                        <a:rPr lang="en-US" sz="1800" b="1" dirty="0">
                          <a:effectLst/>
                          <a:latin typeface="微软雅黑" panose="020B0503020204020204" pitchFamily="34" charset="-122"/>
                          <a:ea typeface="微软雅黑" panose="020B0503020204020204" pitchFamily="34" charset="-122"/>
                        </a:rPr>
                        <a:t>2000 m</a:t>
                      </a:r>
                      <a:endParaRPr lang="zh-CN" sz="1800" b="1" dirty="0">
                        <a:effectLst/>
                        <a:latin typeface="微软雅黑" panose="020B0503020204020204" pitchFamily="34" charset="-122"/>
                        <a:ea typeface="微软雅黑" panose="020B0503020204020204" pitchFamily="34" charset="-122"/>
                      </a:endParaRPr>
                    </a:p>
                  </a:txBody>
                  <a:tcPr marL="68580" marR="68580" marT="0" marB="0" anchor="ctr"/>
                </a:tc>
                <a:tc>
                  <a:txBody>
                    <a:bodyPr/>
                    <a:lstStyle/>
                    <a:p>
                      <a:pPr algn="l">
                        <a:lnSpc>
                          <a:spcPts val="2400"/>
                        </a:lnSpc>
                        <a:spcAft>
                          <a:spcPts val="0"/>
                        </a:spcAft>
                        <a:tabLst>
                          <a:tab pos="1752600" algn="l"/>
                        </a:tabLst>
                      </a:pPr>
                      <a:r>
                        <a:rPr lang="en-US" altLang="zh-CN" sz="1800" b="1" dirty="0" smtClean="0">
                          <a:effectLst/>
                          <a:latin typeface="微软雅黑" panose="020B0503020204020204" pitchFamily="34" charset="-122"/>
                          <a:ea typeface="微软雅黑" panose="020B0503020204020204" pitchFamily="34" charset="-122"/>
                        </a:rPr>
                        <a:t>2 </a:t>
                      </a:r>
                      <a:r>
                        <a:rPr lang="zh-CN" sz="1800" b="1" dirty="0" smtClean="0">
                          <a:effectLst/>
                          <a:latin typeface="微软雅黑" panose="020B0503020204020204" pitchFamily="34" charset="-122"/>
                          <a:ea typeface="微软雅黑" panose="020B0503020204020204" pitchFamily="34" charset="-122"/>
                        </a:rPr>
                        <a:t>根</a:t>
                      </a:r>
                      <a:r>
                        <a:rPr lang="zh-CN" sz="1800" b="1" dirty="0">
                          <a:effectLst/>
                          <a:latin typeface="微软雅黑" panose="020B0503020204020204" pitchFamily="34" charset="-122"/>
                          <a:ea typeface="微软雅黑" panose="020B0503020204020204" pitchFamily="34" charset="-122"/>
                        </a:rPr>
                        <a:t>光纤，发送和接收各用一</a:t>
                      </a:r>
                      <a:r>
                        <a:rPr lang="zh-CN" sz="1800" b="1" dirty="0" smtClean="0">
                          <a:effectLst/>
                          <a:latin typeface="微软雅黑" panose="020B0503020204020204" pitchFamily="34" charset="-122"/>
                          <a:ea typeface="微软雅黑" panose="020B0503020204020204" pitchFamily="34" charset="-122"/>
                        </a:rPr>
                        <a:t>根</a:t>
                      </a:r>
                      <a:r>
                        <a:rPr lang="zh-CN" altLang="en-US" sz="1800" b="1" dirty="0" smtClean="0">
                          <a:effectLst/>
                          <a:latin typeface="微软雅黑" panose="020B0503020204020204" pitchFamily="34" charset="-122"/>
                          <a:ea typeface="微软雅黑" panose="020B0503020204020204" pitchFamily="34" charset="-122"/>
                        </a:rPr>
                        <a:t>。</a:t>
                      </a:r>
                      <a:endParaRPr lang="zh-CN" sz="1800" b="1" dirty="0">
                        <a:effectLst/>
                        <a:latin typeface="微软雅黑" panose="020B0503020204020204" pitchFamily="34" charset="-122"/>
                        <a:ea typeface="微软雅黑" panose="020B0503020204020204" pitchFamily="34" charset="-122"/>
                      </a:endParaRPr>
                    </a:p>
                  </a:txBody>
                  <a:tcPr marL="68580" marR="68580" marT="0" marB="0" anchor="ct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2000" advTm="2000"/>
    </mc:Choice>
    <mc:Fallback>
      <p:transition spd="slow" advTm="2000"/>
    </mc:Fallback>
  </mc:AlternateContent>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AutoShape 5"/>
          <p:cNvSpPr>
            <a:spLocks noChangeArrowheads="1"/>
          </p:cNvSpPr>
          <p:nvPr/>
        </p:nvSpPr>
        <p:spPr bwMode="auto">
          <a:xfrm>
            <a:off x="502919" y="649547"/>
            <a:ext cx="8129015" cy="388721"/>
          </a:xfrm>
          <a:prstGeom prst="roundRect">
            <a:avLst>
              <a:gd name="adj" fmla="val 16667"/>
            </a:avLst>
          </a:prstGeom>
          <a:solidFill>
            <a:srgbClr val="0089FA"/>
          </a:solidFill>
          <a:ln>
            <a:noFill/>
          </a:ln>
          <a:effectLst/>
        </p:spPr>
        <p:txBody>
          <a:bodyPr wrap="none" anchor="ctr"/>
          <a:lstStyle/>
          <a:p>
            <a:endParaRPr lang="zh-CN" altLang="en-US"/>
          </a:p>
        </p:txBody>
      </p:sp>
      <p:sp>
        <p:nvSpPr>
          <p:cNvPr id="37" name="Rectangle 6"/>
          <p:cNvSpPr>
            <a:spLocks noChangeArrowheads="1"/>
          </p:cNvSpPr>
          <p:nvPr/>
        </p:nvSpPr>
        <p:spPr bwMode="auto">
          <a:xfrm>
            <a:off x="3084510" y="607276"/>
            <a:ext cx="295786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anose="020B0503020204020204" pitchFamily="34" charset="-122"/>
                <a:ea typeface="微软雅黑" panose="020B0503020204020204" pitchFamily="34" charset="-122"/>
              </a:rPr>
              <a:t>3.5.2  </a:t>
            </a:r>
            <a:r>
              <a:rPr lang="zh-CN" altLang="en-US" sz="2400" b="1" dirty="0">
                <a:solidFill>
                  <a:schemeClr val="bg1"/>
                </a:solidFill>
                <a:latin typeface="微软雅黑" panose="020B0503020204020204" pitchFamily="34" charset="-122"/>
                <a:ea typeface="微软雅黑" panose="020B0503020204020204" pitchFamily="34" charset="-122"/>
              </a:rPr>
              <a:t>吉比特以太网</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38" name="Rectangle 8"/>
          <p:cNvSpPr>
            <a:spLocks noChangeArrowheads="1"/>
          </p:cNvSpPr>
          <p:nvPr/>
        </p:nvSpPr>
        <p:spPr bwMode="auto">
          <a:xfrm>
            <a:off x="502919" y="1043522"/>
            <a:ext cx="8129015" cy="26314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ts val="3300"/>
              </a:lnSpc>
              <a:buClr>
                <a:srgbClr val="0070C0"/>
              </a:buClr>
            </a:pPr>
            <a:r>
              <a:rPr lang="zh-CN" altLang="en-US" sz="2000" b="1" dirty="0">
                <a:latin typeface="微软雅黑" panose="020B0503020204020204" pitchFamily="34" charset="-122"/>
                <a:ea typeface="微软雅黑" panose="020B0503020204020204" pitchFamily="34" charset="-122"/>
              </a:rPr>
              <a:t>特点：</a:t>
            </a:r>
            <a:endParaRPr lang="zh-CN" altLang="en-US" sz="2000" b="1" dirty="0">
              <a:latin typeface="微软雅黑" panose="020B0503020204020204" pitchFamily="34" charset="-122"/>
              <a:ea typeface="微软雅黑" panose="020B0503020204020204" pitchFamily="34" charset="-122"/>
            </a:endParaRPr>
          </a:p>
          <a:p>
            <a:pPr marL="342900" indent="-342900" eaLnBrk="0" hangingPunct="0">
              <a:lnSpc>
                <a:spcPts val="3300"/>
              </a:lnSpc>
              <a:buClr>
                <a:srgbClr val="7030A0"/>
              </a:buClr>
              <a:buFont typeface="+mj-lt"/>
              <a:buAutoNum type="arabicPeriod"/>
            </a:pPr>
            <a:r>
              <a:rPr lang="zh-CN" altLang="en-US" sz="2000" b="1" dirty="0" smtClean="0">
                <a:latin typeface="微软雅黑" panose="020B0503020204020204" pitchFamily="34" charset="-122"/>
                <a:ea typeface="微软雅黑" panose="020B0503020204020204" pitchFamily="34" charset="-122"/>
              </a:rPr>
              <a:t>允许在 </a:t>
            </a:r>
            <a:r>
              <a:rPr lang="en-US" altLang="zh-CN" sz="2000" b="1" dirty="0" smtClean="0">
                <a:latin typeface="微软雅黑" panose="020B0503020204020204" pitchFamily="34" charset="-122"/>
                <a:ea typeface="微软雅黑" panose="020B0503020204020204" pitchFamily="34" charset="-122"/>
              </a:rPr>
              <a:t>1 </a:t>
            </a:r>
            <a:r>
              <a:rPr lang="en-US" altLang="zh-CN" sz="2000" b="1" dirty="0" err="1" smtClean="0">
                <a:latin typeface="微软雅黑" panose="020B0503020204020204" pitchFamily="34" charset="-122"/>
                <a:ea typeface="微软雅黑" panose="020B0503020204020204" pitchFamily="34" charset="-122"/>
              </a:rPr>
              <a:t>Gbit</a:t>
            </a:r>
            <a:r>
              <a:rPr lang="en-US" altLang="zh-CN" sz="2000" b="1" dirty="0" smtClean="0">
                <a:latin typeface="微软雅黑" panose="020B0503020204020204" pitchFamily="34" charset="-122"/>
                <a:ea typeface="微软雅黑" panose="020B0503020204020204" pitchFamily="34" charset="-122"/>
              </a:rPr>
              <a:t>/s </a:t>
            </a:r>
            <a:r>
              <a:rPr lang="zh-CN" altLang="en-US" sz="2000" b="1" dirty="0" smtClean="0">
                <a:latin typeface="微软雅黑" panose="020B0503020204020204" pitchFamily="34" charset="-122"/>
                <a:ea typeface="微软雅黑" panose="020B0503020204020204" pitchFamily="34" charset="-122"/>
              </a:rPr>
              <a:t>下</a:t>
            </a:r>
            <a:r>
              <a:rPr lang="zh-CN" altLang="en-US" sz="2000" b="1" dirty="0">
                <a:latin typeface="微软雅黑" panose="020B0503020204020204" pitchFamily="34" charset="-122"/>
                <a:ea typeface="微软雅黑" panose="020B0503020204020204" pitchFamily="34" charset="-122"/>
              </a:rPr>
              <a:t>以全双工和</a:t>
            </a:r>
            <a:r>
              <a:rPr lang="zh-CN" altLang="en-US" sz="2000" b="1" dirty="0" smtClean="0">
                <a:latin typeface="微软雅黑" panose="020B0503020204020204" pitchFamily="34" charset="-122"/>
                <a:ea typeface="微软雅黑" panose="020B0503020204020204" pitchFamily="34" charset="-122"/>
              </a:rPr>
              <a:t>半双工 </a:t>
            </a:r>
            <a:r>
              <a:rPr lang="en-US" altLang="zh-CN" sz="2000" b="1" dirty="0" smtClean="0">
                <a:solidFill>
                  <a:srgbClr val="0000FF"/>
                </a:solidFill>
                <a:latin typeface="微软雅黑" panose="020B0503020204020204" pitchFamily="34" charset="-122"/>
                <a:ea typeface="微软雅黑" panose="020B0503020204020204" pitchFamily="34" charset="-122"/>
              </a:rPr>
              <a:t>2 </a:t>
            </a:r>
            <a:r>
              <a:rPr lang="zh-CN" altLang="en-US" sz="2000" b="1" dirty="0" smtClean="0">
                <a:solidFill>
                  <a:srgbClr val="0000FF"/>
                </a:solidFill>
                <a:latin typeface="微软雅黑" panose="020B0503020204020204" pitchFamily="34" charset="-122"/>
                <a:ea typeface="微软雅黑" panose="020B0503020204020204" pitchFamily="34" charset="-122"/>
              </a:rPr>
              <a:t>种</a:t>
            </a:r>
            <a:r>
              <a:rPr lang="zh-CN" altLang="en-US" sz="2000" b="1" dirty="0">
                <a:solidFill>
                  <a:srgbClr val="0000FF"/>
                </a:solidFill>
                <a:latin typeface="微软雅黑" panose="020B0503020204020204" pitchFamily="34" charset="-122"/>
                <a:ea typeface="微软雅黑" panose="020B0503020204020204" pitchFamily="34" charset="-122"/>
              </a:rPr>
              <a:t>方式</a:t>
            </a:r>
            <a:r>
              <a:rPr lang="zh-CN" altLang="en-US" sz="2000" b="1" dirty="0">
                <a:latin typeface="微软雅黑" panose="020B0503020204020204" pitchFamily="34" charset="-122"/>
                <a:ea typeface="微软雅黑" panose="020B0503020204020204" pitchFamily="34" charset="-122"/>
              </a:rPr>
              <a:t>工作。</a:t>
            </a:r>
            <a:endParaRPr lang="zh-CN" altLang="en-US" sz="2000" b="1" dirty="0">
              <a:latin typeface="微软雅黑" panose="020B0503020204020204" pitchFamily="34" charset="-122"/>
              <a:ea typeface="微软雅黑" panose="020B0503020204020204" pitchFamily="34" charset="-122"/>
            </a:endParaRPr>
          </a:p>
          <a:p>
            <a:pPr marL="342900" indent="-342900" eaLnBrk="0" hangingPunct="0">
              <a:lnSpc>
                <a:spcPts val="3300"/>
              </a:lnSpc>
              <a:buClr>
                <a:srgbClr val="7030A0"/>
              </a:buClr>
              <a:buFont typeface="+mj-lt"/>
              <a:buAutoNum type="arabicPeriod"/>
            </a:pPr>
            <a:r>
              <a:rPr lang="zh-CN" altLang="en-US" sz="2000" b="1" dirty="0" smtClean="0">
                <a:latin typeface="微软雅黑" panose="020B0503020204020204" pitchFamily="34" charset="-122"/>
                <a:ea typeface="微软雅黑" panose="020B0503020204020204" pitchFamily="34" charset="-122"/>
              </a:rPr>
              <a:t>使用 </a:t>
            </a:r>
            <a:r>
              <a:rPr lang="en-US" altLang="zh-CN" sz="2000" b="1" dirty="0" smtClean="0">
                <a:solidFill>
                  <a:srgbClr val="0000FF"/>
                </a:solidFill>
                <a:latin typeface="微软雅黑" panose="020B0503020204020204" pitchFamily="34" charset="-122"/>
                <a:ea typeface="微软雅黑" panose="020B0503020204020204" pitchFamily="34" charset="-122"/>
              </a:rPr>
              <a:t>IEEE 802.3 </a:t>
            </a:r>
            <a:r>
              <a:rPr lang="zh-CN" altLang="en-US" sz="2000" b="1" dirty="0" smtClean="0">
                <a:solidFill>
                  <a:srgbClr val="0000FF"/>
                </a:solidFill>
                <a:latin typeface="微软雅黑" panose="020B0503020204020204" pitchFamily="34" charset="-122"/>
                <a:ea typeface="微软雅黑" panose="020B0503020204020204" pitchFamily="34" charset="-122"/>
              </a:rPr>
              <a:t>协议</a:t>
            </a:r>
            <a:r>
              <a:rPr lang="zh-CN" altLang="en-US" sz="2000" b="1" dirty="0">
                <a:solidFill>
                  <a:srgbClr val="0000FF"/>
                </a:solidFill>
                <a:latin typeface="微软雅黑" panose="020B0503020204020204" pitchFamily="34" charset="-122"/>
                <a:ea typeface="微软雅黑" panose="020B0503020204020204" pitchFamily="34" charset="-122"/>
              </a:rPr>
              <a:t>规定</a:t>
            </a:r>
            <a:r>
              <a:rPr lang="zh-CN" altLang="en-US" sz="2000" b="1" dirty="0" smtClean="0">
                <a:solidFill>
                  <a:srgbClr val="0000FF"/>
                </a:solidFill>
                <a:latin typeface="微软雅黑" panose="020B0503020204020204" pitchFamily="34" charset="-122"/>
                <a:ea typeface="微软雅黑" panose="020B0503020204020204" pitchFamily="34" charset="-122"/>
              </a:rPr>
              <a:t>的 </a:t>
            </a:r>
            <a:r>
              <a:rPr lang="en-US" altLang="zh-CN" sz="2000" b="1" dirty="0" smtClean="0">
                <a:solidFill>
                  <a:srgbClr val="0000FF"/>
                </a:solidFill>
                <a:latin typeface="微软雅黑" panose="020B0503020204020204" pitchFamily="34" charset="-122"/>
                <a:ea typeface="微软雅黑" panose="020B0503020204020204" pitchFamily="34" charset="-122"/>
              </a:rPr>
              <a:t>MAC </a:t>
            </a:r>
            <a:r>
              <a:rPr lang="zh-CN" altLang="en-US" sz="2000" b="1" dirty="0" smtClean="0">
                <a:solidFill>
                  <a:srgbClr val="0000FF"/>
                </a:solidFill>
                <a:latin typeface="微软雅黑" panose="020B0503020204020204" pitchFamily="34" charset="-122"/>
                <a:ea typeface="微软雅黑" panose="020B0503020204020204" pitchFamily="34" charset="-122"/>
              </a:rPr>
              <a:t>帧格式</a:t>
            </a:r>
            <a:r>
              <a:rPr lang="zh-CN" altLang="en-US" sz="2000" b="1" dirty="0">
                <a:solidFill>
                  <a:srgbClr val="0000FF"/>
                </a:solidFill>
                <a:latin typeface="微软雅黑" panose="020B0503020204020204" pitchFamily="34" charset="-122"/>
                <a:ea typeface="微软雅黑" panose="020B0503020204020204" pitchFamily="34" charset="-122"/>
              </a:rPr>
              <a:t>。</a:t>
            </a:r>
            <a:endParaRPr lang="zh-CN" altLang="en-US" sz="2000" b="1" dirty="0">
              <a:solidFill>
                <a:srgbClr val="0000FF"/>
              </a:solidFill>
              <a:latin typeface="微软雅黑" panose="020B0503020204020204" pitchFamily="34" charset="-122"/>
              <a:ea typeface="微软雅黑" panose="020B0503020204020204" pitchFamily="34" charset="-122"/>
            </a:endParaRPr>
          </a:p>
          <a:p>
            <a:pPr marL="342900" indent="-342900" eaLnBrk="0" hangingPunct="0">
              <a:lnSpc>
                <a:spcPts val="3300"/>
              </a:lnSpc>
              <a:buClr>
                <a:srgbClr val="7030A0"/>
              </a:buClr>
              <a:buFont typeface="+mj-lt"/>
              <a:buAutoNum type="arabicPeriod"/>
            </a:pPr>
            <a:r>
              <a:rPr lang="zh-CN" altLang="en-US" sz="2000" b="1" dirty="0" smtClean="0">
                <a:latin typeface="微软雅黑" panose="020B0503020204020204" pitchFamily="34" charset="-122"/>
                <a:ea typeface="微软雅黑" panose="020B0503020204020204" pitchFamily="34" charset="-122"/>
              </a:rPr>
              <a:t>在</a:t>
            </a:r>
            <a:r>
              <a:rPr lang="zh-CN" altLang="en-US" sz="2000" b="1" dirty="0">
                <a:solidFill>
                  <a:srgbClr val="0000FF"/>
                </a:solidFill>
                <a:latin typeface="微软雅黑" panose="020B0503020204020204" pitchFamily="34" charset="-122"/>
                <a:ea typeface="微软雅黑" panose="020B0503020204020204" pitchFamily="34" charset="-122"/>
              </a:rPr>
              <a:t>半双工</a:t>
            </a:r>
            <a:r>
              <a:rPr lang="zh-CN" altLang="en-US" sz="2000" b="1" dirty="0">
                <a:latin typeface="微软雅黑" panose="020B0503020204020204" pitchFamily="34" charset="-122"/>
                <a:ea typeface="微软雅黑" panose="020B0503020204020204" pitchFamily="34" charset="-122"/>
              </a:rPr>
              <a:t>方式下</a:t>
            </a:r>
            <a:r>
              <a:rPr lang="zh-CN" altLang="en-US" sz="2000" b="1" dirty="0" smtClean="0">
                <a:latin typeface="微软雅黑" panose="020B0503020204020204" pitchFamily="34" charset="-122"/>
                <a:ea typeface="微软雅黑" panose="020B0503020204020204" pitchFamily="34" charset="-122"/>
              </a:rPr>
              <a:t>使用 </a:t>
            </a:r>
            <a:r>
              <a:rPr lang="en-US" altLang="zh-CN" sz="2000" b="1" dirty="0" smtClean="0">
                <a:latin typeface="微软雅黑" panose="020B0503020204020204" pitchFamily="34" charset="-122"/>
                <a:ea typeface="微软雅黑" panose="020B0503020204020204" pitchFamily="34" charset="-122"/>
              </a:rPr>
              <a:t>CSMA/CD </a:t>
            </a:r>
            <a:r>
              <a:rPr lang="zh-CN" altLang="en-US" sz="2000" b="1" dirty="0" smtClean="0">
                <a:latin typeface="微软雅黑" panose="020B0503020204020204" pitchFamily="34" charset="-122"/>
                <a:ea typeface="微软雅黑" panose="020B0503020204020204" pitchFamily="34" charset="-122"/>
              </a:rPr>
              <a:t>协议</a:t>
            </a:r>
            <a:r>
              <a:rPr lang="zh-CN" altLang="en-US" sz="2000" b="1" dirty="0">
                <a:latin typeface="微软雅黑" panose="020B0503020204020204" pitchFamily="34" charset="-122"/>
                <a:ea typeface="微软雅黑" panose="020B0503020204020204" pitchFamily="34" charset="-122"/>
              </a:rPr>
              <a:t>，而在</a:t>
            </a:r>
            <a:r>
              <a:rPr lang="zh-CN" altLang="en-US" sz="2000" b="1" dirty="0">
                <a:solidFill>
                  <a:srgbClr val="0000FF"/>
                </a:solidFill>
                <a:latin typeface="微软雅黑" panose="020B0503020204020204" pitchFamily="34" charset="-122"/>
                <a:ea typeface="微软雅黑" panose="020B0503020204020204" pitchFamily="34" charset="-122"/>
              </a:rPr>
              <a:t>全双工</a:t>
            </a:r>
            <a:r>
              <a:rPr lang="zh-CN" altLang="en-US" sz="2000" b="1" dirty="0">
                <a:latin typeface="微软雅黑" panose="020B0503020204020204" pitchFamily="34" charset="-122"/>
                <a:ea typeface="微软雅黑" panose="020B0503020204020204" pitchFamily="34" charset="-122"/>
              </a:rPr>
              <a:t>方式不</a:t>
            </a:r>
            <a:r>
              <a:rPr lang="zh-CN" altLang="en-US" sz="2000" b="1" dirty="0" smtClean="0">
                <a:latin typeface="微软雅黑" panose="020B0503020204020204" pitchFamily="34" charset="-122"/>
                <a:ea typeface="微软雅黑" panose="020B0503020204020204" pitchFamily="34" charset="-122"/>
              </a:rPr>
              <a:t>使用 </a:t>
            </a:r>
            <a:r>
              <a:rPr lang="en-US" altLang="zh-CN" sz="2000" b="1" dirty="0" smtClean="0">
                <a:latin typeface="微软雅黑" panose="020B0503020204020204" pitchFamily="34" charset="-122"/>
                <a:ea typeface="微软雅黑" panose="020B0503020204020204" pitchFamily="34" charset="-122"/>
              </a:rPr>
              <a:t>CSMA/CD </a:t>
            </a:r>
            <a:r>
              <a:rPr lang="zh-CN" altLang="en-US" sz="2000" b="1" dirty="0" smtClean="0">
                <a:latin typeface="微软雅黑" panose="020B0503020204020204" pitchFamily="34" charset="-122"/>
                <a:ea typeface="微软雅黑" panose="020B0503020204020204" pitchFamily="34" charset="-122"/>
              </a:rPr>
              <a:t>协议</a:t>
            </a:r>
            <a:r>
              <a:rPr lang="zh-CN" altLang="en-US" sz="2000" b="1" dirty="0">
                <a:latin typeface="微软雅黑" panose="020B0503020204020204" pitchFamily="34" charset="-122"/>
                <a:ea typeface="微软雅黑" panose="020B0503020204020204" pitchFamily="34" charset="-122"/>
              </a:rPr>
              <a:t>。</a:t>
            </a:r>
            <a:endParaRPr lang="zh-CN" altLang="en-US" sz="2000" b="1" dirty="0">
              <a:latin typeface="微软雅黑" panose="020B0503020204020204" pitchFamily="34" charset="-122"/>
              <a:ea typeface="微软雅黑" panose="020B0503020204020204" pitchFamily="34" charset="-122"/>
            </a:endParaRPr>
          </a:p>
          <a:p>
            <a:pPr marL="342900" indent="-342900" eaLnBrk="0" hangingPunct="0">
              <a:lnSpc>
                <a:spcPts val="3300"/>
              </a:lnSpc>
              <a:buClr>
                <a:srgbClr val="7030A0"/>
              </a:buClr>
              <a:buFont typeface="+mj-lt"/>
              <a:buAutoNum type="arabicPeriod"/>
            </a:pPr>
            <a:r>
              <a:rPr lang="zh-CN" altLang="en-US" sz="2000" b="1" dirty="0" smtClean="0">
                <a:latin typeface="微软雅黑" panose="020B0503020204020204" pitchFamily="34" charset="-122"/>
                <a:ea typeface="微软雅黑" panose="020B0503020204020204" pitchFamily="34" charset="-122"/>
              </a:rPr>
              <a:t>与 </a:t>
            </a:r>
            <a:r>
              <a:rPr lang="en-US" altLang="zh-CN" sz="2000" b="1" dirty="0" smtClean="0">
                <a:latin typeface="微软雅黑" panose="020B0503020204020204" pitchFamily="34" charset="-122"/>
                <a:ea typeface="微软雅黑" panose="020B0503020204020204" pitchFamily="34" charset="-122"/>
              </a:rPr>
              <a:t>10BASE-T </a:t>
            </a:r>
            <a:r>
              <a:rPr lang="zh-CN" altLang="en-US" sz="2000" b="1" dirty="0" smtClean="0">
                <a:latin typeface="微软雅黑" panose="020B0503020204020204" pitchFamily="34" charset="-122"/>
                <a:ea typeface="微软雅黑" panose="020B0503020204020204" pitchFamily="34" charset="-122"/>
              </a:rPr>
              <a:t>和 </a:t>
            </a:r>
            <a:r>
              <a:rPr lang="en-US" altLang="zh-CN" sz="2000" b="1" dirty="0" smtClean="0">
                <a:latin typeface="微软雅黑" panose="020B0503020204020204" pitchFamily="34" charset="-122"/>
                <a:ea typeface="微软雅黑" panose="020B0503020204020204" pitchFamily="34" charset="-122"/>
              </a:rPr>
              <a:t>100BASE-T </a:t>
            </a:r>
            <a:r>
              <a:rPr lang="zh-CN" altLang="en-US" sz="2000" b="1" dirty="0" smtClean="0">
                <a:latin typeface="微软雅黑" panose="020B0503020204020204" pitchFamily="34" charset="-122"/>
                <a:ea typeface="微软雅黑" panose="020B0503020204020204" pitchFamily="34" charset="-122"/>
              </a:rPr>
              <a:t>技术</a:t>
            </a:r>
            <a:r>
              <a:rPr lang="zh-CN" altLang="en-US" sz="2000" b="1" dirty="0">
                <a:solidFill>
                  <a:srgbClr val="0000FF"/>
                </a:solidFill>
                <a:latin typeface="微软雅黑" panose="020B0503020204020204" pitchFamily="34" charset="-122"/>
                <a:ea typeface="微软雅黑" panose="020B0503020204020204" pitchFamily="34" charset="-122"/>
              </a:rPr>
              <a:t>向后兼容。</a:t>
            </a:r>
            <a:endParaRPr lang="zh-CN" altLang="en-US" sz="2000" b="1" dirty="0">
              <a:solidFill>
                <a:srgbClr val="0000FF"/>
              </a:solidFill>
              <a:latin typeface="微软雅黑" panose="020B0503020204020204" pitchFamily="34" charset="-122"/>
              <a:ea typeface="微软雅黑" panose="020B0503020204020204" pitchFamily="34" charset="-122"/>
            </a:endParaRPr>
          </a:p>
        </p:txBody>
      </p:sp>
      <p:sp>
        <p:nvSpPr>
          <p:cNvPr id="39" name="对角圆角矩形 38"/>
          <p:cNvSpPr/>
          <p:nvPr/>
        </p:nvSpPr>
        <p:spPr>
          <a:xfrm>
            <a:off x="502919" y="3674680"/>
            <a:ext cx="8129015" cy="956501"/>
          </a:xfrm>
          <a:prstGeom prst="round2DiagRect">
            <a:avLst/>
          </a:prstGeom>
          <a:solidFill>
            <a:srgbClr val="0098F6"/>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0" name="矩形 39"/>
          <p:cNvSpPr/>
          <p:nvPr/>
        </p:nvSpPr>
        <p:spPr>
          <a:xfrm>
            <a:off x="941832" y="3829765"/>
            <a:ext cx="7479792" cy="646331"/>
          </a:xfrm>
          <a:prstGeom prst="rect">
            <a:avLst/>
          </a:prstGeom>
        </p:spPr>
        <p:txBody>
          <a:bodyPr wrap="square">
            <a:spAutoFit/>
          </a:bodyPr>
          <a:p>
            <a:r>
              <a:rPr lang="zh-CN" altLang="en-US" b="1" dirty="0">
                <a:solidFill>
                  <a:schemeClr val="bg1"/>
                </a:solidFill>
                <a:latin typeface="微软雅黑" panose="020B0503020204020204" pitchFamily="34" charset="-122"/>
                <a:ea typeface="微软雅黑" panose="020B0503020204020204" pitchFamily="34" charset="-122"/>
              </a:rPr>
              <a:t>吉比特以太网可用作现有网络的主干网，也可在高带宽（高速率）的应用场合中。</a:t>
            </a:r>
            <a:endParaRPr lang="zh-CN" altLang="en-US"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Tm="2000"/>
    </mc:Choice>
    <mc:Fallback>
      <p:transition spd="slow" advTm="2000"/>
    </mc:Fallback>
  </mc:AlternateContent>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46"/>
          <p:cNvSpPr>
            <a:spLocks noChangeArrowheads="1"/>
          </p:cNvSpPr>
          <p:nvPr/>
        </p:nvSpPr>
        <p:spPr bwMode="auto">
          <a:xfrm>
            <a:off x="502919" y="1011000"/>
            <a:ext cx="8129015" cy="93871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eaLnBrk="0" hangingPunct="0">
              <a:lnSpc>
                <a:spcPts val="3300"/>
              </a:lnSpc>
              <a:buClr>
                <a:srgbClr val="0070C0"/>
              </a:buClr>
              <a:buFont typeface="Wingdings" panose="05000000000000000000" pitchFamily="2" charset="2"/>
              <a:buChar char="l"/>
            </a:pPr>
            <a:r>
              <a:rPr lang="zh-CN" altLang="en-US" sz="2000" b="1" dirty="0" smtClean="0">
                <a:solidFill>
                  <a:srgbClr val="C00000"/>
                </a:solidFill>
                <a:latin typeface="微软雅黑" panose="020B0503020204020204" pitchFamily="34" charset="-122"/>
                <a:ea typeface="微软雅黑" panose="020B0503020204020204" pitchFamily="34" charset="-122"/>
              </a:rPr>
              <a:t>使用 </a:t>
            </a:r>
            <a:r>
              <a:rPr lang="en-US" altLang="zh-CN" sz="2000" b="1" dirty="0" smtClean="0">
                <a:solidFill>
                  <a:srgbClr val="C00000"/>
                </a:solidFill>
                <a:latin typeface="微软雅黑" panose="020B0503020204020204" pitchFamily="34" charset="-122"/>
                <a:ea typeface="微软雅黑" panose="020B0503020204020204" pitchFamily="34" charset="-122"/>
              </a:rPr>
              <a:t>2 </a:t>
            </a:r>
            <a:r>
              <a:rPr lang="zh-CN" altLang="en-US" sz="2000" b="1" dirty="0" smtClean="0">
                <a:solidFill>
                  <a:srgbClr val="C00000"/>
                </a:solidFill>
                <a:latin typeface="微软雅黑" panose="020B0503020204020204" pitchFamily="34" charset="-122"/>
                <a:ea typeface="微软雅黑" panose="020B0503020204020204" pitchFamily="34" charset="-122"/>
              </a:rPr>
              <a:t>种</a:t>
            </a:r>
            <a:r>
              <a:rPr lang="zh-CN" altLang="en-US" sz="2000" b="1" dirty="0">
                <a:solidFill>
                  <a:srgbClr val="C00000"/>
                </a:solidFill>
                <a:latin typeface="微软雅黑" panose="020B0503020204020204" pitchFamily="34" charset="-122"/>
                <a:ea typeface="微软雅黑" panose="020B0503020204020204" pitchFamily="34" charset="-122"/>
              </a:rPr>
              <a:t>成熟的技术：</a:t>
            </a:r>
            <a:r>
              <a:rPr lang="zh-CN" altLang="en-US" sz="2000" b="1" dirty="0">
                <a:latin typeface="微软雅黑" panose="020B0503020204020204" pitchFamily="34" charset="-122"/>
                <a:ea typeface="微软雅黑" panose="020B0503020204020204" pitchFamily="34" charset="-122"/>
              </a:rPr>
              <a:t>一种来自现有的以太网，另一种则是美国国家标准协会 </a:t>
            </a:r>
            <a:r>
              <a:rPr lang="en-US" altLang="zh-CN" sz="2000" b="1" dirty="0">
                <a:latin typeface="微软雅黑" panose="020B0503020204020204" pitchFamily="34" charset="-122"/>
                <a:ea typeface="微软雅黑" panose="020B0503020204020204" pitchFamily="34" charset="-122"/>
              </a:rPr>
              <a:t>ANSI </a:t>
            </a:r>
            <a:r>
              <a:rPr lang="zh-CN" altLang="en-US" sz="2000" b="1" dirty="0">
                <a:latin typeface="微软雅黑" panose="020B0503020204020204" pitchFamily="34" charset="-122"/>
                <a:ea typeface="微软雅黑" panose="020B0503020204020204" pitchFamily="34" charset="-122"/>
              </a:rPr>
              <a:t>制定的光纤通道 </a:t>
            </a:r>
            <a:r>
              <a:rPr lang="en-US" altLang="zh-CN" sz="2000" b="1" dirty="0" smtClean="0">
                <a:latin typeface="微软雅黑" panose="020B0503020204020204" pitchFamily="34" charset="-122"/>
                <a:ea typeface="微软雅黑" panose="020B0503020204020204" pitchFamily="34" charset="-122"/>
              </a:rPr>
              <a:t>FC </a:t>
            </a:r>
            <a:r>
              <a:rPr lang="en-US" altLang="zh-CN" sz="2000" b="1" dirty="0">
                <a:latin typeface="微软雅黑" panose="020B0503020204020204" pitchFamily="34" charset="-122"/>
                <a:ea typeface="微软雅黑" panose="020B0503020204020204" pitchFamily="34" charset="-122"/>
              </a:rPr>
              <a:t>(Fiber Channel)</a:t>
            </a:r>
            <a:r>
              <a:rPr lang="zh-CN" altLang="en-US" sz="2000" b="1" dirty="0">
                <a:latin typeface="微软雅黑" panose="020B0503020204020204" pitchFamily="34" charset="-122"/>
                <a:ea typeface="微软雅黑" panose="020B0503020204020204" pitchFamily="34" charset="-122"/>
              </a:rPr>
              <a:t>。</a:t>
            </a:r>
            <a:endParaRPr lang="zh-CN" altLang="en-US" sz="2000" b="1" dirty="0">
              <a:latin typeface="微软雅黑" panose="020B0503020204020204" pitchFamily="34" charset="-122"/>
              <a:ea typeface="微软雅黑" panose="020B0503020204020204" pitchFamily="34" charset="-122"/>
            </a:endParaRPr>
          </a:p>
        </p:txBody>
      </p:sp>
      <p:sp>
        <p:nvSpPr>
          <p:cNvPr id="37" name="AutoShape 5"/>
          <p:cNvSpPr>
            <a:spLocks noChangeArrowheads="1"/>
          </p:cNvSpPr>
          <p:nvPr/>
        </p:nvSpPr>
        <p:spPr bwMode="auto">
          <a:xfrm>
            <a:off x="502919" y="649515"/>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 name="Rectangle 6"/>
          <p:cNvSpPr>
            <a:spLocks noChangeArrowheads="1"/>
          </p:cNvSpPr>
          <p:nvPr/>
        </p:nvSpPr>
        <p:spPr bwMode="auto">
          <a:xfrm>
            <a:off x="3153866" y="626425"/>
            <a:ext cx="282641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anose="020B0503020204020204" pitchFamily="34" charset="-122"/>
                <a:ea typeface="微软雅黑" panose="020B0503020204020204" pitchFamily="34" charset="-122"/>
              </a:rPr>
              <a:t>吉比特以太网的</a:t>
            </a:r>
            <a:r>
              <a:rPr lang="zh-CN" altLang="en-US" sz="2000" b="1" dirty="0" smtClean="0">
                <a:solidFill>
                  <a:schemeClr val="bg1"/>
                </a:solidFill>
                <a:latin typeface="微软雅黑" panose="020B0503020204020204" pitchFamily="34" charset="-122"/>
                <a:ea typeface="微软雅黑" panose="020B0503020204020204" pitchFamily="34" charset="-122"/>
              </a:rPr>
              <a:t>物理层</a:t>
            </a:r>
            <a:endParaRPr lang="fr-FR" altLang="zh-CN" sz="2000" b="1" dirty="0">
              <a:solidFill>
                <a:schemeClr val="bg1"/>
              </a:solidFill>
              <a:latin typeface="微软雅黑" panose="020B0503020204020204" pitchFamily="34" charset="-122"/>
              <a:ea typeface="微软雅黑" panose="020B0503020204020204" pitchFamily="34" charset="-122"/>
            </a:endParaRPr>
          </a:p>
        </p:txBody>
      </p:sp>
      <p:graphicFrame>
        <p:nvGraphicFramePr>
          <p:cNvPr id="39" name="表格 38"/>
          <p:cNvGraphicFramePr>
            <a:graphicFrameLocks noGrp="1"/>
          </p:cNvGraphicFramePr>
          <p:nvPr/>
        </p:nvGraphicFramePr>
        <p:xfrm>
          <a:off x="521392" y="2316005"/>
          <a:ext cx="8129014" cy="1485190"/>
        </p:xfrm>
        <a:graphic>
          <a:graphicData uri="http://schemas.openxmlformats.org/drawingml/2006/table">
            <a:tbl>
              <a:tblPr firstRow="1" firstCol="1" bandRow="1"/>
              <a:tblGrid>
                <a:gridCol w="1499353"/>
                <a:gridCol w="774511"/>
                <a:gridCol w="1559780"/>
                <a:gridCol w="4295370"/>
              </a:tblGrid>
              <a:tr h="334831">
                <a:tc>
                  <a:txBody>
                    <a:bodyPr/>
                    <a:lstStyle/>
                    <a:p>
                      <a:pPr algn="ctr">
                        <a:lnSpc>
                          <a:spcPct val="100000"/>
                        </a:lnSpc>
                        <a:spcAft>
                          <a:spcPts val="0"/>
                        </a:spcAft>
                        <a:tabLst>
                          <a:tab pos="1752600" algn="l"/>
                        </a:tabLst>
                      </a:pPr>
                      <a:r>
                        <a:rPr lang="zh-CN" sz="1600" b="1" dirty="0">
                          <a:solidFill>
                            <a:schemeClr val="bg1"/>
                          </a:solidFill>
                          <a:effectLst/>
                          <a:latin typeface="微软雅黑" panose="020B0503020204020204" pitchFamily="34" charset="-122"/>
                          <a:ea typeface="微软雅黑" panose="020B0503020204020204" pitchFamily="34" charset="-122"/>
                        </a:rPr>
                        <a:t>名称</a:t>
                      </a:r>
                      <a:endParaRPr lang="zh-CN" sz="1600" b="1" dirty="0">
                        <a:solidFill>
                          <a:schemeClr val="bg1"/>
                        </a:solidFill>
                        <a:effectLst/>
                        <a:latin typeface="微软雅黑" panose="020B0503020204020204" pitchFamily="34" charset="-122"/>
                        <a:ea typeface="微软雅黑" panose="020B0503020204020204" pitchFamily="34" charset="-122"/>
                      </a:endParaRPr>
                    </a:p>
                  </a:txBody>
                  <a:tcPr marL="42953" marR="4295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FF"/>
                    </a:solidFill>
                  </a:tcPr>
                </a:tc>
                <a:tc>
                  <a:txBody>
                    <a:bodyPr/>
                    <a:lstStyle/>
                    <a:p>
                      <a:pPr algn="ctr">
                        <a:lnSpc>
                          <a:spcPct val="100000"/>
                        </a:lnSpc>
                        <a:spcAft>
                          <a:spcPts val="0"/>
                        </a:spcAft>
                        <a:tabLst>
                          <a:tab pos="1752600" algn="l"/>
                        </a:tabLst>
                      </a:pPr>
                      <a:r>
                        <a:rPr lang="zh-CN" sz="1600" b="1" dirty="0">
                          <a:solidFill>
                            <a:schemeClr val="bg1"/>
                          </a:solidFill>
                          <a:effectLst/>
                          <a:latin typeface="微软雅黑" panose="020B0503020204020204" pitchFamily="34" charset="-122"/>
                          <a:ea typeface="微软雅黑" panose="020B0503020204020204" pitchFamily="34" charset="-122"/>
                        </a:rPr>
                        <a:t>媒体</a:t>
                      </a:r>
                      <a:endParaRPr lang="zh-CN" sz="1600" b="1" dirty="0">
                        <a:solidFill>
                          <a:schemeClr val="bg1"/>
                        </a:solidFill>
                        <a:effectLst/>
                        <a:latin typeface="微软雅黑" panose="020B0503020204020204" pitchFamily="34" charset="-122"/>
                        <a:ea typeface="微软雅黑" panose="020B0503020204020204" pitchFamily="34" charset="-122"/>
                      </a:endParaRPr>
                    </a:p>
                  </a:txBody>
                  <a:tcPr marL="42953" marR="4295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FF"/>
                    </a:solidFill>
                  </a:tcPr>
                </a:tc>
                <a:tc>
                  <a:txBody>
                    <a:bodyPr/>
                    <a:lstStyle/>
                    <a:p>
                      <a:pPr algn="ctr">
                        <a:lnSpc>
                          <a:spcPct val="100000"/>
                        </a:lnSpc>
                        <a:spcAft>
                          <a:spcPts val="0"/>
                        </a:spcAft>
                        <a:tabLst>
                          <a:tab pos="1752600" algn="l"/>
                        </a:tabLst>
                      </a:pPr>
                      <a:r>
                        <a:rPr lang="zh-CN" sz="1600" b="1" dirty="0">
                          <a:solidFill>
                            <a:schemeClr val="bg1"/>
                          </a:solidFill>
                          <a:effectLst/>
                          <a:latin typeface="微软雅黑" panose="020B0503020204020204" pitchFamily="34" charset="-122"/>
                          <a:ea typeface="微软雅黑" panose="020B0503020204020204" pitchFamily="34" charset="-122"/>
                        </a:rPr>
                        <a:t>网段最大长度</a:t>
                      </a:r>
                      <a:endParaRPr lang="zh-CN" sz="1600" b="1" dirty="0">
                        <a:solidFill>
                          <a:schemeClr val="bg1"/>
                        </a:solidFill>
                        <a:effectLst/>
                        <a:latin typeface="微软雅黑" panose="020B0503020204020204" pitchFamily="34" charset="-122"/>
                        <a:ea typeface="微软雅黑" panose="020B0503020204020204" pitchFamily="34" charset="-122"/>
                      </a:endParaRPr>
                    </a:p>
                  </a:txBody>
                  <a:tcPr marL="42953" marR="4295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FF"/>
                    </a:solidFill>
                  </a:tcPr>
                </a:tc>
                <a:tc>
                  <a:txBody>
                    <a:bodyPr/>
                    <a:lstStyle/>
                    <a:p>
                      <a:pPr algn="ctr">
                        <a:lnSpc>
                          <a:spcPct val="100000"/>
                        </a:lnSpc>
                        <a:spcAft>
                          <a:spcPts val="0"/>
                        </a:spcAft>
                        <a:tabLst>
                          <a:tab pos="1752600" algn="l"/>
                        </a:tabLst>
                      </a:pPr>
                      <a:r>
                        <a:rPr lang="zh-CN" sz="1600" b="1" dirty="0">
                          <a:solidFill>
                            <a:schemeClr val="bg1"/>
                          </a:solidFill>
                          <a:effectLst/>
                          <a:latin typeface="微软雅黑" panose="020B0503020204020204" pitchFamily="34" charset="-122"/>
                          <a:ea typeface="微软雅黑" panose="020B0503020204020204" pitchFamily="34" charset="-122"/>
                        </a:rPr>
                        <a:t>特点</a:t>
                      </a:r>
                      <a:endParaRPr lang="zh-CN" sz="1600" b="1" dirty="0">
                        <a:solidFill>
                          <a:schemeClr val="bg1"/>
                        </a:solidFill>
                        <a:effectLst/>
                        <a:latin typeface="微软雅黑" panose="020B0503020204020204" pitchFamily="34" charset="-122"/>
                        <a:ea typeface="微软雅黑" panose="020B0503020204020204" pitchFamily="34" charset="-122"/>
                      </a:endParaRPr>
                    </a:p>
                  </a:txBody>
                  <a:tcPr marL="42953" marR="4295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FF"/>
                    </a:solidFill>
                  </a:tcPr>
                </a:tc>
              </a:tr>
              <a:tr h="266345">
                <a:tc>
                  <a:txBody>
                    <a:bodyPr/>
                    <a:lstStyle/>
                    <a:p>
                      <a:pPr algn="l">
                        <a:lnSpc>
                          <a:spcPct val="100000"/>
                        </a:lnSpc>
                        <a:spcAft>
                          <a:spcPts val="0"/>
                        </a:spcAft>
                        <a:tabLst>
                          <a:tab pos="1752600" algn="l"/>
                        </a:tabLst>
                      </a:pPr>
                      <a:r>
                        <a:rPr lang="en-US" sz="1400" b="1" dirty="0">
                          <a:effectLst/>
                          <a:latin typeface="微软雅黑" panose="020B0503020204020204" pitchFamily="34" charset="-122"/>
                          <a:ea typeface="微软雅黑" panose="020B0503020204020204" pitchFamily="34" charset="-122"/>
                        </a:rPr>
                        <a:t>1000BASE-SX</a:t>
                      </a:r>
                      <a:endParaRPr lang="zh-CN" sz="1400" b="1" dirty="0">
                        <a:solidFill>
                          <a:schemeClr val="tx1"/>
                        </a:solidFill>
                        <a:effectLst/>
                        <a:latin typeface="微软雅黑" panose="020B0503020204020204" pitchFamily="34" charset="-122"/>
                        <a:ea typeface="微软雅黑" panose="020B0503020204020204" pitchFamily="34" charset="-122"/>
                      </a:endParaRPr>
                    </a:p>
                  </a:txBody>
                  <a:tcPr marL="42953" marR="4295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c>
                  <a:txBody>
                    <a:bodyPr/>
                    <a:lstStyle/>
                    <a:p>
                      <a:pPr algn="ctr">
                        <a:lnSpc>
                          <a:spcPct val="100000"/>
                        </a:lnSpc>
                        <a:spcAft>
                          <a:spcPts val="0"/>
                        </a:spcAft>
                        <a:tabLst>
                          <a:tab pos="1752600" algn="l"/>
                        </a:tabLst>
                      </a:pPr>
                      <a:r>
                        <a:rPr lang="zh-CN" sz="1400" b="1" dirty="0">
                          <a:effectLst/>
                          <a:latin typeface="微软雅黑" panose="020B0503020204020204" pitchFamily="34" charset="-122"/>
                          <a:ea typeface="微软雅黑" panose="020B0503020204020204" pitchFamily="34" charset="-122"/>
                        </a:rPr>
                        <a:t>光缆</a:t>
                      </a:r>
                      <a:endParaRPr lang="zh-CN" sz="1400" b="1" dirty="0">
                        <a:solidFill>
                          <a:schemeClr val="tx1"/>
                        </a:solidFill>
                        <a:effectLst/>
                        <a:latin typeface="微软雅黑" panose="020B0503020204020204" pitchFamily="34" charset="-122"/>
                        <a:ea typeface="微软雅黑" panose="020B0503020204020204" pitchFamily="34" charset="-122"/>
                      </a:endParaRPr>
                    </a:p>
                  </a:txBody>
                  <a:tcPr marL="42953" marR="4295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c>
                  <a:txBody>
                    <a:bodyPr/>
                    <a:lstStyle/>
                    <a:p>
                      <a:pPr algn="ctr">
                        <a:lnSpc>
                          <a:spcPct val="100000"/>
                        </a:lnSpc>
                        <a:spcAft>
                          <a:spcPts val="0"/>
                        </a:spcAft>
                        <a:tabLst>
                          <a:tab pos="1752600" algn="l"/>
                        </a:tabLst>
                      </a:pPr>
                      <a:r>
                        <a:rPr lang="en-US" sz="1400" b="1" dirty="0">
                          <a:effectLst/>
                          <a:latin typeface="微软雅黑" panose="020B0503020204020204" pitchFamily="34" charset="-122"/>
                          <a:ea typeface="微软雅黑" panose="020B0503020204020204" pitchFamily="34" charset="-122"/>
                        </a:rPr>
                        <a:t>550 m</a:t>
                      </a:r>
                      <a:endParaRPr lang="zh-CN" sz="1400" b="1" dirty="0">
                        <a:solidFill>
                          <a:schemeClr val="tx1"/>
                        </a:solidFill>
                        <a:effectLst/>
                        <a:latin typeface="微软雅黑" panose="020B0503020204020204" pitchFamily="34" charset="-122"/>
                        <a:ea typeface="微软雅黑" panose="020B0503020204020204" pitchFamily="34" charset="-122"/>
                      </a:endParaRPr>
                    </a:p>
                  </a:txBody>
                  <a:tcPr marL="42953" marR="4295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c>
                  <a:txBody>
                    <a:bodyPr/>
                    <a:lstStyle/>
                    <a:p>
                      <a:pPr algn="l">
                        <a:lnSpc>
                          <a:spcPct val="100000"/>
                        </a:lnSpc>
                        <a:spcAft>
                          <a:spcPts val="0"/>
                        </a:spcAft>
                        <a:tabLst>
                          <a:tab pos="1752600" algn="l"/>
                        </a:tabLst>
                      </a:pPr>
                      <a:r>
                        <a:rPr lang="zh-CN" sz="1400" b="1" dirty="0">
                          <a:effectLst/>
                          <a:latin typeface="微软雅黑" panose="020B0503020204020204" pitchFamily="34" charset="-122"/>
                          <a:ea typeface="微软雅黑" panose="020B0503020204020204" pitchFamily="34" charset="-122"/>
                        </a:rPr>
                        <a:t>多模光纤（</a:t>
                      </a:r>
                      <a:r>
                        <a:rPr lang="en-US" sz="1400" b="1" dirty="0" smtClean="0">
                          <a:effectLst/>
                          <a:latin typeface="微软雅黑" panose="020B0503020204020204" pitchFamily="34" charset="-122"/>
                          <a:ea typeface="微软雅黑" panose="020B0503020204020204" pitchFamily="34" charset="-122"/>
                        </a:rPr>
                        <a:t>50 </a:t>
                      </a:r>
                      <a:r>
                        <a:rPr lang="zh-CN" sz="1400" b="1" dirty="0" smtClean="0">
                          <a:effectLst/>
                          <a:latin typeface="微软雅黑" panose="020B0503020204020204" pitchFamily="34" charset="-122"/>
                          <a:ea typeface="微软雅黑" panose="020B0503020204020204" pitchFamily="34" charset="-122"/>
                        </a:rPr>
                        <a:t>和</a:t>
                      </a:r>
                      <a:r>
                        <a:rPr lang="en-US" altLang="zh-CN" sz="1400" b="1" dirty="0" smtClean="0">
                          <a:effectLst/>
                          <a:latin typeface="微软雅黑" panose="020B0503020204020204" pitchFamily="34" charset="-122"/>
                          <a:ea typeface="微软雅黑" panose="020B0503020204020204" pitchFamily="34" charset="-122"/>
                        </a:rPr>
                        <a:t> </a:t>
                      </a:r>
                      <a:r>
                        <a:rPr lang="en-US" sz="1400" b="1" dirty="0" smtClean="0">
                          <a:effectLst/>
                          <a:latin typeface="微软雅黑" panose="020B0503020204020204" pitchFamily="34" charset="-122"/>
                          <a:ea typeface="微软雅黑" panose="020B0503020204020204" pitchFamily="34" charset="-122"/>
                        </a:rPr>
                        <a:t>62.5 </a:t>
                      </a:r>
                      <a:r>
                        <a:rPr lang="en-US" sz="1400" b="1" dirty="0">
                          <a:effectLst/>
                          <a:latin typeface="微软雅黑" panose="020B0503020204020204" pitchFamily="34" charset="-122"/>
                          <a:ea typeface="微软雅黑" panose="020B0503020204020204" pitchFamily="34" charset="-122"/>
                          <a:sym typeface="Symbol" panose="05050102010706020507"/>
                        </a:rPr>
                        <a:t></a:t>
                      </a:r>
                      <a:r>
                        <a:rPr lang="en-US" sz="1400" b="1" dirty="0">
                          <a:effectLst/>
                          <a:latin typeface="微软雅黑" panose="020B0503020204020204" pitchFamily="34" charset="-122"/>
                          <a:ea typeface="微软雅黑" panose="020B0503020204020204" pitchFamily="34" charset="-122"/>
                        </a:rPr>
                        <a:t>m</a:t>
                      </a:r>
                      <a:r>
                        <a:rPr lang="zh-CN" sz="1400" b="1" dirty="0">
                          <a:effectLst/>
                          <a:latin typeface="微软雅黑" panose="020B0503020204020204" pitchFamily="34" charset="-122"/>
                          <a:ea typeface="微软雅黑" panose="020B0503020204020204" pitchFamily="34" charset="-122"/>
                        </a:rPr>
                        <a:t>）</a:t>
                      </a:r>
                      <a:endParaRPr lang="zh-CN" sz="1400" b="1" dirty="0">
                        <a:solidFill>
                          <a:schemeClr val="tx1"/>
                        </a:solidFill>
                        <a:effectLst/>
                        <a:latin typeface="微软雅黑" panose="020B0503020204020204" pitchFamily="34" charset="-122"/>
                        <a:ea typeface="微软雅黑" panose="020B0503020204020204" pitchFamily="34" charset="-122"/>
                      </a:endParaRPr>
                    </a:p>
                  </a:txBody>
                  <a:tcPr marL="42953" marR="4295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r>
              <a:tr h="278173">
                <a:tc>
                  <a:txBody>
                    <a:bodyPr/>
                    <a:lstStyle/>
                    <a:p>
                      <a:pPr algn="l">
                        <a:lnSpc>
                          <a:spcPct val="100000"/>
                        </a:lnSpc>
                        <a:spcAft>
                          <a:spcPts val="0"/>
                        </a:spcAft>
                        <a:tabLst>
                          <a:tab pos="1752600" algn="l"/>
                        </a:tabLst>
                      </a:pPr>
                      <a:r>
                        <a:rPr lang="en-US" sz="1400" b="1" dirty="0">
                          <a:effectLst/>
                          <a:latin typeface="微软雅黑" panose="020B0503020204020204" pitchFamily="34" charset="-122"/>
                          <a:ea typeface="微软雅黑" panose="020B0503020204020204" pitchFamily="34" charset="-122"/>
                        </a:rPr>
                        <a:t>1000BASE-LX</a:t>
                      </a:r>
                      <a:endParaRPr lang="zh-CN" sz="1400" b="1" dirty="0">
                        <a:solidFill>
                          <a:schemeClr val="tx1"/>
                        </a:solidFill>
                        <a:effectLst/>
                        <a:latin typeface="微软雅黑" panose="020B0503020204020204" pitchFamily="34" charset="-122"/>
                        <a:ea typeface="微软雅黑" panose="020B0503020204020204" pitchFamily="34" charset="-122"/>
                      </a:endParaRPr>
                    </a:p>
                  </a:txBody>
                  <a:tcPr marL="42953" marR="4295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00000"/>
                        </a:lnSpc>
                        <a:spcAft>
                          <a:spcPts val="0"/>
                        </a:spcAft>
                        <a:tabLst>
                          <a:tab pos="1752600" algn="l"/>
                        </a:tabLst>
                      </a:pPr>
                      <a:r>
                        <a:rPr lang="zh-CN" sz="1400" b="1" dirty="0">
                          <a:effectLst/>
                          <a:latin typeface="微软雅黑" panose="020B0503020204020204" pitchFamily="34" charset="-122"/>
                          <a:ea typeface="微软雅黑" panose="020B0503020204020204" pitchFamily="34" charset="-122"/>
                        </a:rPr>
                        <a:t>光缆</a:t>
                      </a:r>
                      <a:endParaRPr lang="zh-CN" sz="1400" b="1" dirty="0">
                        <a:solidFill>
                          <a:schemeClr val="tx1"/>
                        </a:solidFill>
                        <a:effectLst/>
                        <a:latin typeface="微软雅黑" panose="020B0503020204020204" pitchFamily="34" charset="-122"/>
                        <a:ea typeface="微软雅黑" panose="020B0503020204020204" pitchFamily="34" charset="-122"/>
                      </a:endParaRPr>
                    </a:p>
                  </a:txBody>
                  <a:tcPr marL="42953" marR="4295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00000"/>
                        </a:lnSpc>
                        <a:spcAft>
                          <a:spcPts val="0"/>
                        </a:spcAft>
                        <a:tabLst>
                          <a:tab pos="1752600" algn="l"/>
                        </a:tabLst>
                      </a:pPr>
                      <a:r>
                        <a:rPr lang="en-US" sz="1400" b="1" dirty="0">
                          <a:effectLst/>
                          <a:latin typeface="微软雅黑" panose="020B0503020204020204" pitchFamily="34" charset="-122"/>
                          <a:ea typeface="微软雅黑" panose="020B0503020204020204" pitchFamily="34" charset="-122"/>
                        </a:rPr>
                        <a:t>5000 m</a:t>
                      </a:r>
                      <a:endParaRPr lang="zh-CN" sz="1400" b="1" dirty="0">
                        <a:solidFill>
                          <a:schemeClr val="tx1"/>
                        </a:solidFill>
                        <a:effectLst/>
                        <a:latin typeface="微软雅黑" panose="020B0503020204020204" pitchFamily="34" charset="-122"/>
                        <a:ea typeface="微软雅黑" panose="020B0503020204020204" pitchFamily="34" charset="-122"/>
                      </a:endParaRPr>
                    </a:p>
                  </a:txBody>
                  <a:tcPr marL="42953" marR="4295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lnSpc>
                          <a:spcPct val="100000"/>
                        </a:lnSpc>
                        <a:spcAft>
                          <a:spcPts val="0"/>
                        </a:spcAft>
                        <a:tabLst>
                          <a:tab pos="1752600" algn="l"/>
                        </a:tabLst>
                      </a:pPr>
                      <a:r>
                        <a:rPr lang="zh-CN" sz="1400" b="1" dirty="0">
                          <a:effectLst/>
                          <a:latin typeface="微软雅黑" panose="020B0503020204020204" pitchFamily="34" charset="-122"/>
                          <a:ea typeface="微软雅黑" panose="020B0503020204020204" pitchFamily="34" charset="-122"/>
                        </a:rPr>
                        <a:t>单模光纤（</a:t>
                      </a:r>
                      <a:r>
                        <a:rPr lang="en-US" sz="1400" b="1" dirty="0">
                          <a:effectLst/>
                          <a:latin typeface="微软雅黑" panose="020B0503020204020204" pitchFamily="34" charset="-122"/>
                          <a:ea typeface="微软雅黑" panose="020B0503020204020204" pitchFamily="34" charset="-122"/>
                        </a:rPr>
                        <a:t>10 </a:t>
                      </a:r>
                      <a:r>
                        <a:rPr lang="en-US" sz="1400" b="1" dirty="0">
                          <a:effectLst/>
                          <a:latin typeface="微软雅黑" panose="020B0503020204020204" pitchFamily="34" charset="-122"/>
                          <a:ea typeface="微软雅黑" panose="020B0503020204020204" pitchFamily="34" charset="-122"/>
                          <a:sym typeface="Symbol" panose="05050102010706020507"/>
                        </a:rPr>
                        <a:t></a:t>
                      </a:r>
                      <a:r>
                        <a:rPr lang="en-US" sz="1400" b="1" dirty="0">
                          <a:effectLst/>
                          <a:latin typeface="微软雅黑" panose="020B0503020204020204" pitchFamily="34" charset="-122"/>
                          <a:ea typeface="微软雅黑" panose="020B0503020204020204" pitchFamily="34" charset="-122"/>
                        </a:rPr>
                        <a:t>m</a:t>
                      </a:r>
                      <a:r>
                        <a:rPr lang="zh-CN" sz="1400" b="1" dirty="0">
                          <a:effectLst/>
                          <a:latin typeface="微软雅黑" panose="020B0503020204020204" pitchFamily="34" charset="-122"/>
                          <a:ea typeface="微软雅黑" panose="020B0503020204020204" pitchFamily="34" charset="-122"/>
                        </a:rPr>
                        <a:t>）多模光纤（</a:t>
                      </a:r>
                      <a:r>
                        <a:rPr lang="en-US" sz="1400" b="1" dirty="0" smtClean="0">
                          <a:effectLst/>
                          <a:latin typeface="微软雅黑" panose="020B0503020204020204" pitchFamily="34" charset="-122"/>
                          <a:ea typeface="微软雅黑" panose="020B0503020204020204" pitchFamily="34" charset="-122"/>
                        </a:rPr>
                        <a:t>50 </a:t>
                      </a:r>
                      <a:r>
                        <a:rPr lang="zh-CN" sz="1400" b="1" dirty="0" smtClean="0">
                          <a:effectLst/>
                          <a:latin typeface="微软雅黑" panose="020B0503020204020204" pitchFamily="34" charset="-122"/>
                          <a:ea typeface="微软雅黑" panose="020B0503020204020204" pitchFamily="34" charset="-122"/>
                        </a:rPr>
                        <a:t>和</a:t>
                      </a:r>
                      <a:r>
                        <a:rPr lang="en-US" altLang="zh-CN" sz="1400" b="1" dirty="0" smtClean="0">
                          <a:effectLst/>
                          <a:latin typeface="微软雅黑" panose="020B0503020204020204" pitchFamily="34" charset="-122"/>
                          <a:ea typeface="微软雅黑" panose="020B0503020204020204" pitchFamily="34" charset="-122"/>
                        </a:rPr>
                        <a:t> </a:t>
                      </a:r>
                      <a:r>
                        <a:rPr lang="en-US" sz="1400" b="1" dirty="0" smtClean="0">
                          <a:effectLst/>
                          <a:latin typeface="微软雅黑" panose="020B0503020204020204" pitchFamily="34" charset="-122"/>
                          <a:ea typeface="微软雅黑" panose="020B0503020204020204" pitchFamily="34" charset="-122"/>
                        </a:rPr>
                        <a:t>62.5 </a:t>
                      </a:r>
                      <a:r>
                        <a:rPr lang="en-US" sz="1400" b="1" dirty="0">
                          <a:effectLst/>
                          <a:latin typeface="微软雅黑" panose="020B0503020204020204" pitchFamily="34" charset="-122"/>
                          <a:ea typeface="微软雅黑" panose="020B0503020204020204" pitchFamily="34" charset="-122"/>
                          <a:sym typeface="Symbol" panose="05050102010706020507"/>
                        </a:rPr>
                        <a:t></a:t>
                      </a:r>
                      <a:r>
                        <a:rPr lang="en-US" sz="1400" b="1" dirty="0">
                          <a:effectLst/>
                          <a:latin typeface="微软雅黑" panose="020B0503020204020204" pitchFamily="34" charset="-122"/>
                          <a:ea typeface="微软雅黑" panose="020B0503020204020204" pitchFamily="34" charset="-122"/>
                        </a:rPr>
                        <a:t>m</a:t>
                      </a:r>
                      <a:r>
                        <a:rPr lang="zh-CN" sz="1400" b="1" dirty="0">
                          <a:effectLst/>
                          <a:latin typeface="微软雅黑" panose="020B0503020204020204" pitchFamily="34" charset="-122"/>
                          <a:ea typeface="微软雅黑" panose="020B0503020204020204" pitchFamily="34" charset="-122"/>
                        </a:rPr>
                        <a:t>）</a:t>
                      </a:r>
                      <a:endParaRPr lang="zh-CN" sz="1400" b="1" dirty="0">
                        <a:solidFill>
                          <a:schemeClr val="tx1"/>
                        </a:solidFill>
                        <a:effectLst/>
                        <a:latin typeface="微软雅黑" panose="020B0503020204020204" pitchFamily="34" charset="-122"/>
                        <a:ea typeface="微软雅黑" panose="020B0503020204020204" pitchFamily="34" charset="-122"/>
                      </a:endParaRPr>
                    </a:p>
                  </a:txBody>
                  <a:tcPr marL="42953" marR="4295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r h="294945">
                <a:tc>
                  <a:txBody>
                    <a:bodyPr/>
                    <a:lstStyle/>
                    <a:p>
                      <a:pPr algn="l">
                        <a:lnSpc>
                          <a:spcPct val="100000"/>
                        </a:lnSpc>
                        <a:spcAft>
                          <a:spcPts val="0"/>
                        </a:spcAft>
                        <a:tabLst>
                          <a:tab pos="1752600" algn="l"/>
                        </a:tabLst>
                      </a:pPr>
                      <a:r>
                        <a:rPr lang="en-US" sz="1400" b="1" dirty="0">
                          <a:effectLst/>
                          <a:latin typeface="微软雅黑" panose="020B0503020204020204" pitchFamily="34" charset="-122"/>
                          <a:ea typeface="微软雅黑" panose="020B0503020204020204" pitchFamily="34" charset="-122"/>
                        </a:rPr>
                        <a:t>1000BASE-CX</a:t>
                      </a:r>
                      <a:endParaRPr lang="zh-CN" sz="1400" b="1" dirty="0">
                        <a:solidFill>
                          <a:schemeClr val="tx1"/>
                        </a:solidFill>
                        <a:effectLst/>
                        <a:latin typeface="微软雅黑" panose="020B0503020204020204" pitchFamily="34" charset="-122"/>
                        <a:ea typeface="微软雅黑" panose="020B0503020204020204" pitchFamily="34" charset="-122"/>
                      </a:endParaRPr>
                    </a:p>
                  </a:txBody>
                  <a:tcPr marL="42953" marR="4295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c>
                  <a:txBody>
                    <a:bodyPr/>
                    <a:lstStyle/>
                    <a:p>
                      <a:pPr algn="ctr">
                        <a:lnSpc>
                          <a:spcPct val="100000"/>
                        </a:lnSpc>
                        <a:spcAft>
                          <a:spcPts val="0"/>
                        </a:spcAft>
                        <a:tabLst>
                          <a:tab pos="1752600" algn="l"/>
                        </a:tabLst>
                      </a:pPr>
                      <a:r>
                        <a:rPr lang="zh-CN" sz="1400" b="1" dirty="0">
                          <a:effectLst/>
                          <a:latin typeface="微软雅黑" panose="020B0503020204020204" pitchFamily="34" charset="-122"/>
                          <a:ea typeface="微软雅黑" panose="020B0503020204020204" pitchFamily="34" charset="-122"/>
                        </a:rPr>
                        <a:t>铜缆</a:t>
                      </a:r>
                      <a:endParaRPr lang="zh-CN" sz="1400" b="1" dirty="0">
                        <a:solidFill>
                          <a:schemeClr val="tx1"/>
                        </a:solidFill>
                        <a:effectLst/>
                        <a:latin typeface="微软雅黑" panose="020B0503020204020204" pitchFamily="34" charset="-122"/>
                        <a:ea typeface="微软雅黑" panose="020B0503020204020204" pitchFamily="34" charset="-122"/>
                      </a:endParaRPr>
                    </a:p>
                  </a:txBody>
                  <a:tcPr marL="42953" marR="4295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c>
                  <a:txBody>
                    <a:bodyPr/>
                    <a:lstStyle/>
                    <a:p>
                      <a:pPr algn="ctr">
                        <a:lnSpc>
                          <a:spcPct val="100000"/>
                        </a:lnSpc>
                        <a:spcAft>
                          <a:spcPts val="0"/>
                        </a:spcAft>
                        <a:tabLst>
                          <a:tab pos="1752600" algn="l"/>
                        </a:tabLst>
                      </a:pPr>
                      <a:r>
                        <a:rPr lang="en-US" sz="1400" b="1" dirty="0">
                          <a:effectLst/>
                          <a:latin typeface="微软雅黑" panose="020B0503020204020204" pitchFamily="34" charset="-122"/>
                          <a:ea typeface="微软雅黑" panose="020B0503020204020204" pitchFamily="34" charset="-122"/>
                        </a:rPr>
                        <a:t>25 m</a:t>
                      </a:r>
                      <a:endParaRPr lang="zh-CN" sz="1400" b="1" dirty="0">
                        <a:solidFill>
                          <a:schemeClr val="tx1"/>
                        </a:solidFill>
                        <a:effectLst/>
                        <a:latin typeface="微软雅黑" panose="020B0503020204020204" pitchFamily="34" charset="-122"/>
                        <a:ea typeface="微软雅黑" panose="020B0503020204020204" pitchFamily="34" charset="-122"/>
                      </a:endParaRPr>
                    </a:p>
                  </a:txBody>
                  <a:tcPr marL="42953" marR="4295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c>
                  <a:txBody>
                    <a:bodyPr/>
                    <a:lstStyle/>
                    <a:p>
                      <a:pPr algn="l">
                        <a:lnSpc>
                          <a:spcPct val="100000"/>
                        </a:lnSpc>
                        <a:spcAft>
                          <a:spcPts val="0"/>
                        </a:spcAft>
                        <a:tabLst>
                          <a:tab pos="1752600" algn="l"/>
                        </a:tabLst>
                      </a:pPr>
                      <a:r>
                        <a:rPr lang="zh-CN" sz="1400" b="1" dirty="0" smtClean="0">
                          <a:effectLst/>
                          <a:latin typeface="微软雅黑" panose="020B0503020204020204" pitchFamily="34" charset="-122"/>
                          <a:ea typeface="微软雅黑" panose="020B0503020204020204" pitchFamily="34" charset="-122"/>
                        </a:rPr>
                        <a:t>使用</a:t>
                      </a:r>
                      <a:r>
                        <a:rPr lang="en-US" altLang="zh-CN" sz="1400" b="1" dirty="0" smtClean="0">
                          <a:effectLst/>
                          <a:latin typeface="微软雅黑" panose="020B0503020204020204" pitchFamily="34" charset="-122"/>
                          <a:ea typeface="微软雅黑" panose="020B0503020204020204" pitchFamily="34" charset="-122"/>
                        </a:rPr>
                        <a:t> </a:t>
                      </a:r>
                      <a:r>
                        <a:rPr lang="en-US" sz="1400" b="1" dirty="0" smtClean="0">
                          <a:effectLst/>
                          <a:latin typeface="微软雅黑" panose="020B0503020204020204" pitchFamily="34" charset="-122"/>
                          <a:ea typeface="微软雅黑" panose="020B0503020204020204" pitchFamily="34" charset="-122"/>
                        </a:rPr>
                        <a:t>2 </a:t>
                      </a:r>
                      <a:r>
                        <a:rPr lang="zh-CN" sz="1400" b="1" dirty="0" smtClean="0">
                          <a:effectLst/>
                          <a:latin typeface="微软雅黑" panose="020B0503020204020204" pitchFamily="34" charset="-122"/>
                          <a:ea typeface="微软雅黑" panose="020B0503020204020204" pitchFamily="34" charset="-122"/>
                        </a:rPr>
                        <a:t>对</a:t>
                      </a:r>
                      <a:r>
                        <a:rPr lang="zh-CN" sz="1400" b="1" dirty="0">
                          <a:effectLst/>
                          <a:latin typeface="微软雅黑" panose="020B0503020204020204" pitchFamily="34" charset="-122"/>
                          <a:ea typeface="微软雅黑" panose="020B0503020204020204" pitchFamily="34" charset="-122"/>
                        </a:rPr>
                        <a:t>屏蔽双绞线</a:t>
                      </a:r>
                      <a:r>
                        <a:rPr lang="zh-CN" sz="1400" b="1" dirty="0" smtClean="0">
                          <a:effectLst/>
                          <a:latin typeface="微软雅黑" panose="020B0503020204020204" pitchFamily="34" charset="-122"/>
                          <a:ea typeface="微软雅黑" panose="020B0503020204020204" pitchFamily="34" charset="-122"/>
                        </a:rPr>
                        <a:t>电缆</a:t>
                      </a:r>
                      <a:r>
                        <a:rPr lang="en-US" altLang="zh-CN" sz="1400" b="1" dirty="0" smtClean="0">
                          <a:effectLst/>
                          <a:latin typeface="微软雅黑" panose="020B0503020204020204" pitchFamily="34" charset="-122"/>
                          <a:ea typeface="微软雅黑" panose="020B0503020204020204" pitchFamily="34" charset="-122"/>
                        </a:rPr>
                        <a:t> </a:t>
                      </a:r>
                      <a:r>
                        <a:rPr lang="en-US" sz="1400" b="1" dirty="0" smtClean="0">
                          <a:effectLst/>
                          <a:latin typeface="微软雅黑" panose="020B0503020204020204" pitchFamily="34" charset="-122"/>
                          <a:ea typeface="微软雅黑" panose="020B0503020204020204" pitchFamily="34" charset="-122"/>
                        </a:rPr>
                        <a:t>STP</a:t>
                      </a:r>
                      <a:endParaRPr lang="zh-CN" sz="1400" b="1" dirty="0">
                        <a:solidFill>
                          <a:schemeClr val="tx1"/>
                        </a:solidFill>
                        <a:effectLst/>
                        <a:latin typeface="微软雅黑" panose="020B0503020204020204" pitchFamily="34" charset="-122"/>
                        <a:ea typeface="微软雅黑" panose="020B0503020204020204" pitchFamily="34" charset="-122"/>
                      </a:endParaRPr>
                    </a:p>
                  </a:txBody>
                  <a:tcPr marL="42953" marR="4295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r>
              <a:tr h="310896">
                <a:tc>
                  <a:txBody>
                    <a:bodyPr/>
                    <a:lstStyle/>
                    <a:p>
                      <a:pPr algn="l">
                        <a:lnSpc>
                          <a:spcPct val="100000"/>
                        </a:lnSpc>
                        <a:spcAft>
                          <a:spcPts val="0"/>
                        </a:spcAft>
                        <a:tabLst>
                          <a:tab pos="1752600" algn="l"/>
                        </a:tabLst>
                      </a:pPr>
                      <a:r>
                        <a:rPr lang="en-US" sz="1400" b="1" dirty="0">
                          <a:effectLst/>
                          <a:latin typeface="微软雅黑" panose="020B0503020204020204" pitchFamily="34" charset="-122"/>
                          <a:ea typeface="微软雅黑" panose="020B0503020204020204" pitchFamily="34" charset="-122"/>
                        </a:rPr>
                        <a:t>1000BASE-T</a:t>
                      </a:r>
                      <a:endParaRPr lang="zh-CN" sz="1400" b="1" dirty="0">
                        <a:solidFill>
                          <a:schemeClr val="tx1"/>
                        </a:solidFill>
                        <a:effectLst/>
                        <a:latin typeface="微软雅黑" panose="020B0503020204020204" pitchFamily="34" charset="-122"/>
                        <a:ea typeface="微软雅黑" panose="020B0503020204020204" pitchFamily="34" charset="-122"/>
                      </a:endParaRPr>
                    </a:p>
                  </a:txBody>
                  <a:tcPr marL="42953" marR="4295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00000"/>
                        </a:lnSpc>
                        <a:spcAft>
                          <a:spcPts val="0"/>
                        </a:spcAft>
                        <a:tabLst>
                          <a:tab pos="1752600" algn="l"/>
                        </a:tabLst>
                      </a:pPr>
                      <a:r>
                        <a:rPr lang="zh-CN" sz="1400" b="1" dirty="0">
                          <a:effectLst/>
                          <a:latin typeface="微软雅黑" panose="020B0503020204020204" pitchFamily="34" charset="-122"/>
                          <a:ea typeface="微软雅黑" panose="020B0503020204020204" pitchFamily="34" charset="-122"/>
                        </a:rPr>
                        <a:t>铜缆</a:t>
                      </a:r>
                      <a:endParaRPr lang="zh-CN" sz="1400" b="1" dirty="0">
                        <a:solidFill>
                          <a:schemeClr val="tx1"/>
                        </a:solidFill>
                        <a:effectLst/>
                        <a:latin typeface="微软雅黑" panose="020B0503020204020204" pitchFamily="34" charset="-122"/>
                        <a:ea typeface="微软雅黑" panose="020B0503020204020204" pitchFamily="34" charset="-122"/>
                      </a:endParaRPr>
                    </a:p>
                  </a:txBody>
                  <a:tcPr marL="42953" marR="4295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00000"/>
                        </a:lnSpc>
                        <a:spcAft>
                          <a:spcPts val="0"/>
                        </a:spcAft>
                        <a:tabLst>
                          <a:tab pos="1752600" algn="l"/>
                        </a:tabLst>
                      </a:pPr>
                      <a:r>
                        <a:rPr lang="en-US" sz="1400" b="1" dirty="0">
                          <a:effectLst/>
                          <a:latin typeface="微软雅黑" panose="020B0503020204020204" pitchFamily="34" charset="-122"/>
                          <a:ea typeface="微软雅黑" panose="020B0503020204020204" pitchFamily="34" charset="-122"/>
                        </a:rPr>
                        <a:t>100 m</a:t>
                      </a:r>
                      <a:endParaRPr lang="zh-CN" sz="1400" b="1" dirty="0">
                        <a:solidFill>
                          <a:schemeClr val="tx1"/>
                        </a:solidFill>
                        <a:effectLst/>
                        <a:latin typeface="微软雅黑" panose="020B0503020204020204" pitchFamily="34" charset="-122"/>
                        <a:ea typeface="微软雅黑" panose="020B0503020204020204" pitchFamily="34" charset="-122"/>
                      </a:endParaRPr>
                    </a:p>
                  </a:txBody>
                  <a:tcPr marL="42953" marR="4295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a:lnSpc>
                          <a:spcPct val="100000"/>
                        </a:lnSpc>
                        <a:spcAft>
                          <a:spcPts val="0"/>
                        </a:spcAft>
                        <a:tabLst>
                          <a:tab pos="1752600" algn="l"/>
                        </a:tabLst>
                      </a:pPr>
                      <a:r>
                        <a:rPr lang="zh-CN" sz="1400" b="1" dirty="0" smtClean="0">
                          <a:effectLst/>
                          <a:latin typeface="微软雅黑" panose="020B0503020204020204" pitchFamily="34" charset="-122"/>
                          <a:ea typeface="微软雅黑" panose="020B0503020204020204" pitchFamily="34" charset="-122"/>
                        </a:rPr>
                        <a:t>使用</a:t>
                      </a:r>
                      <a:r>
                        <a:rPr lang="en-US" altLang="zh-CN" sz="1400" b="1" dirty="0" smtClean="0">
                          <a:effectLst/>
                          <a:latin typeface="微软雅黑" panose="020B0503020204020204" pitchFamily="34" charset="-122"/>
                          <a:ea typeface="微软雅黑" panose="020B0503020204020204" pitchFamily="34" charset="-122"/>
                        </a:rPr>
                        <a:t> </a:t>
                      </a:r>
                      <a:r>
                        <a:rPr lang="en-US" sz="1400" b="1" dirty="0" smtClean="0">
                          <a:effectLst/>
                          <a:latin typeface="微软雅黑" panose="020B0503020204020204" pitchFamily="34" charset="-122"/>
                          <a:ea typeface="微软雅黑" panose="020B0503020204020204" pitchFamily="34" charset="-122"/>
                        </a:rPr>
                        <a:t>4 </a:t>
                      </a:r>
                      <a:r>
                        <a:rPr lang="zh-CN" sz="1400" b="1" dirty="0" smtClean="0">
                          <a:effectLst/>
                          <a:latin typeface="微软雅黑" panose="020B0503020204020204" pitchFamily="34" charset="-122"/>
                          <a:ea typeface="微软雅黑" panose="020B0503020204020204" pitchFamily="34" charset="-122"/>
                        </a:rPr>
                        <a:t>对</a:t>
                      </a:r>
                      <a:r>
                        <a:rPr lang="en-US" altLang="zh-CN" sz="1400" b="1" dirty="0" smtClean="0">
                          <a:effectLst/>
                          <a:latin typeface="微软雅黑" panose="020B0503020204020204" pitchFamily="34" charset="-122"/>
                          <a:ea typeface="微软雅黑" panose="020B0503020204020204" pitchFamily="34" charset="-122"/>
                        </a:rPr>
                        <a:t> </a:t>
                      </a:r>
                      <a:r>
                        <a:rPr lang="en-US" sz="1400" b="1" dirty="0" smtClean="0">
                          <a:effectLst/>
                          <a:latin typeface="微软雅黑" panose="020B0503020204020204" pitchFamily="34" charset="-122"/>
                          <a:ea typeface="微软雅黑" panose="020B0503020204020204" pitchFamily="34" charset="-122"/>
                        </a:rPr>
                        <a:t>UTP 5 </a:t>
                      </a:r>
                      <a:r>
                        <a:rPr lang="zh-CN" sz="1400" b="1" dirty="0" smtClean="0">
                          <a:effectLst/>
                          <a:latin typeface="微软雅黑" panose="020B0503020204020204" pitchFamily="34" charset="-122"/>
                          <a:ea typeface="微软雅黑" panose="020B0503020204020204" pitchFamily="34" charset="-122"/>
                        </a:rPr>
                        <a:t>类</a:t>
                      </a:r>
                      <a:r>
                        <a:rPr lang="zh-CN" sz="1400" b="1" dirty="0">
                          <a:effectLst/>
                          <a:latin typeface="微软雅黑" panose="020B0503020204020204" pitchFamily="34" charset="-122"/>
                          <a:ea typeface="微软雅黑" panose="020B0503020204020204" pitchFamily="34" charset="-122"/>
                        </a:rPr>
                        <a:t>线</a:t>
                      </a:r>
                      <a:endParaRPr lang="zh-CN" sz="1400" b="1" dirty="0">
                        <a:solidFill>
                          <a:schemeClr val="tx1"/>
                        </a:solidFill>
                        <a:effectLst/>
                        <a:latin typeface="微软雅黑" panose="020B0503020204020204" pitchFamily="34" charset="-122"/>
                        <a:ea typeface="微软雅黑" panose="020B0503020204020204" pitchFamily="34" charset="-122"/>
                      </a:endParaRPr>
                    </a:p>
                  </a:txBody>
                  <a:tcPr marL="42953" marR="4295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r>
            </a:tbl>
          </a:graphicData>
        </a:graphic>
      </p:graphicFrame>
      <p:sp>
        <p:nvSpPr>
          <p:cNvPr id="32" name="矩形 31"/>
          <p:cNvSpPr/>
          <p:nvPr/>
        </p:nvSpPr>
        <p:spPr>
          <a:xfrm>
            <a:off x="3205161" y="1969763"/>
            <a:ext cx="2723824" cy="369332"/>
          </a:xfrm>
          <a:prstGeom prst="rect">
            <a:avLst/>
          </a:prstGeom>
        </p:spPr>
        <p:txBody>
          <a:bodyPr wrap="none">
            <a:spAutoFit/>
          </a:bodyPr>
          <a:lstStyle/>
          <a:p>
            <a:pPr lvl="0" algn="ctr" fontAlgn="base">
              <a:spcBef>
                <a:spcPct val="0"/>
              </a:spcBef>
              <a:spcAft>
                <a:spcPct val="0"/>
              </a:spcAft>
              <a:tabLst>
                <a:tab pos="1752600" algn="l"/>
              </a:tabLst>
            </a:pPr>
            <a:r>
              <a:rPr lang="zh-CN" altLang="zh-CN" b="1" dirty="0">
                <a:solidFill>
                  <a:srgbClr val="000099"/>
                </a:solidFill>
                <a:latin typeface="微软雅黑" panose="020B0503020204020204" pitchFamily="34" charset="-122"/>
                <a:ea typeface="微软雅黑" panose="020B0503020204020204" pitchFamily="34" charset="-122"/>
                <a:cs typeface="Times New Roman" panose="02020603050405020304" pitchFamily="18" charset="0"/>
              </a:rPr>
              <a:t>吉比特以太网物理层标准</a:t>
            </a:r>
            <a:endParaRPr lang="zh-CN" altLang="zh-CN" b="1" dirty="0">
              <a:solidFill>
                <a:srgbClr val="000099"/>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Tm="2000"/>
    </mc:Choice>
    <mc:Fallback>
      <p:transition spd="slow" advTm="2000"/>
    </mc:Fallback>
  </mc:AlternateContent>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46"/>
          <p:cNvSpPr>
            <a:spLocks noChangeArrowheads="1"/>
          </p:cNvSpPr>
          <p:nvPr/>
        </p:nvSpPr>
        <p:spPr bwMode="auto">
          <a:xfrm>
            <a:off x="502919" y="1007305"/>
            <a:ext cx="8129015" cy="22082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eaLnBrk="0" hangingPunct="0">
              <a:lnSpc>
                <a:spcPts val="3300"/>
              </a:lnSpc>
              <a:buClr>
                <a:srgbClr val="0070C0"/>
              </a:buClr>
              <a:buFont typeface="Wingdings" panose="05000000000000000000" pitchFamily="2" charset="2"/>
              <a:buChar char="l"/>
            </a:pPr>
            <a:r>
              <a:rPr lang="zh-CN" altLang="en-US" sz="2000" b="1" dirty="0" smtClean="0">
                <a:latin typeface="微软雅黑" panose="020B0503020204020204" pitchFamily="34" charset="-122"/>
                <a:ea typeface="微软雅黑" panose="020B0503020204020204" pitchFamily="34" charset="-122"/>
              </a:rPr>
              <a:t>半双工时采用 </a:t>
            </a:r>
            <a:r>
              <a:rPr lang="en-US" altLang="zh-CN" sz="2000" b="1" dirty="0" smtClean="0">
                <a:latin typeface="微软雅黑" panose="020B0503020204020204" pitchFamily="34" charset="-122"/>
                <a:ea typeface="微软雅黑" panose="020B0503020204020204" pitchFamily="34" charset="-122"/>
              </a:rPr>
              <a:t>CSMA/CD</a:t>
            </a:r>
            <a:r>
              <a:rPr lang="zh-CN" altLang="en-US" sz="2000" b="1" dirty="0" smtClean="0">
                <a:latin typeface="微软雅黑" panose="020B0503020204020204" pitchFamily="34" charset="-122"/>
                <a:ea typeface="微软雅黑" panose="020B0503020204020204" pitchFamily="34" charset="-122"/>
              </a:rPr>
              <a:t>，必须</a:t>
            </a:r>
            <a:r>
              <a:rPr lang="zh-CN" altLang="en-US" sz="2000" b="1" dirty="0">
                <a:latin typeface="微软雅黑" panose="020B0503020204020204" pitchFamily="34" charset="-122"/>
                <a:ea typeface="微软雅黑" panose="020B0503020204020204" pitchFamily="34" charset="-122"/>
              </a:rPr>
              <a:t>进行碰撞检测。</a:t>
            </a:r>
            <a:endParaRPr lang="zh-CN" altLang="en-US" sz="2000" b="1" dirty="0">
              <a:latin typeface="微软雅黑" panose="020B0503020204020204" pitchFamily="34" charset="-122"/>
              <a:ea typeface="微软雅黑" panose="020B0503020204020204" pitchFamily="34" charset="-122"/>
            </a:endParaRPr>
          </a:p>
          <a:p>
            <a:pPr marL="342900" indent="-342900" eaLnBrk="0" hangingPunct="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为保持 </a:t>
            </a:r>
            <a:r>
              <a:rPr lang="en-US" altLang="zh-CN" sz="2000" b="1" dirty="0">
                <a:latin typeface="微软雅黑" panose="020B0503020204020204" pitchFamily="34" charset="-122"/>
                <a:ea typeface="微软雅黑" panose="020B0503020204020204" pitchFamily="34" charset="-122"/>
              </a:rPr>
              <a:t>64 </a:t>
            </a:r>
            <a:r>
              <a:rPr lang="zh-CN" altLang="en-US" sz="2000" b="1" dirty="0">
                <a:latin typeface="微软雅黑" panose="020B0503020204020204" pitchFamily="34" charset="-122"/>
                <a:ea typeface="微软雅黑" panose="020B0503020204020204" pitchFamily="34" charset="-122"/>
              </a:rPr>
              <a:t>字节最小帧长度，以及 </a:t>
            </a:r>
            <a:r>
              <a:rPr lang="en-US" altLang="zh-CN" sz="2000" b="1" dirty="0">
                <a:latin typeface="微软雅黑" panose="020B0503020204020204" pitchFamily="34" charset="-122"/>
                <a:ea typeface="微软雅黑" panose="020B0503020204020204" pitchFamily="34" charset="-122"/>
              </a:rPr>
              <a:t>100 </a:t>
            </a:r>
            <a:r>
              <a:rPr lang="zh-CN" altLang="en-US" sz="2000" b="1" dirty="0">
                <a:latin typeface="微软雅黑" panose="020B0503020204020204" pitchFamily="34" charset="-122"/>
                <a:ea typeface="微软雅黑" panose="020B0503020204020204" pitchFamily="34" charset="-122"/>
              </a:rPr>
              <a:t>米的网段的最大长度</a:t>
            </a:r>
            <a:r>
              <a:rPr lang="zh-CN" altLang="en-US" sz="2000" b="1" dirty="0" smtClean="0">
                <a:latin typeface="微软雅黑" panose="020B0503020204020204" pitchFamily="34" charset="-122"/>
                <a:ea typeface="微软雅黑" panose="020B0503020204020204" pitchFamily="34" charset="-122"/>
              </a:rPr>
              <a:t>，增加了 </a:t>
            </a:r>
            <a:r>
              <a:rPr lang="en-US" altLang="zh-CN" sz="2000" b="1" dirty="0" smtClean="0">
                <a:latin typeface="微软雅黑" panose="020B0503020204020204" pitchFamily="34" charset="-122"/>
                <a:ea typeface="微软雅黑" panose="020B0503020204020204" pitchFamily="34" charset="-122"/>
              </a:rPr>
              <a:t>2 </a:t>
            </a:r>
            <a:r>
              <a:rPr lang="zh-CN" altLang="en-US" sz="2000" b="1" dirty="0" smtClean="0">
                <a:latin typeface="微软雅黑" panose="020B0503020204020204" pitchFamily="34" charset="-122"/>
                <a:ea typeface="微软雅黑" panose="020B0503020204020204" pitchFamily="34" charset="-122"/>
              </a:rPr>
              <a:t>个</a:t>
            </a:r>
            <a:r>
              <a:rPr lang="zh-CN" altLang="en-US" sz="2000" b="1" dirty="0">
                <a:latin typeface="微软雅黑" panose="020B0503020204020204" pitchFamily="34" charset="-122"/>
                <a:ea typeface="微软雅黑" panose="020B0503020204020204" pitchFamily="34" charset="-122"/>
              </a:rPr>
              <a:t>功能：</a:t>
            </a:r>
            <a:endParaRPr lang="zh-CN" altLang="en-US" sz="2000" b="1" dirty="0">
              <a:latin typeface="微软雅黑" panose="020B0503020204020204" pitchFamily="34" charset="-122"/>
              <a:ea typeface="微软雅黑" panose="020B0503020204020204" pitchFamily="34" charset="-122"/>
            </a:endParaRPr>
          </a:p>
          <a:p>
            <a:pPr marL="716280" indent="-342900" eaLnBrk="0" hangingPunct="0">
              <a:lnSpc>
                <a:spcPts val="3300"/>
              </a:lnSpc>
              <a:buClr>
                <a:srgbClr val="7030A0"/>
              </a:buClr>
              <a:buFont typeface="+mj-lt"/>
              <a:buAutoNum type="arabicPeriod"/>
            </a:pPr>
            <a:r>
              <a:rPr lang="zh-CN" altLang="en-US" sz="2000" b="1" dirty="0">
                <a:solidFill>
                  <a:srgbClr val="0000FF"/>
                </a:solidFill>
                <a:latin typeface="微软雅黑" panose="020B0503020204020204" pitchFamily="34" charset="-122"/>
                <a:ea typeface="微软雅黑" panose="020B0503020204020204" pitchFamily="34" charset="-122"/>
              </a:rPr>
              <a:t>载波延伸</a:t>
            </a:r>
            <a:r>
              <a:rPr lang="zh-CN" altLang="en-US" sz="2000" b="1" dirty="0">
                <a:latin typeface="微软雅黑" panose="020B0503020204020204" pitchFamily="34" charset="-122"/>
                <a:ea typeface="微软雅黑" panose="020B0503020204020204" pitchFamily="34" charset="-122"/>
              </a:rPr>
              <a:t> </a:t>
            </a:r>
            <a:r>
              <a:rPr lang="en-US" altLang="zh-CN" sz="2000" b="1" dirty="0">
                <a:latin typeface="微软雅黑" panose="020B0503020204020204" pitchFamily="34" charset="-122"/>
                <a:ea typeface="微软雅黑" panose="020B0503020204020204" pitchFamily="34" charset="-122"/>
              </a:rPr>
              <a:t>(carrier extension)</a:t>
            </a:r>
            <a:endParaRPr lang="en-US" altLang="zh-CN" sz="2000" b="1" dirty="0">
              <a:latin typeface="微软雅黑" panose="020B0503020204020204" pitchFamily="34" charset="-122"/>
              <a:ea typeface="微软雅黑" panose="020B0503020204020204" pitchFamily="34" charset="-122"/>
            </a:endParaRPr>
          </a:p>
          <a:p>
            <a:pPr marL="716280" indent="-342900" eaLnBrk="0" hangingPunct="0">
              <a:lnSpc>
                <a:spcPts val="3300"/>
              </a:lnSpc>
              <a:buClr>
                <a:srgbClr val="7030A0"/>
              </a:buClr>
              <a:buFont typeface="+mj-lt"/>
              <a:buAutoNum type="arabicPeriod"/>
            </a:pPr>
            <a:r>
              <a:rPr lang="zh-CN" altLang="en-US" sz="2000" b="1" dirty="0">
                <a:solidFill>
                  <a:srgbClr val="0000FF"/>
                </a:solidFill>
                <a:latin typeface="微软雅黑" panose="020B0503020204020204" pitchFamily="34" charset="-122"/>
                <a:ea typeface="微软雅黑" panose="020B0503020204020204" pitchFamily="34" charset="-122"/>
              </a:rPr>
              <a:t>分组突发 </a:t>
            </a:r>
            <a:r>
              <a:rPr lang="en-US" altLang="zh-CN" sz="2000" b="1" dirty="0">
                <a:latin typeface="微软雅黑" panose="020B0503020204020204" pitchFamily="34" charset="-122"/>
                <a:ea typeface="微软雅黑" panose="020B0503020204020204" pitchFamily="34" charset="-122"/>
              </a:rPr>
              <a:t>(packet bursting)</a:t>
            </a:r>
            <a:endParaRPr lang="en-US" altLang="zh-CN" sz="2000" b="1" dirty="0">
              <a:latin typeface="微软雅黑" panose="020B0503020204020204" pitchFamily="34" charset="-122"/>
              <a:ea typeface="微软雅黑" panose="020B0503020204020204" pitchFamily="34" charset="-122"/>
            </a:endParaRPr>
          </a:p>
        </p:txBody>
      </p:sp>
      <p:sp>
        <p:nvSpPr>
          <p:cNvPr id="37" name="AutoShape 5"/>
          <p:cNvSpPr>
            <a:spLocks noChangeArrowheads="1"/>
          </p:cNvSpPr>
          <p:nvPr/>
        </p:nvSpPr>
        <p:spPr bwMode="auto">
          <a:xfrm>
            <a:off x="502919" y="645820"/>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 name="Rectangle 6"/>
          <p:cNvSpPr>
            <a:spLocks noChangeArrowheads="1"/>
          </p:cNvSpPr>
          <p:nvPr/>
        </p:nvSpPr>
        <p:spPr bwMode="auto">
          <a:xfrm>
            <a:off x="2679377" y="622730"/>
            <a:ext cx="377539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anose="020B0503020204020204" pitchFamily="34" charset="-122"/>
                <a:ea typeface="微软雅黑" panose="020B0503020204020204" pitchFamily="34" charset="-122"/>
              </a:rPr>
              <a:t>半双工方式工作的吉比特以太网</a:t>
            </a:r>
            <a:endParaRPr lang="fr-FR" altLang="zh-CN" sz="2000" b="1" dirty="0">
              <a:solidFill>
                <a:schemeClr val="bg1"/>
              </a:solidFill>
              <a:latin typeface="微软雅黑" panose="020B0503020204020204" pitchFamily="34" charset="-122"/>
              <a:ea typeface="微软雅黑" panose="020B0503020204020204" pitchFamily="34" charset="-122"/>
            </a:endParaRPr>
          </a:p>
        </p:txBody>
      </p:sp>
      <p:sp>
        <p:nvSpPr>
          <p:cNvPr id="2" name="矩形 1"/>
          <p:cNvSpPr/>
          <p:nvPr/>
        </p:nvSpPr>
        <p:spPr>
          <a:xfrm>
            <a:off x="612000" y="3356903"/>
            <a:ext cx="7874700" cy="525886"/>
          </a:xfrm>
          <a:prstGeom prst="rect">
            <a:avLst/>
          </a:prstGeom>
          <a:solidFill>
            <a:srgbClr val="FFC000"/>
          </a:solidFill>
          <a:ln>
            <a:noFill/>
          </a:ln>
        </p:spPr>
        <p:style>
          <a:lnRef idx="1">
            <a:schemeClr val="accent6"/>
          </a:lnRef>
          <a:fillRef idx="3">
            <a:schemeClr val="accent6"/>
          </a:fillRef>
          <a:effectRef idx="2">
            <a:schemeClr val="accent6"/>
          </a:effectRef>
          <a:fontRef idx="minor">
            <a:schemeClr val="lt1"/>
          </a:fontRef>
        </p:style>
        <p:txBody>
          <a:bodyPr wrap="square" tIns="108000" bIns="108000">
            <a:spAutoFit/>
          </a:bodyPr>
          <a:lstStyle/>
          <a:p>
            <a:r>
              <a:rPr lang="zh-CN" altLang="en-US" sz="2000" b="1" dirty="0" smtClean="0">
                <a:solidFill>
                  <a:srgbClr val="000099"/>
                </a:solidFill>
                <a:latin typeface="微软雅黑" panose="020B0503020204020204" pitchFamily="34" charset="-122"/>
                <a:ea typeface="微软雅黑" panose="020B0503020204020204" pitchFamily="34" charset="-122"/>
              </a:rPr>
              <a:t>注意：全</a:t>
            </a:r>
            <a:r>
              <a:rPr lang="zh-CN" altLang="en-US" sz="2000" b="1" dirty="0">
                <a:solidFill>
                  <a:srgbClr val="000099"/>
                </a:solidFill>
                <a:latin typeface="微软雅黑" panose="020B0503020204020204" pitchFamily="34" charset="-122"/>
                <a:ea typeface="微软雅黑" panose="020B0503020204020204" pitchFamily="34" charset="-122"/>
              </a:rPr>
              <a:t>双工方式工作的吉比特以太网不使用载波延伸和分组突发</a:t>
            </a:r>
            <a:r>
              <a:rPr lang="zh-CN" altLang="en-US" sz="2000" b="1" dirty="0" smtClean="0">
                <a:solidFill>
                  <a:srgbClr val="000099"/>
                </a:solidFill>
                <a:latin typeface="微软雅黑" panose="020B0503020204020204" pitchFamily="34" charset="-122"/>
                <a:ea typeface="微软雅黑" panose="020B0503020204020204" pitchFamily="34" charset="-122"/>
              </a:rPr>
              <a:t>。</a:t>
            </a:r>
            <a:endParaRPr lang="zh-CN" altLang="en-US" sz="2000" b="1" dirty="0">
              <a:solidFill>
                <a:srgbClr val="000099"/>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Tm="2000"/>
    </mc:Choice>
    <mc:Fallback>
      <p:transition spd="slow" advTm="2000"/>
    </mc:Fallback>
  </mc:AlternateContent>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圆角矩形 38"/>
          <p:cNvSpPr/>
          <p:nvPr/>
        </p:nvSpPr>
        <p:spPr>
          <a:xfrm>
            <a:off x="1016000" y="1976038"/>
            <a:ext cx="7333672" cy="1653853"/>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7" name="AutoShape 5"/>
          <p:cNvSpPr>
            <a:spLocks noChangeArrowheads="1"/>
          </p:cNvSpPr>
          <p:nvPr/>
        </p:nvSpPr>
        <p:spPr bwMode="auto">
          <a:xfrm>
            <a:off x="502919" y="641941"/>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 name="Rectangle 6"/>
          <p:cNvSpPr>
            <a:spLocks noChangeArrowheads="1"/>
          </p:cNvSpPr>
          <p:nvPr/>
        </p:nvSpPr>
        <p:spPr bwMode="auto">
          <a:xfrm>
            <a:off x="3961780" y="618851"/>
            <a:ext cx="121058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anose="020B0503020204020204" pitchFamily="34" charset="-122"/>
                <a:ea typeface="微软雅黑" panose="020B0503020204020204" pitchFamily="34" charset="-122"/>
              </a:rPr>
              <a:t>载波延伸</a:t>
            </a:r>
            <a:endParaRPr lang="fr-FR" altLang="zh-CN" sz="2000" b="1" dirty="0">
              <a:solidFill>
                <a:schemeClr val="bg1"/>
              </a:solidFill>
              <a:latin typeface="微软雅黑" panose="020B0503020204020204" pitchFamily="34" charset="-122"/>
              <a:ea typeface="微软雅黑" panose="020B0503020204020204" pitchFamily="34" charset="-122"/>
            </a:endParaRPr>
          </a:p>
        </p:txBody>
      </p:sp>
      <p:grpSp>
        <p:nvGrpSpPr>
          <p:cNvPr id="33" name="组合 32"/>
          <p:cNvGrpSpPr/>
          <p:nvPr/>
        </p:nvGrpSpPr>
        <p:grpSpPr>
          <a:xfrm>
            <a:off x="2367718" y="2212021"/>
            <a:ext cx="4904531" cy="1177485"/>
            <a:chOff x="2431726" y="3078780"/>
            <a:chExt cx="4904531" cy="1177485"/>
          </a:xfrm>
        </p:grpSpPr>
        <p:sp>
          <p:nvSpPr>
            <p:cNvPr id="41" name="Line 5"/>
            <p:cNvSpPr>
              <a:spLocks noChangeShapeType="1"/>
            </p:cNvSpPr>
            <p:nvPr/>
          </p:nvSpPr>
          <p:spPr bwMode="auto">
            <a:xfrm>
              <a:off x="2476852" y="4116315"/>
              <a:ext cx="4859405" cy="0"/>
            </a:xfrm>
            <a:prstGeom prst="line">
              <a:avLst/>
            </a:prstGeom>
            <a:noFill/>
            <a:ln w="19050">
              <a:solidFill>
                <a:srgbClr val="333399"/>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solidFill>
                  <a:srgbClr val="000099"/>
                </a:solidFill>
                <a:latin typeface="微软雅黑" panose="020B0503020204020204" pitchFamily="34" charset="-122"/>
                <a:ea typeface="微软雅黑" panose="020B0503020204020204" pitchFamily="34" charset="-122"/>
              </a:endParaRPr>
            </a:p>
          </p:txBody>
        </p:sp>
        <p:sp>
          <p:nvSpPr>
            <p:cNvPr id="42" name="Line 6"/>
            <p:cNvSpPr>
              <a:spLocks noChangeShapeType="1"/>
            </p:cNvSpPr>
            <p:nvPr/>
          </p:nvSpPr>
          <p:spPr bwMode="auto">
            <a:xfrm>
              <a:off x="2471648" y="3103759"/>
              <a:ext cx="0" cy="367396"/>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solidFill>
                  <a:srgbClr val="000099"/>
                </a:solidFill>
                <a:latin typeface="微软雅黑" panose="020B0503020204020204" pitchFamily="34" charset="-122"/>
                <a:ea typeface="微软雅黑" panose="020B0503020204020204" pitchFamily="34" charset="-122"/>
              </a:endParaRPr>
            </a:p>
          </p:txBody>
        </p:sp>
        <p:sp>
          <p:nvSpPr>
            <p:cNvPr id="43" name="Rectangle 7"/>
            <p:cNvSpPr>
              <a:spLocks noChangeArrowheads="1"/>
            </p:cNvSpPr>
            <p:nvPr/>
          </p:nvSpPr>
          <p:spPr bwMode="auto">
            <a:xfrm>
              <a:off x="2471648" y="3082943"/>
              <a:ext cx="4864609" cy="377804"/>
            </a:xfrm>
            <a:prstGeom prst="rect">
              <a:avLst/>
            </a:prstGeom>
            <a:solidFill>
              <a:srgbClr val="0000FF"/>
            </a:solidFill>
            <a:ln w="19050">
              <a:solidFill>
                <a:schemeClr val="tx1"/>
              </a:solidFill>
              <a:miter lim="800000"/>
            </a:ln>
            <a:effectLst/>
          </p:spPr>
          <p:txBody>
            <a:bodyPr wrap="none" anchor="ctr"/>
            <a:lstStyle/>
            <a:p>
              <a:endParaRPr lang="zh-CN" altLang="en-US" sz="1300" b="1">
                <a:solidFill>
                  <a:srgbClr val="000099"/>
                </a:solidFill>
                <a:latin typeface="微软雅黑" panose="020B0503020204020204" pitchFamily="34" charset="-122"/>
                <a:ea typeface="微软雅黑" panose="020B0503020204020204" pitchFamily="34" charset="-122"/>
              </a:endParaRPr>
            </a:p>
          </p:txBody>
        </p:sp>
        <p:sp>
          <p:nvSpPr>
            <p:cNvPr id="44" name="Line 8"/>
            <p:cNvSpPr>
              <a:spLocks noChangeShapeType="1"/>
            </p:cNvSpPr>
            <p:nvPr/>
          </p:nvSpPr>
          <p:spPr bwMode="auto">
            <a:xfrm>
              <a:off x="3291783" y="3082943"/>
              <a:ext cx="0" cy="377804"/>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solidFill>
                  <a:srgbClr val="000099"/>
                </a:solidFill>
                <a:latin typeface="微软雅黑" panose="020B0503020204020204" pitchFamily="34" charset="-122"/>
                <a:ea typeface="微软雅黑" panose="020B0503020204020204" pitchFamily="34" charset="-122"/>
              </a:endParaRPr>
            </a:p>
          </p:txBody>
        </p:sp>
        <p:sp>
          <p:nvSpPr>
            <p:cNvPr id="45" name="Line 9"/>
            <p:cNvSpPr>
              <a:spLocks noChangeShapeType="1"/>
            </p:cNvSpPr>
            <p:nvPr/>
          </p:nvSpPr>
          <p:spPr bwMode="auto">
            <a:xfrm>
              <a:off x="4111918" y="3082943"/>
              <a:ext cx="0" cy="377804"/>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solidFill>
                  <a:srgbClr val="000099"/>
                </a:solidFill>
                <a:latin typeface="微软雅黑" panose="020B0503020204020204" pitchFamily="34" charset="-122"/>
                <a:ea typeface="微软雅黑" panose="020B0503020204020204" pitchFamily="34" charset="-122"/>
              </a:endParaRPr>
            </a:p>
          </p:txBody>
        </p:sp>
        <p:sp>
          <p:nvSpPr>
            <p:cNvPr id="46" name="Line 10"/>
            <p:cNvSpPr>
              <a:spLocks noChangeShapeType="1"/>
            </p:cNvSpPr>
            <p:nvPr/>
          </p:nvSpPr>
          <p:spPr bwMode="auto">
            <a:xfrm>
              <a:off x="4931012" y="3082943"/>
              <a:ext cx="0" cy="377804"/>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solidFill>
                  <a:srgbClr val="000099"/>
                </a:solidFill>
                <a:latin typeface="微软雅黑" panose="020B0503020204020204" pitchFamily="34" charset="-122"/>
                <a:ea typeface="微软雅黑" panose="020B0503020204020204" pitchFamily="34" charset="-122"/>
              </a:endParaRPr>
            </a:p>
          </p:txBody>
        </p:sp>
        <p:sp>
          <p:nvSpPr>
            <p:cNvPr id="47" name="Line 11"/>
            <p:cNvSpPr>
              <a:spLocks noChangeShapeType="1"/>
            </p:cNvSpPr>
            <p:nvPr/>
          </p:nvSpPr>
          <p:spPr bwMode="auto">
            <a:xfrm>
              <a:off x="5752189" y="3082943"/>
              <a:ext cx="0" cy="377804"/>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solidFill>
                  <a:srgbClr val="000099"/>
                </a:solidFill>
                <a:latin typeface="微软雅黑" panose="020B0503020204020204" pitchFamily="34" charset="-122"/>
                <a:ea typeface="微软雅黑" panose="020B0503020204020204" pitchFamily="34" charset="-122"/>
              </a:endParaRPr>
            </a:p>
          </p:txBody>
        </p:sp>
        <p:sp>
          <p:nvSpPr>
            <p:cNvPr id="48" name="Rectangle 12"/>
            <p:cNvSpPr>
              <a:spLocks noChangeArrowheads="1"/>
            </p:cNvSpPr>
            <p:nvPr/>
          </p:nvSpPr>
          <p:spPr bwMode="auto">
            <a:xfrm>
              <a:off x="2431726" y="3115430"/>
              <a:ext cx="900890" cy="305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eaLnBrk="0" hangingPunct="0"/>
              <a:r>
                <a:rPr lang="zh-CN" altLang="en-US" sz="1400" b="1" dirty="0">
                  <a:solidFill>
                    <a:schemeClr val="bg1"/>
                  </a:solidFill>
                  <a:latin typeface="微软雅黑" panose="020B0503020204020204" pitchFamily="34" charset="-122"/>
                  <a:ea typeface="微软雅黑" panose="020B0503020204020204" pitchFamily="34" charset="-122"/>
                </a:rPr>
                <a:t>目地地址</a:t>
              </a:r>
              <a:endParaRPr lang="zh-CN" altLang="en-US" sz="1400" b="1" dirty="0">
                <a:solidFill>
                  <a:schemeClr val="bg1"/>
                </a:solidFill>
                <a:latin typeface="微软雅黑" panose="020B0503020204020204" pitchFamily="34" charset="-122"/>
                <a:ea typeface="微软雅黑" panose="020B0503020204020204" pitchFamily="34" charset="-122"/>
              </a:endParaRPr>
            </a:p>
          </p:txBody>
        </p:sp>
        <p:sp>
          <p:nvSpPr>
            <p:cNvPr id="49" name="Rectangle 13"/>
            <p:cNvSpPr>
              <a:spLocks noChangeArrowheads="1"/>
            </p:cNvSpPr>
            <p:nvPr/>
          </p:nvSpPr>
          <p:spPr bwMode="auto">
            <a:xfrm>
              <a:off x="3377666" y="3115430"/>
              <a:ext cx="721352" cy="305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eaLnBrk="0" hangingPunct="0"/>
              <a:r>
                <a:rPr lang="zh-CN" altLang="en-US" sz="1400" b="1">
                  <a:solidFill>
                    <a:schemeClr val="bg1"/>
                  </a:solidFill>
                  <a:latin typeface="微软雅黑" panose="020B0503020204020204" pitchFamily="34" charset="-122"/>
                  <a:ea typeface="微软雅黑" panose="020B0503020204020204" pitchFamily="34" charset="-122"/>
                </a:rPr>
                <a:t>源地址</a:t>
              </a:r>
              <a:endParaRPr lang="zh-CN" altLang="en-US" sz="1400" b="1">
                <a:solidFill>
                  <a:schemeClr val="bg1"/>
                </a:solidFill>
                <a:latin typeface="微软雅黑" panose="020B0503020204020204" pitchFamily="34" charset="-122"/>
                <a:ea typeface="微软雅黑" panose="020B0503020204020204" pitchFamily="34" charset="-122"/>
              </a:endParaRPr>
            </a:p>
          </p:txBody>
        </p:sp>
        <p:sp>
          <p:nvSpPr>
            <p:cNvPr id="50" name="Rectangle 14"/>
            <p:cNvSpPr>
              <a:spLocks noChangeArrowheads="1"/>
            </p:cNvSpPr>
            <p:nvPr/>
          </p:nvSpPr>
          <p:spPr bwMode="auto">
            <a:xfrm>
              <a:off x="4086716" y="3115430"/>
              <a:ext cx="900890" cy="305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eaLnBrk="0" hangingPunct="0"/>
              <a:r>
                <a:rPr lang="zh-CN" altLang="en-US" sz="1400" b="1" dirty="0">
                  <a:solidFill>
                    <a:schemeClr val="bg1"/>
                  </a:solidFill>
                  <a:latin typeface="微软雅黑" panose="020B0503020204020204" pitchFamily="34" charset="-122"/>
                  <a:ea typeface="微软雅黑" panose="020B0503020204020204" pitchFamily="34" charset="-122"/>
                </a:rPr>
                <a:t>数据长度</a:t>
              </a:r>
              <a:endParaRPr lang="zh-CN" altLang="en-US" sz="1400" b="1" dirty="0">
                <a:solidFill>
                  <a:schemeClr val="bg1"/>
                </a:solidFill>
                <a:latin typeface="微软雅黑" panose="020B0503020204020204" pitchFamily="34" charset="-122"/>
                <a:ea typeface="微软雅黑" panose="020B0503020204020204" pitchFamily="34" charset="-122"/>
              </a:endParaRPr>
            </a:p>
          </p:txBody>
        </p:sp>
        <p:sp>
          <p:nvSpPr>
            <p:cNvPr id="51" name="Rectangle 15"/>
            <p:cNvSpPr>
              <a:spLocks noChangeArrowheads="1"/>
            </p:cNvSpPr>
            <p:nvPr/>
          </p:nvSpPr>
          <p:spPr bwMode="auto">
            <a:xfrm>
              <a:off x="5002993" y="3115430"/>
              <a:ext cx="753412" cy="305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eaLnBrk="0" hangingPunct="0"/>
              <a:r>
                <a:rPr lang="zh-CN" altLang="en-US" sz="1400" b="1" dirty="0">
                  <a:solidFill>
                    <a:schemeClr val="bg1"/>
                  </a:solidFill>
                  <a:latin typeface="微软雅黑" panose="020B0503020204020204" pitchFamily="34" charset="-122"/>
                  <a:ea typeface="微软雅黑" panose="020B0503020204020204" pitchFamily="34" charset="-122"/>
                </a:rPr>
                <a:t>数    据</a:t>
              </a:r>
              <a:endParaRPr lang="zh-CN" altLang="en-US" sz="1400" b="1" dirty="0">
                <a:solidFill>
                  <a:schemeClr val="bg1"/>
                </a:solidFill>
                <a:latin typeface="微软雅黑" panose="020B0503020204020204" pitchFamily="34" charset="-122"/>
                <a:ea typeface="微软雅黑" panose="020B0503020204020204" pitchFamily="34" charset="-122"/>
              </a:endParaRPr>
            </a:p>
          </p:txBody>
        </p:sp>
        <p:sp>
          <p:nvSpPr>
            <p:cNvPr id="52" name="Rectangle 16"/>
            <p:cNvSpPr>
              <a:spLocks noChangeArrowheads="1"/>
            </p:cNvSpPr>
            <p:nvPr/>
          </p:nvSpPr>
          <p:spPr bwMode="auto">
            <a:xfrm>
              <a:off x="5749294" y="3115430"/>
              <a:ext cx="511359" cy="305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eaLnBrk="0" hangingPunct="0"/>
              <a:r>
                <a:rPr lang="en-US" altLang="zh-CN" sz="1400" b="1">
                  <a:solidFill>
                    <a:schemeClr val="bg1"/>
                  </a:solidFill>
                  <a:latin typeface="微软雅黑" panose="020B0503020204020204" pitchFamily="34" charset="-122"/>
                  <a:ea typeface="微软雅黑" panose="020B0503020204020204" pitchFamily="34" charset="-122"/>
                </a:rPr>
                <a:t>FCS</a:t>
              </a:r>
              <a:endParaRPr lang="en-US" altLang="zh-CN" sz="1400" b="1">
                <a:solidFill>
                  <a:schemeClr val="bg1"/>
                </a:solidFill>
                <a:latin typeface="微软雅黑" panose="020B0503020204020204" pitchFamily="34" charset="-122"/>
                <a:ea typeface="微软雅黑" panose="020B0503020204020204" pitchFamily="34" charset="-122"/>
              </a:endParaRPr>
            </a:p>
          </p:txBody>
        </p:sp>
        <p:sp>
          <p:nvSpPr>
            <p:cNvPr id="53" name="Line 17"/>
            <p:cNvSpPr>
              <a:spLocks noChangeShapeType="1"/>
            </p:cNvSpPr>
            <p:nvPr/>
          </p:nvSpPr>
          <p:spPr bwMode="auto">
            <a:xfrm>
              <a:off x="2472688" y="3679325"/>
              <a:ext cx="3770749" cy="0"/>
            </a:xfrm>
            <a:prstGeom prst="line">
              <a:avLst/>
            </a:prstGeom>
            <a:noFill/>
            <a:ln w="19050">
              <a:solidFill>
                <a:srgbClr val="333399"/>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solidFill>
                  <a:srgbClr val="000099"/>
                </a:solidFill>
                <a:latin typeface="微软雅黑" panose="020B0503020204020204" pitchFamily="34" charset="-122"/>
                <a:ea typeface="微软雅黑" panose="020B0503020204020204" pitchFamily="34" charset="-122"/>
              </a:endParaRPr>
            </a:p>
          </p:txBody>
        </p:sp>
        <p:sp>
          <p:nvSpPr>
            <p:cNvPr id="54" name="Rectangle 18"/>
            <p:cNvSpPr>
              <a:spLocks noChangeArrowheads="1"/>
            </p:cNvSpPr>
            <p:nvPr/>
          </p:nvSpPr>
          <p:spPr bwMode="auto">
            <a:xfrm>
              <a:off x="3346944" y="3538041"/>
              <a:ext cx="2286396" cy="289823"/>
            </a:xfrm>
            <a:prstGeom prst="rect">
              <a:avLst/>
            </a:prstGeom>
            <a:solidFill>
              <a:srgbClr val="C3E3F9"/>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lang="en-US" altLang="zh-CN" sz="1300" b="1" dirty="0">
                  <a:solidFill>
                    <a:srgbClr val="0000FF"/>
                  </a:solidFill>
                  <a:latin typeface="微软雅黑" panose="020B0503020204020204" pitchFamily="34" charset="-122"/>
                  <a:ea typeface="微软雅黑" panose="020B0503020204020204" pitchFamily="34" charset="-122"/>
                </a:rPr>
                <a:t>MAC </a:t>
              </a:r>
              <a:r>
                <a:rPr lang="zh-CN" altLang="en-US" sz="1300" b="1" dirty="0">
                  <a:solidFill>
                    <a:srgbClr val="0000FF"/>
                  </a:solidFill>
                  <a:latin typeface="微软雅黑" panose="020B0503020204020204" pitchFamily="34" charset="-122"/>
                  <a:ea typeface="微软雅黑" panose="020B0503020204020204" pitchFamily="34" charset="-122"/>
                </a:rPr>
                <a:t>帧的最小值 = 64 字节</a:t>
              </a:r>
              <a:endParaRPr lang="zh-CN" altLang="en-US" sz="1300" b="1" dirty="0">
                <a:solidFill>
                  <a:srgbClr val="0000FF"/>
                </a:solidFill>
                <a:latin typeface="微软雅黑" panose="020B0503020204020204" pitchFamily="34" charset="-122"/>
                <a:ea typeface="微软雅黑" panose="020B0503020204020204" pitchFamily="34" charset="-122"/>
              </a:endParaRPr>
            </a:p>
          </p:txBody>
        </p:sp>
        <p:sp>
          <p:nvSpPr>
            <p:cNvPr id="55" name="Line 19"/>
            <p:cNvSpPr>
              <a:spLocks noChangeShapeType="1"/>
            </p:cNvSpPr>
            <p:nvPr/>
          </p:nvSpPr>
          <p:spPr bwMode="auto">
            <a:xfrm>
              <a:off x="2472688" y="3535959"/>
              <a:ext cx="0" cy="720306"/>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00" b="1">
                <a:solidFill>
                  <a:srgbClr val="000099"/>
                </a:solidFill>
                <a:latin typeface="微软雅黑" panose="020B0503020204020204" pitchFamily="34" charset="-122"/>
                <a:ea typeface="微软雅黑" panose="020B0503020204020204" pitchFamily="34" charset="-122"/>
              </a:endParaRPr>
            </a:p>
          </p:txBody>
        </p:sp>
        <p:sp>
          <p:nvSpPr>
            <p:cNvPr id="56" name="Line 20"/>
            <p:cNvSpPr>
              <a:spLocks noChangeShapeType="1"/>
            </p:cNvSpPr>
            <p:nvPr/>
          </p:nvSpPr>
          <p:spPr bwMode="auto">
            <a:xfrm>
              <a:off x="6243437" y="3535959"/>
              <a:ext cx="0" cy="251869"/>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00" b="1">
                <a:solidFill>
                  <a:srgbClr val="000099"/>
                </a:solidFill>
                <a:latin typeface="微软雅黑" panose="020B0503020204020204" pitchFamily="34" charset="-122"/>
                <a:ea typeface="微软雅黑" panose="020B0503020204020204" pitchFamily="34" charset="-122"/>
              </a:endParaRPr>
            </a:p>
          </p:txBody>
        </p:sp>
        <p:sp>
          <p:nvSpPr>
            <p:cNvPr id="57" name="Line 21"/>
            <p:cNvSpPr>
              <a:spLocks noChangeShapeType="1"/>
            </p:cNvSpPr>
            <p:nvPr/>
          </p:nvSpPr>
          <p:spPr bwMode="auto">
            <a:xfrm>
              <a:off x="6243437" y="3078780"/>
              <a:ext cx="0" cy="377804"/>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00" b="1">
                <a:solidFill>
                  <a:srgbClr val="000099"/>
                </a:solidFill>
                <a:latin typeface="微软雅黑" panose="020B0503020204020204" pitchFamily="34" charset="-122"/>
                <a:ea typeface="微软雅黑" panose="020B0503020204020204" pitchFamily="34" charset="-122"/>
              </a:endParaRPr>
            </a:p>
          </p:txBody>
        </p:sp>
        <p:sp>
          <p:nvSpPr>
            <p:cNvPr id="58" name="Rectangle 22"/>
            <p:cNvSpPr>
              <a:spLocks noChangeArrowheads="1"/>
            </p:cNvSpPr>
            <p:nvPr/>
          </p:nvSpPr>
          <p:spPr bwMode="auto">
            <a:xfrm>
              <a:off x="6243437" y="3090229"/>
              <a:ext cx="1083452" cy="360110"/>
            </a:xfrm>
            <a:prstGeom prst="rect">
              <a:avLst/>
            </a:prstGeom>
            <a:solidFill>
              <a:srgbClr val="00FF99"/>
            </a:solidFill>
            <a:ln w="9525">
              <a:solidFill>
                <a:schemeClr val="tx1"/>
              </a:solidFill>
              <a:miter lim="800000"/>
            </a:ln>
            <a:effectLst/>
          </p:spPr>
          <p:txBody>
            <a:bodyPr wrap="none" anchor="ctr"/>
            <a:lstStyle/>
            <a:p>
              <a:endParaRPr lang="zh-CN" altLang="en-US" sz="1300" b="1">
                <a:solidFill>
                  <a:srgbClr val="000099"/>
                </a:solidFill>
                <a:latin typeface="微软雅黑" panose="020B0503020204020204" pitchFamily="34" charset="-122"/>
                <a:ea typeface="微软雅黑" panose="020B0503020204020204" pitchFamily="34" charset="-122"/>
              </a:endParaRPr>
            </a:p>
          </p:txBody>
        </p:sp>
        <p:sp>
          <p:nvSpPr>
            <p:cNvPr id="59" name="Rectangle 23"/>
            <p:cNvSpPr>
              <a:spLocks noChangeArrowheads="1"/>
            </p:cNvSpPr>
            <p:nvPr/>
          </p:nvSpPr>
          <p:spPr bwMode="auto">
            <a:xfrm>
              <a:off x="6378144" y="3115430"/>
              <a:ext cx="900890" cy="305212"/>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eaLnBrk="0" hangingPunct="0"/>
              <a:r>
                <a:rPr lang="zh-CN" altLang="en-US" sz="1400" b="1" dirty="0">
                  <a:latin typeface="微软雅黑" panose="020B0503020204020204" pitchFamily="34" charset="-122"/>
                  <a:ea typeface="微软雅黑" panose="020B0503020204020204" pitchFamily="34" charset="-122"/>
                </a:rPr>
                <a:t>载波延伸</a:t>
              </a:r>
              <a:endParaRPr lang="zh-CN" altLang="en-US" sz="1400" b="1" dirty="0">
                <a:latin typeface="微软雅黑" panose="020B0503020204020204" pitchFamily="34" charset="-122"/>
                <a:ea typeface="微软雅黑" panose="020B0503020204020204" pitchFamily="34" charset="-122"/>
              </a:endParaRPr>
            </a:p>
          </p:txBody>
        </p:sp>
        <p:sp>
          <p:nvSpPr>
            <p:cNvPr id="60" name="Rectangle 27"/>
            <p:cNvSpPr>
              <a:spLocks noChangeArrowheads="1"/>
            </p:cNvSpPr>
            <p:nvPr/>
          </p:nvSpPr>
          <p:spPr bwMode="auto">
            <a:xfrm>
              <a:off x="2849321" y="3966442"/>
              <a:ext cx="4331828" cy="289823"/>
            </a:xfrm>
            <a:prstGeom prst="rect">
              <a:avLst/>
            </a:prstGeom>
            <a:solidFill>
              <a:srgbClr val="C3E3F9"/>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lang="zh-CN" altLang="en-US" sz="1300" b="1" dirty="0">
                  <a:solidFill>
                    <a:srgbClr val="0000FF"/>
                  </a:solidFill>
                  <a:latin typeface="微软雅黑" panose="020B0503020204020204" pitchFamily="34" charset="-122"/>
                  <a:ea typeface="微软雅黑" panose="020B0503020204020204" pitchFamily="34" charset="-122"/>
                </a:rPr>
                <a:t>加上</a:t>
              </a:r>
              <a:r>
                <a:rPr lang="zh-CN" altLang="en-US" sz="1300" b="1" dirty="0">
                  <a:solidFill>
                    <a:srgbClr val="0000FF"/>
                  </a:solidFill>
                  <a:latin typeface="微软雅黑" panose="020B0503020204020204" pitchFamily="34" charset="-122"/>
                  <a:ea typeface="微软雅黑" panose="020B0503020204020204" pitchFamily="34" charset="-122"/>
                  <a:sym typeface="Symbol" panose="05050102010706020507" pitchFamily="18" charset="2"/>
                </a:rPr>
                <a:t>载波延伸使 </a:t>
              </a:r>
              <a:r>
                <a:rPr lang="en-US" altLang="zh-CN" sz="1300" b="1" dirty="0">
                  <a:solidFill>
                    <a:srgbClr val="0000FF"/>
                  </a:solidFill>
                  <a:latin typeface="微软雅黑" panose="020B0503020204020204" pitchFamily="34" charset="-122"/>
                  <a:ea typeface="微软雅黑" panose="020B0503020204020204" pitchFamily="34" charset="-122"/>
                  <a:sym typeface="Symbol" panose="05050102010706020507" pitchFamily="18" charset="2"/>
                </a:rPr>
                <a:t>MAC </a:t>
              </a:r>
              <a:r>
                <a:rPr lang="zh-CN" altLang="en-US" sz="1300" b="1" dirty="0">
                  <a:solidFill>
                    <a:srgbClr val="0000FF"/>
                  </a:solidFill>
                  <a:latin typeface="微软雅黑" panose="020B0503020204020204" pitchFamily="34" charset="-122"/>
                  <a:ea typeface="微软雅黑" panose="020B0503020204020204" pitchFamily="34" charset="-122"/>
                  <a:sym typeface="Symbol" panose="05050102010706020507" pitchFamily="18" charset="2"/>
                </a:rPr>
                <a:t>帧长度 = </a:t>
              </a:r>
              <a:r>
                <a:rPr lang="zh-CN" altLang="en-US" sz="1300" b="1" dirty="0">
                  <a:solidFill>
                    <a:srgbClr val="0000FF"/>
                  </a:solidFill>
                  <a:latin typeface="微软雅黑" panose="020B0503020204020204" pitchFamily="34" charset="-122"/>
                  <a:ea typeface="微软雅黑" panose="020B0503020204020204" pitchFamily="34" charset="-122"/>
                </a:rPr>
                <a:t>争用期</a:t>
              </a:r>
              <a:r>
                <a:rPr lang="zh-CN" altLang="en-US" sz="1300" b="1" dirty="0" smtClean="0">
                  <a:solidFill>
                    <a:srgbClr val="0000FF"/>
                  </a:solidFill>
                  <a:latin typeface="微软雅黑" panose="020B0503020204020204" pitchFamily="34" charset="-122"/>
                  <a:ea typeface="微软雅黑" panose="020B0503020204020204" pitchFamily="34" charset="-122"/>
                </a:rPr>
                <a:t>长度 </a:t>
              </a:r>
              <a:r>
                <a:rPr lang="en-US" altLang="zh-CN" sz="1300" b="1" dirty="0" smtClean="0">
                  <a:solidFill>
                    <a:srgbClr val="0000FF"/>
                  </a:solidFill>
                  <a:latin typeface="微软雅黑" panose="020B0503020204020204" pitchFamily="34" charset="-122"/>
                  <a:ea typeface="微软雅黑" panose="020B0503020204020204" pitchFamily="34" charset="-122"/>
                </a:rPr>
                <a:t>= </a:t>
              </a:r>
              <a:r>
                <a:rPr lang="zh-CN" altLang="en-US" sz="1300" b="1" dirty="0" smtClean="0">
                  <a:solidFill>
                    <a:srgbClr val="0000FF"/>
                  </a:solidFill>
                  <a:latin typeface="微软雅黑" panose="020B0503020204020204" pitchFamily="34" charset="-122"/>
                  <a:ea typeface="微软雅黑" panose="020B0503020204020204" pitchFamily="34" charset="-122"/>
                </a:rPr>
                <a:t>512 </a:t>
              </a:r>
              <a:r>
                <a:rPr lang="zh-CN" altLang="en-US" sz="1300" b="1" dirty="0">
                  <a:solidFill>
                    <a:srgbClr val="0000FF"/>
                  </a:solidFill>
                  <a:latin typeface="微软雅黑" panose="020B0503020204020204" pitchFamily="34" charset="-122"/>
                  <a:ea typeface="微软雅黑" panose="020B0503020204020204" pitchFamily="34" charset="-122"/>
                </a:rPr>
                <a:t>字节</a:t>
              </a:r>
              <a:endParaRPr lang="zh-CN" altLang="en-US" sz="1300" b="1" dirty="0">
                <a:solidFill>
                  <a:srgbClr val="0000FF"/>
                </a:solidFill>
                <a:latin typeface="微软雅黑" panose="020B0503020204020204" pitchFamily="34" charset="-122"/>
                <a:ea typeface="微软雅黑" panose="020B0503020204020204" pitchFamily="34" charset="-122"/>
              </a:endParaRPr>
            </a:p>
          </p:txBody>
        </p:sp>
        <p:sp>
          <p:nvSpPr>
            <p:cNvPr id="61" name="Line 19"/>
            <p:cNvSpPr>
              <a:spLocks noChangeShapeType="1"/>
            </p:cNvSpPr>
            <p:nvPr/>
          </p:nvSpPr>
          <p:spPr bwMode="auto">
            <a:xfrm>
              <a:off x="7326753" y="3444285"/>
              <a:ext cx="136" cy="811980"/>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300" b="1">
                <a:solidFill>
                  <a:srgbClr val="000099"/>
                </a:solidFill>
                <a:latin typeface="微软雅黑" panose="020B0503020204020204" pitchFamily="34" charset="-122"/>
                <a:ea typeface="微软雅黑" panose="020B0503020204020204" pitchFamily="34" charset="-122"/>
              </a:endParaRPr>
            </a:p>
          </p:txBody>
        </p:sp>
      </p:grpSp>
      <p:sp>
        <p:nvSpPr>
          <p:cNvPr id="2" name="矩形 1"/>
          <p:cNvSpPr/>
          <p:nvPr/>
        </p:nvSpPr>
        <p:spPr>
          <a:xfrm>
            <a:off x="1016000" y="1093659"/>
            <a:ext cx="7333672" cy="759182"/>
          </a:xfrm>
          <a:prstGeom prst="rect">
            <a:avLst/>
          </a:prstGeom>
          <a:ln>
            <a:solidFill>
              <a:srgbClr val="000099"/>
            </a:solidFill>
          </a:ln>
        </p:spPr>
        <p:style>
          <a:lnRef idx="2">
            <a:schemeClr val="accent1"/>
          </a:lnRef>
          <a:fillRef idx="1">
            <a:schemeClr val="lt1"/>
          </a:fillRef>
          <a:effectRef idx="0">
            <a:schemeClr val="accent1"/>
          </a:effectRef>
          <a:fontRef idx="minor">
            <a:schemeClr val="dk1"/>
          </a:fontRef>
        </p:style>
        <p:txBody>
          <a:bodyPr wrap="square">
            <a:spAutoFit/>
          </a:bodyPr>
          <a:lstStyle/>
          <a:p>
            <a:pPr>
              <a:lnSpc>
                <a:spcPts val="2600"/>
              </a:lnSpc>
            </a:pPr>
            <a:r>
              <a:rPr lang="zh-CN" altLang="en-US" b="1" dirty="0">
                <a:solidFill>
                  <a:srgbClr val="C00000"/>
                </a:solidFill>
                <a:latin typeface="微软雅黑" panose="020B0503020204020204" pitchFamily="34" charset="-122"/>
                <a:ea typeface="微软雅黑" panose="020B0503020204020204" pitchFamily="34" charset="-122"/>
              </a:rPr>
              <a:t>将争用时间增大为 </a:t>
            </a:r>
            <a:r>
              <a:rPr lang="en-US" altLang="zh-CN" b="1" dirty="0">
                <a:solidFill>
                  <a:srgbClr val="C00000"/>
                </a:solidFill>
                <a:latin typeface="微软雅黑" panose="020B0503020204020204" pitchFamily="34" charset="-122"/>
                <a:ea typeface="微软雅黑" panose="020B0503020204020204" pitchFamily="34" charset="-122"/>
              </a:rPr>
              <a:t>512 </a:t>
            </a:r>
            <a:r>
              <a:rPr lang="zh-CN" altLang="en-US" b="1" dirty="0">
                <a:solidFill>
                  <a:srgbClr val="C00000"/>
                </a:solidFill>
                <a:latin typeface="微软雅黑" panose="020B0503020204020204" pitchFamily="34" charset="-122"/>
                <a:ea typeface="微软雅黑" panose="020B0503020204020204" pitchFamily="34" charset="-122"/>
              </a:rPr>
              <a:t>字节。</a:t>
            </a:r>
            <a:r>
              <a:rPr lang="zh-CN" altLang="en-US" b="1" dirty="0">
                <a:latin typeface="微软雅黑" panose="020B0503020204020204" pitchFamily="34" charset="-122"/>
                <a:ea typeface="微软雅黑" panose="020B0503020204020204" pitchFamily="34" charset="-122"/>
              </a:rPr>
              <a:t>凡发送的 </a:t>
            </a:r>
            <a:r>
              <a:rPr lang="en-US" altLang="zh-CN" b="1" dirty="0">
                <a:latin typeface="微软雅黑" panose="020B0503020204020204" pitchFamily="34" charset="-122"/>
                <a:ea typeface="微软雅黑" panose="020B0503020204020204" pitchFamily="34" charset="-122"/>
              </a:rPr>
              <a:t>MAC </a:t>
            </a:r>
            <a:r>
              <a:rPr lang="zh-CN" altLang="en-US" b="1" dirty="0">
                <a:latin typeface="微软雅黑" panose="020B0503020204020204" pitchFamily="34" charset="-122"/>
                <a:ea typeface="微软雅黑" panose="020B0503020204020204" pitchFamily="34" charset="-122"/>
              </a:rPr>
              <a:t>帧长不足 </a:t>
            </a:r>
            <a:r>
              <a:rPr lang="en-US" altLang="zh-CN" b="1" dirty="0">
                <a:latin typeface="微软雅黑" panose="020B0503020204020204" pitchFamily="34" charset="-122"/>
                <a:ea typeface="微软雅黑" panose="020B0503020204020204" pitchFamily="34" charset="-122"/>
              </a:rPr>
              <a:t>512 </a:t>
            </a:r>
            <a:r>
              <a:rPr lang="zh-CN" altLang="en-US" b="1" dirty="0">
                <a:latin typeface="微软雅黑" panose="020B0503020204020204" pitchFamily="34" charset="-122"/>
                <a:ea typeface="微软雅黑" panose="020B0503020204020204" pitchFamily="34" charset="-122"/>
              </a:rPr>
              <a:t>字节时，就用一些特殊字符填充在帧的后面。</a:t>
            </a:r>
            <a:endParaRPr lang="zh-CN" altLang="en-US" b="1"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Tm="2000"/>
    </mc:Choice>
    <mc:Fallback>
      <p:transition spd="slow" advTm="2000"/>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圆角矩形 49"/>
          <p:cNvSpPr/>
          <p:nvPr/>
        </p:nvSpPr>
        <p:spPr>
          <a:xfrm>
            <a:off x="581891" y="2062099"/>
            <a:ext cx="5948218" cy="2185482"/>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Rectangle 46"/>
          <p:cNvSpPr>
            <a:spLocks noChangeArrowheads="1"/>
          </p:cNvSpPr>
          <p:nvPr/>
        </p:nvSpPr>
        <p:spPr bwMode="auto">
          <a:xfrm>
            <a:off x="466346" y="979840"/>
            <a:ext cx="8335910" cy="1168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eaLnBrk="0" hangingPunct="0">
              <a:lnSpc>
                <a:spcPts val="2800"/>
              </a:lnSpc>
              <a:buClr>
                <a:srgbClr val="0070C0"/>
              </a:buClr>
              <a:buFont typeface="Wingdings" panose="05000000000000000000" pitchFamily="2" charset="2"/>
              <a:buChar char="l"/>
            </a:pPr>
            <a:r>
              <a:rPr lang="zh-CN" altLang="en-US" b="1" dirty="0">
                <a:solidFill>
                  <a:srgbClr val="C00000"/>
                </a:solidFill>
                <a:latin typeface="微软雅黑" panose="020B0503020204020204" pitchFamily="34" charset="-122"/>
                <a:ea typeface="微软雅黑" panose="020B0503020204020204" pitchFamily="34" charset="-122"/>
              </a:rPr>
              <a:t>封装成帧</a:t>
            </a:r>
            <a:r>
              <a:rPr lang="zh-CN" altLang="en-US" b="1" dirty="0">
                <a:solidFill>
                  <a:srgbClr val="0000FF"/>
                </a:solidFill>
                <a:latin typeface="微软雅黑" panose="020B0503020204020204" pitchFamily="34" charset="-122"/>
                <a:ea typeface="微软雅黑" panose="020B0503020204020204" pitchFamily="34" charset="-122"/>
              </a:rPr>
              <a:t> </a:t>
            </a:r>
            <a:r>
              <a:rPr lang="en-US" altLang="zh-CN" b="1" dirty="0">
                <a:latin typeface="微软雅黑" panose="020B0503020204020204" pitchFamily="34" charset="-122"/>
                <a:ea typeface="微软雅黑" panose="020B0503020204020204" pitchFamily="34" charset="-122"/>
              </a:rPr>
              <a:t>(framing</a:t>
            </a:r>
            <a:r>
              <a:rPr lang="en-US" altLang="zh-CN" b="1" dirty="0" smtClean="0">
                <a:latin typeface="微软雅黑" panose="020B0503020204020204" pitchFamily="34" charset="-122"/>
                <a:ea typeface="微软雅黑" panose="020B0503020204020204" pitchFamily="34" charset="-122"/>
              </a:rPr>
              <a:t>)</a:t>
            </a:r>
            <a:r>
              <a:rPr lang="zh-CN" altLang="en-US" b="1" dirty="0" smtClean="0">
                <a:latin typeface="微软雅黑" panose="020B0503020204020204" pitchFamily="34" charset="-122"/>
                <a:ea typeface="微软雅黑" panose="020B0503020204020204" pitchFamily="34" charset="-122"/>
              </a:rPr>
              <a:t>：在</a:t>
            </a:r>
            <a:r>
              <a:rPr lang="zh-CN" altLang="en-US" b="1" dirty="0">
                <a:latin typeface="微软雅黑" panose="020B0503020204020204" pitchFamily="34" charset="-122"/>
                <a:ea typeface="微软雅黑" panose="020B0503020204020204" pitchFamily="34" charset="-122"/>
              </a:rPr>
              <a:t>一段数据的前后分别添加首部和尾部</a:t>
            </a:r>
            <a:r>
              <a:rPr lang="zh-CN" altLang="en-US" b="1" dirty="0" smtClean="0">
                <a:latin typeface="微软雅黑" panose="020B0503020204020204" pitchFamily="34" charset="-122"/>
                <a:ea typeface="微软雅黑" panose="020B0503020204020204" pitchFamily="34" charset="-122"/>
              </a:rPr>
              <a:t>，构成一</a:t>
            </a:r>
            <a:r>
              <a:rPr lang="zh-CN" altLang="en-US" b="1" dirty="0">
                <a:latin typeface="微软雅黑" panose="020B0503020204020204" pitchFamily="34" charset="-122"/>
                <a:ea typeface="微软雅黑" panose="020B0503020204020204" pitchFamily="34" charset="-122"/>
              </a:rPr>
              <a:t>个帧</a:t>
            </a:r>
            <a:r>
              <a:rPr lang="zh-CN" altLang="en-US" b="1" dirty="0" smtClean="0">
                <a:latin typeface="微软雅黑" panose="020B0503020204020204" pitchFamily="34" charset="-122"/>
                <a:ea typeface="微软雅黑" panose="020B0503020204020204" pitchFamily="34" charset="-122"/>
              </a:rPr>
              <a:t>。</a:t>
            </a:r>
            <a:endParaRPr lang="en-US" altLang="zh-CN" b="1" dirty="0" smtClean="0">
              <a:latin typeface="微软雅黑" panose="020B0503020204020204" pitchFamily="34" charset="-122"/>
              <a:ea typeface="微软雅黑" panose="020B0503020204020204" pitchFamily="34" charset="-122"/>
            </a:endParaRPr>
          </a:p>
          <a:p>
            <a:pPr marL="342900" indent="-342900" eaLnBrk="0" hangingPunct="0">
              <a:lnSpc>
                <a:spcPts val="2800"/>
              </a:lnSpc>
              <a:buClr>
                <a:srgbClr val="0070C0"/>
              </a:buClr>
              <a:buFont typeface="Wingdings" panose="05000000000000000000" pitchFamily="2" charset="2"/>
              <a:buChar char="l"/>
            </a:pPr>
            <a:r>
              <a:rPr lang="zh-CN" altLang="en-US" b="1" dirty="0" smtClean="0">
                <a:latin typeface="微软雅黑" panose="020B0503020204020204" pitchFamily="34" charset="-122"/>
                <a:ea typeface="微软雅黑" panose="020B0503020204020204" pitchFamily="34" charset="-122"/>
              </a:rPr>
              <a:t>首部</a:t>
            </a:r>
            <a:r>
              <a:rPr lang="zh-CN" altLang="en-US" b="1" dirty="0">
                <a:latin typeface="微软雅黑" panose="020B0503020204020204" pitchFamily="34" charset="-122"/>
                <a:ea typeface="微软雅黑" panose="020B0503020204020204" pitchFamily="34" charset="-122"/>
              </a:rPr>
              <a:t>和尾部的一个重要作用就是进行</a:t>
            </a:r>
            <a:r>
              <a:rPr lang="zh-CN" altLang="en-US" b="1" dirty="0">
                <a:solidFill>
                  <a:srgbClr val="0000FF"/>
                </a:solidFill>
                <a:latin typeface="微软雅黑" panose="020B0503020204020204" pitchFamily="34" charset="-122"/>
                <a:ea typeface="微软雅黑" panose="020B0503020204020204" pitchFamily="34" charset="-122"/>
              </a:rPr>
              <a:t>帧定界</a:t>
            </a:r>
            <a:r>
              <a:rPr lang="zh-CN" altLang="en-US" b="1" dirty="0">
                <a:latin typeface="微软雅黑" panose="020B0503020204020204" pitchFamily="34" charset="-122"/>
                <a:ea typeface="微软雅黑" panose="020B0503020204020204" pitchFamily="34" charset="-122"/>
              </a:rPr>
              <a:t>（即确定帧的界限，相当于人语言中的标点符号）</a:t>
            </a:r>
            <a:r>
              <a:rPr lang="zh-CN" altLang="en-US" b="1" dirty="0" smtClean="0">
                <a:latin typeface="微软雅黑" panose="020B0503020204020204" pitchFamily="34" charset="-122"/>
                <a:ea typeface="微软雅黑" panose="020B0503020204020204" pitchFamily="34" charset="-122"/>
              </a:rPr>
              <a:t>。 </a:t>
            </a:r>
            <a:endParaRPr lang="zh-CN" altLang="en-US" b="1" dirty="0">
              <a:latin typeface="微软雅黑" panose="020B0503020204020204" pitchFamily="34" charset="-122"/>
              <a:ea typeface="微软雅黑" panose="020B0503020204020204" pitchFamily="34" charset="-122"/>
            </a:endParaRPr>
          </a:p>
        </p:txBody>
      </p:sp>
      <p:sp>
        <p:nvSpPr>
          <p:cNvPr id="15" name="AutoShape 5"/>
          <p:cNvSpPr>
            <a:spLocks noChangeArrowheads="1"/>
          </p:cNvSpPr>
          <p:nvPr/>
        </p:nvSpPr>
        <p:spPr bwMode="auto">
          <a:xfrm>
            <a:off x="466345" y="621641"/>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 name="Rectangle 6"/>
          <p:cNvSpPr>
            <a:spLocks noChangeArrowheads="1"/>
          </p:cNvSpPr>
          <p:nvPr/>
        </p:nvSpPr>
        <p:spPr bwMode="auto">
          <a:xfrm>
            <a:off x="3768616" y="588430"/>
            <a:ext cx="159691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anose="020B0503020204020204" pitchFamily="34" charset="-122"/>
                <a:ea typeface="微软雅黑" panose="020B0503020204020204" pitchFamily="34" charset="-122"/>
              </a:rPr>
              <a:t>1.  </a:t>
            </a:r>
            <a:r>
              <a:rPr lang="zh-CN" altLang="en-US" sz="2000" b="1" dirty="0">
                <a:solidFill>
                  <a:schemeClr val="bg1"/>
                </a:solidFill>
                <a:latin typeface="微软雅黑" panose="020B0503020204020204" pitchFamily="34" charset="-122"/>
                <a:ea typeface="微软雅黑" panose="020B0503020204020204" pitchFamily="34" charset="-122"/>
              </a:rPr>
              <a:t>封装成帧</a:t>
            </a:r>
            <a:endParaRPr lang="fr-FR" altLang="zh-CN" sz="2000" b="1" dirty="0">
              <a:solidFill>
                <a:schemeClr val="bg1"/>
              </a:solidFill>
              <a:latin typeface="微软雅黑" panose="020B0503020204020204" pitchFamily="34" charset="-122"/>
              <a:ea typeface="微软雅黑" panose="020B0503020204020204" pitchFamily="34" charset="-122"/>
            </a:endParaRPr>
          </a:p>
        </p:txBody>
      </p:sp>
      <p:grpSp>
        <p:nvGrpSpPr>
          <p:cNvPr id="3" name="组合 2"/>
          <p:cNvGrpSpPr/>
          <p:nvPr/>
        </p:nvGrpSpPr>
        <p:grpSpPr>
          <a:xfrm>
            <a:off x="901643" y="2367992"/>
            <a:ext cx="5282492" cy="1789102"/>
            <a:chOff x="901643" y="1999692"/>
            <a:chExt cx="5282492" cy="1789102"/>
          </a:xfrm>
        </p:grpSpPr>
        <p:sp>
          <p:nvSpPr>
            <p:cNvPr id="28" name="Text Box 4"/>
            <p:cNvSpPr txBox="1">
              <a:spLocks noChangeArrowheads="1"/>
            </p:cNvSpPr>
            <p:nvPr/>
          </p:nvSpPr>
          <p:spPr bwMode="auto">
            <a:xfrm>
              <a:off x="5537804" y="2068003"/>
              <a:ext cx="646331" cy="276999"/>
            </a:xfrm>
            <a:prstGeom prst="rect">
              <a:avLst/>
            </a:prstGeom>
            <a:noFill/>
            <a:ln>
              <a:noFill/>
            </a:ln>
            <a:effectLst/>
          </p:spPr>
          <p:txBody>
            <a:bodyPr wrap="none">
              <a:spAutoFit/>
            </a:bodyPr>
            <a:lstStyle/>
            <a:p>
              <a:pPr algn="ctr"/>
              <a:r>
                <a:rPr kumimoji="1" lang="zh-CN" altLang="en-US" sz="1200" b="1">
                  <a:solidFill>
                    <a:srgbClr val="0000FF"/>
                  </a:solidFill>
                  <a:latin typeface="微软雅黑" panose="020B0503020204020204" pitchFamily="34" charset="-122"/>
                  <a:ea typeface="微软雅黑" panose="020B0503020204020204" pitchFamily="34" charset="-122"/>
                </a:rPr>
                <a:t>帧结束</a:t>
              </a:r>
              <a:endParaRPr kumimoji="1" lang="zh-CN" altLang="en-US" sz="1200" b="1">
                <a:solidFill>
                  <a:srgbClr val="0000FF"/>
                </a:solidFill>
                <a:latin typeface="微软雅黑" panose="020B0503020204020204" pitchFamily="34" charset="-122"/>
                <a:ea typeface="微软雅黑" panose="020B0503020204020204" pitchFamily="34" charset="-122"/>
              </a:endParaRPr>
            </a:p>
          </p:txBody>
        </p:sp>
        <p:sp>
          <p:nvSpPr>
            <p:cNvPr id="29" name="Rectangle 5"/>
            <p:cNvSpPr>
              <a:spLocks noChangeArrowheads="1"/>
            </p:cNvSpPr>
            <p:nvPr/>
          </p:nvSpPr>
          <p:spPr bwMode="auto">
            <a:xfrm>
              <a:off x="1880429" y="2591723"/>
              <a:ext cx="713473" cy="329295"/>
            </a:xfrm>
            <a:prstGeom prst="rect">
              <a:avLst/>
            </a:prstGeom>
            <a:solidFill>
              <a:srgbClr val="0000FF"/>
            </a:solidFill>
            <a:ln w="12700">
              <a:solidFill>
                <a:schemeClr val="tx1"/>
              </a:solidFill>
              <a:miter lim="800000"/>
            </a:ln>
            <a:effectLst/>
          </p:spPr>
          <p:txBody>
            <a:bodyPr wrap="none" anchor="ctr"/>
            <a:lstStyle/>
            <a:p>
              <a:pPr algn="ctr"/>
              <a:r>
                <a:rPr kumimoji="1" lang="zh-CN" altLang="en-US" sz="1200" b="1">
                  <a:solidFill>
                    <a:schemeClr val="bg1"/>
                  </a:solidFill>
                  <a:latin typeface="微软雅黑" panose="020B0503020204020204" pitchFamily="34" charset="-122"/>
                  <a:ea typeface="微软雅黑" panose="020B0503020204020204" pitchFamily="34" charset="-122"/>
                </a:rPr>
                <a:t>帧首部</a:t>
              </a:r>
              <a:endParaRPr kumimoji="1" lang="zh-CN" altLang="en-US" sz="1200" b="1">
                <a:solidFill>
                  <a:schemeClr val="bg1"/>
                </a:solidFill>
                <a:latin typeface="微软雅黑" panose="020B0503020204020204" pitchFamily="34" charset="-122"/>
                <a:ea typeface="微软雅黑" panose="020B0503020204020204" pitchFamily="34" charset="-122"/>
              </a:endParaRPr>
            </a:p>
          </p:txBody>
        </p:sp>
        <p:sp>
          <p:nvSpPr>
            <p:cNvPr id="30" name="Rectangle 6"/>
            <p:cNvSpPr>
              <a:spLocks noChangeArrowheads="1"/>
            </p:cNvSpPr>
            <p:nvPr/>
          </p:nvSpPr>
          <p:spPr bwMode="auto">
            <a:xfrm>
              <a:off x="2593903" y="1999692"/>
              <a:ext cx="2556929" cy="329295"/>
            </a:xfrm>
            <a:prstGeom prst="rect">
              <a:avLst/>
            </a:prstGeom>
            <a:solidFill>
              <a:srgbClr val="00FF99"/>
            </a:solidFill>
            <a:ln w="12700">
              <a:solidFill>
                <a:schemeClr val="tx1"/>
              </a:solidFill>
              <a:miter lim="800000"/>
            </a:ln>
            <a:effectLst/>
          </p:spPr>
          <p:txBody>
            <a:bodyPr wrap="none" anchor="ctr"/>
            <a:lstStyle/>
            <a:p>
              <a:pPr algn="ctr"/>
              <a:r>
                <a:rPr kumimoji="1" lang="en-US" altLang="zh-CN" sz="1200" b="1">
                  <a:latin typeface="微软雅黑" panose="020B0503020204020204" pitchFamily="34" charset="-122"/>
                  <a:ea typeface="微软雅黑" panose="020B0503020204020204" pitchFamily="34" charset="-122"/>
                </a:rPr>
                <a:t>IP </a:t>
              </a:r>
              <a:r>
                <a:rPr kumimoji="1" lang="zh-CN" altLang="en-US" sz="1200" b="1">
                  <a:latin typeface="微软雅黑" panose="020B0503020204020204" pitchFamily="34" charset="-122"/>
                  <a:ea typeface="微软雅黑" panose="020B0503020204020204" pitchFamily="34" charset="-122"/>
                </a:rPr>
                <a:t>数据报</a:t>
              </a:r>
              <a:endParaRPr kumimoji="1" lang="zh-CN" altLang="en-US" sz="1200" b="1">
                <a:latin typeface="微软雅黑" panose="020B0503020204020204" pitchFamily="34" charset="-122"/>
                <a:ea typeface="微软雅黑" panose="020B0503020204020204" pitchFamily="34" charset="-122"/>
              </a:endParaRPr>
            </a:p>
          </p:txBody>
        </p:sp>
        <p:sp>
          <p:nvSpPr>
            <p:cNvPr id="31" name="Rectangle 7"/>
            <p:cNvSpPr>
              <a:spLocks noChangeArrowheads="1"/>
            </p:cNvSpPr>
            <p:nvPr/>
          </p:nvSpPr>
          <p:spPr bwMode="auto">
            <a:xfrm>
              <a:off x="2593903" y="2591723"/>
              <a:ext cx="2556929" cy="329295"/>
            </a:xfrm>
            <a:prstGeom prst="rect">
              <a:avLst/>
            </a:prstGeom>
            <a:solidFill>
              <a:srgbClr val="00FF99"/>
            </a:solidFill>
            <a:ln w="12700">
              <a:solidFill>
                <a:schemeClr val="tx1"/>
              </a:solidFill>
              <a:miter lim="800000"/>
            </a:ln>
            <a:effectLst/>
          </p:spPr>
          <p:txBody>
            <a:bodyPr wrap="none" anchor="ctr"/>
            <a:lstStyle/>
            <a:p>
              <a:pPr algn="ctr"/>
              <a:r>
                <a:rPr kumimoji="1" lang="zh-CN" altLang="en-US" sz="1200" b="1" dirty="0">
                  <a:latin typeface="微软雅黑" panose="020B0503020204020204" pitchFamily="34" charset="-122"/>
                  <a:ea typeface="微软雅黑" panose="020B0503020204020204" pitchFamily="34" charset="-122"/>
                </a:rPr>
                <a:t>帧的数据部分</a:t>
              </a:r>
              <a:endParaRPr kumimoji="1" lang="zh-CN" altLang="en-US" sz="1200" b="1" dirty="0">
                <a:latin typeface="微软雅黑" panose="020B0503020204020204" pitchFamily="34" charset="-122"/>
                <a:ea typeface="微软雅黑" panose="020B0503020204020204" pitchFamily="34" charset="-122"/>
              </a:endParaRPr>
            </a:p>
          </p:txBody>
        </p:sp>
        <p:sp>
          <p:nvSpPr>
            <p:cNvPr id="32" name="Rectangle 8"/>
            <p:cNvSpPr>
              <a:spLocks noChangeArrowheads="1"/>
            </p:cNvSpPr>
            <p:nvPr/>
          </p:nvSpPr>
          <p:spPr bwMode="auto">
            <a:xfrm>
              <a:off x="5150832" y="2591723"/>
              <a:ext cx="713473" cy="329295"/>
            </a:xfrm>
            <a:prstGeom prst="rect">
              <a:avLst/>
            </a:prstGeom>
            <a:solidFill>
              <a:srgbClr val="0000FF"/>
            </a:solidFill>
            <a:ln w="12700">
              <a:solidFill>
                <a:schemeClr val="tx1"/>
              </a:solidFill>
              <a:miter lim="800000"/>
            </a:ln>
            <a:effectLst/>
          </p:spPr>
          <p:txBody>
            <a:bodyPr wrap="none" anchor="ctr"/>
            <a:lstStyle/>
            <a:p>
              <a:pPr algn="ctr"/>
              <a:r>
                <a:rPr kumimoji="1" lang="zh-CN" altLang="en-US" sz="1200" b="1">
                  <a:solidFill>
                    <a:schemeClr val="bg1"/>
                  </a:solidFill>
                  <a:latin typeface="微软雅黑" panose="020B0503020204020204" pitchFamily="34" charset="-122"/>
                  <a:ea typeface="微软雅黑" panose="020B0503020204020204" pitchFamily="34" charset="-122"/>
                </a:rPr>
                <a:t>帧尾部</a:t>
              </a:r>
              <a:endParaRPr kumimoji="1" lang="zh-CN" altLang="en-US" sz="1200" b="1">
                <a:solidFill>
                  <a:schemeClr val="bg1"/>
                </a:solidFill>
                <a:latin typeface="微软雅黑" panose="020B0503020204020204" pitchFamily="34" charset="-122"/>
                <a:ea typeface="微软雅黑" panose="020B0503020204020204" pitchFamily="34" charset="-122"/>
              </a:endParaRPr>
            </a:p>
          </p:txBody>
        </p:sp>
        <p:sp>
          <p:nvSpPr>
            <p:cNvPr id="33" name="Line 9"/>
            <p:cNvSpPr>
              <a:spLocks noChangeShapeType="1"/>
            </p:cNvSpPr>
            <p:nvPr/>
          </p:nvSpPr>
          <p:spPr bwMode="auto">
            <a:xfrm>
              <a:off x="2593903" y="3085645"/>
              <a:ext cx="2556929" cy="0"/>
            </a:xfrm>
            <a:prstGeom prst="line">
              <a:avLst/>
            </a:prstGeom>
            <a:noFill/>
            <a:ln w="12700">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anose="020B0503020204020204" pitchFamily="34" charset="-122"/>
                <a:ea typeface="微软雅黑" panose="020B0503020204020204" pitchFamily="34" charset="-122"/>
              </a:endParaRPr>
            </a:p>
          </p:txBody>
        </p:sp>
        <p:sp>
          <p:nvSpPr>
            <p:cNvPr id="34" name="Line 10"/>
            <p:cNvSpPr>
              <a:spLocks noChangeShapeType="1"/>
            </p:cNvSpPr>
            <p:nvPr/>
          </p:nvSpPr>
          <p:spPr bwMode="auto">
            <a:xfrm>
              <a:off x="1880429" y="3414106"/>
              <a:ext cx="3983875" cy="0"/>
            </a:xfrm>
            <a:prstGeom prst="line">
              <a:avLst/>
            </a:prstGeom>
            <a:noFill/>
            <a:ln w="12700">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anose="020B0503020204020204" pitchFamily="34" charset="-122"/>
                <a:ea typeface="微软雅黑" panose="020B0503020204020204" pitchFamily="34" charset="-122"/>
              </a:endParaRPr>
            </a:p>
          </p:txBody>
        </p:sp>
        <p:sp>
          <p:nvSpPr>
            <p:cNvPr id="35" name="Line 11"/>
            <p:cNvSpPr>
              <a:spLocks noChangeShapeType="1"/>
            </p:cNvSpPr>
            <p:nvPr/>
          </p:nvSpPr>
          <p:spPr bwMode="auto">
            <a:xfrm>
              <a:off x="1880429" y="2962128"/>
              <a:ext cx="0" cy="592031"/>
            </a:xfrm>
            <a:prstGeom prst="line">
              <a:avLst/>
            </a:prstGeom>
            <a:noFill/>
            <a:ln w="28575">
              <a:solidFill>
                <a:srgbClr val="CC00CC"/>
              </a:solidFill>
              <a:round/>
              <a:head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anose="020B0503020204020204" pitchFamily="34" charset="-122"/>
                <a:ea typeface="微软雅黑" panose="020B0503020204020204" pitchFamily="34" charset="-122"/>
              </a:endParaRPr>
            </a:p>
          </p:txBody>
        </p:sp>
        <p:sp>
          <p:nvSpPr>
            <p:cNvPr id="36" name="Line 12"/>
            <p:cNvSpPr>
              <a:spLocks noChangeShapeType="1"/>
            </p:cNvSpPr>
            <p:nvPr/>
          </p:nvSpPr>
          <p:spPr bwMode="auto">
            <a:xfrm>
              <a:off x="5864305" y="2986702"/>
              <a:ext cx="0" cy="592031"/>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anose="020B0503020204020204" pitchFamily="34" charset="-122"/>
                <a:ea typeface="微软雅黑" panose="020B0503020204020204" pitchFamily="34" charset="-122"/>
              </a:endParaRPr>
            </a:p>
          </p:txBody>
        </p:sp>
        <p:sp>
          <p:nvSpPr>
            <p:cNvPr id="37" name="Line 13"/>
            <p:cNvSpPr>
              <a:spLocks noChangeShapeType="1"/>
            </p:cNvSpPr>
            <p:nvPr/>
          </p:nvSpPr>
          <p:spPr bwMode="auto">
            <a:xfrm>
              <a:off x="2593902" y="2954277"/>
              <a:ext cx="0" cy="263612"/>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anose="020B0503020204020204" pitchFamily="34" charset="-122"/>
                <a:ea typeface="微软雅黑" panose="020B0503020204020204" pitchFamily="34" charset="-122"/>
              </a:endParaRPr>
            </a:p>
          </p:txBody>
        </p:sp>
        <p:sp>
          <p:nvSpPr>
            <p:cNvPr id="38" name="Line 14"/>
            <p:cNvSpPr>
              <a:spLocks noChangeShapeType="1"/>
            </p:cNvSpPr>
            <p:nvPr/>
          </p:nvSpPr>
          <p:spPr bwMode="auto">
            <a:xfrm>
              <a:off x="5150831" y="2954277"/>
              <a:ext cx="0" cy="263612"/>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anose="020B0503020204020204" pitchFamily="34" charset="-122"/>
                <a:ea typeface="微软雅黑" panose="020B0503020204020204" pitchFamily="34" charset="-122"/>
              </a:endParaRPr>
            </a:p>
          </p:txBody>
        </p:sp>
        <p:sp>
          <p:nvSpPr>
            <p:cNvPr id="39" name="Text Box 15"/>
            <p:cNvSpPr txBox="1">
              <a:spLocks noChangeArrowheads="1"/>
            </p:cNvSpPr>
            <p:nvPr/>
          </p:nvSpPr>
          <p:spPr bwMode="auto">
            <a:xfrm>
              <a:off x="3564923" y="2949899"/>
              <a:ext cx="691215" cy="276999"/>
            </a:xfrm>
            <a:prstGeom prst="rect">
              <a:avLst/>
            </a:prstGeom>
            <a:solidFill>
              <a:srgbClr val="C3E3F9"/>
            </a:solidFill>
            <a:ln>
              <a:noFill/>
            </a:ln>
            <a:effectLst/>
          </p:spPr>
          <p:txBody>
            <a:bodyPr wrap="none">
              <a:spAutoFit/>
            </a:bodyPr>
            <a:lstStyle/>
            <a:p>
              <a:pPr algn="ctr"/>
              <a:r>
                <a:rPr kumimoji="1" lang="en-US" altLang="zh-CN" sz="1200" b="1" dirty="0">
                  <a:solidFill>
                    <a:srgbClr val="0000FF"/>
                  </a:solidFill>
                  <a:latin typeface="微软雅黑" panose="020B0503020204020204" pitchFamily="34" charset="-122"/>
                  <a:ea typeface="微软雅黑" panose="020B0503020204020204" pitchFamily="34" charset="-122"/>
                  <a:sym typeface="Symbol" panose="05050102010706020507" pitchFamily="18" charset="2"/>
                </a:rPr>
                <a:t> </a:t>
              </a:r>
              <a:r>
                <a:rPr kumimoji="1" lang="en-US" altLang="zh-CN" sz="1200" b="1" dirty="0">
                  <a:solidFill>
                    <a:srgbClr val="0000FF"/>
                  </a:solidFill>
                  <a:latin typeface="微软雅黑" panose="020B0503020204020204" pitchFamily="34" charset="-122"/>
                  <a:ea typeface="微软雅黑" panose="020B0503020204020204" pitchFamily="34" charset="-122"/>
                </a:rPr>
                <a:t>MTU</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40" name="Text Box 16"/>
            <p:cNvSpPr txBox="1">
              <a:spLocks noChangeArrowheads="1"/>
            </p:cNvSpPr>
            <p:nvPr/>
          </p:nvSpPr>
          <p:spPr bwMode="auto">
            <a:xfrm>
              <a:off x="3223577" y="3292372"/>
              <a:ext cx="1415772" cy="276999"/>
            </a:xfrm>
            <a:prstGeom prst="rect">
              <a:avLst/>
            </a:prstGeom>
            <a:solidFill>
              <a:srgbClr val="C3E3F9"/>
            </a:solidFill>
            <a:ln>
              <a:noFill/>
            </a:ln>
            <a:effectLst/>
          </p:spPr>
          <p:txBody>
            <a:bodyPr wrap="none">
              <a:spAutoFit/>
            </a:bodyPr>
            <a:lstStyle/>
            <a:p>
              <a:pPr algn="ctr"/>
              <a:r>
                <a:rPr kumimoji="1" lang="zh-CN" altLang="en-US" sz="1200" b="1" dirty="0">
                  <a:solidFill>
                    <a:srgbClr val="0000FF"/>
                  </a:solidFill>
                  <a:latin typeface="微软雅黑" panose="020B0503020204020204" pitchFamily="34" charset="-122"/>
                  <a:ea typeface="微软雅黑" panose="020B0503020204020204" pitchFamily="34" charset="-122"/>
                </a:rPr>
                <a:t>数据链路层的帧长</a:t>
              </a:r>
              <a:endParaRPr kumimoji="1" lang="zh-CN" altLang="en-US" sz="1200" b="1" dirty="0">
                <a:solidFill>
                  <a:srgbClr val="0000FF"/>
                </a:solidFill>
                <a:latin typeface="微软雅黑" panose="020B0503020204020204" pitchFamily="34" charset="-122"/>
                <a:ea typeface="微软雅黑" panose="020B0503020204020204" pitchFamily="34" charset="-122"/>
              </a:endParaRPr>
            </a:p>
          </p:txBody>
        </p:sp>
        <p:sp>
          <p:nvSpPr>
            <p:cNvPr id="41" name="AutoShape 17"/>
            <p:cNvSpPr>
              <a:spLocks noChangeArrowheads="1"/>
            </p:cNvSpPr>
            <p:nvPr/>
          </p:nvSpPr>
          <p:spPr bwMode="auto">
            <a:xfrm>
              <a:off x="3664113" y="2328987"/>
              <a:ext cx="416509" cy="328419"/>
            </a:xfrm>
            <a:prstGeom prst="downArrow">
              <a:avLst>
                <a:gd name="adj1" fmla="val 50000"/>
                <a:gd name="adj2" fmla="val 25000"/>
              </a:avLst>
            </a:prstGeom>
            <a:solidFill>
              <a:schemeClr val="accent6">
                <a:lumMod val="60000"/>
                <a:lumOff val="40000"/>
              </a:schemeClr>
            </a:solidFill>
            <a:ln w="12700">
              <a:solidFill>
                <a:schemeClr val="tx1"/>
              </a:solidFill>
              <a:miter lim="800000"/>
            </a:ln>
            <a:effectLst/>
          </p:spPr>
          <p:txBody>
            <a:bodyPr vert="eaVert" wrap="none" anchor="ctr"/>
            <a:lstStyle/>
            <a:p>
              <a:endParaRPr lang="zh-CN" altLang="en-US" sz="1400" b="1">
                <a:latin typeface="微软雅黑" panose="020B0503020204020204" pitchFamily="34" charset="-122"/>
                <a:ea typeface="微软雅黑" panose="020B0503020204020204" pitchFamily="34" charset="-122"/>
              </a:endParaRPr>
            </a:p>
          </p:txBody>
        </p:sp>
        <p:sp>
          <p:nvSpPr>
            <p:cNvPr id="42" name="Text Box 18"/>
            <p:cNvSpPr txBox="1">
              <a:spLocks noChangeArrowheads="1"/>
            </p:cNvSpPr>
            <p:nvPr/>
          </p:nvSpPr>
          <p:spPr bwMode="auto">
            <a:xfrm>
              <a:off x="1223841" y="3511795"/>
              <a:ext cx="1315172" cy="276999"/>
            </a:xfrm>
            <a:prstGeom prst="rect">
              <a:avLst/>
            </a:prstGeom>
            <a:noFill/>
            <a:ln>
              <a:noFill/>
            </a:ln>
            <a:effectLst/>
          </p:spPr>
          <p:txBody>
            <a:bodyPr wrap="square">
              <a:spAutoFit/>
            </a:bodyPr>
            <a:lstStyle/>
            <a:p>
              <a:pPr algn="ctr"/>
              <a:r>
                <a:rPr kumimoji="1" lang="zh-CN" altLang="en-US" sz="1200" b="1" dirty="0" smtClean="0">
                  <a:solidFill>
                    <a:srgbClr val="0000FF"/>
                  </a:solidFill>
                  <a:latin typeface="微软雅黑" panose="020B0503020204020204" pitchFamily="34" charset="-122"/>
                  <a:ea typeface="微软雅黑" panose="020B0503020204020204" pitchFamily="34" charset="-122"/>
                </a:rPr>
                <a:t>从这里开始发送</a:t>
              </a:r>
              <a:endParaRPr kumimoji="1" lang="zh-CN" altLang="en-US" sz="1200" b="1" dirty="0">
                <a:solidFill>
                  <a:srgbClr val="0000FF"/>
                </a:solidFill>
                <a:latin typeface="微软雅黑" panose="020B0503020204020204" pitchFamily="34" charset="-122"/>
                <a:ea typeface="微软雅黑" panose="020B0503020204020204" pitchFamily="34" charset="-122"/>
              </a:endParaRPr>
            </a:p>
          </p:txBody>
        </p:sp>
        <p:sp>
          <p:nvSpPr>
            <p:cNvPr id="43" name="Line 19"/>
            <p:cNvSpPr>
              <a:spLocks noChangeShapeType="1"/>
            </p:cNvSpPr>
            <p:nvPr/>
          </p:nvSpPr>
          <p:spPr bwMode="auto">
            <a:xfrm flipV="1">
              <a:off x="1885173" y="2339497"/>
              <a:ext cx="0" cy="218946"/>
            </a:xfrm>
            <a:prstGeom prst="line">
              <a:avLst/>
            </a:prstGeom>
            <a:noFill/>
            <a:ln w="28575">
              <a:solidFill>
                <a:srgbClr val="CC00CC"/>
              </a:solidFill>
              <a:round/>
              <a:head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anose="020B0503020204020204" pitchFamily="34" charset="-122"/>
                <a:ea typeface="微软雅黑" panose="020B0503020204020204" pitchFamily="34" charset="-122"/>
              </a:endParaRPr>
            </a:p>
          </p:txBody>
        </p:sp>
        <p:sp>
          <p:nvSpPr>
            <p:cNvPr id="44" name="Line 20"/>
            <p:cNvSpPr>
              <a:spLocks noChangeShapeType="1"/>
            </p:cNvSpPr>
            <p:nvPr/>
          </p:nvSpPr>
          <p:spPr bwMode="auto">
            <a:xfrm flipV="1">
              <a:off x="5860510" y="2339497"/>
              <a:ext cx="0" cy="218946"/>
            </a:xfrm>
            <a:prstGeom prst="line">
              <a:avLst/>
            </a:prstGeom>
            <a:noFill/>
            <a:ln w="28575">
              <a:solidFill>
                <a:srgbClr val="CC00CC"/>
              </a:solidFill>
              <a:round/>
              <a:head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anose="020B0503020204020204" pitchFamily="34" charset="-122"/>
                <a:ea typeface="微软雅黑" panose="020B0503020204020204" pitchFamily="34" charset="-122"/>
              </a:endParaRPr>
            </a:p>
          </p:txBody>
        </p:sp>
        <p:sp>
          <p:nvSpPr>
            <p:cNvPr id="45" name="Text Box 21"/>
            <p:cNvSpPr txBox="1">
              <a:spLocks noChangeArrowheads="1"/>
            </p:cNvSpPr>
            <p:nvPr/>
          </p:nvSpPr>
          <p:spPr bwMode="auto">
            <a:xfrm>
              <a:off x="1567837" y="2068003"/>
              <a:ext cx="646331" cy="276999"/>
            </a:xfrm>
            <a:prstGeom prst="rect">
              <a:avLst/>
            </a:prstGeom>
            <a:noFill/>
            <a:ln>
              <a:noFill/>
            </a:ln>
            <a:effectLst/>
          </p:spPr>
          <p:txBody>
            <a:bodyPr wrap="none">
              <a:spAutoFit/>
            </a:bodyPr>
            <a:lstStyle/>
            <a:p>
              <a:pPr algn="ctr"/>
              <a:r>
                <a:rPr kumimoji="1" lang="zh-CN" altLang="en-US" sz="1200" b="1" dirty="0">
                  <a:solidFill>
                    <a:srgbClr val="0000FF"/>
                  </a:solidFill>
                  <a:latin typeface="微软雅黑" panose="020B0503020204020204" pitchFamily="34" charset="-122"/>
                  <a:ea typeface="微软雅黑" panose="020B0503020204020204" pitchFamily="34" charset="-122"/>
                </a:rPr>
                <a:t>帧开始</a:t>
              </a:r>
              <a:endParaRPr kumimoji="1" lang="zh-CN" altLang="en-US" sz="1200" b="1" dirty="0">
                <a:solidFill>
                  <a:srgbClr val="0000FF"/>
                </a:solidFill>
                <a:latin typeface="微软雅黑" panose="020B0503020204020204" pitchFamily="34" charset="-122"/>
                <a:ea typeface="微软雅黑" panose="020B0503020204020204" pitchFamily="34" charset="-122"/>
              </a:endParaRPr>
            </a:p>
          </p:txBody>
        </p:sp>
        <p:sp>
          <p:nvSpPr>
            <p:cNvPr id="46" name="Line 11"/>
            <p:cNvSpPr>
              <a:spLocks noChangeShapeType="1"/>
            </p:cNvSpPr>
            <p:nvPr/>
          </p:nvSpPr>
          <p:spPr bwMode="auto">
            <a:xfrm rot="16200000">
              <a:off x="1601611" y="2505290"/>
              <a:ext cx="0" cy="516425"/>
            </a:xfrm>
            <a:prstGeom prst="line">
              <a:avLst/>
            </a:prstGeom>
            <a:noFill/>
            <a:ln w="28575">
              <a:solidFill>
                <a:srgbClr val="CC00CC"/>
              </a:solidFill>
              <a:round/>
              <a:head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latin typeface="微软雅黑" panose="020B0503020204020204" pitchFamily="34" charset="-122"/>
                <a:ea typeface="微软雅黑" panose="020B0503020204020204" pitchFamily="34" charset="-122"/>
              </a:endParaRPr>
            </a:p>
          </p:txBody>
        </p:sp>
        <p:sp>
          <p:nvSpPr>
            <p:cNvPr id="47" name="Text Box 18"/>
            <p:cNvSpPr txBox="1">
              <a:spLocks noChangeArrowheads="1"/>
            </p:cNvSpPr>
            <p:nvPr/>
          </p:nvSpPr>
          <p:spPr bwMode="auto">
            <a:xfrm>
              <a:off x="901643" y="2627647"/>
              <a:ext cx="536024" cy="276999"/>
            </a:xfrm>
            <a:prstGeom prst="rect">
              <a:avLst/>
            </a:prstGeom>
            <a:noFill/>
            <a:ln>
              <a:noFill/>
            </a:ln>
            <a:effectLst/>
          </p:spPr>
          <p:txBody>
            <a:bodyPr wrap="square">
              <a:spAutoFit/>
            </a:bodyPr>
            <a:lstStyle/>
            <a:p>
              <a:pPr algn="ctr"/>
              <a:r>
                <a:rPr kumimoji="1" lang="zh-CN" altLang="en-US" sz="1200" b="1" dirty="0" smtClean="0">
                  <a:solidFill>
                    <a:srgbClr val="0000FF"/>
                  </a:solidFill>
                  <a:latin typeface="微软雅黑" panose="020B0503020204020204" pitchFamily="34" charset="-122"/>
                  <a:ea typeface="微软雅黑" panose="020B0503020204020204" pitchFamily="34" charset="-122"/>
                </a:rPr>
                <a:t>发送</a:t>
              </a:r>
              <a:endParaRPr kumimoji="1" lang="zh-CN" altLang="en-US" sz="1200" b="1" dirty="0">
                <a:solidFill>
                  <a:srgbClr val="0000FF"/>
                </a:solidFill>
                <a:latin typeface="微软雅黑" panose="020B0503020204020204" pitchFamily="34" charset="-122"/>
                <a:ea typeface="微软雅黑" panose="020B0503020204020204" pitchFamily="34" charset="-122"/>
              </a:endParaRPr>
            </a:p>
          </p:txBody>
        </p:sp>
      </p:grpSp>
      <p:sp>
        <p:nvSpPr>
          <p:cNvPr id="48" name="矩形 47"/>
          <p:cNvSpPr/>
          <p:nvPr/>
        </p:nvSpPr>
        <p:spPr>
          <a:xfrm>
            <a:off x="2085018" y="4280652"/>
            <a:ext cx="3158189" cy="369332"/>
          </a:xfrm>
          <a:prstGeom prst="rect">
            <a:avLst/>
          </a:prstGeom>
        </p:spPr>
        <p:txBody>
          <a:bodyPr wrap="square">
            <a:spAutoFit/>
          </a:bodyPr>
          <a:lstStyle/>
          <a:p>
            <a:pPr algn="ctr"/>
            <a:r>
              <a:rPr lang="zh-CN" altLang="zh-CN" b="1" dirty="0" smtClean="0">
                <a:latin typeface="微软雅黑" panose="020B0503020204020204" pitchFamily="34" charset="-122"/>
                <a:ea typeface="微软雅黑" panose="020B0503020204020204" pitchFamily="34" charset="-122"/>
              </a:rPr>
              <a:t>用</a:t>
            </a:r>
            <a:r>
              <a:rPr lang="zh-CN" altLang="zh-CN" b="1" dirty="0">
                <a:latin typeface="微软雅黑" panose="020B0503020204020204" pitchFamily="34" charset="-122"/>
                <a:ea typeface="微软雅黑" panose="020B0503020204020204" pitchFamily="34" charset="-122"/>
              </a:rPr>
              <a:t>帧首部和帧尾部封装成帧</a:t>
            </a:r>
            <a:endParaRPr lang="zh-CN" altLang="en-US" b="1" dirty="0">
              <a:latin typeface="微软雅黑" panose="020B0503020204020204" pitchFamily="34" charset="-122"/>
              <a:ea typeface="微软雅黑" panose="020B0503020204020204" pitchFamily="34" charset="-122"/>
            </a:endParaRPr>
          </a:p>
        </p:txBody>
      </p:sp>
      <p:sp>
        <p:nvSpPr>
          <p:cNvPr id="2" name="矩形 1"/>
          <p:cNvSpPr/>
          <p:nvPr/>
        </p:nvSpPr>
        <p:spPr>
          <a:xfrm>
            <a:off x="6715070" y="2164339"/>
            <a:ext cx="2079564" cy="1323439"/>
          </a:xfrm>
          <a:prstGeom prst="rect">
            <a:avLst/>
          </a:prstGeom>
          <a:ln w="19050"/>
        </p:spPr>
        <p:style>
          <a:lnRef idx="2">
            <a:schemeClr val="accent2"/>
          </a:lnRef>
          <a:fillRef idx="1">
            <a:schemeClr val="lt1"/>
          </a:fillRef>
          <a:effectRef idx="0">
            <a:schemeClr val="accent2"/>
          </a:effectRef>
          <a:fontRef idx="minor">
            <a:schemeClr val="dk1"/>
          </a:fontRef>
        </p:style>
        <p:txBody>
          <a:bodyPr wrap="square">
            <a:spAutoFit/>
          </a:bodyPr>
          <a:lstStyle/>
          <a:p>
            <a:r>
              <a:rPr lang="zh-CN" altLang="en-US" sz="1600" b="1" dirty="0" smtClean="0">
                <a:solidFill>
                  <a:srgbClr val="C00000"/>
                </a:solidFill>
                <a:latin typeface="微软雅黑" panose="020B0503020204020204" pitchFamily="34" charset="-122"/>
                <a:ea typeface="微软雅黑" panose="020B0503020204020204" pitchFamily="34" charset="-122"/>
              </a:rPr>
              <a:t>最大</a:t>
            </a:r>
            <a:r>
              <a:rPr lang="zh-CN" altLang="en-US" sz="1600" b="1" dirty="0">
                <a:solidFill>
                  <a:srgbClr val="C00000"/>
                </a:solidFill>
                <a:latin typeface="微软雅黑" panose="020B0503020204020204" pitchFamily="34" charset="-122"/>
                <a:ea typeface="微软雅黑" panose="020B0503020204020204" pitchFamily="34" charset="-122"/>
              </a:rPr>
              <a:t>传送</a:t>
            </a:r>
            <a:r>
              <a:rPr lang="zh-CN" altLang="en-US" sz="1600" b="1" dirty="0" smtClean="0">
                <a:solidFill>
                  <a:srgbClr val="C00000"/>
                </a:solidFill>
                <a:latin typeface="微软雅黑" panose="020B0503020204020204" pitchFamily="34" charset="-122"/>
                <a:ea typeface="微软雅黑" panose="020B0503020204020204" pitchFamily="34" charset="-122"/>
              </a:rPr>
              <a:t>单元 </a:t>
            </a:r>
            <a:r>
              <a:rPr lang="en-US" altLang="zh-CN" sz="1600" b="1" dirty="0" smtClean="0">
                <a:solidFill>
                  <a:srgbClr val="C00000"/>
                </a:solidFill>
                <a:latin typeface="微软雅黑" panose="020B0503020204020204" pitchFamily="34" charset="-122"/>
                <a:ea typeface="微软雅黑" panose="020B0503020204020204" pitchFamily="34" charset="-122"/>
              </a:rPr>
              <a:t>MTU </a:t>
            </a:r>
            <a:r>
              <a:rPr lang="en-US" altLang="zh-CN" sz="1600" b="1" dirty="0">
                <a:solidFill>
                  <a:srgbClr val="0000FF"/>
                </a:solidFill>
                <a:latin typeface="微软雅黑" panose="020B0503020204020204" pitchFamily="34" charset="-122"/>
                <a:ea typeface="微软雅黑" panose="020B0503020204020204" pitchFamily="34" charset="-122"/>
              </a:rPr>
              <a:t>(Maximum Transfer Unit</a:t>
            </a:r>
            <a:r>
              <a:rPr lang="en-US" altLang="zh-CN" sz="1600" b="1" dirty="0" smtClean="0">
                <a:solidFill>
                  <a:srgbClr val="0000FF"/>
                </a:solidFill>
                <a:latin typeface="微软雅黑" panose="020B0503020204020204" pitchFamily="34" charset="-122"/>
                <a:ea typeface="微软雅黑" panose="020B0503020204020204" pitchFamily="34" charset="-122"/>
              </a:rPr>
              <a:t>) </a:t>
            </a:r>
            <a:r>
              <a:rPr lang="zh-CN" altLang="en-US" sz="1600" b="1" dirty="0" smtClean="0">
                <a:solidFill>
                  <a:srgbClr val="0000FF"/>
                </a:solidFill>
                <a:latin typeface="微软雅黑" panose="020B0503020204020204" pitchFamily="34" charset="-122"/>
                <a:ea typeface="微软雅黑" panose="020B0503020204020204" pitchFamily="34" charset="-122"/>
              </a:rPr>
              <a:t>：</a:t>
            </a:r>
            <a:r>
              <a:rPr lang="zh-CN" altLang="en-US" sz="1600" b="1" dirty="0" smtClean="0">
                <a:latin typeface="微软雅黑" panose="020B0503020204020204" pitchFamily="34" charset="-122"/>
                <a:ea typeface="微软雅黑" panose="020B0503020204020204" pitchFamily="34" charset="-122"/>
              </a:rPr>
              <a:t>规定</a:t>
            </a:r>
            <a:r>
              <a:rPr lang="zh-CN" altLang="en-US" sz="1600" b="1" dirty="0">
                <a:latin typeface="微软雅黑" panose="020B0503020204020204" pitchFamily="34" charset="-122"/>
                <a:ea typeface="微软雅黑" panose="020B0503020204020204" pitchFamily="34" charset="-122"/>
              </a:rPr>
              <a:t>了所能传送的帧的数据部分长度上限</a:t>
            </a:r>
            <a:r>
              <a:rPr lang="zh-CN" altLang="en-US" sz="1600" b="1" dirty="0" smtClean="0">
                <a:latin typeface="微软雅黑" panose="020B0503020204020204" pitchFamily="34" charset="-122"/>
                <a:ea typeface="微软雅黑" panose="020B0503020204020204" pitchFamily="34" charset="-122"/>
              </a:rPr>
              <a:t>。</a:t>
            </a:r>
            <a:endParaRPr lang="zh-CN" altLang="en-US" sz="1600" b="1" dirty="0">
              <a:latin typeface="微软雅黑" panose="020B0503020204020204" pitchFamily="34" charset="-122"/>
              <a:ea typeface="微软雅黑" panose="020B0503020204020204" pitchFamily="34" charset="-122"/>
            </a:endParaRPr>
          </a:p>
        </p:txBody>
      </p:sp>
      <p:sp>
        <p:nvSpPr>
          <p:cNvPr id="4" name="文本框 3"/>
          <p:cNvSpPr txBox="1"/>
          <p:nvPr/>
        </p:nvSpPr>
        <p:spPr>
          <a:xfrm>
            <a:off x="6770370" y="3626485"/>
            <a:ext cx="1907540" cy="922020"/>
          </a:xfrm>
          <a:prstGeom prst="rect">
            <a:avLst/>
          </a:prstGeom>
          <a:noFill/>
        </p:spPr>
        <p:txBody>
          <a:bodyPr wrap="square" rtlCol="0">
            <a:spAutoFit/>
          </a:bodyPr>
          <a:p>
            <a:r>
              <a:rPr lang="zh-CN" altLang="en-US"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网络层必须知道数据链路层的</a:t>
            </a:r>
            <a:r>
              <a:rPr lang="en-US" altLang="zh-CN"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MTU</a:t>
            </a:r>
            <a:r>
              <a:rPr lang="zh-CN" altLang="en-US"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值。（</a:t>
            </a:r>
            <a:r>
              <a:rPr lang="en-US" altLang="zh-CN"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64K</a:t>
            </a:r>
            <a:r>
              <a:rPr lang="zh-CN" altLang="en-US"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Tm="2000"/>
    </mc:Choice>
    <mc:Fallback>
      <p:transition spd="slow" advTm="2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 name="圆角矩形 113"/>
          <p:cNvSpPr/>
          <p:nvPr/>
        </p:nvSpPr>
        <p:spPr>
          <a:xfrm>
            <a:off x="757382" y="2210912"/>
            <a:ext cx="7730836" cy="2157888"/>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5" name="Rectangle 46"/>
          <p:cNvSpPr>
            <a:spLocks noChangeArrowheads="1"/>
          </p:cNvSpPr>
          <p:nvPr/>
        </p:nvSpPr>
        <p:spPr bwMode="auto">
          <a:xfrm>
            <a:off x="757382" y="1028365"/>
            <a:ext cx="7730836" cy="1092607"/>
          </a:xfrm>
          <a:prstGeom prst="rect">
            <a:avLst/>
          </a:prstGeom>
          <a:ln>
            <a:solidFill>
              <a:srgbClr val="000099"/>
            </a:solidFill>
          </a:ln>
        </p:spPr>
        <p:style>
          <a:lnRef idx="2">
            <a:schemeClr val="accent1"/>
          </a:lnRef>
          <a:fillRef idx="1">
            <a:schemeClr val="lt1"/>
          </a:fillRef>
          <a:effectRef idx="0">
            <a:schemeClr val="accent1"/>
          </a:effectRef>
          <a:fontRef idx="minor">
            <a:schemeClr val="dk1"/>
          </a:fontRef>
        </p:style>
        <p:txBody>
          <a:bodyPr wrap="square">
            <a:spAutoFit/>
          </a:bodyPr>
          <a:lstStyle/>
          <a:p>
            <a:pPr>
              <a:lnSpc>
                <a:spcPts val="2600"/>
              </a:lnSpc>
            </a:pPr>
            <a:r>
              <a:rPr lang="zh-CN" altLang="en-US" b="1" dirty="0">
                <a:solidFill>
                  <a:schemeClr val="tx1"/>
                </a:solidFill>
                <a:latin typeface="微软雅黑" panose="020B0503020204020204" pitchFamily="34" charset="-122"/>
                <a:ea typeface="微软雅黑" panose="020B0503020204020204" pitchFamily="34" charset="-122"/>
              </a:rPr>
              <a:t>当很多短帧要发送时，第 </a:t>
            </a:r>
            <a:r>
              <a:rPr lang="en-US" altLang="zh-CN" b="1" dirty="0">
                <a:solidFill>
                  <a:schemeClr val="tx1"/>
                </a:solidFill>
                <a:latin typeface="微软雅黑" panose="020B0503020204020204" pitchFamily="34" charset="-122"/>
                <a:ea typeface="微软雅黑" panose="020B0503020204020204" pitchFamily="34" charset="-122"/>
              </a:rPr>
              <a:t>1 </a:t>
            </a:r>
            <a:r>
              <a:rPr lang="zh-CN" altLang="en-US" b="1" dirty="0">
                <a:solidFill>
                  <a:schemeClr val="tx1"/>
                </a:solidFill>
                <a:latin typeface="微软雅黑" panose="020B0503020204020204" pitchFamily="34" charset="-122"/>
                <a:ea typeface="微软雅黑" panose="020B0503020204020204" pitchFamily="34" charset="-122"/>
              </a:rPr>
              <a:t>个短帧采用载波延伸方法进行填充，随后的一些短帧则可一个接一个地发送，只需留有必要的帧间最小间隔即可。这样就形成可一串分组的突发，直到达到 </a:t>
            </a:r>
            <a:r>
              <a:rPr lang="en-US" altLang="zh-CN" b="1" dirty="0">
                <a:solidFill>
                  <a:schemeClr val="tx1"/>
                </a:solidFill>
                <a:latin typeface="微软雅黑" panose="020B0503020204020204" pitchFamily="34" charset="-122"/>
                <a:ea typeface="微软雅黑" panose="020B0503020204020204" pitchFamily="34" charset="-122"/>
              </a:rPr>
              <a:t>1500 </a:t>
            </a:r>
            <a:r>
              <a:rPr lang="zh-CN" altLang="en-US" b="1" dirty="0">
                <a:solidFill>
                  <a:schemeClr val="tx1"/>
                </a:solidFill>
                <a:latin typeface="微软雅黑" panose="020B0503020204020204" pitchFamily="34" charset="-122"/>
                <a:ea typeface="微软雅黑" panose="020B0503020204020204" pitchFamily="34" charset="-122"/>
              </a:rPr>
              <a:t>字节或稍多一些为止。</a:t>
            </a:r>
            <a:endParaRPr lang="zh-CN" altLang="en-US" b="1" dirty="0">
              <a:solidFill>
                <a:schemeClr val="tx1"/>
              </a:solidFill>
              <a:latin typeface="微软雅黑" panose="020B0503020204020204" pitchFamily="34" charset="-122"/>
              <a:ea typeface="微软雅黑" panose="020B0503020204020204" pitchFamily="34" charset="-122"/>
            </a:endParaRPr>
          </a:p>
        </p:txBody>
      </p:sp>
      <p:sp>
        <p:nvSpPr>
          <p:cNvPr id="116" name="AutoShape 5"/>
          <p:cNvSpPr>
            <a:spLocks noChangeArrowheads="1"/>
          </p:cNvSpPr>
          <p:nvPr/>
        </p:nvSpPr>
        <p:spPr bwMode="auto">
          <a:xfrm>
            <a:off x="502919" y="641941"/>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7" name="Rectangle 6"/>
          <p:cNvSpPr>
            <a:spLocks noChangeArrowheads="1"/>
          </p:cNvSpPr>
          <p:nvPr/>
        </p:nvSpPr>
        <p:spPr bwMode="auto">
          <a:xfrm>
            <a:off x="3961780" y="618851"/>
            <a:ext cx="121058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anose="020B0503020204020204" pitchFamily="34" charset="-122"/>
                <a:ea typeface="微软雅黑" panose="020B0503020204020204" pitchFamily="34" charset="-122"/>
              </a:rPr>
              <a:t>分组突发</a:t>
            </a:r>
            <a:endParaRPr lang="fr-FR" altLang="zh-CN" sz="2000" b="1" dirty="0">
              <a:solidFill>
                <a:schemeClr val="bg1"/>
              </a:solidFill>
              <a:latin typeface="微软雅黑" panose="020B0503020204020204" pitchFamily="34" charset="-122"/>
              <a:ea typeface="微软雅黑" panose="020B0503020204020204" pitchFamily="34" charset="-122"/>
            </a:endParaRPr>
          </a:p>
        </p:txBody>
      </p:sp>
      <p:sp>
        <p:nvSpPr>
          <p:cNvPr id="140" name="矩形 139"/>
          <p:cNvSpPr/>
          <p:nvPr/>
        </p:nvSpPr>
        <p:spPr>
          <a:xfrm>
            <a:off x="1261338" y="2797778"/>
            <a:ext cx="430887" cy="913070"/>
          </a:xfrm>
          <a:prstGeom prst="rect">
            <a:avLst/>
          </a:prstGeom>
        </p:spPr>
        <p:txBody>
          <a:bodyPr vert="eaVert" wrap="none">
            <a:spAutoFit/>
          </a:bodyPr>
          <a:lstStyle/>
          <a:p>
            <a:pPr algn="ctr">
              <a:tabLst>
                <a:tab pos="1752600" algn="l"/>
              </a:tabLst>
            </a:pPr>
            <a:r>
              <a:rPr lang="zh-CN" altLang="en-US" sz="1600" b="1" dirty="0">
                <a:latin typeface="微软雅黑" panose="020B0503020204020204" pitchFamily="34" charset="-122"/>
                <a:ea typeface="微软雅黑" panose="020B0503020204020204" pitchFamily="34" charset="-122"/>
                <a:cs typeface="Times New Roman" panose="02020603050405020304" pitchFamily="18" charset="0"/>
              </a:rPr>
              <a:t>分组突发</a:t>
            </a:r>
            <a:endParaRPr lang="zh-CN" altLang="en-US" sz="16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42" name="Freeform 5"/>
          <p:cNvSpPr/>
          <p:nvPr/>
        </p:nvSpPr>
        <p:spPr bwMode="auto">
          <a:xfrm>
            <a:off x="2112044" y="3645898"/>
            <a:ext cx="5524649" cy="306275"/>
          </a:xfrm>
          <a:custGeom>
            <a:avLst/>
            <a:gdLst>
              <a:gd name="T0" fmla="*/ 0 w 5296"/>
              <a:gd name="T1" fmla="*/ 344 h 344"/>
              <a:gd name="T2" fmla="*/ 680 w 5296"/>
              <a:gd name="T3" fmla="*/ 344 h 344"/>
              <a:gd name="T4" fmla="*/ 680 w 5296"/>
              <a:gd name="T5" fmla="*/ 0 h 344"/>
              <a:gd name="T6" fmla="*/ 4664 w 5296"/>
              <a:gd name="T7" fmla="*/ 0 h 344"/>
              <a:gd name="T8" fmla="*/ 4664 w 5296"/>
              <a:gd name="T9" fmla="*/ 344 h 344"/>
              <a:gd name="T10" fmla="*/ 5296 w 5296"/>
              <a:gd name="T11" fmla="*/ 344 h 344"/>
            </a:gdLst>
            <a:ahLst/>
            <a:cxnLst>
              <a:cxn ang="0">
                <a:pos x="T0" y="T1"/>
              </a:cxn>
              <a:cxn ang="0">
                <a:pos x="T2" y="T3"/>
              </a:cxn>
              <a:cxn ang="0">
                <a:pos x="T4" y="T5"/>
              </a:cxn>
              <a:cxn ang="0">
                <a:pos x="T6" y="T7"/>
              </a:cxn>
              <a:cxn ang="0">
                <a:pos x="T8" y="T9"/>
              </a:cxn>
              <a:cxn ang="0">
                <a:pos x="T10" y="T11"/>
              </a:cxn>
            </a:cxnLst>
            <a:rect l="0" t="0" r="r" b="b"/>
            <a:pathLst>
              <a:path w="5296" h="344">
                <a:moveTo>
                  <a:pt x="0" y="344"/>
                </a:moveTo>
                <a:lnTo>
                  <a:pt x="680" y="344"/>
                </a:lnTo>
                <a:lnTo>
                  <a:pt x="680" y="0"/>
                </a:lnTo>
                <a:lnTo>
                  <a:pt x="4664" y="0"/>
                </a:lnTo>
                <a:lnTo>
                  <a:pt x="4664" y="344"/>
                </a:lnTo>
                <a:lnTo>
                  <a:pt x="5296" y="344"/>
                </a:lnTo>
              </a:path>
            </a:pathLst>
          </a:custGeom>
          <a:solidFill>
            <a:srgbClr val="CC00CC"/>
          </a:solidFill>
          <a:ln w="19050" cmpd="sng">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CC"/>
              </a:solidFill>
              <a:latin typeface="微软雅黑" panose="020B0503020204020204" pitchFamily="34" charset="-122"/>
              <a:ea typeface="微软雅黑" panose="020B0503020204020204" pitchFamily="34" charset="-122"/>
            </a:endParaRPr>
          </a:p>
        </p:txBody>
      </p:sp>
      <p:sp>
        <p:nvSpPr>
          <p:cNvPr id="143" name="Text Box 6"/>
          <p:cNvSpPr txBox="1">
            <a:spLocks noChangeArrowheads="1"/>
          </p:cNvSpPr>
          <p:nvPr/>
        </p:nvSpPr>
        <p:spPr bwMode="auto">
          <a:xfrm>
            <a:off x="2177816" y="3544091"/>
            <a:ext cx="646331" cy="4247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lnSpc>
                <a:spcPct val="90000"/>
              </a:lnSpc>
            </a:pPr>
            <a:r>
              <a:rPr lang="zh-CN" altLang="en-US" sz="1200" b="1" dirty="0">
                <a:solidFill>
                  <a:srgbClr val="0000CC"/>
                </a:solidFill>
                <a:latin typeface="微软雅黑" panose="020B0503020204020204" pitchFamily="34" charset="-122"/>
                <a:ea typeface="微软雅黑" panose="020B0503020204020204" pitchFamily="34" charset="-122"/>
              </a:rPr>
              <a:t>发送的</a:t>
            </a:r>
            <a:endParaRPr lang="zh-CN" altLang="en-US" sz="1200" b="1" dirty="0">
              <a:solidFill>
                <a:srgbClr val="0000CC"/>
              </a:solidFill>
              <a:latin typeface="微软雅黑" panose="020B0503020204020204" pitchFamily="34" charset="-122"/>
              <a:ea typeface="微软雅黑" panose="020B0503020204020204" pitchFamily="34" charset="-122"/>
            </a:endParaRPr>
          </a:p>
          <a:p>
            <a:pPr algn="ctr">
              <a:lnSpc>
                <a:spcPct val="90000"/>
              </a:lnSpc>
            </a:pPr>
            <a:r>
              <a:rPr lang="zh-CN" altLang="en-US" sz="1200" b="1" dirty="0">
                <a:solidFill>
                  <a:srgbClr val="0000CC"/>
                </a:solidFill>
                <a:latin typeface="微软雅黑" panose="020B0503020204020204" pitchFamily="34" charset="-122"/>
                <a:ea typeface="微软雅黑" panose="020B0503020204020204" pitchFamily="34" charset="-122"/>
              </a:rPr>
              <a:t>数据 </a:t>
            </a:r>
            <a:endParaRPr lang="zh-CN" altLang="en-US" sz="1200" b="1" dirty="0">
              <a:solidFill>
                <a:srgbClr val="0000CC"/>
              </a:solidFill>
              <a:latin typeface="微软雅黑" panose="020B0503020204020204" pitchFamily="34" charset="-122"/>
              <a:ea typeface="微软雅黑" panose="020B0503020204020204" pitchFamily="34" charset="-122"/>
            </a:endParaRPr>
          </a:p>
        </p:txBody>
      </p:sp>
      <p:sp>
        <p:nvSpPr>
          <p:cNvPr id="145" name="Freeform 8"/>
          <p:cNvSpPr/>
          <p:nvPr/>
        </p:nvSpPr>
        <p:spPr bwMode="auto">
          <a:xfrm>
            <a:off x="3372257" y="3642972"/>
            <a:ext cx="971495" cy="302373"/>
          </a:xfrm>
          <a:custGeom>
            <a:avLst/>
            <a:gdLst>
              <a:gd name="T0" fmla="*/ 0 w 996"/>
              <a:gd name="T1" fmla="*/ 3 h 310"/>
              <a:gd name="T2" fmla="*/ 0 w 996"/>
              <a:gd name="T3" fmla="*/ 310 h 310"/>
              <a:gd name="T4" fmla="*/ 996 w 996"/>
              <a:gd name="T5" fmla="*/ 306 h 310"/>
              <a:gd name="T6" fmla="*/ 996 w 996"/>
              <a:gd name="T7" fmla="*/ 0 h 310"/>
            </a:gdLst>
            <a:ahLst/>
            <a:cxnLst>
              <a:cxn ang="0">
                <a:pos x="T0" y="T1"/>
              </a:cxn>
              <a:cxn ang="0">
                <a:pos x="T2" y="T3"/>
              </a:cxn>
              <a:cxn ang="0">
                <a:pos x="T4" y="T5"/>
              </a:cxn>
              <a:cxn ang="0">
                <a:pos x="T6" y="T7"/>
              </a:cxn>
            </a:cxnLst>
            <a:rect l="0" t="0" r="r" b="b"/>
            <a:pathLst>
              <a:path w="996" h="310">
                <a:moveTo>
                  <a:pt x="0" y="3"/>
                </a:moveTo>
                <a:lnTo>
                  <a:pt x="0" y="310"/>
                </a:lnTo>
                <a:lnTo>
                  <a:pt x="996" y="306"/>
                </a:lnTo>
                <a:lnTo>
                  <a:pt x="996" y="0"/>
                </a:lnTo>
              </a:path>
            </a:pathLst>
          </a:custGeom>
          <a:noFill/>
          <a:ln w="19050" cmpd="sng">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CC"/>
              </a:solidFill>
              <a:latin typeface="微软雅黑" panose="020B0503020204020204" pitchFamily="34" charset="-122"/>
              <a:ea typeface="微软雅黑" panose="020B0503020204020204" pitchFamily="34" charset="-122"/>
            </a:endParaRPr>
          </a:p>
        </p:txBody>
      </p:sp>
      <p:sp>
        <p:nvSpPr>
          <p:cNvPr id="146" name="Freeform 9"/>
          <p:cNvSpPr/>
          <p:nvPr/>
        </p:nvSpPr>
        <p:spPr bwMode="auto">
          <a:xfrm>
            <a:off x="4841205" y="3639070"/>
            <a:ext cx="583287" cy="306275"/>
          </a:xfrm>
          <a:custGeom>
            <a:avLst/>
            <a:gdLst>
              <a:gd name="T0" fmla="*/ 0 w 560"/>
              <a:gd name="T1" fmla="*/ 0 h 344"/>
              <a:gd name="T2" fmla="*/ 0 w 560"/>
              <a:gd name="T3" fmla="*/ 344 h 344"/>
              <a:gd name="T4" fmla="*/ 560 w 560"/>
              <a:gd name="T5" fmla="*/ 344 h 344"/>
              <a:gd name="T6" fmla="*/ 560 w 560"/>
              <a:gd name="T7" fmla="*/ 8 h 344"/>
            </a:gdLst>
            <a:ahLst/>
            <a:cxnLst>
              <a:cxn ang="0">
                <a:pos x="T0" y="T1"/>
              </a:cxn>
              <a:cxn ang="0">
                <a:pos x="T2" y="T3"/>
              </a:cxn>
              <a:cxn ang="0">
                <a:pos x="T4" y="T5"/>
              </a:cxn>
              <a:cxn ang="0">
                <a:pos x="T6" y="T7"/>
              </a:cxn>
            </a:cxnLst>
            <a:rect l="0" t="0" r="r" b="b"/>
            <a:pathLst>
              <a:path w="560" h="344">
                <a:moveTo>
                  <a:pt x="0" y="0"/>
                </a:moveTo>
                <a:lnTo>
                  <a:pt x="0" y="344"/>
                </a:lnTo>
                <a:lnTo>
                  <a:pt x="560" y="344"/>
                </a:lnTo>
                <a:lnTo>
                  <a:pt x="560" y="8"/>
                </a:lnTo>
              </a:path>
            </a:pathLst>
          </a:custGeom>
          <a:noFill/>
          <a:ln w="19050" cmpd="sng">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CC"/>
              </a:solidFill>
              <a:latin typeface="微软雅黑" panose="020B0503020204020204" pitchFamily="34" charset="-122"/>
              <a:ea typeface="微软雅黑" panose="020B0503020204020204" pitchFamily="34" charset="-122"/>
            </a:endParaRPr>
          </a:p>
        </p:txBody>
      </p:sp>
      <p:sp>
        <p:nvSpPr>
          <p:cNvPr id="147" name="Freeform 10"/>
          <p:cNvSpPr/>
          <p:nvPr/>
        </p:nvSpPr>
        <p:spPr bwMode="auto">
          <a:xfrm>
            <a:off x="5942428" y="3645898"/>
            <a:ext cx="441855" cy="306275"/>
          </a:xfrm>
          <a:custGeom>
            <a:avLst/>
            <a:gdLst>
              <a:gd name="T0" fmla="*/ 0 w 424"/>
              <a:gd name="T1" fmla="*/ 0 h 344"/>
              <a:gd name="T2" fmla="*/ 0 w 424"/>
              <a:gd name="T3" fmla="*/ 344 h 344"/>
              <a:gd name="T4" fmla="*/ 424 w 424"/>
              <a:gd name="T5" fmla="*/ 344 h 344"/>
              <a:gd name="T6" fmla="*/ 424 w 424"/>
              <a:gd name="T7" fmla="*/ 8 h 344"/>
            </a:gdLst>
            <a:ahLst/>
            <a:cxnLst>
              <a:cxn ang="0">
                <a:pos x="T0" y="T1"/>
              </a:cxn>
              <a:cxn ang="0">
                <a:pos x="T2" y="T3"/>
              </a:cxn>
              <a:cxn ang="0">
                <a:pos x="T4" y="T5"/>
              </a:cxn>
              <a:cxn ang="0">
                <a:pos x="T6" y="T7"/>
              </a:cxn>
            </a:cxnLst>
            <a:rect l="0" t="0" r="r" b="b"/>
            <a:pathLst>
              <a:path w="424" h="344">
                <a:moveTo>
                  <a:pt x="0" y="0"/>
                </a:moveTo>
                <a:lnTo>
                  <a:pt x="0" y="344"/>
                </a:lnTo>
                <a:lnTo>
                  <a:pt x="424" y="344"/>
                </a:lnTo>
                <a:lnTo>
                  <a:pt x="424" y="8"/>
                </a:lnTo>
              </a:path>
            </a:pathLst>
          </a:custGeom>
          <a:noFill/>
          <a:ln w="19050" cmpd="sng">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CC"/>
              </a:solidFill>
              <a:latin typeface="微软雅黑" panose="020B0503020204020204" pitchFamily="34" charset="-122"/>
              <a:ea typeface="微软雅黑" panose="020B0503020204020204" pitchFamily="34" charset="-122"/>
            </a:endParaRPr>
          </a:p>
        </p:txBody>
      </p:sp>
      <p:sp>
        <p:nvSpPr>
          <p:cNvPr id="148" name="Line 11"/>
          <p:cNvSpPr>
            <a:spLocks noChangeShapeType="1"/>
          </p:cNvSpPr>
          <p:nvPr/>
        </p:nvSpPr>
        <p:spPr bwMode="auto">
          <a:xfrm>
            <a:off x="2821158" y="2785900"/>
            <a:ext cx="1522594" cy="0"/>
          </a:xfrm>
          <a:prstGeom prst="line">
            <a:avLst/>
          </a:prstGeom>
          <a:noFill/>
          <a:ln w="9525">
            <a:solidFill>
              <a:srgbClr val="0000FF"/>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CC"/>
              </a:solidFill>
              <a:latin typeface="微软雅黑" panose="020B0503020204020204" pitchFamily="34" charset="-122"/>
              <a:ea typeface="微软雅黑" panose="020B0503020204020204" pitchFamily="34" charset="-122"/>
            </a:endParaRPr>
          </a:p>
        </p:txBody>
      </p:sp>
      <p:sp>
        <p:nvSpPr>
          <p:cNvPr id="149" name="Text Box 12"/>
          <p:cNvSpPr txBox="1">
            <a:spLocks noChangeArrowheads="1"/>
          </p:cNvSpPr>
          <p:nvPr/>
        </p:nvSpPr>
        <p:spPr bwMode="auto">
          <a:xfrm>
            <a:off x="2943994" y="2661050"/>
            <a:ext cx="1233030" cy="261610"/>
          </a:xfrm>
          <a:prstGeom prst="rect">
            <a:avLst/>
          </a:prstGeom>
          <a:solidFill>
            <a:srgbClr val="C3E3F9"/>
          </a:solidFill>
          <a:ln>
            <a:noFill/>
          </a:ln>
          <a:effectLst/>
        </p:spPr>
        <p:txBody>
          <a:bodyPr wrap="none">
            <a:spAutoFit/>
          </a:bodyPr>
          <a:lstStyle/>
          <a:p>
            <a:pPr algn="ctr"/>
            <a:r>
              <a:rPr lang="zh-CN" altLang="en-US" sz="1100" b="1" dirty="0">
                <a:solidFill>
                  <a:srgbClr val="0000FF"/>
                </a:solidFill>
                <a:latin typeface="微软雅黑" panose="020B0503020204020204" pitchFamily="34" charset="-122"/>
                <a:ea typeface="微软雅黑" panose="020B0503020204020204" pitchFamily="34" charset="-122"/>
              </a:rPr>
              <a:t>争用期 512 字节</a:t>
            </a:r>
            <a:endParaRPr lang="zh-CN" altLang="en-US" sz="1100" b="1" dirty="0">
              <a:solidFill>
                <a:srgbClr val="0000FF"/>
              </a:solidFill>
              <a:latin typeface="微软雅黑" panose="020B0503020204020204" pitchFamily="34" charset="-122"/>
              <a:ea typeface="微软雅黑" panose="020B0503020204020204" pitchFamily="34" charset="-122"/>
            </a:endParaRPr>
          </a:p>
        </p:txBody>
      </p:sp>
      <p:sp>
        <p:nvSpPr>
          <p:cNvPr id="150" name="Line 13"/>
          <p:cNvSpPr>
            <a:spLocks noChangeShapeType="1"/>
          </p:cNvSpPr>
          <p:nvPr/>
        </p:nvSpPr>
        <p:spPr bwMode="auto">
          <a:xfrm>
            <a:off x="2821158" y="2479929"/>
            <a:ext cx="4149872" cy="0"/>
          </a:xfrm>
          <a:prstGeom prst="line">
            <a:avLst/>
          </a:prstGeom>
          <a:noFill/>
          <a:ln w="19050">
            <a:solidFill>
              <a:srgbClr val="0000FF"/>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CC"/>
              </a:solidFill>
              <a:latin typeface="微软雅黑" panose="020B0503020204020204" pitchFamily="34" charset="-122"/>
              <a:ea typeface="微软雅黑" panose="020B0503020204020204" pitchFamily="34" charset="-122"/>
            </a:endParaRPr>
          </a:p>
        </p:txBody>
      </p:sp>
      <p:sp>
        <p:nvSpPr>
          <p:cNvPr id="151" name="Text Box 14"/>
          <p:cNvSpPr txBox="1">
            <a:spLocks noChangeArrowheads="1"/>
          </p:cNvSpPr>
          <p:nvPr/>
        </p:nvSpPr>
        <p:spPr bwMode="auto">
          <a:xfrm>
            <a:off x="3899478" y="2355078"/>
            <a:ext cx="2165978" cy="261610"/>
          </a:xfrm>
          <a:prstGeom prst="rect">
            <a:avLst/>
          </a:prstGeom>
          <a:solidFill>
            <a:srgbClr val="C3E3F9"/>
          </a:solidFill>
          <a:ln>
            <a:noFill/>
          </a:ln>
          <a:effectLst/>
        </p:spPr>
        <p:txBody>
          <a:bodyPr wrap="none">
            <a:spAutoFit/>
          </a:bodyPr>
          <a:lstStyle/>
          <a:p>
            <a:pPr algn="ctr"/>
            <a:r>
              <a:rPr lang="zh-CN" altLang="en-US" sz="1100" b="1" dirty="0">
                <a:solidFill>
                  <a:srgbClr val="0000FF"/>
                </a:solidFill>
                <a:latin typeface="微软雅黑" panose="020B0503020204020204" pitchFamily="34" charset="-122"/>
                <a:ea typeface="微软雅黑" panose="020B0503020204020204" pitchFamily="34" charset="-122"/>
              </a:rPr>
              <a:t>将突发计时器设定为 1500 字节</a:t>
            </a:r>
            <a:endParaRPr lang="zh-CN" altLang="en-US" sz="1100" b="1" dirty="0">
              <a:solidFill>
                <a:srgbClr val="0000FF"/>
              </a:solidFill>
              <a:latin typeface="微软雅黑" panose="020B0503020204020204" pitchFamily="34" charset="-122"/>
              <a:ea typeface="微软雅黑" panose="020B0503020204020204" pitchFamily="34" charset="-122"/>
            </a:endParaRPr>
          </a:p>
        </p:txBody>
      </p:sp>
      <p:sp>
        <p:nvSpPr>
          <p:cNvPr id="152" name="Text Box 15"/>
          <p:cNvSpPr txBox="1">
            <a:spLocks noChangeArrowheads="1"/>
          </p:cNvSpPr>
          <p:nvPr/>
        </p:nvSpPr>
        <p:spPr bwMode="auto">
          <a:xfrm>
            <a:off x="2992021" y="3339921"/>
            <a:ext cx="800219" cy="276999"/>
          </a:xfrm>
          <a:prstGeom prst="rect">
            <a:avLst/>
          </a:prstGeom>
          <a:solidFill>
            <a:srgbClr val="C3E3F9"/>
          </a:solidFill>
          <a:ln>
            <a:noFill/>
          </a:ln>
          <a:effectLst/>
        </p:spPr>
        <p:txBody>
          <a:bodyPr wrap="none">
            <a:spAutoFit/>
          </a:bodyPr>
          <a:lstStyle/>
          <a:p>
            <a:pPr algn="ctr"/>
            <a:r>
              <a:rPr lang="zh-CN" altLang="en-US" sz="1200" b="1" dirty="0">
                <a:solidFill>
                  <a:srgbClr val="0000FF"/>
                </a:solidFill>
                <a:latin typeface="微软雅黑" panose="020B0503020204020204" pitchFamily="34" charset="-122"/>
                <a:ea typeface="微软雅黑" panose="020B0503020204020204" pitchFamily="34" charset="-122"/>
              </a:rPr>
              <a:t>载波延伸</a:t>
            </a:r>
            <a:endParaRPr lang="zh-CN" altLang="en-US" sz="1200" b="1" dirty="0">
              <a:solidFill>
                <a:srgbClr val="0000FF"/>
              </a:solidFill>
              <a:latin typeface="微软雅黑" panose="020B0503020204020204" pitchFamily="34" charset="-122"/>
              <a:ea typeface="微软雅黑" panose="020B0503020204020204" pitchFamily="34" charset="-122"/>
            </a:endParaRPr>
          </a:p>
        </p:txBody>
      </p:sp>
      <p:sp>
        <p:nvSpPr>
          <p:cNvPr id="153" name="Line 16"/>
          <p:cNvSpPr>
            <a:spLocks noChangeShapeType="1"/>
          </p:cNvSpPr>
          <p:nvPr/>
        </p:nvSpPr>
        <p:spPr bwMode="auto">
          <a:xfrm>
            <a:off x="3700223" y="3543578"/>
            <a:ext cx="82781" cy="202857"/>
          </a:xfrm>
          <a:prstGeom prst="line">
            <a:avLst/>
          </a:prstGeom>
          <a:noFill/>
          <a:ln w="9525">
            <a:solidFill>
              <a:schemeClr val="tx1"/>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CC"/>
              </a:solidFill>
              <a:latin typeface="微软雅黑" panose="020B0503020204020204" pitchFamily="34" charset="-122"/>
              <a:ea typeface="微软雅黑" panose="020B0503020204020204" pitchFamily="34" charset="-122"/>
            </a:endParaRPr>
          </a:p>
        </p:txBody>
      </p:sp>
      <p:sp>
        <p:nvSpPr>
          <p:cNvPr id="154" name="Text Box 17"/>
          <p:cNvSpPr txBox="1">
            <a:spLocks noChangeArrowheads="1"/>
          </p:cNvSpPr>
          <p:nvPr/>
        </p:nvSpPr>
        <p:spPr bwMode="auto">
          <a:xfrm>
            <a:off x="2244698" y="2882741"/>
            <a:ext cx="538930" cy="4247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90000"/>
              </a:lnSpc>
            </a:pPr>
            <a:r>
              <a:rPr lang="zh-CN" altLang="en-US" sz="1200" b="1" dirty="0">
                <a:solidFill>
                  <a:srgbClr val="0000CC"/>
                </a:solidFill>
                <a:latin typeface="微软雅黑" panose="020B0503020204020204" pitchFamily="34" charset="-122"/>
                <a:ea typeface="微软雅黑" panose="020B0503020204020204" pitchFamily="34" charset="-122"/>
              </a:rPr>
              <a:t>载波</a:t>
            </a:r>
            <a:endParaRPr lang="zh-CN" altLang="en-US" sz="1200" b="1" dirty="0">
              <a:solidFill>
                <a:srgbClr val="0000CC"/>
              </a:solidFill>
              <a:latin typeface="微软雅黑" panose="020B0503020204020204" pitchFamily="34" charset="-122"/>
              <a:ea typeface="微软雅黑" panose="020B0503020204020204" pitchFamily="34" charset="-122"/>
            </a:endParaRPr>
          </a:p>
          <a:p>
            <a:pPr>
              <a:lnSpc>
                <a:spcPct val="90000"/>
              </a:lnSpc>
            </a:pPr>
            <a:r>
              <a:rPr lang="zh-CN" altLang="en-US" sz="1200" b="1" dirty="0">
                <a:solidFill>
                  <a:srgbClr val="0000CC"/>
                </a:solidFill>
                <a:latin typeface="微软雅黑" panose="020B0503020204020204" pitchFamily="34" charset="-122"/>
                <a:ea typeface="微软雅黑" panose="020B0503020204020204" pitchFamily="34" charset="-122"/>
              </a:rPr>
              <a:t>监听 </a:t>
            </a:r>
            <a:endParaRPr lang="zh-CN" altLang="en-US" sz="1200" b="1" dirty="0">
              <a:solidFill>
                <a:srgbClr val="0000CC"/>
              </a:solidFill>
              <a:latin typeface="微软雅黑" panose="020B0503020204020204" pitchFamily="34" charset="-122"/>
              <a:ea typeface="微软雅黑" panose="020B0503020204020204" pitchFamily="34" charset="-122"/>
            </a:endParaRPr>
          </a:p>
        </p:txBody>
      </p:sp>
      <p:sp>
        <p:nvSpPr>
          <p:cNvPr id="155" name="Freeform 18"/>
          <p:cNvSpPr/>
          <p:nvPr/>
        </p:nvSpPr>
        <p:spPr bwMode="auto">
          <a:xfrm>
            <a:off x="2119847" y="2977354"/>
            <a:ext cx="5524649" cy="308225"/>
          </a:xfrm>
          <a:custGeom>
            <a:avLst/>
            <a:gdLst>
              <a:gd name="T0" fmla="*/ 0 w 4761"/>
              <a:gd name="T1" fmla="*/ 266 h 267"/>
              <a:gd name="T2" fmla="*/ 601 w 4761"/>
              <a:gd name="T3" fmla="*/ 267 h 267"/>
              <a:gd name="T4" fmla="*/ 601 w 4761"/>
              <a:gd name="T5" fmla="*/ 0 h 267"/>
              <a:gd name="T6" fmla="*/ 4193 w 4761"/>
              <a:gd name="T7" fmla="*/ 0 h 267"/>
              <a:gd name="T8" fmla="*/ 4193 w 4761"/>
              <a:gd name="T9" fmla="*/ 266 h 267"/>
              <a:gd name="T10" fmla="*/ 4761 w 4761"/>
              <a:gd name="T11" fmla="*/ 266 h 267"/>
            </a:gdLst>
            <a:ahLst/>
            <a:cxnLst>
              <a:cxn ang="0">
                <a:pos x="T0" y="T1"/>
              </a:cxn>
              <a:cxn ang="0">
                <a:pos x="T2" y="T3"/>
              </a:cxn>
              <a:cxn ang="0">
                <a:pos x="T4" y="T5"/>
              </a:cxn>
              <a:cxn ang="0">
                <a:pos x="T6" y="T7"/>
              </a:cxn>
              <a:cxn ang="0">
                <a:pos x="T8" y="T9"/>
              </a:cxn>
              <a:cxn ang="0">
                <a:pos x="T10" y="T11"/>
              </a:cxn>
            </a:cxnLst>
            <a:rect l="0" t="0" r="r" b="b"/>
            <a:pathLst>
              <a:path w="4761" h="267">
                <a:moveTo>
                  <a:pt x="0" y="266"/>
                </a:moveTo>
                <a:lnTo>
                  <a:pt x="601" y="267"/>
                </a:lnTo>
                <a:lnTo>
                  <a:pt x="601" y="0"/>
                </a:lnTo>
                <a:lnTo>
                  <a:pt x="4193" y="0"/>
                </a:lnTo>
                <a:lnTo>
                  <a:pt x="4193" y="266"/>
                </a:lnTo>
                <a:lnTo>
                  <a:pt x="4761" y="266"/>
                </a:lnTo>
              </a:path>
            </a:pathLst>
          </a:custGeom>
          <a:solidFill>
            <a:srgbClr val="0000FF"/>
          </a:solidFill>
          <a:ln w="19050" cmpd="sng">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CC"/>
              </a:solidFill>
              <a:latin typeface="微软雅黑" panose="020B0503020204020204" pitchFamily="34" charset="-122"/>
              <a:ea typeface="微软雅黑" panose="020B0503020204020204" pitchFamily="34" charset="-122"/>
            </a:endParaRPr>
          </a:p>
        </p:txBody>
      </p:sp>
      <p:sp>
        <p:nvSpPr>
          <p:cNvPr id="156" name="Line 19"/>
          <p:cNvSpPr>
            <a:spLocks noChangeShapeType="1"/>
          </p:cNvSpPr>
          <p:nvPr/>
        </p:nvSpPr>
        <p:spPr bwMode="auto">
          <a:xfrm>
            <a:off x="4348630" y="2656173"/>
            <a:ext cx="0" cy="1454009"/>
          </a:xfrm>
          <a:prstGeom prst="line">
            <a:avLst/>
          </a:prstGeom>
          <a:noFill/>
          <a:ln w="19050">
            <a:solidFill>
              <a:schemeClr val="tx1"/>
            </a:solidFill>
            <a:prstDash val="sys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CC"/>
              </a:solidFill>
              <a:latin typeface="微软雅黑" panose="020B0503020204020204" pitchFamily="34" charset="-122"/>
              <a:ea typeface="微软雅黑" panose="020B0503020204020204" pitchFamily="34" charset="-122"/>
            </a:endParaRPr>
          </a:p>
        </p:txBody>
      </p:sp>
      <p:sp>
        <p:nvSpPr>
          <p:cNvPr id="157" name="Line 20"/>
          <p:cNvSpPr>
            <a:spLocks noChangeShapeType="1"/>
          </p:cNvSpPr>
          <p:nvPr/>
        </p:nvSpPr>
        <p:spPr bwMode="auto">
          <a:xfrm flipH="1">
            <a:off x="2817256" y="2386291"/>
            <a:ext cx="0" cy="1723891"/>
          </a:xfrm>
          <a:prstGeom prst="line">
            <a:avLst/>
          </a:prstGeom>
          <a:noFill/>
          <a:ln w="19050">
            <a:solidFill>
              <a:schemeClr val="tx1"/>
            </a:solidFill>
            <a:prstDash val="sys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CC"/>
              </a:solidFill>
              <a:latin typeface="微软雅黑" panose="020B0503020204020204" pitchFamily="34" charset="-122"/>
              <a:ea typeface="微软雅黑" panose="020B0503020204020204" pitchFamily="34" charset="-122"/>
            </a:endParaRPr>
          </a:p>
        </p:txBody>
      </p:sp>
      <p:sp>
        <p:nvSpPr>
          <p:cNvPr id="158" name="Line 21"/>
          <p:cNvSpPr>
            <a:spLocks noChangeShapeType="1"/>
          </p:cNvSpPr>
          <p:nvPr/>
        </p:nvSpPr>
        <p:spPr bwMode="auto">
          <a:xfrm>
            <a:off x="6985264" y="2393118"/>
            <a:ext cx="0" cy="1717064"/>
          </a:xfrm>
          <a:prstGeom prst="line">
            <a:avLst/>
          </a:prstGeom>
          <a:noFill/>
          <a:ln w="19050">
            <a:solidFill>
              <a:schemeClr val="tx1"/>
            </a:solidFill>
            <a:prstDash val="sys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CC"/>
              </a:solidFill>
              <a:latin typeface="微软雅黑" panose="020B0503020204020204" pitchFamily="34" charset="-122"/>
              <a:ea typeface="微软雅黑" panose="020B0503020204020204" pitchFamily="34" charset="-122"/>
            </a:endParaRPr>
          </a:p>
        </p:txBody>
      </p:sp>
      <p:sp>
        <p:nvSpPr>
          <p:cNvPr id="160" name="Text Box 7"/>
          <p:cNvSpPr txBox="1">
            <a:spLocks noChangeArrowheads="1"/>
          </p:cNvSpPr>
          <p:nvPr/>
        </p:nvSpPr>
        <p:spPr bwMode="auto">
          <a:xfrm>
            <a:off x="2767635" y="3679062"/>
            <a:ext cx="420339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200" b="1" dirty="0" smtClean="0">
                <a:solidFill>
                  <a:schemeClr val="bg1"/>
                </a:solidFill>
                <a:latin typeface="微软雅黑" panose="020B0503020204020204" pitchFamily="34" charset="-122"/>
                <a:ea typeface="微软雅黑" panose="020B0503020204020204" pitchFamily="34" charset="-122"/>
              </a:rPr>
              <a:t> 帧#</a:t>
            </a:r>
            <a:r>
              <a:rPr lang="zh-CN" altLang="en-US" sz="1200" b="1" dirty="0">
                <a:solidFill>
                  <a:schemeClr val="bg1"/>
                </a:solidFill>
                <a:latin typeface="微软雅黑" panose="020B0503020204020204" pitchFamily="34" charset="-122"/>
                <a:ea typeface="微软雅黑" panose="020B0503020204020204" pitchFamily="34" charset="-122"/>
              </a:rPr>
              <a:t>1 </a:t>
            </a:r>
            <a:r>
              <a:rPr lang="zh-CN" altLang="en-US" sz="1200" b="1" dirty="0" smtClean="0">
                <a:solidFill>
                  <a:schemeClr val="bg1"/>
                </a:solidFill>
                <a:latin typeface="微软雅黑" panose="020B0503020204020204" pitchFamily="34" charset="-122"/>
                <a:ea typeface="微软雅黑" panose="020B0503020204020204" pitchFamily="34" charset="-122"/>
              </a:rPr>
              <a:t>  </a:t>
            </a:r>
            <a:r>
              <a:rPr lang="en-US" altLang="zh-CN" sz="1200" b="1" i="1" dirty="0" smtClean="0">
                <a:solidFill>
                  <a:schemeClr val="bg1"/>
                </a:solidFill>
                <a:latin typeface="微软雅黑" panose="020B0503020204020204" pitchFamily="34" charset="-122"/>
                <a:ea typeface="微软雅黑" panose="020B0503020204020204" pitchFamily="34" charset="-122"/>
              </a:rPr>
              <a:t>RRRRRRRR    </a:t>
            </a:r>
            <a:r>
              <a:rPr lang="zh-CN" altLang="en-US" sz="1200" b="1" dirty="0" smtClean="0">
                <a:solidFill>
                  <a:schemeClr val="bg1"/>
                </a:solidFill>
                <a:latin typeface="微软雅黑" panose="020B0503020204020204" pitchFamily="34" charset="-122"/>
                <a:ea typeface="微软雅黑" panose="020B0503020204020204" pitchFamily="34" charset="-122"/>
              </a:rPr>
              <a:t>帧#2   </a:t>
            </a:r>
            <a:r>
              <a:rPr lang="en-US" altLang="zh-CN" sz="1200" b="1" i="1" dirty="0" smtClean="0">
                <a:solidFill>
                  <a:schemeClr val="bg1"/>
                </a:solidFill>
                <a:latin typeface="微软雅黑" panose="020B0503020204020204" pitchFamily="34" charset="-122"/>
                <a:ea typeface="微软雅黑" panose="020B0503020204020204" pitchFamily="34" charset="-122"/>
              </a:rPr>
              <a:t>RRRR    </a:t>
            </a:r>
            <a:r>
              <a:rPr lang="zh-CN" altLang="en-US" sz="1200" b="1" dirty="0" smtClean="0">
                <a:solidFill>
                  <a:schemeClr val="bg1"/>
                </a:solidFill>
                <a:latin typeface="微软雅黑" panose="020B0503020204020204" pitchFamily="34" charset="-122"/>
                <a:ea typeface="微软雅黑" panose="020B0503020204020204" pitchFamily="34" charset="-122"/>
              </a:rPr>
              <a:t>帧#</a:t>
            </a:r>
            <a:r>
              <a:rPr lang="zh-CN" altLang="en-US" sz="1200" b="1" dirty="0">
                <a:solidFill>
                  <a:schemeClr val="bg1"/>
                </a:solidFill>
                <a:latin typeface="微软雅黑" panose="020B0503020204020204" pitchFamily="34" charset="-122"/>
                <a:ea typeface="微软雅黑" panose="020B0503020204020204" pitchFamily="34" charset="-122"/>
              </a:rPr>
              <a:t>3 </a:t>
            </a:r>
            <a:r>
              <a:rPr lang="zh-CN" altLang="en-US" sz="1200" b="1" dirty="0" smtClean="0">
                <a:solidFill>
                  <a:schemeClr val="bg1"/>
                </a:solidFill>
                <a:latin typeface="微软雅黑" panose="020B0503020204020204" pitchFamily="34" charset="-122"/>
                <a:ea typeface="微软雅黑" panose="020B0503020204020204" pitchFamily="34" charset="-122"/>
              </a:rPr>
              <a:t>  </a:t>
            </a:r>
            <a:r>
              <a:rPr lang="en-US" altLang="zh-CN" sz="1200" b="1" i="1" dirty="0" smtClean="0">
                <a:solidFill>
                  <a:schemeClr val="bg1"/>
                </a:solidFill>
                <a:latin typeface="微软雅黑" panose="020B0503020204020204" pitchFamily="34" charset="-122"/>
                <a:ea typeface="微软雅黑" panose="020B0503020204020204" pitchFamily="34" charset="-122"/>
              </a:rPr>
              <a:t>RRR    </a:t>
            </a:r>
            <a:r>
              <a:rPr lang="zh-CN" altLang="en-US" sz="1200" b="1" dirty="0" smtClean="0">
                <a:solidFill>
                  <a:schemeClr val="bg1"/>
                </a:solidFill>
                <a:latin typeface="微软雅黑" panose="020B0503020204020204" pitchFamily="34" charset="-122"/>
                <a:ea typeface="微软雅黑" panose="020B0503020204020204" pitchFamily="34" charset="-122"/>
              </a:rPr>
              <a:t>帧#</a:t>
            </a:r>
            <a:r>
              <a:rPr lang="zh-CN" altLang="en-US" sz="1200" b="1" dirty="0">
                <a:solidFill>
                  <a:schemeClr val="bg1"/>
                </a:solidFill>
                <a:latin typeface="微软雅黑" panose="020B0503020204020204" pitchFamily="34" charset="-122"/>
                <a:ea typeface="微软雅黑" panose="020B0503020204020204" pitchFamily="34" charset="-122"/>
              </a:rPr>
              <a:t>4</a:t>
            </a:r>
            <a:endParaRPr lang="zh-CN" altLang="en-US" sz="12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Tm="2000"/>
    </mc:Choice>
    <mc:Fallback>
      <p:transition spd="slow" advTm="2000"/>
    </mc:Fallback>
  </mc:AlternateContent>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AutoShape 5"/>
          <p:cNvSpPr>
            <a:spLocks noChangeArrowheads="1"/>
          </p:cNvSpPr>
          <p:nvPr/>
        </p:nvSpPr>
        <p:spPr bwMode="auto">
          <a:xfrm>
            <a:off x="502919" y="650653"/>
            <a:ext cx="8129015" cy="388721"/>
          </a:xfrm>
          <a:prstGeom prst="roundRect">
            <a:avLst>
              <a:gd name="adj" fmla="val 16667"/>
            </a:avLst>
          </a:prstGeom>
          <a:solidFill>
            <a:srgbClr val="0089FA"/>
          </a:solidFill>
          <a:ln>
            <a:noFill/>
          </a:ln>
          <a:effectLst/>
        </p:spPr>
        <p:txBody>
          <a:bodyPr wrap="none" anchor="ctr"/>
          <a:lstStyle/>
          <a:p>
            <a:endParaRPr lang="zh-CN" altLang="en-US"/>
          </a:p>
        </p:txBody>
      </p:sp>
      <p:sp>
        <p:nvSpPr>
          <p:cNvPr id="47" name="Rectangle 6"/>
          <p:cNvSpPr>
            <a:spLocks noChangeArrowheads="1"/>
          </p:cNvSpPr>
          <p:nvPr/>
        </p:nvSpPr>
        <p:spPr bwMode="auto">
          <a:xfrm>
            <a:off x="1120031" y="599238"/>
            <a:ext cx="688682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anose="020B0503020204020204" pitchFamily="34" charset="-122"/>
                <a:ea typeface="微软雅黑" panose="020B0503020204020204" pitchFamily="34" charset="-122"/>
              </a:rPr>
              <a:t>3.5.3   10 </a:t>
            </a:r>
            <a:r>
              <a:rPr lang="zh-CN" altLang="en-US" sz="2400" b="1" dirty="0">
                <a:solidFill>
                  <a:schemeClr val="bg1"/>
                </a:solidFill>
                <a:latin typeface="微软雅黑" panose="020B0503020204020204" pitchFamily="34" charset="-122"/>
                <a:ea typeface="微软雅黑" panose="020B0503020204020204" pitchFamily="34" charset="-122"/>
              </a:rPr>
              <a:t>吉比特</a:t>
            </a:r>
            <a:r>
              <a:rPr lang="zh-CN" altLang="en-US" sz="2400" b="1" dirty="0" smtClean="0">
                <a:solidFill>
                  <a:schemeClr val="bg1"/>
                </a:solidFill>
                <a:latin typeface="微软雅黑" panose="020B0503020204020204" pitchFamily="34" charset="-122"/>
                <a:ea typeface="微软雅黑" panose="020B0503020204020204" pitchFamily="34" charset="-122"/>
              </a:rPr>
              <a:t>以太网 </a:t>
            </a:r>
            <a:r>
              <a:rPr lang="en-US" altLang="zh-CN" sz="2400" b="1" dirty="0" smtClean="0">
                <a:solidFill>
                  <a:schemeClr val="bg1"/>
                </a:solidFill>
                <a:latin typeface="微软雅黑" panose="020B0503020204020204" pitchFamily="34" charset="-122"/>
                <a:ea typeface="微软雅黑" panose="020B0503020204020204" pitchFamily="34" charset="-122"/>
              </a:rPr>
              <a:t>(</a:t>
            </a:r>
            <a:r>
              <a:rPr lang="en-US" altLang="zh-CN" sz="2400" b="1" dirty="0">
                <a:solidFill>
                  <a:schemeClr val="bg1"/>
                </a:solidFill>
                <a:latin typeface="微软雅黑" panose="020B0503020204020204" pitchFamily="34" charset="-122"/>
                <a:ea typeface="微软雅黑" panose="020B0503020204020204" pitchFamily="34" charset="-122"/>
              </a:rPr>
              <a:t>10GE</a:t>
            </a:r>
            <a:r>
              <a:rPr lang="en-US" altLang="zh-CN" sz="2400" b="1" dirty="0" smtClean="0">
                <a:solidFill>
                  <a:schemeClr val="bg1"/>
                </a:solidFill>
                <a:latin typeface="微软雅黑" panose="020B0503020204020204" pitchFamily="34" charset="-122"/>
                <a:ea typeface="微软雅黑" panose="020B0503020204020204" pitchFamily="34" charset="-122"/>
              </a:rPr>
              <a:t>) </a:t>
            </a:r>
            <a:r>
              <a:rPr lang="zh-CN" altLang="en-US" sz="2400" b="1" dirty="0" smtClean="0">
                <a:solidFill>
                  <a:schemeClr val="bg1"/>
                </a:solidFill>
                <a:latin typeface="微软雅黑" panose="020B0503020204020204" pitchFamily="34" charset="-122"/>
                <a:ea typeface="微软雅黑" panose="020B0503020204020204" pitchFamily="34" charset="-122"/>
              </a:rPr>
              <a:t>和</a:t>
            </a:r>
            <a:r>
              <a:rPr lang="zh-CN" altLang="en-US" sz="2400" b="1" dirty="0">
                <a:solidFill>
                  <a:schemeClr val="bg1"/>
                </a:solidFill>
                <a:latin typeface="微软雅黑" panose="020B0503020204020204" pitchFamily="34" charset="-122"/>
                <a:ea typeface="微软雅黑" panose="020B0503020204020204" pitchFamily="34" charset="-122"/>
              </a:rPr>
              <a:t>更快的以太网</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62" name="Rectangle 8"/>
          <p:cNvSpPr>
            <a:spLocks noChangeArrowheads="1"/>
          </p:cNvSpPr>
          <p:nvPr/>
        </p:nvSpPr>
        <p:spPr bwMode="auto">
          <a:xfrm>
            <a:off x="502919" y="1046992"/>
            <a:ext cx="8129015" cy="26314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68605" indent="-268605">
              <a:lnSpc>
                <a:spcPts val="3300"/>
              </a:lnSpc>
              <a:buClr>
                <a:srgbClr val="0070C0"/>
              </a:buClr>
              <a:buFont typeface="Wingdings" panose="05000000000000000000" pitchFamily="2" charset="2"/>
              <a:buChar char="l"/>
            </a:pPr>
            <a:r>
              <a:rPr lang="en-US" altLang="zh-CN" sz="2000" b="1" dirty="0">
                <a:latin typeface="微软雅黑" panose="020B0503020204020204" pitchFamily="34" charset="-122"/>
                <a:ea typeface="微软雅黑" panose="020B0503020204020204" pitchFamily="34" charset="-122"/>
              </a:rPr>
              <a:t>10 </a:t>
            </a:r>
            <a:r>
              <a:rPr lang="zh-CN" altLang="en-US" sz="2000" b="1" dirty="0">
                <a:latin typeface="微软雅黑" panose="020B0503020204020204" pitchFamily="34" charset="-122"/>
                <a:ea typeface="微软雅黑" panose="020B0503020204020204" pitchFamily="34" charset="-122"/>
              </a:rPr>
              <a:t>吉比特以太网（</a:t>
            </a:r>
            <a:r>
              <a:rPr lang="en-US" altLang="zh-CN" sz="2000" b="1" dirty="0">
                <a:latin typeface="微软雅黑" panose="020B0503020204020204" pitchFamily="34" charset="-122"/>
                <a:ea typeface="微软雅黑" panose="020B0503020204020204" pitchFamily="34" charset="-122"/>
              </a:rPr>
              <a:t>10GE</a:t>
            </a:r>
            <a:r>
              <a:rPr lang="zh-CN" altLang="en-US" sz="2000" b="1" dirty="0" smtClean="0">
                <a:latin typeface="微软雅黑" panose="020B0503020204020204" pitchFamily="34" charset="-122"/>
                <a:ea typeface="微软雅黑" panose="020B0503020204020204" pitchFamily="34" charset="-122"/>
              </a:rPr>
              <a:t>）主要特点：</a:t>
            </a:r>
            <a:endParaRPr lang="zh-CN" altLang="en-US" sz="2000" b="1" dirty="0">
              <a:latin typeface="微软雅黑" panose="020B0503020204020204" pitchFamily="34" charset="-122"/>
              <a:ea typeface="微软雅黑" panose="020B0503020204020204" pitchFamily="34" charset="-122"/>
            </a:endParaRPr>
          </a:p>
          <a:p>
            <a:pPr marL="633730" indent="-342900">
              <a:lnSpc>
                <a:spcPts val="3300"/>
              </a:lnSpc>
              <a:buClr>
                <a:srgbClr val="7030A0"/>
              </a:buClr>
              <a:buFont typeface="+mj-lt"/>
              <a:buAutoNum type="arabicPeriod"/>
            </a:pPr>
            <a:r>
              <a:rPr lang="zh-CN" altLang="en-US" sz="2000" b="1" dirty="0">
                <a:latin typeface="微软雅黑" panose="020B0503020204020204" pitchFamily="34" charset="-122"/>
                <a:ea typeface="微软雅黑" panose="020B0503020204020204" pitchFamily="34" charset="-122"/>
              </a:rPr>
              <a:t>万兆</a:t>
            </a:r>
            <a:r>
              <a:rPr lang="zh-CN" altLang="en-US" sz="2000" b="1" dirty="0" smtClean="0">
                <a:latin typeface="微软雅黑" panose="020B0503020204020204" pitchFamily="34" charset="-122"/>
                <a:ea typeface="微软雅黑" panose="020B0503020204020204" pitchFamily="34" charset="-122"/>
              </a:rPr>
              <a:t>比特。</a:t>
            </a:r>
            <a:endParaRPr lang="en-US" altLang="zh-CN" sz="2000" b="1" dirty="0" smtClean="0">
              <a:latin typeface="微软雅黑" panose="020B0503020204020204" pitchFamily="34" charset="-122"/>
              <a:ea typeface="微软雅黑" panose="020B0503020204020204" pitchFamily="34" charset="-122"/>
            </a:endParaRPr>
          </a:p>
          <a:p>
            <a:pPr marL="633730" indent="-342900">
              <a:lnSpc>
                <a:spcPts val="3300"/>
              </a:lnSpc>
              <a:buClr>
                <a:srgbClr val="7030A0"/>
              </a:buClr>
              <a:buFont typeface="+mj-lt"/>
              <a:buAutoNum type="arabicPeriod"/>
            </a:pPr>
            <a:r>
              <a:rPr lang="zh-CN" altLang="en-US" sz="2000" b="1" dirty="0" smtClean="0">
                <a:latin typeface="微软雅黑" panose="020B0503020204020204" pitchFamily="34" charset="-122"/>
                <a:ea typeface="微软雅黑" panose="020B0503020204020204" pitchFamily="34" charset="-122"/>
              </a:rPr>
              <a:t>与 </a:t>
            </a:r>
            <a:r>
              <a:rPr lang="en-US" altLang="zh-CN" sz="2000" b="1" dirty="0" smtClean="0">
                <a:latin typeface="微软雅黑" panose="020B0503020204020204" pitchFamily="34" charset="-122"/>
                <a:ea typeface="微软雅黑" panose="020B0503020204020204" pitchFamily="34" charset="-122"/>
              </a:rPr>
              <a:t>10</a:t>
            </a:r>
            <a:r>
              <a:rPr lang="zh-CN" altLang="en-US" sz="2000" b="1" dirty="0" smtClean="0">
                <a:latin typeface="微软雅黑" panose="020B0503020204020204" pitchFamily="34" charset="-122"/>
                <a:ea typeface="微软雅黑" panose="020B0503020204020204" pitchFamily="34" charset="-122"/>
              </a:rPr>
              <a:t>、</a:t>
            </a:r>
            <a:r>
              <a:rPr lang="en-US" altLang="zh-CN" sz="2000" b="1" dirty="0" smtClean="0">
                <a:latin typeface="微软雅黑" panose="020B0503020204020204" pitchFamily="34" charset="-122"/>
                <a:ea typeface="微软雅黑" panose="020B0503020204020204" pitchFamily="34" charset="-122"/>
              </a:rPr>
              <a:t>100 Mbit/s </a:t>
            </a:r>
            <a:r>
              <a:rPr lang="zh-CN" altLang="en-US" sz="2000" b="1" dirty="0">
                <a:latin typeface="微软雅黑" panose="020B0503020204020204" pitchFamily="34" charset="-122"/>
                <a:ea typeface="微软雅黑" panose="020B0503020204020204" pitchFamily="34" charset="-122"/>
              </a:rPr>
              <a:t>和 </a:t>
            </a:r>
            <a:r>
              <a:rPr lang="en-US" altLang="zh-CN" sz="2000" b="1" dirty="0">
                <a:latin typeface="微软雅黑" panose="020B0503020204020204" pitchFamily="34" charset="-122"/>
                <a:ea typeface="微软雅黑" panose="020B0503020204020204" pitchFamily="34" charset="-122"/>
              </a:rPr>
              <a:t>1 </a:t>
            </a:r>
            <a:r>
              <a:rPr lang="en-US" altLang="zh-CN" sz="2000" b="1" dirty="0" err="1">
                <a:latin typeface="微软雅黑" panose="020B0503020204020204" pitchFamily="34" charset="-122"/>
                <a:ea typeface="微软雅黑" panose="020B0503020204020204" pitchFamily="34" charset="-122"/>
              </a:rPr>
              <a:t>Gbit</a:t>
            </a:r>
            <a:r>
              <a:rPr lang="en-US" altLang="zh-CN" sz="2000" b="1" dirty="0">
                <a:latin typeface="微软雅黑" panose="020B0503020204020204" pitchFamily="34" charset="-122"/>
                <a:ea typeface="微软雅黑" panose="020B0503020204020204" pitchFamily="34" charset="-122"/>
              </a:rPr>
              <a:t>/s </a:t>
            </a:r>
            <a:r>
              <a:rPr lang="zh-CN" altLang="en-US" sz="2000" b="1" dirty="0">
                <a:latin typeface="微软雅黑" panose="020B0503020204020204" pitchFamily="34" charset="-122"/>
                <a:ea typeface="微软雅黑" panose="020B0503020204020204" pitchFamily="34" charset="-122"/>
              </a:rPr>
              <a:t>以太网的</a:t>
            </a:r>
            <a:r>
              <a:rPr lang="zh-CN" altLang="en-US" sz="2000" b="1" dirty="0">
                <a:solidFill>
                  <a:srgbClr val="0000FF"/>
                </a:solidFill>
                <a:latin typeface="微软雅黑" panose="020B0503020204020204" pitchFamily="34" charset="-122"/>
                <a:ea typeface="微软雅黑" panose="020B0503020204020204" pitchFamily="34" charset="-122"/>
              </a:rPr>
              <a:t>帧格式</a:t>
            </a:r>
            <a:r>
              <a:rPr lang="zh-CN" altLang="en-US" sz="2000" b="1" dirty="0">
                <a:solidFill>
                  <a:srgbClr val="C00000"/>
                </a:solidFill>
                <a:latin typeface="微软雅黑" panose="020B0503020204020204" pitchFamily="34" charset="-122"/>
                <a:ea typeface="微软雅黑" panose="020B0503020204020204" pitchFamily="34" charset="-122"/>
              </a:rPr>
              <a:t>完全相同。</a:t>
            </a:r>
            <a:endParaRPr lang="zh-CN" altLang="en-US" sz="2000" b="1" dirty="0">
              <a:solidFill>
                <a:srgbClr val="C00000"/>
              </a:solidFill>
              <a:latin typeface="微软雅黑" panose="020B0503020204020204" pitchFamily="34" charset="-122"/>
              <a:ea typeface="微软雅黑" panose="020B0503020204020204" pitchFamily="34" charset="-122"/>
            </a:endParaRPr>
          </a:p>
          <a:p>
            <a:pPr marL="633730" indent="-342900">
              <a:lnSpc>
                <a:spcPts val="3300"/>
              </a:lnSpc>
              <a:buClr>
                <a:srgbClr val="7030A0"/>
              </a:buClr>
              <a:buFont typeface="+mj-lt"/>
              <a:buAutoNum type="arabicPeriod"/>
            </a:pPr>
            <a:r>
              <a:rPr lang="zh-CN" altLang="en-US" sz="2000" b="1" dirty="0">
                <a:latin typeface="微软雅黑" panose="020B0503020204020204" pitchFamily="34" charset="-122"/>
                <a:ea typeface="微软雅黑" panose="020B0503020204020204" pitchFamily="34" charset="-122"/>
              </a:rPr>
              <a:t>保留了 </a:t>
            </a:r>
            <a:r>
              <a:rPr lang="en-US" altLang="zh-CN" sz="2000" b="1" dirty="0" smtClean="0">
                <a:latin typeface="微软雅黑" panose="020B0503020204020204" pitchFamily="34" charset="-122"/>
                <a:ea typeface="微软雅黑" panose="020B0503020204020204" pitchFamily="34" charset="-122"/>
              </a:rPr>
              <a:t>IEEE 802.3 </a:t>
            </a:r>
            <a:r>
              <a:rPr lang="zh-CN" altLang="en-US" sz="2000" b="1" dirty="0">
                <a:latin typeface="微软雅黑" panose="020B0503020204020204" pitchFamily="34" charset="-122"/>
                <a:ea typeface="微软雅黑" panose="020B0503020204020204" pitchFamily="34" charset="-122"/>
              </a:rPr>
              <a:t>标准规定的</a:t>
            </a:r>
            <a:r>
              <a:rPr lang="zh-CN" altLang="en-US" sz="2000" b="1" dirty="0">
                <a:solidFill>
                  <a:srgbClr val="C00000"/>
                </a:solidFill>
                <a:latin typeface="微软雅黑" panose="020B0503020204020204" pitchFamily="34" charset="-122"/>
                <a:ea typeface="微软雅黑" panose="020B0503020204020204" pitchFamily="34" charset="-122"/>
              </a:rPr>
              <a:t>以太网最小和最大帧长。</a:t>
            </a:r>
            <a:endParaRPr lang="zh-CN" altLang="en-US" sz="2000" b="1" dirty="0">
              <a:solidFill>
                <a:srgbClr val="C00000"/>
              </a:solidFill>
              <a:latin typeface="微软雅黑" panose="020B0503020204020204" pitchFamily="34" charset="-122"/>
              <a:ea typeface="微软雅黑" panose="020B0503020204020204" pitchFamily="34" charset="-122"/>
            </a:endParaRPr>
          </a:p>
          <a:p>
            <a:pPr marL="633730" indent="-342900">
              <a:lnSpc>
                <a:spcPts val="3300"/>
              </a:lnSpc>
              <a:buClr>
                <a:srgbClr val="7030A0"/>
              </a:buClr>
              <a:buFont typeface="+mj-lt"/>
              <a:buAutoNum type="arabicPeriod"/>
            </a:pPr>
            <a:r>
              <a:rPr lang="zh-CN" altLang="en-US" sz="2000" b="1" dirty="0" smtClean="0">
                <a:latin typeface="微软雅黑" panose="020B0503020204020204" pitchFamily="34" charset="-122"/>
                <a:ea typeface="微软雅黑" panose="020B0503020204020204" pitchFamily="34" charset="-122"/>
              </a:rPr>
              <a:t>只</a:t>
            </a:r>
            <a:r>
              <a:rPr lang="zh-CN" altLang="en-US" sz="2000" b="1" dirty="0">
                <a:latin typeface="微软雅黑" panose="020B0503020204020204" pitchFamily="34" charset="-122"/>
                <a:ea typeface="微软雅黑" panose="020B0503020204020204" pitchFamily="34" charset="-122"/>
              </a:rPr>
              <a:t>使用</a:t>
            </a:r>
            <a:r>
              <a:rPr lang="zh-CN" altLang="en-US" sz="2000" b="1" dirty="0">
                <a:solidFill>
                  <a:srgbClr val="C00000"/>
                </a:solidFill>
                <a:latin typeface="微软雅黑" panose="020B0503020204020204" pitchFamily="34" charset="-122"/>
                <a:ea typeface="微软雅黑" panose="020B0503020204020204" pitchFamily="34" charset="-122"/>
              </a:rPr>
              <a:t>光纤</a:t>
            </a:r>
            <a:r>
              <a:rPr lang="zh-CN" altLang="en-US" sz="2000" b="1" dirty="0">
                <a:latin typeface="微软雅黑" panose="020B0503020204020204" pitchFamily="34" charset="-122"/>
                <a:ea typeface="微软雅黑" panose="020B0503020204020204" pitchFamily="34" charset="-122"/>
              </a:rPr>
              <a:t>作为传输媒体。</a:t>
            </a:r>
            <a:endParaRPr lang="zh-CN" altLang="en-US" sz="2000" b="1" dirty="0">
              <a:latin typeface="微软雅黑" panose="020B0503020204020204" pitchFamily="34" charset="-122"/>
              <a:ea typeface="微软雅黑" panose="020B0503020204020204" pitchFamily="34" charset="-122"/>
            </a:endParaRPr>
          </a:p>
          <a:p>
            <a:pPr marL="633730" indent="-342900">
              <a:lnSpc>
                <a:spcPts val="3300"/>
              </a:lnSpc>
              <a:buClr>
                <a:srgbClr val="7030A0"/>
              </a:buClr>
              <a:buFont typeface="+mj-lt"/>
              <a:buAutoNum type="arabicPeriod"/>
            </a:pPr>
            <a:r>
              <a:rPr lang="zh-CN" altLang="en-US" sz="2000" b="1" dirty="0">
                <a:solidFill>
                  <a:srgbClr val="C00000"/>
                </a:solidFill>
                <a:latin typeface="微软雅黑" panose="020B0503020204020204" pitchFamily="34" charset="-122"/>
                <a:ea typeface="微软雅黑" panose="020B0503020204020204" pitchFamily="34" charset="-122"/>
              </a:rPr>
              <a:t>只工作在全双工方式，</a:t>
            </a:r>
            <a:r>
              <a:rPr lang="zh-CN" altLang="en-US" sz="2000" b="1" dirty="0" smtClean="0">
                <a:latin typeface="微软雅黑" panose="020B0503020204020204" pitchFamily="34" charset="-122"/>
                <a:ea typeface="微软雅黑" panose="020B0503020204020204" pitchFamily="34" charset="-122"/>
              </a:rPr>
              <a:t>没有</a:t>
            </a:r>
            <a:r>
              <a:rPr lang="zh-CN" altLang="en-US" sz="2000" b="1" dirty="0">
                <a:latin typeface="微软雅黑" panose="020B0503020204020204" pitchFamily="34" charset="-122"/>
                <a:ea typeface="微软雅黑" panose="020B0503020204020204" pitchFamily="34" charset="-122"/>
              </a:rPr>
              <a:t>争用问题</a:t>
            </a:r>
            <a:r>
              <a:rPr lang="zh-CN" altLang="en-US" sz="2000" b="1" dirty="0" smtClean="0">
                <a:latin typeface="微软雅黑" panose="020B0503020204020204" pitchFamily="34" charset="-122"/>
                <a:ea typeface="微软雅黑" panose="020B0503020204020204" pitchFamily="34" charset="-122"/>
              </a:rPr>
              <a:t>，</a:t>
            </a:r>
            <a:r>
              <a:rPr lang="zh-CN" altLang="en-US" sz="2000" b="1" dirty="0" smtClean="0">
                <a:solidFill>
                  <a:srgbClr val="C00000"/>
                </a:solidFill>
                <a:latin typeface="微软雅黑" panose="020B0503020204020204" pitchFamily="34" charset="-122"/>
                <a:ea typeface="微软雅黑" panose="020B0503020204020204" pitchFamily="34" charset="-122"/>
              </a:rPr>
              <a:t>不</a:t>
            </a:r>
            <a:r>
              <a:rPr lang="zh-CN" altLang="en-US" sz="2000" b="1" dirty="0">
                <a:solidFill>
                  <a:srgbClr val="C00000"/>
                </a:solidFill>
                <a:latin typeface="微软雅黑" panose="020B0503020204020204" pitchFamily="34" charset="-122"/>
                <a:ea typeface="微软雅黑" panose="020B0503020204020204" pitchFamily="34" charset="-122"/>
              </a:rPr>
              <a:t>使用 </a:t>
            </a:r>
            <a:r>
              <a:rPr lang="en-US" altLang="zh-CN" sz="2000" b="1" dirty="0">
                <a:solidFill>
                  <a:srgbClr val="C00000"/>
                </a:solidFill>
                <a:latin typeface="微软雅黑" panose="020B0503020204020204" pitchFamily="34" charset="-122"/>
                <a:ea typeface="微软雅黑" panose="020B0503020204020204" pitchFamily="34" charset="-122"/>
              </a:rPr>
              <a:t>CSMA/CD </a:t>
            </a:r>
            <a:r>
              <a:rPr lang="zh-CN" altLang="en-US" sz="2000" b="1" dirty="0">
                <a:solidFill>
                  <a:srgbClr val="C00000"/>
                </a:solidFill>
                <a:latin typeface="微软雅黑" panose="020B0503020204020204" pitchFamily="34" charset="-122"/>
                <a:ea typeface="微软雅黑" panose="020B0503020204020204" pitchFamily="34" charset="-122"/>
              </a:rPr>
              <a:t>协议。 </a:t>
            </a:r>
            <a:endParaRPr lang="zh-CN" altLang="en-US" sz="2000" b="1" dirty="0">
              <a:solidFill>
                <a:srgbClr val="C00000"/>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Tm="2000"/>
    </mc:Choice>
    <mc:Fallback>
      <p:transition spd="slow" advTm="2000"/>
    </mc:Fallback>
  </mc:AlternateContent>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AutoShape 5"/>
          <p:cNvSpPr>
            <a:spLocks noChangeArrowheads="1"/>
          </p:cNvSpPr>
          <p:nvPr/>
        </p:nvSpPr>
        <p:spPr bwMode="auto">
          <a:xfrm>
            <a:off x="502919" y="648502"/>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8" name="Rectangle 6"/>
          <p:cNvSpPr>
            <a:spLocks noChangeArrowheads="1"/>
          </p:cNvSpPr>
          <p:nvPr/>
        </p:nvSpPr>
        <p:spPr bwMode="auto">
          <a:xfrm>
            <a:off x="3209170" y="625412"/>
            <a:ext cx="271580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smtClean="0">
                <a:solidFill>
                  <a:schemeClr val="bg1"/>
                </a:solidFill>
                <a:latin typeface="微软雅黑" panose="020B0503020204020204" pitchFamily="34" charset="-122"/>
                <a:ea typeface="微软雅黑" panose="020B0503020204020204" pitchFamily="34" charset="-122"/>
              </a:rPr>
              <a:t>10GE </a:t>
            </a:r>
            <a:r>
              <a:rPr lang="zh-CN" altLang="en-US" sz="2000" b="1" dirty="0" smtClean="0">
                <a:solidFill>
                  <a:schemeClr val="bg1"/>
                </a:solidFill>
                <a:latin typeface="微软雅黑" panose="020B0503020204020204" pitchFamily="34" charset="-122"/>
                <a:ea typeface="微软雅黑" panose="020B0503020204020204" pitchFamily="34" charset="-122"/>
              </a:rPr>
              <a:t>以太网</a:t>
            </a:r>
            <a:r>
              <a:rPr lang="zh-CN" altLang="en-US" sz="2000" b="1" dirty="0">
                <a:solidFill>
                  <a:schemeClr val="bg1"/>
                </a:solidFill>
                <a:latin typeface="微软雅黑" panose="020B0503020204020204" pitchFamily="34" charset="-122"/>
                <a:ea typeface="微软雅黑" panose="020B0503020204020204" pitchFamily="34" charset="-122"/>
              </a:rPr>
              <a:t>的物理层</a:t>
            </a:r>
            <a:endParaRPr lang="fr-FR" altLang="zh-CN" sz="2000" b="1" dirty="0">
              <a:solidFill>
                <a:schemeClr val="bg1"/>
              </a:solidFill>
              <a:latin typeface="微软雅黑" panose="020B0503020204020204" pitchFamily="34" charset="-122"/>
              <a:ea typeface="微软雅黑" panose="020B0503020204020204" pitchFamily="34" charset="-122"/>
            </a:endParaRPr>
          </a:p>
        </p:txBody>
      </p:sp>
      <p:sp>
        <p:nvSpPr>
          <p:cNvPr id="60" name="矩形 59"/>
          <p:cNvSpPr/>
          <p:nvPr/>
        </p:nvSpPr>
        <p:spPr>
          <a:xfrm>
            <a:off x="3451225" y="1148897"/>
            <a:ext cx="2231701" cy="369332"/>
          </a:xfrm>
          <a:prstGeom prst="rect">
            <a:avLst/>
          </a:prstGeom>
        </p:spPr>
        <p:txBody>
          <a:bodyPr wrap="none">
            <a:spAutoFit/>
          </a:bodyPr>
          <a:lstStyle/>
          <a:p>
            <a:pPr lvl="0" algn="ctr" fontAlgn="base">
              <a:spcBef>
                <a:spcPct val="0"/>
              </a:spcBef>
              <a:spcAft>
                <a:spcPct val="0"/>
              </a:spcAft>
              <a:tabLst>
                <a:tab pos="1752600" algn="l"/>
              </a:tabLst>
            </a:pPr>
            <a:r>
              <a:rPr lang="en-US" altLang="zh-CN" b="1" dirty="0">
                <a:solidFill>
                  <a:srgbClr val="000099"/>
                </a:solidFill>
                <a:latin typeface="微软雅黑" panose="020B0503020204020204" pitchFamily="34" charset="-122"/>
                <a:ea typeface="微软雅黑" panose="020B0503020204020204" pitchFamily="34" charset="-122"/>
                <a:cs typeface="Times New Roman" panose="02020603050405020304" pitchFamily="18" charset="0"/>
              </a:rPr>
              <a:t>10GE </a:t>
            </a:r>
            <a:r>
              <a:rPr lang="zh-CN" altLang="en-US" b="1" dirty="0">
                <a:solidFill>
                  <a:srgbClr val="000099"/>
                </a:solidFill>
                <a:latin typeface="微软雅黑" panose="020B0503020204020204" pitchFamily="34" charset="-122"/>
                <a:ea typeface="微软雅黑" panose="020B0503020204020204" pitchFamily="34" charset="-122"/>
                <a:cs typeface="Times New Roman" panose="02020603050405020304" pitchFamily="18" charset="0"/>
              </a:rPr>
              <a:t>的物理层标准</a:t>
            </a:r>
            <a:endParaRPr lang="zh-CN" altLang="en-US" b="1" dirty="0">
              <a:solidFill>
                <a:srgbClr val="000099"/>
              </a:solidFill>
              <a:latin typeface="微软雅黑" panose="020B0503020204020204" pitchFamily="34" charset="-122"/>
              <a:ea typeface="微软雅黑" panose="020B0503020204020204" pitchFamily="34" charset="-122"/>
              <a:cs typeface="Times New Roman" panose="02020603050405020304" pitchFamily="18" charset="0"/>
            </a:endParaRPr>
          </a:p>
        </p:txBody>
      </p:sp>
      <p:graphicFrame>
        <p:nvGraphicFramePr>
          <p:cNvPr id="61" name="内容占位符 3"/>
          <p:cNvGraphicFramePr/>
          <p:nvPr/>
        </p:nvGraphicFramePr>
        <p:xfrm>
          <a:off x="502919" y="1507067"/>
          <a:ext cx="8129015" cy="2151438"/>
        </p:xfrm>
        <a:graphic>
          <a:graphicData uri="http://schemas.openxmlformats.org/drawingml/2006/table">
            <a:tbl>
              <a:tblPr firstRow="1" firstCol="1" lastRow="1" lastCol="1" bandRow="1" bandCol="1"/>
              <a:tblGrid>
                <a:gridCol w="1835584"/>
                <a:gridCol w="721123"/>
                <a:gridCol w="1966697"/>
                <a:gridCol w="3605611"/>
              </a:tblGrid>
              <a:tr h="358678">
                <a:tc>
                  <a:txBody>
                    <a:bodyPr/>
                    <a:lstStyle/>
                    <a:p>
                      <a:pPr algn="ctr">
                        <a:lnSpc>
                          <a:spcPct val="100000"/>
                        </a:lnSpc>
                        <a:spcAft>
                          <a:spcPts val="0"/>
                        </a:spcAft>
                        <a:tabLst>
                          <a:tab pos="1752600" algn="l"/>
                        </a:tabLst>
                      </a:pPr>
                      <a:r>
                        <a:rPr lang="zh-CN" sz="1800" b="1" dirty="0">
                          <a:solidFill>
                            <a:schemeClr val="bg1"/>
                          </a:solidFill>
                          <a:effectLst/>
                          <a:latin typeface="微软雅黑" panose="020B0503020204020204" pitchFamily="34" charset="-122"/>
                          <a:ea typeface="微软雅黑" panose="020B0503020204020204" pitchFamily="34" charset="-122"/>
                        </a:rPr>
                        <a:t>名称</a:t>
                      </a:r>
                      <a:endParaRPr lang="zh-CN" sz="1800" b="1" dirty="0">
                        <a:solidFill>
                          <a:schemeClr val="bg1"/>
                        </a:solidFill>
                        <a:effectLst/>
                        <a:latin typeface="微软雅黑" panose="020B0503020204020204" pitchFamily="34" charset="-122"/>
                        <a:ea typeface="微软雅黑" panose="020B0503020204020204" pitchFamily="34" charset="-122"/>
                      </a:endParaRPr>
                    </a:p>
                  </a:txBody>
                  <a:tcPr marL="36496" marR="3649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CC"/>
                    </a:solidFill>
                  </a:tcPr>
                </a:tc>
                <a:tc>
                  <a:txBody>
                    <a:bodyPr/>
                    <a:lstStyle/>
                    <a:p>
                      <a:pPr algn="ctr">
                        <a:lnSpc>
                          <a:spcPct val="100000"/>
                        </a:lnSpc>
                        <a:spcAft>
                          <a:spcPts val="0"/>
                        </a:spcAft>
                        <a:tabLst>
                          <a:tab pos="1752600" algn="l"/>
                        </a:tabLst>
                      </a:pPr>
                      <a:r>
                        <a:rPr lang="zh-CN" sz="1800" b="1" dirty="0">
                          <a:solidFill>
                            <a:schemeClr val="bg1"/>
                          </a:solidFill>
                          <a:effectLst/>
                          <a:latin typeface="微软雅黑" panose="020B0503020204020204" pitchFamily="34" charset="-122"/>
                          <a:ea typeface="微软雅黑" panose="020B0503020204020204" pitchFamily="34" charset="-122"/>
                        </a:rPr>
                        <a:t>媒体</a:t>
                      </a:r>
                      <a:endParaRPr lang="zh-CN" sz="1800" b="1" dirty="0">
                        <a:solidFill>
                          <a:schemeClr val="bg1"/>
                        </a:solidFill>
                        <a:effectLst/>
                        <a:latin typeface="微软雅黑" panose="020B0503020204020204" pitchFamily="34" charset="-122"/>
                        <a:ea typeface="微软雅黑" panose="020B0503020204020204" pitchFamily="34" charset="-122"/>
                      </a:endParaRPr>
                    </a:p>
                  </a:txBody>
                  <a:tcPr marL="36496" marR="3649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CC"/>
                    </a:solidFill>
                  </a:tcPr>
                </a:tc>
                <a:tc>
                  <a:txBody>
                    <a:bodyPr/>
                    <a:lstStyle/>
                    <a:p>
                      <a:pPr algn="ctr">
                        <a:lnSpc>
                          <a:spcPct val="100000"/>
                        </a:lnSpc>
                        <a:spcAft>
                          <a:spcPts val="0"/>
                        </a:spcAft>
                        <a:tabLst>
                          <a:tab pos="1752600" algn="l"/>
                        </a:tabLst>
                      </a:pPr>
                      <a:r>
                        <a:rPr lang="zh-CN" sz="1800" b="1" dirty="0">
                          <a:solidFill>
                            <a:schemeClr val="bg1"/>
                          </a:solidFill>
                          <a:effectLst/>
                          <a:latin typeface="微软雅黑" panose="020B0503020204020204" pitchFamily="34" charset="-122"/>
                          <a:ea typeface="微软雅黑" panose="020B0503020204020204" pitchFamily="34" charset="-122"/>
                        </a:rPr>
                        <a:t>网段最大长度</a:t>
                      </a:r>
                      <a:endParaRPr lang="zh-CN" sz="1800" b="1" dirty="0">
                        <a:solidFill>
                          <a:schemeClr val="bg1"/>
                        </a:solidFill>
                        <a:effectLst/>
                        <a:latin typeface="微软雅黑" panose="020B0503020204020204" pitchFamily="34" charset="-122"/>
                        <a:ea typeface="微软雅黑" panose="020B0503020204020204" pitchFamily="34" charset="-122"/>
                      </a:endParaRPr>
                    </a:p>
                  </a:txBody>
                  <a:tcPr marL="36496" marR="3649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CC"/>
                    </a:solidFill>
                  </a:tcPr>
                </a:tc>
                <a:tc>
                  <a:txBody>
                    <a:bodyPr/>
                    <a:lstStyle/>
                    <a:p>
                      <a:pPr algn="ctr">
                        <a:lnSpc>
                          <a:spcPct val="100000"/>
                        </a:lnSpc>
                        <a:spcAft>
                          <a:spcPts val="0"/>
                        </a:spcAft>
                        <a:tabLst>
                          <a:tab pos="1752600" algn="l"/>
                        </a:tabLst>
                      </a:pPr>
                      <a:r>
                        <a:rPr lang="zh-CN" sz="1800" b="1" dirty="0">
                          <a:solidFill>
                            <a:schemeClr val="bg1"/>
                          </a:solidFill>
                          <a:effectLst/>
                          <a:latin typeface="微软雅黑" panose="020B0503020204020204" pitchFamily="34" charset="-122"/>
                          <a:ea typeface="微软雅黑" panose="020B0503020204020204" pitchFamily="34" charset="-122"/>
                        </a:rPr>
                        <a:t>特点</a:t>
                      </a:r>
                      <a:endParaRPr lang="zh-CN" sz="1800" b="1" dirty="0">
                        <a:solidFill>
                          <a:schemeClr val="bg1"/>
                        </a:solidFill>
                        <a:effectLst/>
                        <a:latin typeface="微软雅黑" panose="020B0503020204020204" pitchFamily="34" charset="-122"/>
                        <a:ea typeface="微软雅黑" panose="020B0503020204020204" pitchFamily="34" charset="-122"/>
                      </a:endParaRPr>
                    </a:p>
                  </a:txBody>
                  <a:tcPr marL="36496" marR="3649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CC"/>
                    </a:solidFill>
                  </a:tcPr>
                </a:tc>
              </a:tr>
              <a:tr h="358552">
                <a:tc>
                  <a:txBody>
                    <a:bodyPr/>
                    <a:lstStyle/>
                    <a:p>
                      <a:pPr algn="just">
                        <a:lnSpc>
                          <a:spcPct val="100000"/>
                        </a:lnSpc>
                        <a:spcAft>
                          <a:spcPts val="0"/>
                        </a:spcAft>
                        <a:tabLst>
                          <a:tab pos="1752600" algn="l"/>
                        </a:tabLst>
                      </a:pPr>
                      <a:r>
                        <a:rPr lang="en-US" sz="1400" b="1" dirty="0">
                          <a:effectLst/>
                          <a:latin typeface="微软雅黑" panose="020B0503020204020204" pitchFamily="34" charset="-122"/>
                          <a:ea typeface="微软雅黑" panose="020B0503020204020204" pitchFamily="34" charset="-122"/>
                        </a:rPr>
                        <a:t>10GBASE-SR</a:t>
                      </a:r>
                      <a:endParaRPr lang="zh-CN" sz="1400" b="1" dirty="0">
                        <a:effectLst/>
                        <a:latin typeface="微软雅黑" panose="020B0503020204020204" pitchFamily="34" charset="-122"/>
                        <a:ea typeface="微软雅黑" panose="020B0503020204020204" pitchFamily="34" charset="-122"/>
                      </a:endParaRPr>
                    </a:p>
                  </a:txBody>
                  <a:tcPr marL="36496" marR="3649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c>
                  <a:txBody>
                    <a:bodyPr/>
                    <a:lstStyle/>
                    <a:p>
                      <a:pPr algn="ctr">
                        <a:lnSpc>
                          <a:spcPct val="100000"/>
                        </a:lnSpc>
                        <a:spcAft>
                          <a:spcPts val="0"/>
                        </a:spcAft>
                        <a:tabLst>
                          <a:tab pos="1752600" algn="l"/>
                        </a:tabLst>
                      </a:pPr>
                      <a:r>
                        <a:rPr lang="zh-CN" sz="1400" b="1" dirty="0">
                          <a:effectLst/>
                          <a:latin typeface="微软雅黑" panose="020B0503020204020204" pitchFamily="34" charset="-122"/>
                          <a:ea typeface="微软雅黑" panose="020B0503020204020204" pitchFamily="34" charset="-122"/>
                        </a:rPr>
                        <a:t>光缆</a:t>
                      </a:r>
                      <a:endParaRPr lang="zh-CN" sz="1400" b="1" dirty="0">
                        <a:effectLst/>
                        <a:latin typeface="微软雅黑" panose="020B0503020204020204" pitchFamily="34" charset="-122"/>
                        <a:ea typeface="微软雅黑" panose="020B0503020204020204" pitchFamily="34" charset="-122"/>
                      </a:endParaRPr>
                    </a:p>
                  </a:txBody>
                  <a:tcPr marL="36496" marR="3649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c>
                  <a:txBody>
                    <a:bodyPr/>
                    <a:lstStyle/>
                    <a:p>
                      <a:pPr algn="ctr">
                        <a:lnSpc>
                          <a:spcPct val="100000"/>
                        </a:lnSpc>
                        <a:spcAft>
                          <a:spcPts val="0"/>
                        </a:spcAft>
                        <a:tabLst>
                          <a:tab pos="1752600" algn="l"/>
                        </a:tabLst>
                      </a:pPr>
                      <a:r>
                        <a:rPr lang="en-US" sz="1400" b="1" dirty="0">
                          <a:effectLst/>
                          <a:latin typeface="微软雅黑" panose="020B0503020204020204" pitchFamily="34" charset="-122"/>
                          <a:ea typeface="微软雅黑" panose="020B0503020204020204" pitchFamily="34" charset="-122"/>
                        </a:rPr>
                        <a:t>300 m</a:t>
                      </a:r>
                      <a:endParaRPr lang="zh-CN" sz="1400" b="1" dirty="0">
                        <a:effectLst/>
                        <a:latin typeface="微软雅黑" panose="020B0503020204020204" pitchFamily="34" charset="-122"/>
                        <a:ea typeface="微软雅黑" panose="020B0503020204020204" pitchFamily="34" charset="-122"/>
                      </a:endParaRPr>
                    </a:p>
                  </a:txBody>
                  <a:tcPr marL="36496" marR="3649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c>
                  <a:txBody>
                    <a:bodyPr/>
                    <a:lstStyle/>
                    <a:p>
                      <a:pPr algn="just">
                        <a:lnSpc>
                          <a:spcPct val="100000"/>
                        </a:lnSpc>
                        <a:spcAft>
                          <a:spcPts val="0"/>
                        </a:spcAft>
                        <a:tabLst>
                          <a:tab pos="1752600" algn="l"/>
                        </a:tabLst>
                      </a:pPr>
                      <a:r>
                        <a:rPr lang="zh-CN" sz="1400" b="1" dirty="0" smtClean="0">
                          <a:effectLst/>
                          <a:latin typeface="微软雅黑" panose="020B0503020204020204" pitchFamily="34" charset="-122"/>
                          <a:ea typeface="微软雅黑" panose="020B0503020204020204" pitchFamily="34" charset="-122"/>
                        </a:rPr>
                        <a:t>多模光纤（</a:t>
                      </a:r>
                      <a:r>
                        <a:rPr lang="en-US" sz="1400" b="1" dirty="0" smtClean="0">
                          <a:effectLst/>
                          <a:latin typeface="微软雅黑" panose="020B0503020204020204" pitchFamily="34" charset="-122"/>
                          <a:ea typeface="微软雅黑" panose="020B0503020204020204" pitchFamily="34" charset="-122"/>
                        </a:rPr>
                        <a:t>0.85 </a:t>
                      </a:r>
                      <a:r>
                        <a:rPr lang="en-US" sz="1400" b="1" dirty="0" smtClean="0">
                          <a:effectLst/>
                          <a:latin typeface="微软雅黑" panose="020B0503020204020204" pitchFamily="34" charset="-122"/>
                          <a:ea typeface="微软雅黑" panose="020B0503020204020204" pitchFamily="34" charset="-122"/>
                          <a:sym typeface="Symbol" panose="05050102010706020507"/>
                        </a:rPr>
                        <a:t></a:t>
                      </a:r>
                      <a:r>
                        <a:rPr lang="en-US" sz="1400" b="1" dirty="0" smtClean="0">
                          <a:effectLst/>
                          <a:latin typeface="微软雅黑" panose="020B0503020204020204" pitchFamily="34" charset="-122"/>
                          <a:ea typeface="微软雅黑" panose="020B0503020204020204" pitchFamily="34" charset="-122"/>
                        </a:rPr>
                        <a:t>m</a:t>
                      </a:r>
                      <a:r>
                        <a:rPr lang="zh-CN" sz="1400" b="1" dirty="0" smtClean="0">
                          <a:effectLst/>
                          <a:latin typeface="微软雅黑" panose="020B0503020204020204" pitchFamily="34" charset="-122"/>
                          <a:ea typeface="微软雅黑" panose="020B0503020204020204" pitchFamily="34" charset="-122"/>
                        </a:rPr>
                        <a:t>）</a:t>
                      </a:r>
                      <a:endParaRPr lang="zh-CN" sz="1400" b="1" dirty="0">
                        <a:effectLst/>
                        <a:latin typeface="微软雅黑" panose="020B0503020204020204" pitchFamily="34" charset="-122"/>
                        <a:ea typeface="微软雅黑" panose="020B0503020204020204" pitchFamily="34" charset="-122"/>
                      </a:endParaRPr>
                    </a:p>
                  </a:txBody>
                  <a:tcPr marL="36496" marR="3649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r>
              <a:tr h="358552">
                <a:tc>
                  <a:txBody>
                    <a:bodyPr/>
                    <a:lstStyle/>
                    <a:p>
                      <a:pPr algn="just">
                        <a:lnSpc>
                          <a:spcPct val="100000"/>
                        </a:lnSpc>
                        <a:spcAft>
                          <a:spcPts val="0"/>
                        </a:spcAft>
                        <a:tabLst>
                          <a:tab pos="1752600" algn="l"/>
                        </a:tabLst>
                      </a:pPr>
                      <a:r>
                        <a:rPr lang="en-US" sz="1400" b="1" dirty="0">
                          <a:effectLst/>
                          <a:latin typeface="微软雅黑" panose="020B0503020204020204" pitchFamily="34" charset="-122"/>
                          <a:ea typeface="微软雅黑" panose="020B0503020204020204" pitchFamily="34" charset="-122"/>
                        </a:rPr>
                        <a:t>10GBASE-LR</a:t>
                      </a:r>
                      <a:endParaRPr lang="zh-CN" sz="1400" b="1" dirty="0">
                        <a:effectLst/>
                        <a:latin typeface="微软雅黑" panose="020B0503020204020204" pitchFamily="34" charset="-122"/>
                        <a:ea typeface="微软雅黑" panose="020B0503020204020204" pitchFamily="34" charset="-122"/>
                      </a:endParaRPr>
                    </a:p>
                  </a:txBody>
                  <a:tcPr marL="36496" marR="3649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0000"/>
                        </a:lnSpc>
                        <a:spcAft>
                          <a:spcPts val="0"/>
                        </a:spcAft>
                        <a:tabLst>
                          <a:tab pos="1752600" algn="l"/>
                        </a:tabLst>
                      </a:pPr>
                      <a:r>
                        <a:rPr lang="zh-CN" sz="1400" b="1">
                          <a:effectLst/>
                          <a:latin typeface="微软雅黑" panose="020B0503020204020204" pitchFamily="34" charset="-122"/>
                          <a:ea typeface="微软雅黑" panose="020B0503020204020204" pitchFamily="34" charset="-122"/>
                        </a:rPr>
                        <a:t>光缆</a:t>
                      </a:r>
                      <a:endParaRPr lang="zh-CN" sz="1400" b="1">
                        <a:effectLst/>
                        <a:latin typeface="微软雅黑" panose="020B0503020204020204" pitchFamily="34" charset="-122"/>
                        <a:ea typeface="微软雅黑" panose="020B0503020204020204" pitchFamily="34" charset="-122"/>
                      </a:endParaRPr>
                    </a:p>
                  </a:txBody>
                  <a:tcPr marL="36496" marR="3649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0000"/>
                        </a:lnSpc>
                        <a:spcAft>
                          <a:spcPts val="0"/>
                        </a:spcAft>
                        <a:tabLst>
                          <a:tab pos="1752600" algn="l"/>
                        </a:tabLst>
                      </a:pPr>
                      <a:r>
                        <a:rPr lang="en-US" sz="1400" b="1" dirty="0">
                          <a:effectLst/>
                          <a:latin typeface="微软雅黑" panose="020B0503020204020204" pitchFamily="34" charset="-122"/>
                          <a:ea typeface="微软雅黑" panose="020B0503020204020204" pitchFamily="34" charset="-122"/>
                        </a:rPr>
                        <a:t>10 km</a:t>
                      </a:r>
                      <a:endParaRPr lang="zh-CN" sz="1400" b="1" dirty="0">
                        <a:effectLst/>
                        <a:latin typeface="微软雅黑" panose="020B0503020204020204" pitchFamily="34" charset="-122"/>
                        <a:ea typeface="微软雅黑" panose="020B0503020204020204" pitchFamily="34" charset="-122"/>
                      </a:endParaRPr>
                    </a:p>
                  </a:txBody>
                  <a:tcPr marL="36496" marR="3649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0000"/>
                        </a:lnSpc>
                        <a:spcAft>
                          <a:spcPts val="0"/>
                        </a:spcAft>
                        <a:tabLst>
                          <a:tab pos="1752600" algn="l"/>
                        </a:tabLst>
                      </a:pPr>
                      <a:r>
                        <a:rPr lang="zh-CN" sz="1400" b="1" dirty="0">
                          <a:effectLst/>
                          <a:latin typeface="微软雅黑" panose="020B0503020204020204" pitchFamily="34" charset="-122"/>
                          <a:ea typeface="微软雅黑" panose="020B0503020204020204" pitchFamily="34" charset="-122"/>
                        </a:rPr>
                        <a:t>单模光纤（</a:t>
                      </a:r>
                      <a:r>
                        <a:rPr lang="en-US" sz="1400" b="1" dirty="0">
                          <a:effectLst/>
                          <a:latin typeface="微软雅黑" panose="020B0503020204020204" pitchFamily="34" charset="-122"/>
                          <a:ea typeface="微软雅黑" panose="020B0503020204020204" pitchFamily="34" charset="-122"/>
                        </a:rPr>
                        <a:t>1.3 </a:t>
                      </a:r>
                      <a:r>
                        <a:rPr lang="en-US" sz="1400" b="1" dirty="0">
                          <a:effectLst/>
                          <a:latin typeface="微软雅黑" panose="020B0503020204020204" pitchFamily="34" charset="-122"/>
                          <a:ea typeface="微软雅黑" panose="020B0503020204020204" pitchFamily="34" charset="-122"/>
                          <a:sym typeface="Symbol" panose="05050102010706020507"/>
                        </a:rPr>
                        <a:t></a:t>
                      </a:r>
                      <a:r>
                        <a:rPr lang="en-US" sz="1400" b="1" dirty="0">
                          <a:effectLst/>
                          <a:latin typeface="微软雅黑" panose="020B0503020204020204" pitchFamily="34" charset="-122"/>
                          <a:ea typeface="微软雅黑" panose="020B0503020204020204" pitchFamily="34" charset="-122"/>
                        </a:rPr>
                        <a:t>m</a:t>
                      </a:r>
                      <a:r>
                        <a:rPr lang="zh-CN" sz="1400" b="1" dirty="0">
                          <a:effectLst/>
                          <a:latin typeface="微软雅黑" panose="020B0503020204020204" pitchFamily="34" charset="-122"/>
                          <a:ea typeface="微软雅黑" panose="020B0503020204020204" pitchFamily="34" charset="-122"/>
                        </a:rPr>
                        <a:t>）</a:t>
                      </a:r>
                      <a:endParaRPr lang="zh-CN" sz="1400" b="1" dirty="0">
                        <a:effectLst/>
                        <a:latin typeface="微软雅黑" panose="020B0503020204020204" pitchFamily="34" charset="-122"/>
                        <a:ea typeface="微软雅黑" panose="020B0503020204020204" pitchFamily="34" charset="-122"/>
                      </a:endParaRPr>
                    </a:p>
                  </a:txBody>
                  <a:tcPr marL="36496" marR="3649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58552">
                <a:tc>
                  <a:txBody>
                    <a:bodyPr/>
                    <a:lstStyle/>
                    <a:p>
                      <a:pPr algn="just">
                        <a:lnSpc>
                          <a:spcPct val="100000"/>
                        </a:lnSpc>
                        <a:spcAft>
                          <a:spcPts val="0"/>
                        </a:spcAft>
                        <a:tabLst>
                          <a:tab pos="1752600" algn="l"/>
                        </a:tabLst>
                      </a:pPr>
                      <a:r>
                        <a:rPr lang="en-US" sz="1400" b="1" dirty="0">
                          <a:effectLst/>
                          <a:latin typeface="微软雅黑" panose="020B0503020204020204" pitchFamily="34" charset="-122"/>
                          <a:ea typeface="微软雅黑" panose="020B0503020204020204" pitchFamily="34" charset="-122"/>
                        </a:rPr>
                        <a:t>10GBASE-ER</a:t>
                      </a:r>
                      <a:endParaRPr lang="zh-CN" sz="1400" b="1" dirty="0">
                        <a:effectLst/>
                        <a:latin typeface="微软雅黑" panose="020B0503020204020204" pitchFamily="34" charset="-122"/>
                        <a:ea typeface="微软雅黑" panose="020B0503020204020204" pitchFamily="34" charset="-122"/>
                      </a:endParaRPr>
                    </a:p>
                  </a:txBody>
                  <a:tcPr marL="36496" marR="3649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c>
                  <a:txBody>
                    <a:bodyPr/>
                    <a:lstStyle/>
                    <a:p>
                      <a:pPr algn="ctr">
                        <a:lnSpc>
                          <a:spcPct val="100000"/>
                        </a:lnSpc>
                        <a:spcAft>
                          <a:spcPts val="0"/>
                        </a:spcAft>
                        <a:tabLst>
                          <a:tab pos="1752600" algn="l"/>
                        </a:tabLst>
                      </a:pPr>
                      <a:r>
                        <a:rPr lang="zh-CN" sz="1400" b="1">
                          <a:effectLst/>
                          <a:latin typeface="微软雅黑" panose="020B0503020204020204" pitchFamily="34" charset="-122"/>
                          <a:ea typeface="微软雅黑" panose="020B0503020204020204" pitchFamily="34" charset="-122"/>
                        </a:rPr>
                        <a:t>光缆</a:t>
                      </a:r>
                      <a:endParaRPr lang="zh-CN" sz="1400" b="1">
                        <a:effectLst/>
                        <a:latin typeface="微软雅黑" panose="020B0503020204020204" pitchFamily="34" charset="-122"/>
                        <a:ea typeface="微软雅黑" panose="020B0503020204020204" pitchFamily="34" charset="-122"/>
                      </a:endParaRPr>
                    </a:p>
                  </a:txBody>
                  <a:tcPr marL="36496" marR="3649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c>
                  <a:txBody>
                    <a:bodyPr/>
                    <a:lstStyle/>
                    <a:p>
                      <a:pPr algn="ctr">
                        <a:lnSpc>
                          <a:spcPct val="100000"/>
                        </a:lnSpc>
                        <a:spcAft>
                          <a:spcPts val="0"/>
                        </a:spcAft>
                        <a:tabLst>
                          <a:tab pos="1752600" algn="l"/>
                        </a:tabLst>
                      </a:pPr>
                      <a:r>
                        <a:rPr lang="en-US" sz="1400" b="1" dirty="0">
                          <a:effectLst/>
                          <a:latin typeface="微软雅黑" panose="020B0503020204020204" pitchFamily="34" charset="-122"/>
                          <a:ea typeface="微软雅黑" panose="020B0503020204020204" pitchFamily="34" charset="-122"/>
                        </a:rPr>
                        <a:t>40 km</a:t>
                      </a:r>
                      <a:endParaRPr lang="zh-CN" sz="1400" b="1" dirty="0">
                        <a:effectLst/>
                        <a:latin typeface="微软雅黑" panose="020B0503020204020204" pitchFamily="34" charset="-122"/>
                        <a:ea typeface="微软雅黑" panose="020B0503020204020204" pitchFamily="34" charset="-122"/>
                      </a:endParaRPr>
                    </a:p>
                  </a:txBody>
                  <a:tcPr marL="36496" marR="3649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c>
                  <a:txBody>
                    <a:bodyPr/>
                    <a:lstStyle/>
                    <a:p>
                      <a:pPr algn="just">
                        <a:lnSpc>
                          <a:spcPct val="100000"/>
                        </a:lnSpc>
                        <a:spcAft>
                          <a:spcPts val="0"/>
                        </a:spcAft>
                        <a:tabLst>
                          <a:tab pos="1752600" algn="l"/>
                        </a:tabLst>
                      </a:pPr>
                      <a:r>
                        <a:rPr lang="zh-CN" sz="1400" b="1" dirty="0">
                          <a:effectLst/>
                          <a:latin typeface="微软雅黑" panose="020B0503020204020204" pitchFamily="34" charset="-122"/>
                          <a:ea typeface="微软雅黑" panose="020B0503020204020204" pitchFamily="34" charset="-122"/>
                        </a:rPr>
                        <a:t>单模光纤（</a:t>
                      </a:r>
                      <a:r>
                        <a:rPr lang="en-US" sz="1400" b="1" dirty="0">
                          <a:effectLst/>
                          <a:latin typeface="微软雅黑" panose="020B0503020204020204" pitchFamily="34" charset="-122"/>
                          <a:ea typeface="微软雅黑" panose="020B0503020204020204" pitchFamily="34" charset="-122"/>
                        </a:rPr>
                        <a:t>1.5 </a:t>
                      </a:r>
                      <a:r>
                        <a:rPr lang="en-US" sz="1400" b="1" dirty="0">
                          <a:effectLst/>
                          <a:latin typeface="微软雅黑" panose="020B0503020204020204" pitchFamily="34" charset="-122"/>
                          <a:ea typeface="微软雅黑" panose="020B0503020204020204" pitchFamily="34" charset="-122"/>
                          <a:sym typeface="Symbol" panose="05050102010706020507"/>
                        </a:rPr>
                        <a:t></a:t>
                      </a:r>
                      <a:r>
                        <a:rPr lang="en-US" sz="1400" b="1" dirty="0">
                          <a:effectLst/>
                          <a:latin typeface="微软雅黑" panose="020B0503020204020204" pitchFamily="34" charset="-122"/>
                          <a:ea typeface="微软雅黑" panose="020B0503020204020204" pitchFamily="34" charset="-122"/>
                        </a:rPr>
                        <a:t>m</a:t>
                      </a:r>
                      <a:r>
                        <a:rPr lang="zh-CN" sz="1400" b="1" dirty="0">
                          <a:effectLst/>
                          <a:latin typeface="微软雅黑" panose="020B0503020204020204" pitchFamily="34" charset="-122"/>
                          <a:ea typeface="微软雅黑" panose="020B0503020204020204" pitchFamily="34" charset="-122"/>
                        </a:rPr>
                        <a:t>）</a:t>
                      </a:r>
                      <a:endParaRPr lang="zh-CN" sz="1400" b="1" dirty="0">
                        <a:effectLst/>
                        <a:latin typeface="微软雅黑" panose="020B0503020204020204" pitchFamily="34" charset="-122"/>
                        <a:ea typeface="微软雅黑" panose="020B0503020204020204" pitchFamily="34" charset="-122"/>
                      </a:endParaRPr>
                    </a:p>
                  </a:txBody>
                  <a:tcPr marL="36496" marR="3649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r>
              <a:tr h="358552">
                <a:tc>
                  <a:txBody>
                    <a:bodyPr/>
                    <a:lstStyle/>
                    <a:p>
                      <a:pPr algn="just">
                        <a:lnSpc>
                          <a:spcPct val="100000"/>
                        </a:lnSpc>
                        <a:spcAft>
                          <a:spcPts val="0"/>
                        </a:spcAft>
                        <a:tabLst>
                          <a:tab pos="1752600" algn="l"/>
                        </a:tabLst>
                      </a:pPr>
                      <a:r>
                        <a:rPr lang="pt-BR" sz="1400" b="1" dirty="0">
                          <a:effectLst/>
                          <a:latin typeface="微软雅黑" panose="020B0503020204020204" pitchFamily="34" charset="-122"/>
                          <a:ea typeface="微软雅黑" panose="020B0503020204020204" pitchFamily="34" charset="-122"/>
                        </a:rPr>
                        <a:t>10GBASE-CX4</a:t>
                      </a:r>
                      <a:endParaRPr lang="zh-CN" sz="1400" b="1" dirty="0">
                        <a:effectLst/>
                        <a:latin typeface="微软雅黑" panose="020B0503020204020204" pitchFamily="34" charset="-122"/>
                        <a:ea typeface="微软雅黑" panose="020B0503020204020204" pitchFamily="34" charset="-122"/>
                      </a:endParaRPr>
                    </a:p>
                  </a:txBody>
                  <a:tcPr marL="36496" marR="3649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0000"/>
                        </a:lnSpc>
                        <a:spcAft>
                          <a:spcPts val="0"/>
                        </a:spcAft>
                        <a:tabLst>
                          <a:tab pos="1752600" algn="l"/>
                        </a:tabLst>
                      </a:pPr>
                      <a:r>
                        <a:rPr lang="zh-CN" sz="1400" b="1">
                          <a:effectLst/>
                          <a:latin typeface="微软雅黑" panose="020B0503020204020204" pitchFamily="34" charset="-122"/>
                          <a:ea typeface="微软雅黑" panose="020B0503020204020204" pitchFamily="34" charset="-122"/>
                        </a:rPr>
                        <a:t>铜缆</a:t>
                      </a:r>
                      <a:endParaRPr lang="zh-CN" sz="1400" b="1">
                        <a:effectLst/>
                        <a:latin typeface="微软雅黑" panose="020B0503020204020204" pitchFamily="34" charset="-122"/>
                        <a:ea typeface="微软雅黑" panose="020B0503020204020204" pitchFamily="34" charset="-122"/>
                      </a:endParaRPr>
                    </a:p>
                  </a:txBody>
                  <a:tcPr marL="36496" marR="3649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lnSpc>
                          <a:spcPct val="100000"/>
                        </a:lnSpc>
                        <a:spcAft>
                          <a:spcPts val="0"/>
                        </a:spcAft>
                        <a:tabLst>
                          <a:tab pos="1752600" algn="l"/>
                        </a:tabLst>
                      </a:pPr>
                      <a:r>
                        <a:rPr lang="en-US" sz="1400" b="1" dirty="0">
                          <a:effectLst/>
                          <a:latin typeface="微软雅黑" panose="020B0503020204020204" pitchFamily="34" charset="-122"/>
                          <a:ea typeface="微软雅黑" panose="020B0503020204020204" pitchFamily="34" charset="-122"/>
                        </a:rPr>
                        <a:t>15 m</a:t>
                      </a:r>
                      <a:endParaRPr lang="zh-CN" sz="1400" b="1" dirty="0">
                        <a:effectLst/>
                        <a:latin typeface="微软雅黑" panose="020B0503020204020204" pitchFamily="34" charset="-122"/>
                        <a:ea typeface="微软雅黑" panose="020B0503020204020204" pitchFamily="34" charset="-122"/>
                      </a:endParaRPr>
                    </a:p>
                  </a:txBody>
                  <a:tcPr marL="36496" marR="3649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0000"/>
                        </a:lnSpc>
                        <a:spcAft>
                          <a:spcPts val="0"/>
                        </a:spcAft>
                        <a:tabLst>
                          <a:tab pos="1752600" algn="l"/>
                        </a:tabLst>
                      </a:pPr>
                      <a:r>
                        <a:rPr lang="zh-CN" sz="1400" b="1" dirty="0" smtClean="0">
                          <a:effectLst/>
                          <a:latin typeface="微软雅黑" panose="020B0503020204020204" pitchFamily="34" charset="-122"/>
                          <a:ea typeface="微软雅黑" panose="020B0503020204020204" pitchFamily="34" charset="-122"/>
                        </a:rPr>
                        <a:t>使用</a:t>
                      </a:r>
                      <a:r>
                        <a:rPr lang="en-US" altLang="zh-CN" sz="1400" b="1" dirty="0" smtClean="0">
                          <a:effectLst/>
                          <a:latin typeface="微软雅黑" panose="020B0503020204020204" pitchFamily="34" charset="-122"/>
                          <a:ea typeface="微软雅黑" panose="020B0503020204020204" pitchFamily="34" charset="-122"/>
                        </a:rPr>
                        <a:t> </a:t>
                      </a:r>
                      <a:r>
                        <a:rPr lang="pt-BR" sz="1400" b="1" dirty="0" smtClean="0">
                          <a:effectLst/>
                          <a:latin typeface="微软雅黑" panose="020B0503020204020204" pitchFamily="34" charset="-122"/>
                          <a:ea typeface="微软雅黑" panose="020B0503020204020204" pitchFamily="34" charset="-122"/>
                        </a:rPr>
                        <a:t>4 </a:t>
                      </a:r>
                      <a:r>
                        <a:rPr lang="zh-CN" sz="1400" b="1" dirty="0" smtClean="0">
                          <a:effectLst/>
                          <a:latin typeface="微软雅黑" panose="020B0503020204020204" pitchFamily="34" charset="-122"/>
                          <a:ea typeface="微软雅黑" panose="020B0503020204020204" pitchFamily="34" charset="-122"/>
                        </a:rPr>
                        <a:t>对</a:t>
                      </a:r>
                      <a:r>
                        <a:rPr lang="zh-CN" sz="1400" b="1" dirty="0">
                          <a:effectLst/>
                          <a:latin typeface="微软雅黑" panose="020B0503020204020204" pitchFamily="34" charset="-122"/>
                          <a:ea typeface="微软雅黑" panose="020B0503020204020204" pitchFamily="34" charset="-122"/>
                        </a:rPr>
                        <a:t>双芯</a:t>
                      </a:r>
                      <a:r>
                        <a:rPr lang="zh-CN" sz="1400" b="1" dirty="0" smtClean="0">
                          <a:effectLst/>
                          <a:latin typeface="微软雅黑" panose="020B0503020204020204" pitchFamily="34" charset="-122"/>
                          <a:ea typeface="微软雅黑" panose="020B0503020204020204" pitchFamily="34" charset="-122"/>
                        </a:rPr>
                        <a:t>同轴电缆</a:t>
                      </a:r>
                      <a:r>
                        <a:rPr lang="en-US" altLang="zh-CN" sz="1400" b="1" dirty="0" smtClean="0">
                          <a:effectLst/>
                          <a:latin typeface="微软雅黑" panose="020B0503020204020204" pitchFamily="34" charset="-122"/>
                          <a:ea typeface="微软雅黑" panose="020B0503020204020204" pitchFamily="34" charset="-122"/>
                        </a:rPr>
                        <a:t> </a:t>
                      </a:r>
                      <a:r>
                        <a:rPr lang="pt-BR" sz="1400" b="1" dirty="0" smtClean="0">
                          <a:effectLst/>
                          <a:latin typeface="微软雅黑" panose="020B0503020204020204" pitchFamily="34" charset="-122"/>
                          <a:ea typeface="微软雅黑" panose="020B0503020204020204" pitchFamily="34" charset="-122"/>
                        </a:rPr>
                        <a:t>(</a:t>
                      </a:r>
                      <a:r>
                        <a:rPr lang="pt-BR" sz="1400" b="1" dirty="0">
                          <a:effectLst/>
                          <a:latin typeface="微软雅黑" panose="020B0503020204020204" pitchFamily="34" charset="-122"/>
                          <a:ea typeface="微软雅黑" panose="020B0503020204020204" pitchFamily="34" charset="-122"/>
                        </a:rPr>
                        <a:t>twinax)</a:t>
                      </a:r>
                      <a:endParaRPr lang="zh-CN" sz="1400" b="1" dirty="0">
                        <a:effectLst/>
                        <a:latin typeface="微软雅黑" panose="020B0503020204020204" pitchFamily="34" charset="-122"/>
                        <a:ea typeface="微软雅黑" panose="020B0503020204020204" pitchFamily="34" charset="-122"/>
                      </a:endParaRPr>
                    </a:p>
                  </a:txBody>
                  <a:tcPr marL="36496" marR="3649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58552">
                <a:tc>
                  <a:txBody>
                    <a:bodyPr/>
                    <a:lstStyle/>
                    <a:p>
                      <a:pPr algn="just">
                        <a:lnSpc>
                          <a:spcPct val="100000"/>
                        </a:lnSpc>
                        <a:spcAft>
                          <a:spcPts val="0"/>
                        </a:spcAft>
                        <a:tabLst>
                          <a:tab pos="1752600" algn="l"/>
                        </a:tabLst>
                      </a:pPr>
                      <a:r>
                        <a:rPr lang="en-US" sz="1400" b="1" dirty="0">
                          <a:effectLst/>
                          <a:latin typeface="微软雅黑" panose="020B0503020204020204" pitchFamily="34" charset="-122"/>
                          <a:ea typeface="微软雅黑" panose="020B0503020204020204" pitchFamily="34" charset="-122"/>
                        </a:rPr>
                        <a:t>10GBASE-T</a:t>
                      </a:r>
                      <a:endParaRPr lang="zh-CN" sz="1400" b="1" dirty="0">
                        <a:effectLst/>
                        <a:latin typeface="微软雅黑" panose="020B0503020204020204" pitchFamily="34" charset="-122"/>
                        <a:ea typeface="微软雅黑" panose="020B0503020204020204" pitchFamily="34" charset="-122"/>
                      </a:endParaRPr>
                    </a:p>
                  </a:txBody>
                  <a:tcPr marL="36496" marR="3649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c>
                  <a:txBody>
                    <a:bodyPr/>
                    <a:lstStyle/>
                    <a:p>
                      <a:pPr algn="ctr">
                        <a:lnSpc>
                          <a:spcPct val="100000"/>
                        </a:lnSpc>
                        <a:spcAft>
                          <a:spcPts val="0"/>
                        </a:spcAft>
                        <a:tabLst>
                          <a:tab pos="1752600" algn="l"/>
                        </a:tabLst>
                      </a:pPr>
                      <a:r>
                        <a:rPr lang="zh-CN" sz="1400" b="1" dirty="0">
                          <a:effectLst/>
                          <a:latin typeface="微软雅黑" panose="020B0503020204020204" pitchFamily="34" charset="-122"/>
                          <a:ea typeface="微软雅黑" panose="020B0503020204020204" pitchFamily="34" charset="-122"/>
                        </a:rPr>
                        <a:t>铜缆</a:t>
                      </a:r>
                      <a:endParaRPr lang="zh-CN" sz="1400" b="1" dirty="0">
                        <a:effectLst/>
                        <a:latin typeface="微软雅黑" panose="020B0503020204020204" pitchFamily="34" charset="-122"/>
                        <a:ea typeface="微软雅黑" panose="020B0503020204020204" pitchFamily="34" charset="-122"/>
                      </a:endParaRPr>
                    </a:p>
                  </a:txBody>
                  <a:tcPr marL="36496" marR="3649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c>
                  <a:txBody>
                    <a:bodyPr/>
                    <a:lstStyle/>
                    <a:p>
                      <a:pPr algn="ctr">
                        <a:lnSpc>
                          <a:spcPct val="100000"/>
                        </a:lnSpc>
                        <a:spcAft>
                          <a:spcPts val="0"/>
                        </a:spcAft>
                        <a:tabLst>
                          <a:tab pos="1752600" algn="l"/>
                        </a:tabLst>
                      </a:pPr>
                      <a:r>
                        <a:rPr lang="en-US" sz="1400" b="1" dirty="0">
                          <a:effectLst/>
                          <a:latin typeface="微软雅黑" panose="020B0503020204020204" pitchFamily="34" charset="-122"/>
                          <a:ea typeface="微软雅黑" panose="020B0503020204020204" pitchFamily="34" charset="-122"/>
                        </a:rPr>
                        <a:t>100 m</a:t>
                      </a:r>
                      <a:endParaRPr lang="zh-CN" sz="1400" b="1" dirty="0">
                        <a:effectLst/>
                        <a:latin typeface="微软雅黑" panose="020B0503020204020204" pitchFamily="34" charset="-122"/>
                        <a:ea typeface="微软雅黑" panose="020B0503020204020204" pitchFamily="34" charset="-122"/>
                      </a:endParaRPr>
                    </a:p>
                  </a:txBody>
                  <a:tcPr marL="36496" marR="3649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c>
                  <a:txBody>
                    <a:bodyPr/>
                    <a:lstStyle/>
                    <a:p>
                      <a:pPr algn="just">
                        <a:lnSpc>
                          <a:spcPct val="100000"/>
                        </a:lnSpc>
                        <a:spcAft>
                          <a:spcPts val="0"/>
                        </a:spcAft>
                        <a:tabLst>
                          <a:tab pos="1752600" algn="l"/>
                        </a:tabLst>
                      </a:pPr>
                      <a:r>
                        <a:rPr lang="zh-CN" sz="1400" b="1" dirty="0" smtClean="0">
                          <a:effectLst/>
                          <a:latin typeface="微软雅黑" panose="020B0503020204020204" pitchFamily="34" charset="-122"/>
                          <a:ea typeface="微软雅黑" panose="020B0503020204020204" pitchFamily="34" charset="-122"/>
                        </a:rPr>
                        <a:t>使用</a:t>
                      </a:r>
                      <a:r>
                        <a:rPr lang="en-US" altLang="zh-CN" sz="1400" b="1" dirty="0" smtClean="0">
                          <a:effectLst/>
                          <a:latin typeface="微软雅黑" panose="020B0503020204020204" pitchFamily="34" charset="-122"/>
                          <a:ea typeface="微软雅黑" panose="020B0503020204020204" pitchFamily="34" charset="-122"/>
                        </a:rPr>
                        <a:t> </a:t>
                      </a:r>
                      <a:r>
                        <a:rPr lang="pt-BR" sz="1400" b="1" dirty="0" smtClean="0">
                          <a:effectLst/>
                          <a:latin typeface="微软雅黑" panose="020B0503020204020204" pitchFamily="34" charset="-122"/>
                          <a:ea typeface="微软雅黑" panose="020B0503020204020204" pitchFamily="34" charset="-122"/>
                        </a:rPr>
                        <a:t>4 </a:t>
                      </a:r>
                      <a:r>
                        <a:rPr lang="zh-CN" sz="1400" b="1" dirty="0" smtClean="0">
                          <a:effectLst/>
                          <a:latin typeface="微软雅黑" panose="020B0503020204020204" pitchFamily="34" charset="-122"/>
                          <a:ea typeface="微软雅黑" panose="020B0503020204020204" pitchFamily="34" charset="-122"/>
                        </a:rPr>
                        <a:t>对</a:t>
                      </a:r>
                      <a:r>
                        <a:rPr lang="en-US" altLang="zh-CN" sz="1400" b="1" dirty="0" smtClean="0">
                          <a:effectLst/>
                          <a:latin typeface="微软雅黑" panose="020B0503020204020204" pitchFamily="34" charset="-122"/>
                          <a:ea typeface="微软雅黑" panose="020B0503020204020204" pitchFamily="34" charset="-122"/>
                        </a:rPr>
                        <a:t> </a:t>
                      </a:r>
                      <a:r>
                        <a:rPr lang="pt-BR" sz="1400" b="1" dirty="0" smtClean="0">
                          <a:effectLst/>
                          <a:latin typeface="微软雅黑" panose="020B0503020204020204" pitchFamily="34" charset="-122"/>
                          <a:ea typeface="微软雅黑" panose="020B0503020204020204" pitchFamily="34" charset="-122"/>
                        </a:rPr>
                        <a:t>6A </a:t>
                      </a:r>
                      <a:r>
                        <a:rPr lang="zh-CN" sz="1400" b="1" dirty="0" smtClean="0">
                          <a:effectLst/>
                          <a:latin typeface="微软雅黑" panose="020B0503020204020204" pitchFamily="34" charset="-122"/>
                          <a:ea typeface="微软雅黑" panose="020B0503020204020204" pitchFamily="34" charset="-122"/>
                        </a:rPr>
                        <a:t>类</a:t>
                      </a:r>
                      <a:r>
                        <a:rPr lang="en-US" altLang="zh-CN" sz="1400" b="1" dirty="0" smtClean="0">
                          <a:effectLst/>
                          <a:latin typeface="微软雅黑" panose="020B0503020204020204" pitchFamily="34" charset="-122"/>
                          <a:ea typeface="微软雅黑" panose="020B0503020204020204" pitchFamily="34" charset="-122"/>
                        </a:rPr>
                        <a:t> </a:t>
                      </a:r>
                      <a:r>
                        <a:rPr lang="pt-BR" sz="1400" b="1" dirty="0" smtClean="0">
                          <a:effectLst/>
                          <a:latin typeface="微软雅黑" panose="020B0503020204020204" pitchFamily="34" charset="-122"/>
                          <a:ea typeface="微软雅黑" panose="020B0503020204020204" pitchFamily="34" charset="-122"/>
                        </a:rPr>
                        <a:t>UTP </a:t>
                      </a:r>
                      <a:r>
                        <a:rPr lang="zh-CN" sz="1400" b="1" dirty="0" smtClean="0">
                          <a:effectLst/>
                          <a:latin typeface="微软雅黑" panose="020B0503020204020204" pitchFamily="34" charset="-122"/>
                          <a:ea typeface="微软雅黑" panose="020B0503020204020204" pitchFamily="34" charset="-122"/>
                        </a:rPr>
                        <a:t>双绞线</a:t>
                      </a:r>
                      <a:endParaRPr lang="zh-CN" sz="1400" b="1" dirty="0">
                        <a:effectLst/>
                        <a:latin typeface="微软雅黑" panose="020B0503020204020204" pitchFamily="34" charset="-122"/>
                        <a:ea typeface="微软雅黑" panose="020B0503020204020204" pitchFamily="34" charset="-122"/>
                      </a:endParaRPr>
                    </a:p>
                  </a:txBody>
                  <a:tcPr marL="36496" marR="36496"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2000" advTm="2000"/>
    </mc:Choice>
    <mc:Fallback>
      <p:transition spd="slow" advTm="2000"/>
    </mc:Fallback>
  </mc:AlternateContent>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AutoShape 5"/>
          <p:cNvSpPr>
            <a:spLocks noChangeArrowheads="1"/>
          </p:cNvSpPr>
          <p:nvPr/>
        </p:nvSpPr>
        <p:spPr bwMode="auto">
          <a:xfrm>
            <a:off x="502919" y="649884"/>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5" name="Rectangle 6"/>
          <p:cNvSpPr>
            <a:spLocks noChangeArrowheads="1"/>
          </p:cNvSpPr>
          <p:nvPr/>
        </p:nvSpPr>
        <p:spPr bwMode="auto">
          <a:xfrm>
            <a:off x="2739490" y="626794"/>
            <a:ext cx="365516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smtClean="0">
                <a:solidFill>
                  <a:schemeClr val="bg1"/>
                </a:solidFill>
                <a:latin typeface="微软雅黑" panose="020B0503020204020204" pitchFamily="34" charset="-122"/>
                <a:ea typeface="微软雅黑" panose="020B0503020204020204" pitchFamily="34" charset="-122"/>
              </a:rPr>
              <a:t>40GE/100GE </a:t>
            </a:r>
            <a:r>
              <a:rPr lang="zh-CN" altLang="en-US" sz="2000" b="1" dirty="0" smtClean="0">
                <a:solidFill>
                  <a:schemeClr val="bg1"/>
                </a:solidFill>
                <a:latin typeface="微软雅黑" panose="020B0503020204020204" pitchFamily="34" charset="-122"/>
                <a:ea typeface="微软雅黑" panose="020B0503020204020204" pitchFamily="34" charset="-122"/>
              </a:rPr>
              <a:t>以太网</a:t>
            </a:r>
            <a:r>
              <a:rPr lang="zh-CN" altLang="en-US" sz="2000" b="1" dirty="0">
                <a:solidFill>
                  <a:schemeClr val="bg1"/>
                </a:solidFill>
                <a:latin typeface="微软雅黑" panose="020B0503020204020204" pitchFamily="34" charset="-122"/>
                <a:ea typeface="微软雅黑" panose="020B0503020204020204" pitchFamily="34" charset="-122"/>
              </a:rPr>
              <a:t>的物理层</a:t>
            </a:r>
            <a:endParaRPr lang="fr-FR" altLang="zh-CN" sz="2000" b="1" dirty="0">
              <a:solidFill>
                <a:schemeClr val="bg1"/>
              </a:solidFill>
              <a:latin typeface="微软雅黑" panose="020B0503020204020204" pitchFamily="34" charset="-122"/>
              <a:ea typeface="微软雅黑" panose="020B0503020204020204" pitchFamily="34" charset="-122"/>
            </a:endParaRPr>
          </a:p>
        </p:txBody>
      </p:sp>
      <p:sp>
        <p:nvSpPr>
          <p:cNvPr id="36" name="矩形 35"/>
          <p:cNvSpPr/>
          <p:nvPr/>
        </p:nvSpPr>
        <p:spPr>
          <a:xfrm>
            <a:off x="3108480" y="1112872"/>
            <a:ext cx="2933816" cy="369332"/>
          </a:xfrm>
          <a:prstGeom prst="rect">
            <a:avLst/>
          </a:prstGeom>
        </p:spPr>
        <p:txBody>
          <a:bodyPr wrap="none">
            <a:spAutoFit/>
          </a:bodyPr>
          <a:lstStyle/>
          <a:p>
            <a:pPr lvl="0" algn="ctr" fontAlgn="base">
              <a:spcBef>
                <a:spcPct val="0"/>
              </a:spcBef>
              <a:spcAft>
                <a:spcPct val="0"/>
              </a:spcAft>
              <a:tabLst>
                <a:tab pos="1752600" algn="l"/>
              </a:tabLst>
            </a:pPr>
            <a:r>
              <a:rPr lang="en-US" altLang="zh-CN" b="1" dirty="0">
                <a:solidFill>
                  <a:srgbClr val="000099"/>
                </a:solidFill>
                <a:latin typeface="微软雅黑" panose="020B0503020204020204" pitchFamily="34" charset="-122"/>
                <a:ea typeface="微软雅黑" panose="020B0503020204020204" pitchFamily="34" charset="-122"/>
                <a:cs typeface="Times New Roman" panose="02020603050405020304" pitchFamily="18" charset="0"/>
              </a:rPr>
              <a:t>40GE/10GE </a:t>
            </a:r>
            <a:r>
              <a:rPr lang="zh-CN" altLang="en-US" b="1" dirty="0">
                <a:solidFill>
                  <a:srgbClr val="000099"/>
                </a:solidFill>
                <a:latin typeface="微软雅黑" panose="020B0503020204020204" pitchFamily="34" charset="-122"/>
                <a:ea typeface="微软雅黑" panose="020B0503020204020204" pitchFamily="34" charset="-122"/>
                <a:cs typeface="Times New Roman" panose="02020603050405020304" pitchFamily="18" charset="0"/>
              </a:rPr>
              <a:t>的物理层标准</a:t>
            </a:r>
            <a:endParaRPr lang="zh-CN" altLang="en-US" b="1" dirty="0">
              <a:solidFill>
                <a:srgbClr val="000099"/>
              </a:solidFill>
              <a:latin typeface="微软雅黑" panose="020B0503020204020204" pitchFamily="34" charset="-122"/>
              <a:ea typeface="微软雅黑" panose="020B0503020204020204" pitchFamily="34" charset="-122"/>
              <a:cs typeface="Times New Roman" panose="02020603050405020304" pitchFamily="18" charset="0"/>
            </a:endParaRPr>
          </a:p>
        </p:txBody>
      </p:sp>
      <p:graphicFrame>
        <p:nvGraphicFramePr>
          <p:cNvPr id="38" name="表格 37"/>
          <p:cNvGraphicFramePr>
            <a:graphicFrameLocks noGrp="1"/>
          </p:cNvGraphicFramePr>
          <p:nvPr/>
        </p:nvGraphicFramePr>
        <p:xfrm>
          <a:off x="502919" y="1452695"/>
          <a:ext cx="8129015" cy="2308227"/>
        </p:xfrm>
        <a:graphic>
          <a:graphicData uri="http://schemas.openxmlformats.org/drawingml/2006/table">
            <a:tbl>
              <a:tblPr firstRow="1" firstCol="1" lastRow="1" lastCol="1" bandRow="1" bandCol="1"/>
              <a:tblGrid>
                <a:gridCol w="2702099"/>
                <a:gridCol w="2078182"/>
                <a:gridCol w="3348734"/>
              </a:tblGrid>
              <a:tr h="357632">
                <a:tc>
                  <a:txBody>
                    <a:bodyPr/>
                    <a:lstStyle/>
                    <a:p>
                      <a:pPr marL="0" algn="ctr" defTabSz="914400" rtl="0" eaLnBrk="1" latinLnBrk="0" hangingPunct="1">
                        <a:lnSpc>
                          <a:spcPct val="100000"/>
                        </a:lnSpc>
                        <a:spcAft>
                          <a:spcPts val="0"/>
                        </a:spcAft>
                        <a:tabLst>
                          <a:tab pos="1752600" algn="l"/>
                        </a:tabLst>
                      </a:pPr>
                      <a:r>
                        <a:rPr lang="zh-CN" sz="1800" b="1" kern="1200" dirty="0">
                          <a:solidFill>
                            <a:schemeClr val="bg1"/>
                          </a:solidFill>
                          <a:effectLst/>
                          <a:latin typeface="微软雅黑" panose="020B0503020204020204" pitchFamily="34" charset="-122"/>
                          <a:ea typeface="微软雅黑" panose="020B0503020204020204" pitchFamily="34" charset="-122"/>
                        </a:rPr>
                        <a:t>物理层</a:t>
                      </a:r>
                      <a:endParaRPr lang="zh-CN" sz="1800" b="1" kern="1200" dirty="0">
                        <a:solidFill>
                          <a:schemeClr val="bg1"/>
                        </a:solidFill>
                        <a:effectLst/>
                        <a:latin typeface="微软雅黑" panose="020B0503020204020204" pitchFamily="34" charset="-122"/>
                        <a:ea typeface="微软雅黑" panose="020B0503020204020204" pitchFamily="34" charset="-122"/>
                        <a:cs typeface="+mn-cs"/>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FF"/>
                    </a:solidFill>
                  </a:tcPr>
                </a:tc>
                <a:tc>
                  <a:txBody>
                    <a:bodyPr/>
                    <a:lstStyle/>
                    <a:p>
                      <a:pPr algn="ctr">
                        <a:lnSpc>
                          <a:spcPct val="100000"/>
                        </a:lnSpc>
                        <a:spcAft>
                          <a:spcPts val="0"/>
                        </a:spcAft>
                        <a:tabLst>
                          <a:tab pos="1752600" algn="l"/>
                        </a:tabLst>
                      </a:pPr>
                      <a:r>
                        <a:rPr lang="en-US" sz="1800" b="1" dirty="0" smtClean="0">
                          <a:solidFill>
                            <a:schemeClr val="bg1"/>
                          </a:solidFill>
                          <a:effectLst/>
                          <a:latin typeface="微软雅黑" panose="020B0503020204020204" pitchFamily="34" charset="-122"/>
                          <a:ea typeface="微软雅黑" panose="020B0503020204020204" pitchFamily="34" charset="-122"/>
                        </a:rPr>
                        <a:t>40GE</a:t>
                      </a:r>
                      <a:endParaRPr lang="zh-CN" sz="1800" b="1" dirty="0">
                        <a:solidFill>
                          <a:schemeClr val="bg1"/>
                        </a:solidFill>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FF"/>
                    </a:solidFill>
                  </a:tcPr>
                </a:tc>
                <a:tc>
                  <a:txBody>
                    <a:bodyPr/>
                    <a:lstStyle/>
                    <a:p>
                      <a:pPr algn="ctr">
                        <a:lnSpc>
                          <a:spcPct val="100000"/>
                        </a:lnSpc>
                        <a:spcAft>
                          <a:spcPts val="0"/>
                        </a:spcAft>
                        <a:tabLst>
                          <a:tab pos="1752600" algn="l"/>
                        </a:tabLst>
                      </a:pPr>
                      <a:r>
                        <a:rPr lang="en-US" sz="1800" b="1" dirty="0" smtClean="0">
                          <a:solidFill>
                            <a:schemeClr val="bg1"/>
                          </a:solidFill>
                          <a:effectLst/>
                          <a:latin typeface="微软雅黑" panose="020B0503020204020204" pitchFamily="34" charset="-122"/>
                          <a:ea typeface="微软雅黑" panose="020B0503020204020204" pitchFamily="34" charset="-122"/>
                        </a:rPr>
                        <a:t>100GE</a:t>
                      </a:r>
                      <a:endParaRPr lang="zh-CN" sz="1800" b="1" dirty="0">
                        <a:solidFill>
                          <a:schemeClr val="bg1"/>
                        </a:solidFill>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000FF"/>
                    </a:solidFill>
                  </a:tcPr>
                </a:tc>
              </a:tr>
              <a:tr h="395266">
                <a:tc>
                  <a:txBody>
                    <a:bodyPr/>
                    <a:lstStyle/>
                    <a:p>
                      <a:pPr marL="0" algn="just" defTabSz="914400" rtl="0" eaLnBrk="1" latinLnBrk="0" hangingPunct="1">
                        <a:lnSpc>
                          <a:spcPct val="100000"/>
                        </a:lnSpc>
                        <a:spcAft>
                          <a:spcPts val="0"/>
                        </a:spcAft>
                        <a:tabLst>
                          <a:tab pos="1752600" algn="l"/>
                        </a:tabLst>
                      </a:pPr>
                      <a:r>
                        <a:rPr lang="zh-CN" sz="1400" b="1" kern="1200" dirty="0">
                          <a:effectLst/>
                          <a:latin typeface="微软雅黑" panose="020B0503020204020204" pitchFamily="34" charset="-122"/>
                          <a:ea typeface="微软雅黑" panose="020B0503020204020204" pitchFamily="34" charset="-122"/>
                        </a:rPr>
                        <a:t>在</a:t>
                      </a:r>
                      <a:r>
                        <a:rPr lang="zh-CN" sz="1400" b="1" kern="1200" dirty="0">
                          <a:solidFill>
                            <a:schemeClr val="tx1"/>
                          </a:solidFill>
                          <a:effectLst/>
                          <a:latin typeface="微软雅黑" panose="020B0503020204020204" pitchFamily="34" charset="-122"/>
                          <a:ea typeface="微软雅黑" panose="020B0503020204020204" pitchFamily="34" charset="-122"/>
                          <a:cs typeface="+mn-cs"/>
                        </a:rPr>
                        <a:t>背板上</a:t>
                      </a:r>
                      <a:r>
                        <a:rPr lang="zh-CN" sz="1400" b="1" kern="1200" dirty="0">
                          <a:effectLst/>
                          <a:latin typeface="微软雅黑" panose="020B0503020204020204" pitchFamily="34" charset="-122"/>
                          <a:ea typeface="微软雅黑" panose="020B0503020204020204" pitchFamily="34" charset="-122"/>
                        </a:rPr>
                        <a:t>传输至少</a:t>
                      </a:r>
                      <a:r>
                        <a:rPr lang="zh-CN" sz="1400" b="1" kern="1200" dirty="0" smtClean="0">
                          <a:effectLst/>
                          <a:latin typeface="微软雅黑" panose="020B0503020204020204" pitchFamily="34" charset="-122"/>
                          <a:ea typeface="微软雅黑" panose="020B0503020204020204" pitchFamily="34" charset="-122"/>
                        </a:rPr>
                        <a:t>超过</a:t>
                      </a:r>
                      <a:r>
                        <a:rPr lang="en-US" altLang="zh-CN" sz="1400" b="1" kern="1200" dirty="0" smtClean="0">
                          <a:effectLst/>
                          <a:latin typeface="微软雅黑" panose="020B0503020204020204" pitchFamily="34" charset="-122"/>
                          <a:ea typeface="微软雅黑" panose="020B0503020204020204" pitchFamily="34" charset="-122"/>
                        </a:rPr>
                        <a:t> </a:t>
                      </a:r>
                      <a:r>
                        <a:rPr lang="en-US" sz="1400" b="1" kern="1200" dirty="0" smtClean="0">
                          <a:effectLst/>
                          <a:latin typeface="微软雅黑" panose="020B0503020204020204" pitchFamily="34" charset="-122"/>
                          <a:ea typeface="微软雅黑" panose="020B0503020204020204" pitchFamily="34" charset="-122"/>
                        </a:rPr>
                        <a:t>1 </a:t>
                      </a:r>
                      <a:r>
                        <a:rPr lang="en-US" sz="1400" b="1" kern="1200" dirty="0">
                          <a:effectLst/>
                          <a:latin typeface="微软雅黑" panose="020B0503020204020204" pitchFamily="34" charset="-122"/>
                          <a:ea typeface="微软雅黑" panose="020B0503020204020204" pitchFamily="34" charset="-122"/>
                        </a:rPr>
                        <a:t>m </a:t>
                      </a:r>
                      <a:endParaRPr lang="zh-CN" sz="1400" b="1" kern="1200" dirty="0">
                        <a:solidFill>
                          <a:schemeClr val="tx1"/>
                        </a:solidFill>
                        <a:effectLst/>
                        <a:latin typeface="微软雅黑" panose="020B0503020204020204" pitchFamily="34" charset="-122"/>
                        <a:ea typeface="微软雅黑" panose="020B0503020204020204" pitchFamily="34" charset="-122"/>
                        <a:cs typeface="+mn-cs"/>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c>
                  <a:txBody>
                    <a:bodyPr/>
                    <a:lstStyle/>
                    <a:p>
                      <a:pPr algn="just">
                        <a:lnSpc>
                          <a:spcPct val="100000"/>
                        </a:lnSpc>
                        <a:spcAft>
                          <a:spcPts val="0"/>
                        </a:spcAft>
                        <a:tabLst>
                          <a:tab pos="1752600" algn="l"/>
                        </a:tabLst>
                      </a:pPr>
                      <a:r>
                        <a:rPr lang="en-US" sz="1400" b="1" dirty="0">
                          <a:effectLst/>
                          <a:latin typeface="微软雅黑" panose="020B0503020204020204" pitchFamily="34" charset="-122"/>
                          <a:ea typeface="微软雅黑" panose="020B0503020204020204" pitchFamily="34" charset="-122"/>
                        </a:rPr>
                        <a:t>40GBASE-KR4</a:t>
                      </a:r>
                      <a:endParaRPr lang="zh-CN" sz="1400" b="1" dirty="0">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c>
                  <a:txBody>
                    <a:bodyPr/>
                    <a:lstStyle/>
                    <a:p>
                      <a:pPr algn="just">
                        <a:lnSpc>
                          <a:spcPct val="100000"/>
                        </a:lnSpc>
                        <a:spcAft>
                          <a:spcPts val="0"/>
                        </a:spcAft>
                        <a:tabLst>
                          <a:tab pos="1752600" algn="l"/>
                        </a:tabLst>
                      </a:pPr>
                      <a:r>
                        <a:rPr lang="en-US" sz="1400" b="1" dirty="0">
                          <a:effectLst/>
                          <a:latin typeface="微软雅黑" panose="020B0503020204020204" pitchFamily="34" charset="-122"/>
                          <a:ea typeface="微软雅黑" panose="020B0503020204020204" pitchFamily="34" charset="-122"/>
                        </a:rPr>
                        <a:t> </a:t>
                      </a:r>
                      <a:endParaRPr lang="zh-CN" sz="1400" b="1" dirty="0">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r>
              <a:tr h="395266">
                <a:tc>
                  <a:txBody>
                    <a:bodyPr/>
                    <a:lstStyle/>
                    <a:p>
                      <a:pPr marL="0" algn="just" defTabSz="914400" rtl="0" eaLnBrk="1" latinLnBrk="0" hangingPunct="1">
                        <a:lnSpc>
                          <a:spcPct val="100000"/>
                        </a:lnSpc>
                        <a:spcAft>
                          <a:spcPts val="0"/>
                        </a:spcAft>
                        <a:tabLst>
                          <a:tab pos="1752600" algn="l"/>
                        </a:tabLst>
                      </a:pPr>
                      <a:r>
                        <a:rPr lang="zh-CN" sz="1400" b="1" kern="1200" dirty="0">
                          <a:effectLst/>
                          <a:latin typeface="微软雅黑" panose="020B0503020204020204" pitchFamily="34" charset="-122"/>
                          <a:ea typeface="微软雅黑" panose="020B0503020204020204" pitchFamily="34" charset="-122"/>
                        </a:rPr>
                        <a:t>在铜缆上传输至少</a:t>
                      </a:r>
                      <a:r>
                        <a:rPr lang="zh-CN" sz="1400" b="1" kern="1200" dirty="0" smtClean="0">
                          <a:effectLst/>
                          <a:latin typeface="微软雅黑" panose="020B0503020204020204" pitchFamily="34" charset="-122"/>
                          <a:ea typeface="微软雅黑" panose="020B0503020204020204" pitchFamily="34" charset="-122"/>
                        </a:rPr>
                        <a:t>超过</a:t>
                      </a:r>
                      <a:r>
                        <a:rPr lang="en-US" altLang="zh-CN" sz="1400" b="1" kern="1200" dirty="0" smtClean="0">
                          <a:effectLst/>
                          <a:latin typeface="微软雅黑" panose="020B0503020204020204" pitchFamily="34" charset="-122"/>
                          <a:ea typeface="微软雅黑" panose="020B0503020204020204" pitchFamily="34" charset="-122"/>
                        </a:rPr>
                        <a:t> </a:t>
                      </a:r>
                      <a:r>
                        <a:rPr lang="en-US" sz="1400" b="1" kern="1200" dirty="0" smtClean="0">
                          <a:effectLst/>
                          <a:latin typeface="微软雅黑" panose="020B0503020204020204" pitchFamily="34" charset="-122"/>
                          <a:ea typeface="微软雅黑" panose="020B0503020204020204" pitchFamily="34" charset="-122"/>
                        </a:rPr>
                        <a:t>7 </a:t>
                      </a:r>
                      <a:r>
                        <a:rPr lang="en-US" sz="1400" b="1" kern="1200" dirty="0">
                          <a:effectLst/>
                          <a:latin typeface="微软雅黑" panose="020B0503020204020204" pitchFamily="34" charset="-122"/>
                          <a:ea typeface="微软雅黑" panose="020B0503020204020204" pitchFamily="34" charset="-122"/>
                        </a:rPr>
                        <a:t>m</a:t>
                      </a:r>
                      <a:endParaRPr lang="zh-CN" sz="1400" b="1" kern="1200" dirty="0">
                        <a:solidFill>
                          <a:schemeClr val="tx1"/>
                        </a:solidFill>
                        <a:effectLst/>
                        <a:latin typeface="微软雅黑" panose="020B0503020204020204" pitchFamily="34" charset="-122"/>
                        <a:ea typeface="微软雅黑" panose="020B0503020204020204" pitchFamily="34" charset="-122"/>
                        <a:cs typeface="+mn-cs"/>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0000"/>
                        </a:lnSpc>
                        <a:spcAft>
                          <a:spcPts val="0"/>
                        </a:spcAft>
                        <a:tabLst>
                          <a:tab pos="1752600" algn="l"/>
                        </a:tabLst>
                      </a:pPr>
                      <a:r>
                        <a:rPr lang="en-US" sz="1400" b="1" dirty="0">
                          <a:effectLst/>
                          <a:latin typeface="微软雅黑" panose="020B0503020204020204" pitchFamily="34" charset="-122"/>
                          <a:ea typeface="微软雅黑" panose="020B0503020204020204" pitchFamily="34" charset="-122"/>
                        </a:rPr>
                        <a:t>40GBASE-CR4</a:t>
                      </a:r>
                      <a:endParaRPr lang="zh-CN" sz="1400" b="1" dirty="0">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0000"/>
                        </a:lnSpc>
                        <a:spcAft>
                          <a:spcPts val="0"/>
                        </a:spcAft>
                        <a:tabLst>
                          <a:tab pos="1752600" algn="l"/>
                        </a:tabLst>
                      </a:pPr>
                      <a:r>
                        <a:rPr lang="en-US" sz="1400" b="1" dirty="0">
                          <a:effectLst/>
                          <a:latin typeface="微软雅黑" panose="020B0503020204020204" pitchFamily="34" charset="-122"/>
                          <a:ea typeface="微软雅黑" panose="020B0503020204020204" pitchFamily="34" charset="-122"/>
                        </a:rPr>
                        <a:t>100GBASE-CR10</a:t>
                      </a:r>
                      <a:endParaRPr lang="zh-CN" sz="1400" b="1" dirty="0">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69531">
                <a:tc>
                  <a:txBody>
                    <a:bodyPr/>
                    <a:lstStyle/>
                    <a:p>
                      <a:pPr marL="0" algn="just" defTabSz="914400" rtl="0" eaLnBrk="1" latinLnBrk="0" hangingPunct="1">
                        <a:lnSpc>
                          <a:spcPct val="100000"/>
                        </a:lnSpc>
                        <a:spcAft>
                          <a:spcPts val="0"/>
                        </a:spcAft>
                        <a:tabLst>
                          <a:tab pos="1752600" algn="l"/>
                        </a:tabLst>
                      </a:pPr>
                      <a:r>
                        <a:rPr lang="zh-CN" sz="1400" b="1" kern="1200" dirty="0">
                          <a:effectLst/>
                          <a:latin typeface="微软雅黑" panose="020B0503020204020204" pitchFamily="34" charset="-122"/>
                          <a:ea typeface="微软雅黑" panose="020B0503020204020204" pitchFamily="34" charset="-122"/>
                        </a:rPr>
                        <a:t>在多模光纤上传输</a:t>
                      </a:r>
                      <a:r>
                        <a:rPr lang="zh-CN" sz="1400" b="1" kern="1200" dirty="0" smtClean="0">
                          <a:effectLst/>
                          <a:latin typeface="微软雅黑" panose="020B0503020204020204" pitchFamily="34" charset="-122"/>
                          <a:ea typeface="微软雅黑" panose="020B0503020204020204" pitchFamily="34" charset="-122"/>
                        </a:rPr>
                        <a:t>至少</a:t>
                      </a:r>
                      <a:r>
                        <a:rPr lang="en-US" altLang="zh-CN" sz="1400" b="1" kern="1200" dirty="0" smtClean="0">
                          <a:effectLst/>
                          <a:latin typeface="微软雅黑" panose="020B0503020204020204" pitchFamily="34" charset="-122"/>
                          <a:ea typeface="微软雅黑" panose="020B0503020204020204" pitchFamily="34" charset="-122"/>
                        </a:rPr>
                        <a:t> </a:t>
                      </a:r>
                      <a:r>
                        <a:rPr lang="en-US" sz="1400" b="1" kern="1200" dirty="0" smtClean="0">
                          <a:effectLst/>
                          <a:latin typeface="微软雅黑" panose="020B0503020204020204" pitchFamily="34" charset="-122"/>
                          <a:ea typeface="微软雅黑" panose="020B0503020204020204" pitchFamily="34" charset="-122"/>
                        </a:rPr>
                        <a:t>100 </a:t>
                      </a:r>
                      <a:r>
                        <a:rPr lang="en-US" sz="1400" b="1" kern="1200" dirty="0">
                          <a:effectLst/>
                          <a:latin typeface="微软雅黑" panose="020B0503020204020204" pitchFamily="34" charset="-122"/>
                          <a:ea typeface="微软雅黑" panose="020B0503020204020204" pitchFamily="34" charset="-122"/>
                        </a:rPr>
                        <a:t>m</a:t>
                      </a:r>
                      <a:endParaRPr lang="zh-CN" sz="1400" b="1" kern="1200" dirty="0">
                        <a:solidFill>
                          <a:schemeClr val="tx1"/>
                        </a:solidFill>
                        <a:effectLst/>
                        <a:latin typeface="微软雅黑" panose="020B0503020204020204" pitchFamily="34" charset="-122"/>
                        <a:ea typeface="微软雅黑" panose="020B0503020204020204" pitchFamily="34" charset="-122"/>
                        <a:cs typeface="+mn-cs"/>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c>
                  <a:txBody>
                    <a:bodyPr/>
                    <a:lstStyle/>
                    <a:p>
                      <a:pPr algn="just">
                        <a:lnSpc>
                          <a:spcPct val="100000"/>
                        </a:lnSpc>
                        <a:spcAft>
                          <a:spcPts val="0"/>
                        </a:spcAft>
                        <a:tabLst>
                          <a:tab pos="1752600" algn="l"/>
                        </a:tabLst>
                      </a:pPr>
                      <a:r>
                        <a:rPr lang="en-US" sz="1400" b="1" dirty="0">
                          <a:effectLst/>
                          <a:latin typeface="微软雅黑" panose="020B0503020204020204" pitchFamily="34" charset="-122"/>
                          <a:ea typeface="微软雅黑" panose="020B0503020204020204" pitchFamily="34" charset="-122"/>
                        </a:rPr>
                        <a:t>40GBASE-SR4</a:t>
                      </a:r>
                      <a:endParaRPr lang="zh-CN" sz="1400" b="1" dirty="0">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c>
                  <a:txBody>
                    <a:bodyPr/>
                    <a:lstStyle/>
                    <a:p>
                      <a:pPr algn="just">
                        <a:lnSpc>
                          <a:spcPct val="100000"/>
                        </a:lnSpc>
                        <a:spcAft>
                          <a:spcPts val="0"/>
                        </a:spcAft>
                        <a:tabLst>
                          <a:tab pos="1752600" algn="l"/>
                        </a:tabLst>
                      </a:pPr>
                      <a:r>
                        <a:rPr lang="en-US" sz="1400" b="1" dirty="0" smtClean="0">
                          <a:effectLst/>
                          <a:latin typeface="微软雅黑" panose="020B0503020204020204" pitchFamily="34" charset="-122"/>
                          <a:ea typeface="微软雅黑" panose="020B0503020204020204" pitchFamily="34" charset="-122"/>
                        </a:rPr>
                        <a:t>100GBASE-SR10</a:t>
                      </a:r>
                      <a:r>
                        <a:rPr lang="zh-CN" altLang="en-US" sz="1400" b="1" dirty="0" smtClean="0">
                          <a:effectLst/>
                          <a:latin typeface="微软雅黑" panose="020B0503020204020204" pitchFamily="34" charset="-122"/>
                          <a:ea typeface="微软雅黑" panose="020B0503020204020204" pitchFamily="34" charset="-122"/>
                        </a:rPr>
                        <a:t>，*</a:t>
                      </a:r>
                      <a:r>
                        <a:rPr lang="en-US" altLang="zh-CN" sz="1400" b="1" dirty="0" smtClean="0">
                          <a:effectLst/>
                          <a:latin typeface="微软雅黑" panose="020B0503020204020204" pitchFamily="34" charset="-122"/>
                          <a:ea typeface="微软雅黑" panose="020B0503020204020204" pitchFamily="34" charset="-122"/>
                        </a:rPr>
                        <a:t>100GBASE-SR4</a:t>
                      </a:r>
                      <a:endParaRPr lang="zh-CN" sz="1400" b="1" dirty="0">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r>
              <a:tr h="395266">
                <a:tc>
                  <a:txBody>
                    <a:bodyPr/>
                    <a:lstStyle/>
                    <a:p>
                      <a:pPr marL="0" algn="just" defTabSz="914400" rtl="0" eaLnBrk="1" latinLnBrk="0" hangingPunct="1">
                        <a:lnSpc>
                          <a:spcPct val="100000"/>
                        </a:lnSpc>
                        <a:spcAft>
                          <a:spcPts val="0"/>
                        </a:spcAft>
                        <a:tabLst>
                          <a:tab pos="1752600" algn="l"/>
                        </a:tabLst>
                      </a:pPr>
                      <a:r>
                        <a:rPr lang="zh-CN" sz="1400" b="1" kern="1200" dirty="0">
                          <a:effectLst/>
                          <a:latin typeface="微软雅黑" panose="020B0503020204020204" pitchFamily="34" charset="-122"/>
                          <a:ea typeface="微软雅黑" panose="020B0503020204020204" pitchFamily="34" charset="-122"/>
                        </a:rPr>
                        <a:t>在单模光纤上传输</a:t>
                      </a:r>
                      <a:r>
                        <a:rPr lang="zh-CN" sz="1400" b="1" kern="1200" dirty="0" smtClean="0">
                          <a:effectLst/>
                          <a:latin typeface="微软雅黑" panose="020B0503020204020204" pitchFamily="34" charset="-122"/>
                          <a:ea typeface="微软雅黑" panose="020B0503020204020204" pitchFamily="34" charset="-122"/>
                        </a:rPr>
                        <a:t>至少</a:t>
                      </a:r>
                      <a:r>
                        <a:rPr lang="en-US" altLang="zh-CN" sz="1400" b="1" kern="1200" dirty="0" smtClean="0">
                          <a:effectLst/>
                          <a:latin typeface="微软雅黑" panose="020B0503020204020204" pitchFamily="34" charset="-122"/>
                          <a:ea typeface="微软雅黑" panose="020B0503020204020204" pitchFamily="34" charset="-122"/>
                        </a:rPr>
                        <a:t> </a:t>
                      </a:r>
                      <a:r>
                        <a:rPr lang="en-US" sz="1400" b="1" kern="1200" dirty="0" smtClean="0">
                          <a:effectLst/>
                          <a:latin typeface="微软雅黑" panose="020B0503020204020204" pitchFamily="34" charset="-122"/>
                          <a:ea typeface="微软雅黑" panose="020B0503020204020204" pitchFamily="34" charset="-122"/>
                        </a:rPr>
                        <a:t>10 </a:t>
                      </a:r>
                      <a:r>
                        <a:rPr lang="en-US" sz="1400" b="1" kern="1200" dirty="0">
                          <a:effectLst/>
                          <a:latin typeface="微软雅黑" panose="020B0503020204020204" pitchFamily="34" charset="-122"/>
                          <a:ea typeface="微软雅黑" panose="020B0503020204020204" pitchFamily="34" charset="-122"/>
                        </a:rPr>
                        <a:t>km</a:t>
                      </a:r>
                      <a:endParaRPr lang="zh-CN" sz="1400" b="1" kern="1200" dirty="0">
                        <a:solidFill>
                          <a:schemeClr val="tx1"/>
                        </a:solidFill>
                        <a:effectLst/>
                        <a:latin typeface="微软雅黑" panose="020B0503020204020204" pitchFamily="34" charset="-122"/>
                        <a:ea typeface="微软雅黑" panose="020B0503020204020204" pitchFamily="34" charset="-122"/>
                        <a:cs typeface="+mn-cs"/>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0000"/>
                        </a:lnSpc>
                        <a:spcAft>
                          <a:spcPts val="0"/>
                        </a:spcAft>
                        <a:tabLst>
                          <a:tab pos="1752600" algn="l"/>
                        </a:tabLst>
                      </a:pPr>
                      <a:r>
                        <a:rPr lang="en-US" sz="1400" b="1" dirty="0">
                          <a:effectLst/>
                          <a:latin typeface="微软雅黑" panose="020B0503020204020204" pitchFamily="34" charset="-122"/>
                          <a:ea typeface="微软雅黑" panose="020B0503020204020204" pitchFamily="34" charset="-122"/>
                        </a:rPr>
                        <a:t>40GBASE-LR4</a:t>
                      </a:r>
                      <a:endParaRPr lang="zh-CN" sz="1400" b="1" dirty="0">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0000"/>
                        </a:lnSpc>
                        <a:spcAft>
                          <a:spcPts val="0"/>
                        </a:spcAft>
                        <a:tabLst>
                          <a:tab pos="1752600" algn="l"/>
                        </a:tabLst>
                      </a:pPr>
                      <a:r>
                        <a:rPr lang="en-US" sz="1400" b="1" dirty="0">
                          <a:effectLst/>
                          <a:latin typeface="微软雅黑" panose="020B0503020204020204" pitchFamily="34" charset="-122"/>
                          <a:ea typeface="微软雅黑" panose="020B0503020204020204" pitchFamily="34" charset="-122"/>
                        </a:rPr>
                        <a:t>100GBASE-LR4</a:t>
                      </a:r>
                      <a:endParaRPr lang="zh-CN" sz="1400" b="1" dirty="0">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395266">
                <a:tc>
                  <a:txBody>
                    <a:bodyPr/>
                    <a:lstStyle/>
                    <a:p>
                      <a:pPr marL="0" algn="just" defTabSz="914400" rtl="0" eaLnBrk="1" latinLnBrk="0" hangingPunct="1">
                        <a:lnSpc>
                          <a:spcPct val="100000"/>
                        </a:lnSpc>
                        <a:spcAft>
                          <a:spcPts val="0"/>
                        </a:spcAft>
                        <a:tabLst>
                          <a:tab pos="1752600" algn="l"/>
                        </a:tabLst>
                      </a:pPr>
                      <a:r>
                        <a:rPr lang="zh-CN" sz="1400" b="1" kern="1200" dirty="0">
                          <a:effectLst/>
                          <a:latin typeface="微软雅黑" panose="020B0503020204020204" pitchFamily="34" charset="-122"/>
                          <a:ea typeface="微软雅黑" panose="020B0503020204020204" pitchFamily="34" charset="-122"/>
                        </a:rPr>
                        <a:t>在单模光纤上传输</a:t>
                      </a:r>
                      <a:r>
                        <a:rPr lang="zh-CN" sz="1400" b="1" kern="1200" dirty="0" smtClean="0">
                          <a:effectLst/>
                          <a:latin typeface="微软雅黑" panose="020B0503020204020204" pitchFamily="34" charset="-122"/>
                          <a:ea typeface="微软雅黑" panose="020B0503020204020204" pitchFamily="34" charset="-122"/>
                        </a:rPr>
                        <a:t>至少</a:t>
                      </a:r>
                      <a:r>
                        <a:rPr lang="en-US" altLang="zh-CN" sz="1400" b="1" kern="1200" dirty="0" smtClean="0">
                          <a:effectLst/>
                          <a:latin typeface="微软雅黑" panose="020B0503020204020204" pitchFamily="34" charset="-122"/>
                          <a:ea typeface="微软雅黑" panose="020B0503020204020204" pitchFamily="34" charset="-122"/>
                        </a:rPr>
                        <a:t> </a:t>
                      </a:r>
                      <a:r>
                        <a:rPr lang="en-US" sz="1400" b="1" kern="1200" dirty="0" smtClean="0">
                          <a:effectLst/>
                          <a:latin typeface="微软雅黑" panose="020B0503020204020204" pitchFamily="34" charset="-122"/>
                          <a:ea typeface="微软雅黑" panose="020B0503020204020204" pitchFamily="34" charset="-122"/>
                        </a:rPr>
                        <a:t>40 </a:t>
                      </a:r>
                      <a:r>
                        <a:rPr lang="en-US" sz="1400" b="1" kern="1200" dirty="0">
                          <a:effectLst/>
                          <a:latin typeface="微软雅黑" panose="020B0503020204020204" pitchFamily="34" charset="-122"/>
                          <a:ea typeface="微软雅黑" panose="020B0503020204020204" pitchFamily="34" charset="-122"/>
                        </a:rPr>
                        <a:t>km</a:t>
                      </a:r>
                      <a:endParaRPr lang="zh-CN" sz="1400" b="1" kern="1200" dirty="0">
                        <a:solidFill>
                          <a:schemeClr val="tx1"/>
                        </a:solidFill>
                        <a:effectLst/>
                        <a:latin typeface="微软雅黑" panose="020B0503020204020204" pitchFamily="34" charset="-122"/>
                        <a:ea typeface="微软雅黑" panose="020B0503020204020204" pitchFamily="34" charset="-122"/>
                        <a:cs typeface="+mn-cs"/>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c>
                  <a:txBody>
                    <a:bodyPr/>
                    <a:lstStyle/>
                    <a:p>
                      <a:pPr algn="just">
                        <a:lnSpc>
                          <a:spcPct val="100000"/>
                        </a:lnSpc>
                        <a:spcAft>
                          <a:spcPts val="0"/>
                        </a:spcAft>
                        <a:tabLst>
                          <a:tab pos="1752600" algn="l"/>
                        </a:tabLst>
                      </a:pPr>
                      <a:r>
                        <a:rPr lang="zh-CN" altLang="en-US" sz="1400" b="1" dirty="0" smtClean="0">
                          <a:effectLst/>
                          <a:latin typeface="微软雅黑" panose="020B0503020204020204" pitchFamily="34" charset="-122"/>
                          <a:ea typeface="微软雅黑" panose="020B0503020204020204" pitchFamily="34" charset="-122"/>
                        </a:rPr>
                        <a:t>*</a:t>
                      </a:r>
                      <a:r>
                        <a:rPr lang="en-US" sz="1400" b="1" dirty="0" smtClean="0">
                          <a:effectLst/>
                          <a:latin typeface="微软雅黑" panose="020B0503020204020204" pitchFamily="34" charset="-122"/>
                          <a:ea typeface="微软雅黑" panose="020B0503020204020204" pitchFamily="34" charset="-122"/>
                        </a:rPr>
                        <a:t>40GBASE-ER</a:t>
                      </a:r>
                      <a:r>
                        <a:rPr lang="en-US" sz="1400" b="1" dirty="0">
                          <a:effectLst/>
                          <a:latin typeface="微软雅黑" panose="020B0503020204020204" pitchFamily="34" charset="-122"/>
                          <a:ea typeface="微软雅黑" panose="020B0503020204020204" pitchFamily="34" charset="-122"/>
                        </a:rPr>
                        <a:t> </a:t>
                      </a:r>
                      <a:endParaRPr lang="zh-CN" sz="1400" b="1" dirty="0">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c>
                  <a:txBody>
                    <a:bodyPr/>
                    <a:lstStyle/>
                    <a:p>
                      <a:pPr algn="just">
                        <a:lnSpc>
                          <a:spcPct val="100000"/>
                        </a:lnSpc>
                        <a:spcAft>
                          <a:spcPts val="0"/>
                        </a:spcAft>
                        <a:tabLst>
                          <a:tab pos="1752600" algn="l"/>
                        </a:tabLst>
                      </a:pPr>
                      <a:r>
                        <a:rPr lang="en-US" sz="1400" b="1" dirty="0">
                          <a:effectLst/>
                          <a:latin typeface="微软雅黑" panose="020B0503020204020204" pitchFamily="34" charset="-122"/>
                          <a:ea typeface="微软雅黑" panose="020B0503020204020204" pitchFamily="34" charset="-122"/>
                        </a:rPr>
                        <a:t>100GBASE-ER4</a:t>
                      </a:r>
                      <a:endParaRPr lang="zh-CN" sz="1400" b="1" dirty="0">
                        <a:effectLst/>
                        <a:latin typeface="微软雅黑" panose="020B0503020204020204" pitchFamily="34" charset="-122"/>
                        <a:ea typeface="微软雅黑" panose="020B0503020204020204" pitchFamily="34" charset="-122"/>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99FFCC"/>
                    </a:solid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2000" advTm="2000"/>
    </mc:Choice>
    <mc:Fallback>
      <p:transition spd="slow" advTm="2000"/>
    </mc:Fallback>
  </mc:AlternateContent>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6"/>
          <p:cNvSpPr>
            <a:spLocks noChangeArrowheads="1"/>
          </p:cNvSpPr>
          <p:nvPr/>
        </p:nvSpPr>
        <p:spPr bwMode="auto">
          <a:xfrm>
            <a:off x="502919" y="1013203"/>
            <a:ext cx="8129015" cy="305371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eaLnBrk="0" hangingPunct="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以太网的工作范围</a:t>
            </a:r>
            <a:r>
              <a:rPr lang="zh-CN" altLang="en-US" sz="2000" b="1" dirty="0" smtClean="0">
                <a:latin typeface="微软雅黑" panose="020B0503020204020204" pitchFamily="34" charset="-122"/>
                <a:ea typeface="微软雅黑" panose="020B0503020204020204" pitchFamily="34" charset="-122"/>
              </a:rPr>
              <a:t>已经扩大</a:t>
            </a:r>
            <a:r>
              <a:rPr lang="zh-CN" altLang="en-US" sz="2000" b="1" dirty="0">
                <a:latin typeface="微软雅黑" panose="020B0503020204020204" pitchFamily="34" charset="-122"/>
                <a:ea typeface="微软雅黑" panose="020B0503020204020204" pitchFamily="34" charset="-122"/>
              </a:rPr>
              <a:t>到城域网和广域网</a:t>
            </a:r>
            <a:r>
              <a:rPr lang="zh-CN" altLang="en-US" sz="2000" b="1" dirty="0" smtClean="0">
                <a:latin typeface="微软雅黑" panose="020B0503020204020204" pitchFamily="34" charset="-122"/>
                <a:ea typeface="微软雅黑" panose="020B0503020204020204" pitchFamily="34" charset="-122"/>
              </a:rPr>
              <a:t>，</a:t>
            </a:r>
            <a:r>
              <a:rPr lang="zh-CN" altLang="en-US" sz="2000" b="1" dirty="0" smtClean="0">
                <a:solidFill>
                  <a:srgbClr val="0000FF"/>
                </a:solidFill>
                <a:latin typeface="微软雅黑" panose="020B0503020204020204" pitchFamily="34" charset="-122"/>
                <a:ea typeface="微软雅黑" panose="020B0503020204020204" pitchFamily="34" charset="-122"/>
              </a:rPr>
              <a:t>实现</a:t>
            </a:r>
            <a:r>
              <a:rPr lang="zh-CN" altLang="en-US" sz="2000" b="1" dirty="0">
                <a:solidFill>
                  <a:srgbClr val="0000FF"/>
                </a:solidFill>
                <a:latin typeface="微软雅黑" panose="020B0503020204020204" pitchFamily="34" charset="-122"/>
                <a:ea typeface="微软雅黑" panose="020B0503020204020204" pitchFamily="34" charset="-122"/>
              </a:rPr>
              <a:t>了</a:t>
            </a:r>
            <a:r>
              <a:rPr lang="zh-CN" altLang="en-US" sz="2000" b="1" dirty="0">
                <a:solidFill>
                  <a:srgbClr val="C00000"/>
                </a:solidFill>
                <a:latin typeface="微软雅黑" panose="020B0503020204020204" pitchFamily="34" charset="-122"/>
                <a:ea typeface="微软雅黑" panose="020B0503020204020204" pitchFamily="34" charset="-122"/>
              </a:rPr>
              <a:t>端到端</a:t>
            </a:r>
            <a:r>
              <a:rPr lang="zh-CN" altLang="en-US" sz="2000" b="1" dirty="0">
                <a:solidFill>
                  <a:srgbClr val="0000FF"/>
                </a:solidFill>
                <a:latin typeface="微软雅黑" panose="020B0503020204020204" pitchFamily="34" charset="-122"/>
                <a:ea typeface="微软雅黑" panose="020B0503020204020204" pitchFamily="34" charset="-122"/>
              </a:rPr>
              <a:t>的以太网传输</a:t>
            </a:r>
            <a:r>
              <a:rPr lang="zh-CN" altLang="en-US" sz="2000" b="1" dirty="0">
                <a:latin typeface="微软雅黑" panose="020B0503020204020204" pitchFamily="34" charset="-122"/>
                <a:ea typeface="微软雅黑" panose="020B0503020204020204" pitchFamily="34" charset="-122"/>
              </a:rPr>
              <a:t>。</a:t>
            </a:r>
            <a:endParaRPr lang="zh-CN" altLang="en-US" sz="2000" b="1" dirty="0">
              <a:latin typeface="微软雅黑" panose="020B0503020204020204" pitchFamily="34" charset="-122"/>
              <a:ea typeface="微软雅黑" panose="020B0503020204020204" pitchFamily="34" charset="-122"/>
            </a:endParaRPr>
          </a:p>
          <a:p>
            <a:pPr marL="342900" indent="-342900" eaLnBrk="0" hangingPunct="0">
              <a:lnSpc>
                <a:spcPts val="3300"/>
              </a:lnSpc>
              <a:buClr>
                <a:srgbClr val="0070C0"/>
              </a:buClr>
              <a:buFont typeface="Wingdings" panose="05000000000000000000" pitchFamily="2" charset="2"/>
              <a:buChar char="l"/>
            </a:pPr>
            <a:r>
              <a:rPr lang="zh-CN" altLang="en-US" sz="2000" b="1" dirty="0" smtClean="0">
                <a:latin typeface="微软雅黑" panose="020B0503020204020204" pitchFamily="34" charset="-122"/>
                <a:ea typeface="微软雅黑" panose="020B0503020204020204" pitchFamily="34" charset="-122"/>
              </a:rPr>
              <a:t>好处： </a:t>
            </a:r>
            <a:endParaRPr lang="zh-CN" altLang="en-US" sz="2000" b="1" dirty="0">
              <a:latin typeface="微软雅黑" panose="020B0503020204020204" pitchFamily="34" charset="-122"/>
              <a:ea typeface="微软雅黑" panose="020B0503020204020204" pitchFamily="34" charset="-122"/>
            </a:endParaRPr>
          </a:p>
          <a:p>
            <a:pPr marL="716280" indent="-342900" eaLnBrk="0" hangingPunct="0">
              <a:lnSpc>
                <a:spcPts val="3300"/>
              </a:lnSpc>
              <a:buClr>
                <a:srgbClr val="7030A0"/>
              </a:buClr>
              <a:buFont typeface="+mj-lt"/>
              <a:buAutoNum type="arabicPeriod"/>
            </a:pPr>
            <a:r>
              <a:rPr lang="zh-CN" altLang="en-US" sz="2000" b="1" dirty="0">
                <a:latin typeface="微软雅黑" panose="020B0503020204020204" pitchFamily="34" charset="-122"/>
                <a:ea typeface="微软雅黑" panose="020B0503020204020204" pitchFamily="34" charset="-122"/>
              </a:rPr>
              <a:t>技术成熟，受到</a:t>
            </a:r>
            <a:r>
              <a:rPr lang="en-US" altLang="zh-CN" sz="2000" b="1" dirty="0">
                <a:latin typeface="微软雅黑" panose="020B0503020204020204" pitchFamily="34" charset="-122"/>
                <a:ea typeface="微软雅黑" panose="020B0503020204020204" pitchFamily="34" charset="-122"/>
              </a:rPr>
              <a:t>ISP</a:t>
            </a:r>
            <a:r>
              <a:rPr lang="zh-CN" altLang="en-US" sz="2000" b="1" dirty="0">
                <a:latin typeface="微软雅黑" panose="020B0503020204020204" pitchFamily="34" charset="-122"/>
                <a:ea typeface="微软雅黑" panose="020B0503020204020204" pitchFamily="34" charset="-122"/>
              </a:rPr>
              <a:t>和端用户的青睐；</a:t>
            </a:r>
            <a:endParaRPr lang="zh-CN" altLang="en-US" sz="2000" b="1" dirty="0">
              <a:latin typeface="微软雅黑" panose="020B0503020204020204" pitchFamily="34" charset="-122"/>
              <a:ea typeface="微软雅黑" panose="020B0503020204020204" pitchFamily="34" charset="-122"/>
            </a:endParaRPr>
          </a:p>
          <a:p>
            <a:pPr marL="716280" indent="-342900" eaLnBrk="0" hangingPunct="0">
              <a:lnSpc>
                <a:spcPts val="3300"/>
              </a:lnSpc>
              <a:buClr>
                <a:srgbClr val="7030A0"/>
              </a:buClr>
              <a:buFont typeface="+mj-lt"/>
              <a:buAutoNum type="arabicPeriod"/>
            </a:pPr>
            <a:r>
              <a:rPr lang="zh-CN" altLang="en-US" sz="2000" b="1" dirty="0">
                <a:latin typeface="微软雅黑" panose="020B0503020204020204" pitchFamily="34" charset="-122"/>
                <a:ea typeface="微软雅黑" panose="020B0503020204020204" pitchFamily="34" charset="-122"/>
              </a:rPr>
              <a:t>互操作性很好，不同厂商生产的以太网都能可靠地进行互操作；</a:t>
            </a:r>
            <a:endParaRPr lang="zh-CN" altLang="en-US" sz="2000" b="1" dirty="0">
              <a:latin typeface="微软雅黑" panose="020B0503020204020204" pitchFamily="34" charset="-122"/>
              <a:ea typeface="微软雅黑" panose="020B0503020204020204" pitchFamily="34" charset="-122"/>
            </a:endParaRPr>
          </a:p>
          <a:p>
            <a:pPr marL="716280" indent="-342900" eaLnBrk="0" hangingPunct="0">
              <a:lnSpc>
                <a:spcPts val="3300"/>
              </a:lnSpc>
              <a:buClr>
                <a:srgbClr val="7030A0"/>
              </a:buClr>
              <a:buFont typeface="+mj-lt"/>
              <a:buAutoNum type="arabicPeriod"/>
            </a:pPr>
            <a:r>
              <a:rPr lang="zh-CN" altLang="en-US" sz="2000" b="1" dirty="0">
                <a:latin typeface="微软雅黑" panose="020B0503020204020204" pitchFamily="34" charset="-122"/>
                <a:ea typeface="微软雅黑" panose="020B0503020204020204" pitchFamily="34" charset="-122"/>
              </a:rPr>
              <a:t>在广域网中使用以太网时价格便宜，是同步光纤网的五分之一；</a:t>
            </a:r>
            <a:endParaRPr lang="zh-CN" altLang="en-US" sz="2000" b="1" dirty="0">
              <a:latin typeface="微软雅黑" panose="020B0503020204020204" pitchFamily="34" charset="-122"/>
              <a:ea typeface="微软雅黑" panose="020B0503020204020204" pitchFamily="34" charset="-122"/>
            </a:endParaRPr>
          </a:p>
          <a:p>
            <a:pPr marL="716280" indent="-342900" eaLnBrk="0" hangingPunct="0">
              <a:lnSpc>
                <a:spcPts val="3300"/>
              </a:lnSpc>
              <a:buClr>
                <a:srgbClr val="7030A0"/>
              </a:buClr>
              <a:buFont typeface="+mj-lt"/>
              <a:buAutoNum type="arabicPeriod"/>
            </a:pPr>
            <a:r>
              <a:rPr lang="zh-CN" altLang="en-US" sz="2000" b="1" dirty="0">
                <a:latin typeface="微软雅黑" panose="020B0503020204020204" pitchFamily="34" charset="-122"/>
                <a:ea typeface="微软雅黑" panose="020B0503020204020204" pitchFamily="34" charset="-122"/>
              </a:rPr>
              <a:t>采用统一的以太网帧格式，简化了操作和管理。 </a:t>
            </a:r>
            <a:endParaRPr lang="zh-CN" altLang="en-US" sz="2000" b="1" dirty="0">
              <a:latin typeface="微软雅黑" panose="020B0503020204020204" pitchFamily="34" charset="-122"/>
              <a:ea typeface="微软雅黑" panose="020B0503020204020204" pitchFamily="34" charset="-122"/>
            </a:endParaRPr>
          </a:p>
        </p:txBody>
      </p:sp>
      <p:sp>
        <p:nvSpPr>
          <p:cNvPr id="6" name="AutoShape 5"/>
          <p:cNvSpPr>
            <a:spLocks noChangeArrowheads="1"/>
          </p:cNvSpPr>
          <p:nvPr/>
        </p:nvSpPr>
        <p:spPr bwMode="auto">
          <a:xfrm>
            <a:off x="502919" y="650887"/>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 name="Rectangle 6"/>
          <p:cNvSpPr>
            <a:spLocks noChangeArrowheads="1"/>
          </p:cNvSpPr>
          <p:nvPr/>
        </p:nvSpPr>
        <p:spPr bwMode="auto">
          <a:xfrm>
            <a:off x="3282107" y="627797"/>
            <a:ext cx="256993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anose="020B0503020204020204" pitchFamily="34" charset="-122"/>
                <a:ea typeface="微软雅黑" panose="020B0503020204020204" pitchFamily="34" charset="-122"/>
              </a:rPr>
              <a:t>端到端的以太网</a:t>
            </a:r>
            <a:r>
              <a:rPr lang="zh-CN" altLang="en-US" sz="2000" b="1" dirty="0" smtClean="0">
                <a:solidFill>
                  <a:schemeClr val="bg1"/>
                </a:solidFill>
                <a:latin typeface="微软雅黑" panose="020B0503020204020204" pitchFamily="34" charset="-122"/>
                <a:ea typeface="微软雅黑" panose="020B0503020204020204" pitchFamily="34" charset="-122"/>
              </a:rPr>
              <a:t>传输</a:t>
            </a:r>
            <a:endParaRPr lang="fr-FR" altLang="zh-CN" sz="20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Tm="2000"/>
    </mc:Choice>
    <mc:Fallback>
      <p:transition spd="slow" advTm="2000"/>
    </mc:Fallback>
  </mc:AlternateContent>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5"/>
          <p:cNvSpPr>
            <a:spLocks noChangeArrowheads="1"/>
          </p:cNvSpPr>
          <p:nvPr/>
        </p:nvSpPr>
        <p:spPr bwMode="auto">
          <a:xfrm>
            <a:off x="502919" y="650745"/>
            <a:ext cx="8129015" cy="388721"/>
          </a:xfrm>
          <a:prstGeom prst="roundRect">
            <a:avLst>
              <a:gd name="adj" fmla="val 16667"/>
            </a:avLst>
          </a:prstGeom>
          <a:solidFill>
            <a:srgbClr val="0089FA"/>
          </a:solidFill>
          <a:ln>
            <a:noFill/>
          </a:ln>
          <a:effectLst/>
        </p:spPr>
        <p:txBody>
          <a:bodyPr wrap="none" anchor="ctr"/>
          <a:lstStyle/>
          <a:p>
            <a:endParaRPr lang="zh-CN" altLang="en-US"/>
          </a:p>
        </p:txBody>
      </p:sp>
      <p:sp>
        <p:nvSpPr>
          <p:cNvPr id="6" name="Rectangle 6"/>
          <p:cNvSpPr>
            <a:spLocks noChangeArrowheads="1"/>
          </p:cNvSpPr>
          <p:nvPr/>
        </p:nvSpPr>
        <p:spPr bwMode="auto">
          <a:xfrm>
            <a:off x="2315068" y="599330"/>
            <a:ext cx="449674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anose="020B0503020204020204" pitchFamily="34" charset="-122"/>
                <a:ea typeface="微软雅黑" panose="020B0503020204020204" pitchFamily="34" charset="-122"/>
              </a:rPr>
              <a:t>3.5.4  </a:t>
            </a:r>
            <a:r>
              <a:rPr lang="zh-CN" altLang="en-US" sz="2400" b="1" dirty="0">
                <a:solidFill>
                  <a:schemeClr val="bg1"/>
                </a:solidFill>
                <a:latin typeface="微软雅黑" panose="020B0503020204020204" pitchFamily="34" charset="-122"/>
                <a:ea typeface="微软雅黑" panose="020B0503020204020204" pitchFamily="34" charset="-122"/>
              </a:rPr>
              <a:t>使用以太网进行宽带接入</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7" name="Rectangle 8"/>
          <p:cNvSpPr>
            <a:spLocks noChangeArrowheads="1"/>
          </p:cNvSpPr>
          <p:nvPr/>
        </p:nvSpPr>
        <p:spPr bwMode="auto">
          <a:xfrm>
            <a:off x="502919" y="999000"/>
            <a:ext cx="8129015" cy="30546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68605" indent="-268605">
              <a:lnSpc>
                <a:spcPts val="3300"/>
              </a:lnSpc>
              <a:buClr>
                <a:srgbClr val="0070C0"/>
              </a:buClr>
              <a:buFont typeface="Wingdings" panose="05000000000000000000" pitchFamily="2" charset="2"/>
              <a:buChar char="l"/>
            </a:pPr>
            <a:r>
              <a:rPr lang="en-US" altLang="zh-CN" sz="2000" b="1" dirty="0">
                <a:latin typeface="微软雅黑" panose="020B0503020204020204" pitchFamily="34" charset="-122"/>
                <a:ea typeface="微软雅黑" panose="020B0503020204020204" pitchFamily="34" charset="-122"/>
              </a:rPr>
              <a:t>IEEE </a:t>
            </a:r>
            <a:r>
              <a:rPr lang="zh-CN" altLang="en-US" sz="2000" b="1" dirty="0">
                <a:latin typeface="微软雅黑" panose="020B0503020204020204" pitchFamily="34" charset="-122"/>
                <a:ea typeface="微软雅黑" panose="020B0503020204020204" pitchFamily="34" charset="-122"/>
              </a:rPr>
              <a:t>在 </a:t>
            </a:r>
            <a:r>
              <a:rPr lang="en-US" altLang="zh-CN" sz="2000" b="1" dirty="0">
                <a:latin typeface="微软雅黑" panose="020B0503020204020204" pitchFamily="34" charset="-122"/>
                <a:ea typeface="微软雅黑" panose="020B0503020204020204" pitchFamily="34" charset="-122"/>
              </a:rPr>
              <a:t>2001 </a:t>
            </a:r>
            <a:r>
              <a:rPr lang="zh-CN" altLang="en-US" sz="2000" b="1" dirty="0">
                <a:latin typeface="微软雅黑" panose="020B0503020204020204" pitchFamily="34" charset="-122"/>
                <a:ea typeface="微软雅黑" panose="020B0503020204020204" pitchFamily="34" charset="-122"/>
              </a:rPr>
              <a:t>年初成立了 </a:t>
            </a:r>
            <a:r>
              <a:rPr lang="en-US" altLang="zh-CN" sz="2000" b="1" dirty="0">
                <a:latin typeface="微软雅黑" panose="020B0503020204020204" pitchFamily="34" charset="-122"/>
                <a:ea typeface="微软雅黑" panose="020B0503020204020204" pitchFamily="34" charset="-122"/>
              </a:rPr>
              <a:t>802.3 EFM </a:t>
            </a:r>
            <a:r>
              <a:rPr lang="zh-CN" altLang="en-US" sz="2000" b="1" dirty="0">
                <a:latin typeface="微软雅黑" panose="020B0503020204020204" pitchFamily="34" charset="-122"/>
                <a:ea typeface="微软雅黑" panose="020B0503020204020204" pitchFamily="34" charset="-122"/>
              </a:rPr>
              <a:t>工作组，专门研究高速以太网的宽带接入技术问题。</a:t>
            </a:r>
            <a:endParaRPr lang="zh-CN" altLang="en-US" sz="2000" b="1" dirty="0">
              <a:latin typeface="微软雅黑" panose="020B0503020204020204" pitchFamily="34" charset="-122"/>
              <a:ea typeface="微软雅黑" panose="020B0503020204020204" pitchFamily="34" charset="-122"/>
            </a:endParaRPr>
          </a:p>
          <a:p>
            <a:pPr marL="268605" indent="-268605">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以太网宽带接入具有以下</a:t>
            </a:r>
            <a:r>
              <a:rPr lang="zh-CN" altLang="en-US" sz="2000" b="1" dirty="0">
                <a:solidFill>
                  <a:srgbClr val="0000FF"/>
                </a:solidFill>
                <a:latin typeface="微软雅黑" panose="020B0503020204020204" pitchFamily="34" charset="-122"/>
                <a:ea typeface="微软雅黑" panose="020B0503020204020204" pitchFamily="34" charset="-122"/>
              </a:rPr>
              <a:t>特点</a:t>
            </a:r>
            <a:r>
              <a:rPr lang="zh-CN" altLang="en-US" sz="2000" b="1" dirty="0">
                <a:latin typeface="微软雅黑" panose="020B0503020204020204" pitchFamily="34" charset="-122"/>
                <a:ea typeface="微软雅黑" panose="020B0503020204020204" pitchFamily="34" charset="-122"/>
              </a:rPr>
              <a:t>：</a:t>
            </a:r>
            <a:endParaRPr lang="zh-CN" altLang="en-US" sz="2000" b="1" dirty="0">
              <a:latin typeface="微软雅黑" panose="020B0503020204020204" pitchFamily="34" charset="-122"/>
              <a:ea typeface="微软雅黑" panose="020B0503020204020204" pitchFamily="34" charset="-122"/>
            </a:endParaRPr>
          </a:p>
          <a:p>
            <a:pPr marL="633730" indent="-342900">
              <a:lnSpc>
                <a:spcPts val="3300"/>
              </a:lnSpc>
              <a:buClr>
                <a:srgbClr val="7030A0"/>
              </a:buClr>
              <a:buFont typeface="+mj-lt"/>
              <a:buAutoNum type="arabicPeriod"/>
            </a:pPr>
            <a:r>
              <a:rPr lang="zh-CN" altLang="en-US" sz="2000" b="1" dirty="0">
                <a:latin typeface="微软雅黑" panose="020B0503020204020204" pitchFamily="34" charset="-122"/>
                <a:ea typeface="微软雅黑" panose="020B0503020204020204" pitchFamily="34" charset="-122"/>
              </a:rPr>
              <a:t>可以提供</a:t>
            </a:r>
            <a:r>
              <a:rPr lang="zh-CN" altLang="en-US" sz="2000" b="1" dirty="0">
                <a:solidFill>
                  <a:srgbClr val="C00000"/>
                </a:solidFill>
                <a:latin typeface="微软雅黑" panose="020B0503020204020204" pitchFamily="34" charset="-122"/>
                <a:ea typeface="微软雅黑" panose="020B0503020204020204" pitchFamily="34" charset="-122"/>
              </a:rPr>
              <a:t>双向</a:t>
            </a:r>
            <a:r>
              <a:rPr lang="zh-CN" altLang="en-US" sz="2000" b="1" dirty="0">
                <a:latin typeface="微软雅黑" panose="020B0503020204020204" pitchFamily="34" charset="-122"/>
                <a:ea typeface="微软雅黑" panose="020B0503020204020204" pitchFamily="34" charset="-122"/>
              </a:rPr>
              <a:t>的宽带通信。</a:t>
            </a:r>
            <a:endParaRPr lang="zh-CN" altLang="en-US" sz="2000" b="1" dirty="0">
              <a:latin typeface="微软雅黑" panose="020B0503020204020204" pitchFamily="34" charset="-122"/>
              <a:ea typeface="微软雅黑" panose="020B0503020204020204" pitchFamily="34" charset="-122"/>
            </a:endParaRPr>
          </a:p>
          <a:p>
            <a:pPr marL="633730" indent="-342900">
              <a:lnSpc>
                <a:spcPts val="3300"/>
              </a:lnSpc>
              <a:buClr>
                <a:srgbClr val="7030A0"/>
              </a:buClr>
              <a:buFont typeface="+mj-lt"/>
              <a:buAutoNum type="arabicPeriod"/>
            </a:pPr>
            <a:r>
              <a:rPr lang="zh-CN" altLang="en-US" sz="2000" b="1" dirty="0">
                <a:latin typeface="微软雅黑" panose="020B0503020204020204" pitchFamily="34" charset="-122"/>
                <a:ea typeface="微软雅黑" panose="020B0503020204020204" pitchFamily="34" charset="-122"/>
              </a:rPr>
              <a:t>可以根据用户对带宽的需求灵活地进行</a:t>
            </a:r>
            <a:r>
              <a:rPr lang="zh-CN" altLang="en-US" sz="2000" b="1" dirty="0">
                <a:solidFill>
                  <a:srgbClr val="C00000"/>
                </a:solidFill>
                <a:latin typeface="微软雅黑" panose="020B0503020204020204" pitchFamily="34" charset="-122"/>
                <a:ea typeface="微软雅黑" panose="020B0503020204020204" pitchFamily="34" charset="-122"/>
              </a:rPr>
              <a:t>带宽升级。</a:t>
            </a:r>
            <a:endParaRPr lang="zh-CN" altLang="en-US" sz="2000" b="1" dirty="0">
              <a:solidFill>
                <a:srgbClr val="C00000"/>
              </a:solidFill>
              <a:latin typeface="微软雅黑" panose="020B0503020204020204" pitchFamily="34" charset="-122"/>
              <a:ea typeface="微软雅黑" panose="020B0503020204020204" pitchFamily="34" charset="-122"/>
            </a:endParaRPr>
          </a:p>
          <a:p>
            <a:pPr marL="633730" indent="-342900">
              <a:lnSpc>
                <a:spcPts val="3300"/>
              </a:lnSpc>
              <a:buClr>
                <a:srgbClr val="7030A0"/>
              </a:buClr>
              <a:buFont typeface="+mj-lt"/>
              <a:buAutoNum type="arabicPeriod"/>
            </a:pPr>
            <a:r>
              <a:rPr lang="zh-CN" altLang="en-US" sz="2000" b="1" dirty="0">
                <a:latin typeface="微软雅黑" panose="020B0503020204020204" pitchFamily="34" charset="-122"/>
                <a:ea typeface="微软雅黑" panose="020B0503020204020204" pitchFamily="34" charset="-122"/>
              </a:rPr>
              <a:t>可以实现端到端的以太网传输，中间</a:t>
            </a:r>
            <a:r>
              <a:rPr lang="zh-CN" altLang="en-US" sz="2000" b="1" dirty="0">
                <a:solidFill>
                  <a:srgbClr val="C00000"/>
                </a:solidFill>
                <a:latin typeface="微软雅黑" panose="020B0503020204020204" pitchFamily="34" charset="-122"/>
                <a:ea typeface="微软雅黑" panose="020B0503020204020204" pitchFamily="34" charset="-122"/>
              </a:rPr>
              <a:t>不需要</a:t>
            </a:r>
            <a:r>
              <a:rPr lang="zh-CN" altLang="en-US" sz="2000" b="1" dirty="0">
                <a:solidFill>
                  <a:srgbClr val="0000FF"/>
                </a:solidFill>
                <a:latin typeface="微软雅黑" panose="020B0503020204020204" pitchFamily="34" charset="-122"/>
                <a:ea typeface="微软雅黑" panose="020B0503020204020204" pitchFamily="34" charset="-122"/>
              </a:rPr>
              <a:t>再进行帧格式的转换</a:t>
            </a:r>
            <a:r>
              <a:rPr lang="zh-CN" altLang="en-US" sz="2000" b="1" dirty="0" smtClean="0">
                <a:latin typeface="微软雅黑" panose="020B0503020204020204" pitchFamily="34" charset="-122"/>
                <a:ea typeface="微软雅黑" panose="020B0503020204020204" pitchFamily="34" charset="-122"/>
              </a:rPr>
              <a:t>。</a:t>
            </a:r>
            <a:endParaRPr lang="zh-CN" altLang="en-US" sz="2000" b="1" dirty="0" smtClean="0">
              <a:latin typeface="微软雅黑" panose="020B0503020204020204" pitchFamily="34" charset="-122"/>
              <a:ea typeface="微软雅黑" panose="020B0503020204020204" pitchFamily="34" charset="-122"/>
            </a:endParaRPr>
          </a:p>
          <a:p>
            <a:pPr marL="633730" indent="-342900">
              <a:lnSpc>
                <a:spcPts val="3300"/>
              </a:lnSpc>
              <a:buClr>
                <a:srgbClr val="7030A0"/>
              </a:buClr>
              <a:buFont typeface="+mj-lt"/>
              <a:buAutoNum type="arabicPeriod"/>
            </a:pPr>
            <a:r>
              <a:rPr lang="zh-CN" altLang="en-US" sz="2000" b="1" dirty="0" smtClean="0">
                <a:latin typeface="微软雅黑" panose="020B0503020204020204" pitchFamily="34" charset="-122"/>
                <a:ea typeface="微软雅黑" panose="020B0503020204020204" pitchFamily="34" charset="-122"/>
              </a:rPr>
              <a:t>但</a:t>
            </a:r>
            <a:r>
              <a:rPr lang="zh-CN" altLang="en-US" sz="2000" b="1" dirty="0" smtClean="0">
                <a:solidFill>
                  <a:srgbClr val="C00000"/>
                </a:solidFill>
                <a:latin typeface="微软雅黑" panose="020B0503020204020204" pitchFamily="34" charset="-122"/>
                <a:ea typeface="微软雅黑" panose="020B0503020204020204" pitchFamily="34" charset="-122"/>
              </a:rPr>
              <a:t>不支持</a:t>
            </a:r>
            <a:r>
              <a:rPr lang="zh-CN" altLang="en-US" sz="2000" b="1" dirty="0" smtClean="0">
                <a:latin typeface="微软雅黑" panose="020B0503020204020204" pitchFamily="34" charset="-122"/>
                <a:ea typeface="微软雅黑" panose="020B0503020204020204" pitchFamily="34" charset="-122"/>
              </a:rPr>
              <a:t>用户身份鉴别。</a:t>
            </a:r>
            <a:endParaRPr lang="zh-CN" altLang="en-US" sz="2000" b="1"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Tm="2000"/>
    </mc:Choice>
    <mc:Fallback>
      <p:transition spd="slow" advTm="2000"/>
    </mc:Fallback>
  </mc:AlternateContent>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6"/>
          <p:cNvSpPr>
            <a:spLocks noChangeArrowheads="1"/>
          </p:cNvSpPr>
          <p:nvPr/>
        </p:nvSpPr>
        <p:spPr bwMode="auto">
          <a:xfrm>
            <a:off x="502919" y="1002487"/>
            <a:ext cx="8238745" cy="343940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eaLnBrk="0" hangingPunct="0">
              <a:lnSpc>
                <a:spcPts val="2900"/>
              </a:lnSpc>
              <a:buClr>
                <a:srgbClr val="0070C0"/>
              </a:buClr>
              <a:buFont typeface="Wingdings" panose="05000000000000000000" pitchFamily="2" charset="2"/>
              <a:buChar char="l"/>
            </a:pPr>
            <a:r>
              <a:rPr lang="en-US" altLang="zh-CN" sz="1900" b="1" dirty="0" err="1">
                <a:solidFill>
                  <a:srgbClr val="0000FF"/>
                </a:solidFill>
                <a:latin typeface="微软雅黑" panose="020B0503020204020204" pitchFamily="34" charset="-122"/>
                <a:ea typeface="微软雅黑" panose="020B0503020204020204" pitchFamily="34" charset="-122"/>
              </a:rPr>
              <a:t>PPPoE</a:t>
            </a:r>
            <a:r>
              <a:rPr lang="en-US" altLang="zh-CN" sz="1900" b="1" dirty="0">
                <a:latin typeface="微软雅黑" panose="020B0503020204020204" pitchFamily="34" charset="-122"/>
                <a:ea typeface="微软雅黑" panose="020B0503020204020204" pitchFamily="34" charset="-122"/>
              </a:rPr>
              <a:t> (PPP over Ethernet) </a:t>
            </a:r>
            <a:r>
              <a:rPr lang="zh-CN" altLang="en-US" sz="1900" b="1" dirty="0">
                <a:latin typeface="微软雅黑" panose="020B0503020204020204" pitchFamily="34" charset="-122"/>
                <a:ea typeface="微软雅黑" panose="020B0503020204020204" pitchFamily="34" charset="-122"/>
              </a:rPr>
              <a:t>的意思是“在以太网上运行 </a:t>
            </a:r>
            <a:r>
              <a:rPr lang="en-US" altLang="zh-CN" sz="1900" b="1" dirty="0">
                <a:latin typeface="微软雅黑" panose="020B0503020204020204" pitchFamily="34" charset="-122"/>
                <a:ea typeface="微软雅黑" panose="020B0503020204020204" pitchFamily="34" charset="-122"/>
              </a:rPr>
              <a:t>PPP”</a:t>
            </a:r>
            <a:r>
              <a:rPr lang="zh-CN" altLang="en-US" sz="1900" b="1" dirty="0">
                <a:latin typeface="微软雅黑" panose="020B0503020204020204" pitchFamily="34" charset="-122"/>
                <a:ea typeface="微软雅黑" panose="020B0503020204020204" pitchFamily="34" charset="-122"/>
              </a:rPr>
              <a:t>，它把 </a:t>
            </a:r>
            <a:r>
              <a:rPr lang="en-US" altLang="zh-CN" sz="1900" b="1" dirty="0">
                <a:latin typeface="微软雅黑" panose="020B0503020204020204" pitchFamily="34" charset="-122"/>
                <a:ea typeface="微软雅黑" panose="020B0503020204020204" pitchFamily="34" charset="-122"/>
              </a:rPr>
              <a:t>PPP </a:t>
            </a:r>
            <a:r>
              <a:rPr lang="zh-CN" altLang="en-US" sz="1900" b="1" dirty="0">
                <a:latin typeface="微软雅黑" panose="020B0503020204020204" pitchFamily="34" charset="-122"/>
                <a:ea typeface="微软雅黑" panose="020B0503020204020204" pitchFamily="34" charset="-122"/>
              </a:rPr>
              <a:t>协议与以太网协议结合起来 </a:t>
            </a:r>
            <a:r>
              <a:rPr lang="en-US" altLang="zh-CN" sz="1900" b="1" dirty="0">
                <a:latin typeface="微软雅黑" panose="020B0503020204020204" pitchFamily="34" charset="-122"/>
                <a:ea typeface="微软雅黑" panose="020B0503020204020204" pitchFamily="34" charset="-122"/>
              </a:rPr>
              <a:t>—— </a:t>
            </a:r>
            <a:r>
              <a:rPr lang="zh-CN" altLang="en-US" sz="1900" b="1" dirty="0">
                <a:latin typeface="微软雅黑" panose="020B0503020204020204" pitchFamily="34" charset="-122"/>
                <a:ea typeface="微软雅黑" panose="020B0503020204020204" pitchFamily="34" charset="-122"/>
              </a:rPr>
              <a:t>将 </a:t>
            </a:r>
            <a:r>
              <a:rPr lang="en-US" altLang="zh-CN" sz="1900" b="1" dirty="0">
                <a:latin typeface="微软雅黑" panose="020B0503020204020204" pitchFamily="34" charset="-122"/>
                <a:ea typeface="微软雅黑" panose="020B0503020204020204" pitchFamily="34" charset="-122"/>
              </a:rPr>
              <a:t>PPP </a:t>
            </a:r>
            <a:r>
              <a:rPr lang="zh-CN" altLang="en-US" sz="1900" b="1" dirty="0">
                <a:latin typeface="微软雅黑" panose="020B0503020204020204" pitchFamily="34" charset="-122"/>
                <a:ea typeface="微软雅黑" panose="020B0503020204020204" pitchFamily="34" charset="-122"/>
              </a:rPr>
              <a:t>帧再封装到以太网中来传输。</a:t>
            </a:r>
            <a:endParaRPr lang="zh-CN" altLang="en-US" sz="1900" b="1" dirty="0">
              <a:latin typeface="微软雅黑" panose="020B0503020204020204" pitchFamily="34" charset="-122"/>
              <a:ea typeface="微软雅黑" panose="020B0503020204020204" pitchFamily="34" charset="-122"/>
            </a:endParaRPr>
          </a:p>
          <a:p>
            <a:pPr marL="342900" indent="-342900" eaLnBrk="0" hangingPunct="0">
              <a:lnSpc>
                <a:spcPts val="2900"/>
              </a:lnSpc>
              <a:buClr>
                <a:srgbClr val="0070C0"/>
              </a:buClr>
              <a:buFont typeface="Wingdings" panose="05000000000000000000" pitchFamily="2" charset="2"/>
              <a:buChar char="l"/>
            </a:pPr>
            <a:r>
              <a:rPr lang="zh-CN" altLang="en-US" sz="1900" b="1" dirty="0">
                <a:latin typeface="微软雅黑" panose="020B0503020204020204" pitchFamily="34" charset="-122"/>
                <a:ea typeface="微软雅黑" panose="020B0503020204020204" pitchFamily="34" charset="-122"/>
              </a:rPr>
              <a:t>现在的光纤宽带接入 </a:t>
            </a:r>
            <a:r>
              <a:rPr lang="en-US" altLang="zh-CN" sz="1900" b="1" dirty="0" err="1">
                <a:latin typeface="微软雅黑" panose="020B0503020204020204" pitchFamily="34" charset="-122"/>
                <a:ea typeface="微软雅黑" panose="020B0503020204020204" pitchFamily="34" charset="-122"/>
              </a:rPr>
              <a:t>FTTx</a:t>
            </a:r>
            <a:r>
              <a:rPr lang="en-US" altLang="zh-CN" sz="1900" b="1" dirty="0">
                <a:latin typeface="微软雅黑" panose="020B0503020204020204" pitchFamily="34" charset="-122"/>
                <a:ea typeface="微软雅黑" panose="020B0503020204020204" pitchFamily="34" charset="-122"/>
              </a:rPr>
              <a:t> </a:t>
            </a:r>
            <a:r>
              <a:rPr lang="zh-CN" altLang="en-US" sz="1900" b="1" dirty="0">
                <a:latin typeface="微软雅黑" panose="020B0503020204020204" pitchFamily="34" charset="-122"/>
                <a:ea typeface="微软雅黑" panose="020B0503020204020204" pitchFamily="34" charset="-122"/>
              </a:rPr>
              <a:t>都要使用 </a:t>
            </a:r>
            <a:r>
              <a:rPr lang="en-US" altLang="zh-CN" sz="1900" b="1" dirty="0" err="1">
                <a:latin typeface="微软雅黑" panose="020B0503020204020204" pitchFamily="34" charset="-122"/>
                <a:ea typeface="微软雅黑" panose="020B0503020204020204" pitchFamily="34" charset="-122"/>
              </a:rPr>
              <a:t>PPPoE</a:t>
            </a:r>
            <a:r>
              <a:rPr lang="en-US" altLang="zh-CN" sz="1900" b="1" dirty="0">
                <a:latin typeface="微软雅黑" panose="020B0503020204020204" pitchFamily="34" charset="-122"/>
                <a:ea typeface="微软雅黑" panose="020B0503020204020204" pitchFamily="34" charset="-122"/>
              </a:rPr>
              <a:t> </a:t>
            </a:r>
            <a:r>
              <a:rPr lang="zh-CN" altLang="en-US" sz="1900" b="1" dirty="0">
                <a:latin typeface="微软雅黑" panose="020B0503020204020204" pitchFamily="34" charset="-122"/>
                <a:ea typeface="微软雅黑" panose="020B0503020204020204" pitchFamily="34" charset="-122"/>
              </a:rPr>
              <a:t>的方式进行接入。在 </a:t>
            </a:r>
            <a:r>
              <a:rPr lang="en-US" altLang="zh-CN" sz="1900" b="1" dirty="0" err="1">
                <a:latin typeface="微软雅黑" panose="020B0503020204020204" pitchFamily="34" charset="-122"/>
                <a:ea typeface="微软雅黑" panose="020B0503020204020204" pitchFamily="34" charset="-122"/>
              </a:rPr>
              <a:t>PPPoE</a:t>
            </a:r>
            <a:r>
              <a:rPr lang="en-US" altLang="zh-CN" sz="1900" b="1" dirty="0">
                <a:latin typeface="微软雅黑" panose="020B0503020204020204" pitchFamily="34" charset="-122"/>
                <a:ea typeface="微软雅黑" panose="020B0503020204020204" pitchFamily="34" charset="-122"/>
              </a:rPr>
              <a:t> </a:t>
            </a:r>
            <a:r>
              <a:rPr lang="zh-CN" altLang="en-US" sz="1900" b="1" dirty="0">
                <a:latin typeface="微软雅黑" panose="020B0503020204020204" pitchFamily="34" charset="-122"/>
                <a:ea typeface="微软雅黑" panose="020B0503020204020204" pitchFamily="34" charset="-122"/>
              </a:rPr>
              <a:t>弹出的窗口中键入在网络运营商购买的用户名和密码，就可以进行宽带上网了。</a:t>
            </a:r>
            <a:endParaRPr lang="zh-CN" altLang="en-US" sz="1900" b="1" dirty="0">
              <a:latin typeface="微软雅黑" panose="020B0503020204020204" pitchFamily="34" charset="-122"/>
              <a:ea typeface="微软雅黑" panose="020B0503020204020204" pitchFamily="34" charset="-122"/>
            </a:endParaRPr>
          </a:p>
          <a:p>
            <a:pPr marL="342900" indent="-342900" eaLnBrk="0" hangingPunct="0">
              <a:lnSpc>
                <a:spcPts val="2900"/>
              </a:lnSpc>
              <a:buClr>
                <a:srgbClr val="0070C0"/>
              </a:buClr>
              <a:buFont typeface="Wingdings" panose="05000000000000000000" pitchFamily="2" charset="2"/>
              <a:buChar char="l"/>
            </a:pPr>
            <a:r>
              <a:rPr lang="zh-CN" altLang="en-US" sz="1900" b="1" dirty="0">
                <a:latin typeface="微软雅黑" panose="020B0503020204020204" pitchFamily="34" charset="-122"/>
                <a:ea typeface="微软雅黑" panose="020B0503020204020204" pitchFamily="34" charset="-122"/>
              </a:rPr>
              <a:t>利用 </a:t>
            </a:r>
            <a:r>
              <a:rPr lang="en-US" altLang="zh-CN" sz="1900" b="1" dirty="0">
                <a:latin typeface="微软雅黑" panose="020B0503020204020204" pitchFamily="34" charset="-122"/>
                <a:ea typeface="微软雅黑" panose="020B0503020204020204" pitchFamily="34" charset="-122"/>
              </a:rPr>
              <a:t>ADSL </a:t>
            </a:r>
            <a:r>
              <a:rPr lang="zh-CN" altLang="en-US" sz="1900" b="1" dirty="0">
                <a:latin typeface="微软雅黑" panose="020B0503020204020204" pitchFamily="34" charset="-122"/>
                <a:ea typeface="微软雅黑" panose="020B0503020204020204" pitchFamily="34" charset="-122"/>
              </a:rPr>
              <a:t>进行宽带上网时，从用户个人电脑到家中的 </a:t>
            </a:r>
            <a:r>
              <a:rPr lang="en-US" altLang="zh-CN" sz="1900" b="1" dirty="0">
                <a:latin typeface="微软雅黑" panose="020B0503020204020204" pitchFamily="34" charset="-122"/>
                <a:ea typeface="微软雅黑" panose="020B0503020204020204" pitchFamily="34" charset="-122"/>
              </a:rPr>
              <a:t>ADSL </a:t>
            </a:r>
            <a:r>
              <a:rPr lang="zh-CN" altLang="en-US" sz="1900" b="1" dirty="0">
                <a:latin typeface="微软雅黑" panose="020B0503020204020204" pitchFamily="34" charset="-122"/>
                <a:ea typeface="微软雅黑" panose="020B0503020204020204" pitchFamily="34" charset="-122"/>
              </a:rPr>
              <a:t>调制解调器之间，也是使用 </a:t>
            </a:r>
            <a:r>
              <a:rPr lang="en-US" altLang="zh-CN" sz="1900" b="1" dirty="0">
                <a:latin typeface="微软雅黑" panose="020B0503020204020204" pitchFamily="34" charset="-122"/>
                <a:ea typeface="微软雅黑" panose="020B0503020204020204" pitchFamily="34" charset="-122"/>
              </a:rPr>
              <a:t>RJ-45 </a:t>
            </a:r>
            <a:r>
              <a:rPr lang="zh-CN" altLang="en-US" sz="1900" b="1" dirty="0">
                <a:latin typeface="微软雅黑" panose="020B0503020204020204" pitchFamily="34" charset="-122"/>
                <a:ea typeface="微软雅黑" panose="020B0503020204020204" pitchFamily="34" charset="-122"/>
              </a:rPr>
              <a:t>和 </a:t>
            </a:r>
            <a:r>
              <a:rPr lang="en-US" altLang="zh-CN" sz="1900" b="1" dirty="0">
                <a:latin typeface="微软雅黑" panose="020B0503020204020204" pitchFamily="34" charset="-122"/>
                <a:ea typeface="微软雅黑" panose="020B0503020204020204" pitchFamily="34" charset="-122"/>
              </a:rPr>
              <a:t>5 </a:t>
            </a:r>
            <a:r>
              <a:rPr lang="zh-CN" altLang="en-US" sz="1900" b="1" dirty="0">
                <a:latin typeface="微软雅黑" panose="020B0503020204020204" pitchFamily="34" charset="-122"/>
                <a:ea typeface="微软雅黑" panose="020B0503020204020204" pitchFamily="34" charset="-122"/>
              </a:rPr>
              <a:t>类线（即以太网使用的网线）进行</a:t>
            </a:r>
            <a:r>
              <a:rPr lang="zh-CN" altLang="en-US" sz="1900" b="1" dirty="0" smtClean="0">
                <a:latin typeface="微软雅黑" panose="020B0503020204020204" pitchFamily="34" charset="-122"/>
                <a:ea typeface="微软雅黑" panose="020B0503020204020204" pitchFamily="34" charset="-122"/>
              </a:rPr>
              <a:t>连接</a:t>
            </a:r>
            <a:endParaRPr lang="en-US" altLang="zh-CN" sz="1900" b="1" dirty="0" smtClean="0">
              <a:latin typeface="微软雅黑" panose="020B0503020204020204" pitchFamily="34" charset="-122"/>
              <a:ea typeface="微软雅黑" panose="020B0503020204020204" pitchFamily="34" charset="-122"/>
            </a:endParaRPr>
          </a:p>
          <a:p>
            <a:pPr marL="357505" eaLnBrk="0" hangingPunct="0">
              <a:lnSpc>
                <a:spcPts val="2900"/>
              </a:lnSpc>
              <a:buClr>
                <a:srgbClr val="0070C0"/>
              </a:buClr>
            </a:pPr>
            <a:r>
              <a:rPr lang="zh-CN" altLang="en-US" sz="1900" b="1" dirty="0" smtClean="0">
                <a:latin typeface="微软雅黑" panose="020B0503020204020204" pitchFamily="34" charset="-122"/>
                <a:ea typeface="微软雅黑" panose="020B0503020204020204" pitchFamily="34" charset="-122"/>
              </a:rPr>
              <a:t>的</a:t>
            </a:r>
            <a:r>
              <a:rPr lang="zh-CN" altLang="en-US" sz="1900" b="1" dirty="0">
                <a:latin typeface="微软雅黑" panose="020B0503020204020204" pitchFamily="34" charset="-122"/>
                <a:ea typeface="微软雅黑" panose="020B0503020204020204" pitchFamily="34" charset="-122"/>
              </a:rPr>
              <a:t>，并且也是使用 </a:t>
            </a:r>
            <a:r>
              <a:rPr lang="en-US" altLang="zh-CN" sz="1900" b="1" dirty="0" err="1">
                <a:latin typeface="微软雅黑" panose="020B0503020204020204" pitchFamily="34" charset="-122"/>
                <a:ea typeface="微软雅黑" panose="020B0503020204020204" pitchFamily="34" charset="-122"/>
              </a:rPr>
              <a:t>PPPoE</a:t>
            </a:r>
            <a:r>
              <a:rPr lang="en-US" altLang="zh-CN" sz="1900" b="1" dirty="0">
                <a:latin typeface="微软雅黑" panose="020B0503020204020204" pitchFamily="34" charset="-122"/>
                <a:ea typeface="微软雅黑" panose="020B0503020204020204" pitchFamily="34" charset="-122"/>
              </a:rPr>
              <a:t> </a:t>
            </a:r>
            <a:r>
              <a:rPr lang="zh-CN" altLang="en-US" sz="1900" b="1" dirty="0">
                <a:latin typeface="微软雅黑" panose="020B0503020204020204" pitchFamily="34" charset="-122"/>
                <a:ea typeface="微软雅黑" panose="020B0503020204020204" pitchFamily="34" charset="-122"/>
              </a:rPr>
              <a:t>弹出的窗口进行拨号连接的。</a:t>
            </a:r>
            <a:endParaRPr lang="zh-CN" altLang="en-US" sz="1900" b="1" dirty="0">
              <a:latin typeface="微软雅黑" panose="020B0503020204020204" pitchFamily="34" charset="-122"/>
              <a:ea typeface="微软雅黑" panose="020B0503020204020204" pitchFamily="34" charset="-122"/>
            </a:endParaRPr>
          </a:p>
        </p:txBody>
      </p:sp>
      <p:sp>
        <p:nvSpPr>
          <p:cNvPr id="6" name="AutoShape 5"/>
          <p:cNvSpPr>
            <a:spLocks noChangeArrowheads="1"/>
          </p:cNvSpPr>
          <p:nvPr/>
        </p:nvSpPr>
        <p:spPr bwMode="auto">
          <a:xfrm>
            <a:off x="502919" y="643495"/>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 name="Rectangle 6"/>
          <p:cNvSpPr>
            <a:spLocks noChangeArrowheads="1"/>
          </p:cNvSpPr>
          <p:nvPr/>
        </p:nvSpPr>
        <p:spPr bwMode="auto">
          <a:xfrm>
            <a:off x="4069438" y="620405"/>
            <a:ext cx="99527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err="1">
                <a:solidFill>
                  <a:schemeClr val="bg1"/>
                </a:solidFill>
                <a:latin typeface="微软雅黑" panose="020B0503020204020204" pitchFamily="34" charset="-122"/>
                <a:ea typeface="微软雅黑" panose="020B0503020204020204" pitchFamily="34" charset="-122"/>
              </a:rPr>
              <a:t>PPPoE</a:t>
            </a:r>
            <a:endParaRPr lang="fr-FR" altLang="zh-CN" sz="20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Tm="2000"/>
    </mc:Choice>
    <mc:Fallback>
      <p:transition spd="slow" advTm="2000"/>
    </mc:Fallback>
  </mc:AlternateContent>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659130" y="538480"/>
            <a:ext cx="7783195" cy="4523105"/>
          </a:xfrm>
          <a:prstGeom prst="rect">
            <a:avLst/>
          </a:prstGeom>
          <a:noFill/>
        </p:spPr>
        <p:txBody>
          <a:bodyPr wrap="square" rtlCol="0" anchor="t">
            <a:spAutoFit/>
          </a:bodyPr>
          <a:p>
            <a:r>
              <a:rPr lang="zh-CN" altLang="en-US" b="1">
                <a:latin typeface="微软雅黑" panose="020B0503020204020204" pitchFamily="34" charset="-122"/>
                <a:ea typeface="微软雅黑" panose="020B0503020204020204" pitchFamily="34" charset="-122"/>
                <a:cs typeface="微软雅黑" panose="020B0503020204020204" pitchFamily="34" charset="-122"/>
              </a:rPr>
              <a:t>1.</a:t>
            </a:r>
            <a:r>
              <a:rPr lang="en-US" altLang="zh-CN" b="1">
                <a:latin typeface="微软雅黑" panose="020B0503020204020204" pitchFamily="34" charset="-122"/>
                <a:ea typeface="微软雅黑" panose="020B0503020204020204" pitchFamily="34" charset="-122"/>
                <a:cs typeface="微软雅黑" panose="020B0503020204020204" pitchFamily="34" charset="-122"/>
              </a:rPr>
              <a:t>   </a:t>
            </a:r>
            <a:r>
              <a:rPr lang="zh-CN" altLang="en-US" b="1">
                <a:latin typeface="微软雅黑" panose="020B0503020204020204" pitchFamily="34" charset="-122"/>
                <a:ea typeface="微软雅黑" panose="020B0503020204020204" pitchFamily="34" charset="-122"/>
                <a:cs typeface="微软雅黑" panose="020B0503020204020204" pitchFamily="34" charset="-122"/>
              </a:rPr>
              <a:t>以下有关以太网MAC地址说法正确的是哪一项。</a:t>
            </a:r>
            <a:endParaRPr lang="zh-CN" altLang="en-US" b="1">
              <a:latin typeface="微软雅黑" panose="020B0503020204020204" pitchFamily="34" charset="-122"/>
              <a:ea typeface="微软雅黑" panose="020B0503020204020204" pitchFamily="34" charset="-122"/>
              <a:cs typeface="微软雅黑" panose="020B0503020204020204" pitchFamily="34" charset="-122"/>
            </a:endParaRPr>
          </a:p>
          <a:p>
            <a:r>
              <a:rPr lang="en-US" altLang="zh-CN" b="1">
                <a:latin typeface="微软雅黑" panose="020B0503020204020204" pitchFamily="34" charset="-122"/>
                <a:ea typeface="微软雅黑" panose="020B0503020204020204" pitchFamily="34" charset="-122"/>
                <a:cs typeface="微软雅黑" panose="020B0503020204020204" pitchFamily="34" charset="-122"/>
              </a:rPr>
              <a:t>      </a:t>
            </a:r>
            <a:r>
              <a:rPr lang="en-US" altLang="zh-CN"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b="1">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A、MAC地址全球唯一</a:t>
            </a:r>
            <a:endParaRPr lang="zh-CN" altLang="en-US" b="1">
              <a:latin typeface="微软雅黑" panose="020B0503020204020204" pitchFamily="34" charset="-122"/>
              <a:ea typeface="微软雅黑" panose="020B0503020204020204" pitchFamily="34" charset="-122"/>
              <a:cs typeface="微软雅黑" panose="020B0503020204020204" pitchFamily="34" charset="-122"/>
            </a:endParaRPr>
          </a:p>
          <a:p>
            <a:r>
              <a:rPr lang="en-US" altLang="zh-CN" b="1">
                <a:latin typeface="微软雅黑" panose="020B0503020204020204" pitchFamily="34" charset="-122"/>
                <a:ea typeface="微软雅黑" panose="020B0503020204020204" pitchFamily="34" charset="-122"/>
                <a:cs typeface="微软雅黑" panose="020B0503020204020204" pitchFamily="34" charset="-122"/>
              </a:rPr>
              <a:t>       </a:t>
            </a:r>
            <a:r>
              <a:rPr lang="zh-CN" altLang="en-US" b="1">
                <a:latin typeface="微软雅黑" panose="020B0503020204020204" pitchFamily="34" charset="-122"/>
                <a:ea typeface="微软雅黑" panose="020B0503020204020204" pitchFamily="34" charset="-122"/>
                <a:cs typeface="微软雅黑" panose="020B0503020204020204" pitchFamily="34" charset="-122"/>
              </a:rPr>
              <a:t>B、MAC地址56位</a:t>
            </a:r>
            <a:endParaRPr lang="zh-CN" altLang="en-US" b="1">
              <a:latin typeface="微软雅黑" panose="020B0503020204020204" pitchFamily="34" charset="-122"/>
              <a:ea typeface="微软雅黑" panose="020B0503020204020204" pitchFamily="34" charset="-122"/>
              <a:cs typeface="微软雅黑" panose="020B0503020204020204" pitchFamily="34" charset="-122"/>
            </a:endParaRPr>
          </a:p>
          <a:p>
            <a:r>
              <a:rPr lang="en-US" altLang="zh-CN" b="1">
                <a:latin typeface="微软雅黑" panose="020B0503020204020204" pitchFamily="34" charset="-122"/>
                <a:ea typeface="微软雅黑" panose="020B0503020204020204" pitchFamily="34" charset="-122"/>
                <a:cs typeface="微软雅黑" panose="020B0503020204020204" pitchFamily="34" charset="-122"/>
              </a:rPr>
              <a:t>       </a:t>
            </a:r>
            <a:r>
              <a:rPr lang="zh-CN" altLang="en-US" b="1">
                <a:latin typeface="微软雅黑" panose="020B0503020204020204" pitchFamily="34" charset="-122"/>
                <a:ea typeface="微软雅黑" panose="020B0503020204020204" pitchFamily="34" charset="-122"/>
                <a:cs typeface="微软雅黑" panose="020B0503020204020204" pitchFamily="34" charset="-122"/>
              </a:rPr>
              <a:t>C、MAC地址中前八位十六进制数由IEEE统一分配,后八位十六制数由厂商</a:t>
            </a:r>
            <a:r>
              <a:rPr lang="en-US" altLang="zh-CN" b="1">
                <a:latin typeface="微软雅黑" panose="020B0503020204020204" pitchFamily="34" charset="-122"/>
                <a:ea typeface="微软雅黑" panose="020B0503020204020204" pitchFamily="34" charset="-122"/>
                <a:cs typeface="微软雅黑" panose="020B0503020204020204" pitchFamily="34" charset="-122"/>
              </a:rPr>
              <a:t>    </a:t>
            </a:r>
            <a:r>
              <a:rPr lang="zh-CN" altLang="en-US" b="1">
                <a:latin typeface="微软雅黑" panose="020B0503020204020204" pitchFamily="34" charset="-122"/>
                <a:ea typeface="微软雅黑" panose="020B0503020204020204" pitchFamily="34" charset="-122"/>
                <a:cs typeface="微软雅黑" panose="020B0503020204020204" pitchFamily="34" charset="-122"/>
              </a:rPr>
              <a:t>自行分配</a:t>
            </a:r>
            <a:endParaRPr lang="zh-CN" altLang="en-US" b="1">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b="1">
                <a:latin typeface="微软雅黑" panose="020B0503020204020204" pitchFamily="34" charset="-122"/>
                <a:ea typeface="微软雅黑" panose="020B0503020204020204" pitchFamily="34" charset="-122"/>
                <a:cs typeface="微软雅黑" panose="020B0503020204020204" pitchFamily="34" charset="-122"/>
              </a:rPr>
              <a:t> </a:t>
            </a:r>
            <a:r>
              <a:rPr lang="en-US" altLang="zh-CN" b="1">
                <a:latin typeface="微软雅黑" panose="020B0503020204020204" pitchFamily="34" charset="-122"/>
                <a:ea typeface="微软雅黑" panose="020B0503020204020204" pitchFamily="34" charset="-122"/>
                <a:cs typeface="微软雅黑" panose="020B0503020204020204" pitchFamily="34" charset="-122"/>
              </a:rPr>
              <a:t>      </a:t>
            </a:r>
            <a:r>
              <a:rPr lang="zh-CN" altLang="en-US" b="1">
                <a:latin typeface="微软雅黑" panose="020B0503020204020204" pitchFamily="34" charset="-122"/>
                <a:ea typeface="微软雅黑" panose="020B0503020204020204" pitchFamily="34" charset="-122"/>
                <a:cs typeface="微软雅黑" panose="020B0503020204020204" pitchFamily="34" charset="-122"/>
              </a:rPr>
              <a:t>D、Internet中每个设备都有MAC地址</a:t>
            </a:r>
            <a:endParaRPr lang="zh-CN" altLang="en-US" b="1">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b="1">
                <a:latin typeface="微软雅黑" panose="020B0503020204020204" pitchFamily="34" charset="-122"/>
                <a:ea typeface="微软雅黑" panose="020B0503020204020204" pitchFamily="34" charset="-122"/>
                <a:cs typeface="微软雅黑" panose="020B0503020204020204" pitchFamily="34" charset="-122"/>
              </a:rPr>
              <a:t>2.</a:t>
            </a:r>
            <a:r>
              <a:rPr lang="en-US" altLang="zh-CN" b="1">
                <a:latin typeface="微软雅黑" panose="020B0503020204020204" pitchFamily="34" charset="-122"/>
                <a:ea typeface="微软雅黑" panose="020B0503020204020204" pitchFamily="34" charset="-122"/>
                <a:cs typeface="微软雅黑" panose="020B0503020204020204" pitchFamily="34" charset="-122"/>
              </a:rPr>
              <a:t>   </a:t>
            </a:r>
            <a:r>
              <a:rPr lang="zh-CN" altLang="en-US" b="1">
                <a:latin typeface="微软雅黑" panose="020B0503020204020204" pitchFamily="34" charset="-122"/>
                <a:ea typeface="微软雅黑" panose="020B0503020204020204" pitchFamily="34" charset="-122"/>
                <a:cs typeface="微软雅黑" panose="020B0503020204020204" pitchFamily="34" charset="-122"/>
              </a:rPr>
              <a:t>判断以下哪个MAC地址是正确的。</a:t>
            </a:r>
            <a:endParaRPr lang="zh-CN" altLang="en-US" b="1">
              <a:latin typeface="微软雅黑" panose="020B0503020204020204" pitchFamily="34" charset="-122"/>
              <a:ea typeface="微软雅黑" panose="020B0503020204020204" pitchFamily="34" charset="-122"/>
              <a:cs typeface="微软雅黑" panose="020B0503020204020204" pitchFamily="34" charset="-122"/>
            </a:endParaRPr>
          </a:p>
          <a:p>
            <a:r>
              <a:rPr lang="en-US" altLang="zh-CN" b="1">
                <a:latin typeface="微软雅黑" panose="020B0503020204020204" pitchFamily="34" charset="-122"/>
                <a:ea typeface="微软雅黑" panose="020B0503020204020204" pitchFamily="34" charset="-122"/>
                <a:cs typeface="微软雅黑" panose="020B0503020204020204" pitchFamily="34" charset="-122"/>
              </a:rPr>
              <a:t>       </a:t>
            </a:r>
            <a:r>
              <a:rPr lang="zh-CN" altLang="en-US" b="1">
                <a:latin typeface="微软雅黑" panose="020B0503020204020204" pitchFamily="34" charset="-122"/>
                <a:ea typeface="微软雅黑" panose="020B0503020204020204" pitchFamily="34" charset="-122"/>
                <a:cs typeface="微软雅黑" panose="020B0503020204020204" pitchFamily="34" charset="-122"/>
              </a:rPr>
              <a:t>A、00-60-08-A6</a:t>
            </a:r>
            <a:endParaRPr lang="zh-CN" altLang="en-US" b="1">
              <a:latin typeface="微软雅黑" panose="020B0503020204020204" pitchFamily="34" charset="-122"/>
              <a:ea typeface="微软雅黑" panose="020B0503020204020204" pitchFamily="34" charset="-122"/>
              <a:cs typeface="微软雅黑" panose="020B0503020204020204" pitchFamily="34" charset="-122"/>
            </a:endParaRPr>
          </a:p>
          <a:p>
            <a:r>
              <a:rPr lang="en-US" altLang="zh-CN" b="1">
                <a:latin typeface="微软雅黑" panose="020B0503020204020204" pitchFamily="34" charset="-122"/>
                <a:ea typeface="微软雅黑" panose="020B0503020204020204" pitchFamily="34" charset="-122"/>
                <a:cs typeface="微软雅黑" panose="020B0503020204020204" pitchFamily="34" charset="-122"/>
              </a:rPr>
              <a:t>       </a:t>
            </a:r>
            <a:r>
              <a:rPr lang="zh-CN" altLang="en-US" b="1">
                <a:latin typeface="微软雅黑" panose="020B0503020204020204" pitchFamily="34" charset="-122"/>
                <a:ea typeface="微软雅黑" panose="020B0503020204020204" pitchFamily="34" charset="-122"/>
                <a:cs typeface="微软雅黑" panose="020B0503020204020204" pitchFamily="34" charset="-122"/>
              </a:rPr>
              <a:t>B、202.192.3.22</a:t>
            </a:r>
            <a:endParaRPr lang="zh-CN" altLang="en-US" b="1">
              <a:latin typeface="微软雅黑" panose="020B0503020204020204" pitchFamily="34" charset="-122"/>
              <a:ea typeface="微软雅黑" panose="020B0503020204020204" pitchFamily="34" charset="-122"/>
              <a:cs typeface="微软雅黑" panose="020B0503020204020204" pitchFamily="34" charset="-122"/>
            </a:endParaRPr>
          </a:p>
          <a:p>
            <a:r>
              <a:rPr lang="en-US" altLang="zh-CN" b="1">
                <a:latin typeface="微软雅黑" panose="020B0503020204020204" pitchFamily="34" charset="-122"/>
                <a:ea typeface="微软雅黑" panose="020B0503020204020204" pitchFamily="34" charset="-122"/>
                <a:cs typeface="微软雅黑" panose="020B0503020204020204" pitchFamily="34" charset="-122"/>
              </a:rPr>
              <a:t>       </a:t>
            </a:r>
            <a:r>
              <a:rPr lang="zh-CN" altLang="en-US" b="1">
                <a:latin typeface="微软雅黑" panose="020B0503020204020204" pitchFamily="34" charset="-122"/>
                <a:ea typeface="微软雅黑" panose="020B0503020204020204" pitchFamily="34" charset="-122"/>
                <a:cs typeface="微软雅黑" panose="020B0503020204020204" pitchFamily="34" charset="-122"/>
              </a:rPr>
              <a:t>C、ccpo.zucc.edu.cn</a:t>
            </a:r>
            <a:endParaRPr lang="zh-CN" altLang="en-US" b="1">
              <a:latin typeface="微软雅黑" panose="020B0503020204020204" pitchFamily="34" charset="-122"/>
              <a:ea typeface="微软雅黑" panose="020B0503020204020204" pitchFamily="34" charset="-122"/>
              <a:cs typeface="微软雅黑" panose="020B0503020204020204" pitchFamily="34" charset="-122"/>
            </a:endParaRPr>
          </a:p>
          <a:p>
            <a:r>
              <a:rPr lang="en-US" altLang="zh-CN" b="1">
                <a:latin typeface="微软雅黑" panose="020B0503020204020204" pitchFamily="34" charset="-122"/>
                <a:ea typeface="微软雅黑" panose="020B0503020204020204" pitchFamily="34" charset="-122"/>
                <a:cs typeface="微软雅黑" panose="020B0503020204020204" pitchFamily="34" charset="-122"/>
              </a:rPr>
              <a:t>       </a:t>
            </a:r>
            <a:r>
              <a:rPr lang="zh-CN" altLang="en-US" b="1">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D、00-60-08-A6-38-01</a:t>
            </a:r>
            <a:endParaRPr lang="zh-CN" altLang="en-US"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b="1">
                <a:latin typeface="微软雅黑" panose="020B0503020204020204" pitchFamily="34" charset="-122"/>
                <a:ea typeface="微软雅黑" panose="020B0503020204020204" pitchFamily="34" charset="-122"/>
                <a:cs typeface="微软雅黑" panose="020B0503020204020204" pitchFamily="34" charset="-122"/>
              </a:rPr>
              <a:t>3.</a:t>
            </a:r>
            <a:r>
              <a:rPr lang="en-US" altLang="zh-CN" b="1">
                <a:latin typeface="微软雅黑" panose="020B0503020204020204" pitchFamily="34" charset="-122"/>
                <a:ea typeface="微软雅黑" panose="020B0503020204020204" pitchFamily="34" charset="-122"/>
                <a:cs typeface="微软雅黑" panose="020B0503020204020204" pitchFamily="34" charset="-122"/>
              </a:rPr>
              <a:t>   </a:t>
            </a:r>
            <a:r>
              <a:rPr lang="zh-CN" altLang="en-US" b="1">
                <a:latin typeface="微软雅黑" panose="020B0503020204020204" pitchFamily="34" charset="-122"/>
                <a:ea typeface="微软雅黑" panose="020B0503020204020204" pitchFamily="34" charset="-122"/>
                <a:cs typeface="微软雅黑" panose="020B0503020204020204" pitchFamily="34" charset="-122"/>
              </a:rPr>
              <a:t>在局域网中,MAC指的是哪一项。</a:t>
            </a:r>
            <a:endParaRPr lang="zh-CN" altLang="en-US" b="1">
              <a:latin typeface="微软雅黑" panose="020B0503020204020204" pitchFamily="34" charset="-122"/>
              <a:ea typeface="微软雅黑" panose="020B0503020204020204" pitchFamily="34" charset="-122"/>
              <a:cs typeface="微软雅黑" panose="020B0503020204020204" pitchFamily="34" charset="-122"/>
            </a:endParaRPr>
          </a:p>
          <a:p>
            <a:r>
              <a:rPr lang="en-US" altLang="zh-CN" b="1">
                <a:latin typeface="微软雅黑" panose="020B0503020204020204" pitchFamily="34" charset="-122"/>
                <a:ea typeface="微软雅黑" panose="020B0503020204020204" pitchFamily="34" charset="-122"/>
                <a:cs typeface="微软雅黑" panose="020B0503020204020204" pitchFamily="34" charset="-122"/>
              </a:rPr>
              <a:t>       </a:t>
            </a:r>
            <a:r>
              <a:rPr lang="zh-CN" altLang="en-US" b="1">
                <a:latin typeface="微软雅黑" panose="020B0503020204020204" pitchFamily="34" charset="-122"/>
                <a:ea typeface="微软雅黑" panose="020B0503020204020204" pitchFamily="34" charset="-122"/>
                <a:cs typeface="微软雅黑" panose="020B0503020204020204" pitchFamily="34" charset="-122"/>
              </a:rPr>
              <a:t>A、逻辑链路控制子层</a:t>
            </a:r>
            <a:endParaRPr lang="zh-CN" altLang="en-US" b="1">
              <a:latin typeface="微软雅黑" panose="020B0503020204020204" pitchFamily="34" charset="-122"/>
              <a:ea typeface="微软雅黑" panose="020B0503020204020204" pitchFamily="34" charset="-122"/>
              <a:cs typeface="微软雅黑" panose="020B0503020204020204" pitchFamily="34" charset="-122"/>
            </a:endParaRPr>
          </a:p>
          <a:p>
            <a:r>
              <a:rPr lang="en-US" altLang="zh-CN" b="1">
                <a:latin typeface="微软雅黑" panose="020B0503020204020204" pitchFamily="34" charset="-122"/>
                <a:ea typeface="微软雅黑" panose="020B0503020204020204" pitchFamily="34" charset="-122"/>
                <a:cs typeface="微软雅黑" panose="020B0503020204020204" pitchFamily="34" charset="-122"/>
              </a:rPr>
              <a:t>       </a:t>
            </a:r>
            <a:r>
              <a:rPr lang="zh-CN" altLang="en-US" b="1">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B、介质访问控制子层</a:t>
            </a:r>
            <a:endParaRPr lang="zh-CN" altLang="en-US" b="1">
              <a:latin typeface="微软雅黑" panose="020B0503020204020204" pitchFamily="34" charset="-122"/>
              <a:ea typeface="微软雅黑" panose="020B0503020204020204" pitchFamily="34" charset="-122"/>
              <a:cs typeface="微软雅黑" panose="020B0503020204020204" pitchFamily="34" charset="-122"/>
            </a:endParaRPr>
          </a:p>
          <a:p>
            <a:r>
              <a:rPr lang="en-US" altLang="zh-CN" b="1">
                <a:latin typeface="微软雅黑" panose="020B0503020204020204" pitchFamily="34" charset="-122"/>
                <a:ea typeface="微软雅黑" panose="020B0503020204020204" pitchFamily="34" charset="-122"/>
                <a:cs typeface="微软雅黑" panose="020B0503020204020204" pitchFamily="34" charset="-122"/>
              </a:rPr>
              <a:t>       </a:t>
            </a:r>
            <a:r>
              <a:rPr lang="zh-CN" altLang="en-US" b="1">
                <a:latin typeface="微软雅黑" panose="020B0503020204020204" pitchFamily="34" charset="-122"/>
                <a:ea typeface="微软雅黑" panose="020B0503020204020204" pitchFamily="34" charset="-122"/>
                <a:cs typeface="微软雅黑" panose="020B0503020204020204" pitchFamily="34" charset="-122"/>
              </a:rPr>
              <a:t>C、物理层</a:t>
            </a:r>
            <a:endParaRPr lang="zh-CN" altLang="en-US" b="1">
              <a:latin typeface="微软雅黑" panose="020B0503020204020204" pitchFamily="34" charset="-122"/>
              <a:ea typeface="微软雅黑" panose="020B0503020204020204" pitchFamily="34" charset="-122"/>
              <a:cs typeface="微软雅黑" panose="020B0503020204020204" pitchFamily="34" charset="-122"/>
            </a:endParaRPr>
          </a:p>
          <a:p>
            <a:r>
              <a:rPr lang="en-US" altLang="zh-CN" b="1">
                <a:latin typeface="微软雅黑" panose="020B0503020204020204" pitchFamily="34" charset="-122"/>
                <a:ea typeface="微软雅黑" panose="020B0503020204020204" pitchFamily="34" charset="-122"/>
                <a:cs typeface="微软雅黑" panose="020B0503020204020204" pitchFamily="34" charset="-122"/>
              </a:rPr>
              <a:t>     </a:t>
            </a:r>
            <a:r>
              <a:rPr lang="en-US" altLang="zh-CN"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b="1">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D、数据链路层</a:t>
            </a:r>
            <a:endParaRPr lang="zh-CN" altLang="en-US" b="1">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Tm="2000"/>
    </mc:Choice>
    <mc:Fallback>
      <p:transition spd="slow" advTm="2000"/>
    </mc:Fallback>
  </mc:AlternateContent>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506730" y="511175"/>
            <a:ext cx="7588885" cy="4246245"/>
          </a:xfrm>
          <a:prstGeom prst="rect">
            <a:avLst/>
          </a:prstGeom>
          <a:noFill/>
        </p:spPr>
        <p:txBody>
          <a:bodyPr wrap="square" rtlCol="0" anchor="t">
            <a:spAutoFit/>
          </a:bodyPr>
          <a:p>
            <a:r>
              <a:rPr lang="zh-CN" altLang="en-US" b="1">
                <a:latin typeface="微软雅黑" panose="020B0503020204020204" pitchFamily="34" charset="-122"/>
                <a:ea typeface="微软雅黑" panose="020B0503020204020204" pitchFamily="34" charset="-122"/>
                <a:cs typeface="微软雅黑" panose="020B0503020204020204" pitchFamily="34" charset="-122"/>
              </a:rPr>
              <a:t>4.</a:t>
            </a:r>
            <a:r>
              <a:rPr lang="en-US" altLang="zh-CN" b="1">
                <a:latin typeface="微软雅黑" panose="020B0503020204020204" pitchFamily="34" charset="-122"/>
                <a:ea typeface="微软雅黑" panose="020B0503020204020204" pitchFamily="34" charset="-122"/>
                <a:cs typeface="微软雅黑" panose="020B0503020204020204" pitchFamily="34" charset="-122"/>
              </a:rPr>
              <a:t>   </a:t>
            </a:r>
            <a:r>
              <a:rPr lang="zh-CN" altLang="en-US" b="1">
                <a:latin typeface="微软雅黑" panose="020B0503020204020204" pitchFamily="34" charset="-122"/>
                <a:ea typeface="微软雅黑" panose="020B0503020204020204" pitchFamily="34" charset="-122"/>
                <a:cs typeface="微软雅黑" panose="020B0503020204020204" pitchFamily="34" charset="-122"/>
              </a:rPr>
              <a:t>以太网交换机的每一个端口可以看做一个哪一项。</a:t>
            </a:r>
            <a:endParaRPr lang="zh-CN" altLang="en-US" b="1">
              <a:latin typeface="微软雅黑" panose="020B0503020204020204" pitchFamily="34" charset="-122"/>
              <a:ea typeface="微软雅黑" panose="020B0503020204020204" pitchFamily="34" charset="-122"/>
              <a:cs typeface="微软雅黑" panose="020B0503020204020204" pitchFamily="34" charset="-122"/>
            </a:endParaRPr>
          </a:p>
          <a:p>
            <a:r>
              <a:rPr lang="en-US" altLang="zh-CN" b="1">
                <a:latin typeface="微软雅黑" panose="020B0503020204020204" pitchFamily="34" charset="-122"/>
                <a:ea typeface="微软雅黑" panose="020B0503020204020204" pitchFamily="34" charset="-122"/>
                <a:cs typeface="微软雅黑" panose="020B0503020204020204" pitchFamily="34" charset="-122"/>
              </a:rPr>
              <a:t>      </a:t>
            </a:r>
            <a:r>
              <a:rPr lang="en-US" altLang="zh-CN"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b="1">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A、冲突域</a:t>
            </a:r>
            <a:endParaRPr lang="zh-CN" altLang="en-US" b="1">
              <a:latin typeface="微软雅黑" panose="020B0503020204020204" pitchFamily="34" charset="-122"/>
              <a:ea typeface="微软雅黑" panose="020B0503020204020204" pitchFamily="34" charset="-122"/>
              <a:cs typeface="微软雅黑" panose="020B0503020204020204" pitchFamily="34" charset="-122"/>
            </a:endParaRPr>
          </a:p>
          <a:p>
            <a:r>
              <a:rPr lang="en-US" altLang="zh-CN" b="1">
                <a:latin typeface="微软雅黑" panose="020B0503020204020204" pitchFamily="34" charset="-122"/>
                <a:ea typeface="微软雅黑" panose="020B0503020204020204" pitchFamily="34" charset="-122"/>
                <a:cs typeface="微软雅黑" panose="020B0503020204020204" pitchFamily="34" charset="-122"/>
              </a:rPr>
              <a:t>       </a:t>
            </a:r>
            <a:r>
              <a:rPr lang="zh-CN" altLang="en-US" b="1">
                <a:latin typeface="微软雅黑" panose="020B0503020204020204" pitchFamily="34" charset="-122"/>
                <a:ea typeface="微软雅黑" panose="020B0503020204020204" pitchFamily="34" charset="-122"/>
                <a:cs typeface="微软雅黑" panose="020B0503020204020204" pitchFamily="34" charset="-122"/>
              </a:rPr>
              <a:t>B、广播域</a:t>
            </a:r>
            <a:endParaRPr lang="zh-CN" altLang="en-US" b="1">
              <a:latin typeface="微软雅黑" panose="020B0503020204020204" pitchFamily="34" charset="-122"/>
              <a:ea typeface="微软雅黑" panose="020B0503020204020204" pitchFamily="34" charset="-122"/>
              <a:cs typeface="微软雅黑" panose="020B0503020204020204" pitchFamily="34" charset="-122"/>
            </a:endParaRPr>
          </a:p>
          <a:p>
            <a:r>
              <a:rPr lang="en-US" altLang="zh-CN" b="1">
                <a:latin typeface="微软雅黑" panose="020B0503020204020204" pitchFamily="34" charset="-122"/>
                <a:ea typeface="微软雅黑" panose="020B0503020204020204" pitchFamily="34" charset="-122"/>
                <a:cs typeface="微软雅黑" panose="020B0503020204020204" pitchFamily="34" charset="-122"/>
              </a:rPr>
              <a:t>       </a:t>
            </a:r>
            <a:r>
              <a:rPr lang="zh-CN" altLang="en-US" b="1">
                <a:latin typeface="微软雅黑" panose="020B0503020204020204" pitchFamily="34" charset="-122"/>
                <a:ea typeface="微软雅黑" panose="020B0503020204020204" pitchFamily="34" charset="-122"/>
                <a:cs typeface="微软雅黑" panose="020B0503020204020204" pitchFamily="34" charset="-122"/>
              </a:rPr>
              <a:t>C、管理域</a:t>
            </a:r>
            <a:endParaRPr lang="zh-CN" altLang="en-US" b="1">
              <a:latin typeface="微软雅黑" panose="020B0503020204020204" pitchFamily="34" charset="-122"/>
              <a:ea typeface="微软雅黑" panose="020B0503020204020204" pitchFamily="34" charset="-122"/>
              <a:cs typeface="微软雅黑" panose="020B0503020204020204" pitchFamily="34" charset="-122"/>
            </a:endParaRPr>
          </a:p>
          <a:p>
            <a:r>
              <a:rPr lang="en-US" altLang="zh-CN" b="1">
                <a:latin typeface="微软雅黑" panose="020B0503020204020204" pitchFamily="34" charset="-122"/>
                <a:ea typeface="微软雅黑" panose="020B0503020204020204" pitchFamily="34" charset="-122"/>
                <a:cs typeface="微软雅黑" panose="020B0503020204020204" pitchFamily="34" charset="-122"/>
              </a:rPr>
              <a:t>       </a:t>
            </a:r>
            <a:r>
              <a:rPr lang="zh-CN" altLang="en-US" b="1">
                <a:latin typeface="微软雅黑" panose="020B0503020204020204" pitchFamily="34" charset="-122"/>
                <a:ea typeface="微软雅黑" panose="020B0503020204020204" pitchFamily="34" charset="-122"/>
                <a:cs typeface="微软雅黑" panose="020B0503020204020204" pitchFamily="34" charset="-122"/>
              </a:rPr>
              <a:t>D、阻塞域</a:t>
            </a:r>
            <a:endParaRPr lang="zh-CN" altLang="en-US" b="1">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b="1">
                <a:latin typeface="微软雅黑" panose="020B0503020204020204" pitchFamily="34" charset="-122"/>
                <a:ea typeface="微软雅黑" panose="020B0503020204020204" pitchFamily="34" charset="-122"/>
                <a:cs typeface="微软雅黑" panose="020B0503020204020204" pitchFamily="34" charset="-122"/>
              </a:rPr>
              <a:t>5.</a:t>
            </a:r>
            <a:r>
              <a:rPr lang="en-US" altLang="zh-CN" b="1">
                <a:latin typeface="微软雅黑" panose="020B0503020204020204" pitchFamily="34" charset="-122"/>
                <a:ea typeface="微软雅黑" panose="020B0503020204020204" pitchFamily="34" charset="-122"/>
                <a:cs typeface="微软雅黑" panose="020B0503020204020204" pitchFamily="34" charset="-122"/>
              </a:rPr>
              <a:t>   </a:t>
            </a:r>
            <a:r>
              <a:rPr lang="zh-CN" altLang="en-US" b="1">
                <a:latin typeface="微软雅黑" panose="020B0503020204020204" pitchFamily="34" charset="-122"/>
                <a:ea typeface="微软雅黑" panose="020B0503020204020204" pitchFamily="34" charset="-122"/>
                <a:cs typeface="微软雅黑" panose="020B0503020204020204" pitchFamily="34" charset="-122"/>
              </a:rPr>
              <a:t>网卡是完成哪一项功能的。</a:t>
            </a:r>
            <a:endParaRPr lang="zh-CN" altLang="en-US" b="1">
              <a:latin typeface="微软雅黑" panose="020B0503020204020204" pitchFamily="34" charset="-122"/>
              <a:ea typeface="微软雅黑" panose="020B0503020204020204" pitchFamily="34" charset="-122"/>
              <a:cs typeface="微软雅黑" panose="020B0503020204020204" pitchFamily="34" charset="-122"/>
            </a:endParaRPr>
          </a:p>
          <a:p>
            <a:r>
              <a:rPr lang="en-US" altLang="zh-CN" b="1">
                <a:latin typeface="微软雅黑" panose="020B0503020204020204" pitchFamily="34" charset="-122"/>
                <a:ea typeface="微软雅黑" panose="020B0503020204020204" pitchFamily="34" charset="-122"/>
                <a:cs typeface="微软雅黑" panose="020B0503020204020204" pitchFamily="34" charset="-122"/>
              </a:rPr>
              <a:t>       </a:t>
            </a:r>
            <a:r>
              <a:rPr lang="zh-CN" altLang="en-US" b="1">
                <a:latin typeface="微软雅黑" panose="020B0503020204020204" pitchFamily="34" charset="-122"/>
                <a:ea typeface="微软雅黑" panose="020B0503020204020204" pitchFamily="34" charset="-122"/>
                <a:cs typeface="微软雅黑" panose="020B0503020204020204" pitchFamily="34" charset="-122"/>
              </a:rPr>
              <a:t>A、物理层</a:t>
            </a:r>
            <a:endParaRPr lang="zh-CN" altLang="en-US" b="1">
              <a:latin typeface="微软雅黑" panose="020B0503020204020204" pitchFamily="34" charset="-122"/>
              <a:ea typeface="微软雅黑" panose="020B0503020204020204" pitchFamily="34" charset="-122"/>
              <a:cs typeface="微软雅黑" panose="020B0503020204020204" pitchFamily="34" charset="-122"/>
            </a:endParaRPr>
          </a:p>
          <a:p>
            <a:r>
              <a:rPr lang="en-US" altLang="zh-CN" b="1">
                <a:latin typeface="微软雅黑" panose="020B0503020204020204" pitchFamily="34" charset="-122"/>
                <a:ea typeface="微软雅黑" panose="020B0503020204020204" pitchFamily="34" charset="-122"/>
                <a:cs typeface="微软雅黑" panose="020B0503020204020204" pitchFamily="34" charset="-122"/>
              </a:rPr>
              <a:t>      </a:t>
            </a:r>
            <a:r>
              <a:rPr lang="en-US" altLang="zh-CN"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b="1">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B、数据链路层</a:t>
            </a:r>
            <a:endParaRPr lang="zh-CN" altLang="en-US" b="1">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r>
              <a:rPr lang="en-US" altLang="zh-CN" b="1">
                <a:latin typeface="微软雅黑" panose="020B0503020204020204" pitchFamily="34" charset="-122"/>
                <a:ea typeface="微软雅黑" panose="020B0503020204020204" pitchFamily="34" charset="-122"/>
                <a:cs typeface="微软雅黑" panose="020B0503020204020204" pitchFamily="34" charset="-122"/>
              </a:rPr>
              <a:t>       </a:t>
            </a:r>
            <a:r>
              <a:rPr lang="zh-CN" altLang="en-US" b="1">
                <a:latin typeface="微软雅黑" panose="020B0503020204020204" pitchFamily="34" charset="-122"/>
                <a:ea typeface="微软雅黑" panose="020B0503020204020204" pitchFamily="34" charset="-122"/>
                <a:cs typeface="微软雅黑" panose="020B0503020204020204" pitchFamily="34" charset="-122"/>
              </a:rPr>
              <a:t>C、物理和数据链路层</a:t>
            </a:r>
            <a:endParaRPr lang="zh-CN" altLang="en-US" b="1">
              <a:latin typeface="微软雅黑" panose="020B0503020204020204" pitchFamily="34" charset="-122"/>
              <a:ea typeface="微软雅黑" panose="020B0503020204020204" pitchFamily="34" charset="-122"/>
              <a:cs typeface="微软雅黑" panose="020B0503020204020204" pitchFamily="34" charset="-122"/>
            </a:endParaRPr>
          </a:p>
          <a:p>
            <a:r>
              <a:rPr lang="en-US" altLang="zh-CN" b="1">
                <a:latin typeface="微软雅黑" panose="020B0503020204020204" pitchFamily="34" charset="-122"/>
                <a:ea typeface="微软雅黑" panose="020B0503020204020204" pitchFamily="34" charset="-122"/>
                <a:cs typeface="微软雅黑" panose="020B0503020204020204" pitchFamily="34" charset="-122"/>
              </a:rPr>
              <a:t>       </a:t>
            </a:r>
            <a:r>
              <a:rPr lang="zh-CN" altLang="en-US" b="1">
                <a:latin typeface="微软雅黑" panose="020B0503020204020204" pitchFamily="34" charset="-122"/>
                <a:ea typeface="微软雅黑" panose="020B0503020204020204" pitchFamily="34" charset="-122"/>
                <a:cs typeface="微软雅黑" panose="020B0503020204020204" pitchFamily="34" charset="-122"/>
              </a:rPr>
              <a:t>D、数据链路层和网络层</a:t>
            </a:r>
            <a:endParaRPr lang="zh-CN" altLang="en-US" b="1">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b="1">
                <a:latin typeface="微软雅黑" panose="020B0503020204020204" pitchFamily="34" charset="-122"/>
                <a:ea typeface="微软雅黑" panose="020B0503020204020204" pitchFamily="34" charset="-122"/>
                <a:cs typeface="微软雅黑" panose="020B0503020204020204" pitchFamily="34" charset="-122"/>
              </a:rPr>
              <a:t>6.</a:t>
            </a:r>
            <a:r>
              <a:rPr lang="en-US" altLang="zh-CN" b="1">
                <a:latin typeface="微软雅黑" panose="020B0503020204020204" pitchFamily="34" charset="-122"/>
                <a:ea typeface="微软雅黑" panose="020B0503020204020204" pitchFamily="34" charset="-122"/>
                <a:cs typeface="微软雅黑" panose="020B0503020204020204" pitchFamily="34" charset="-122"/>
              </a:rPr>
              <a:t>   </a:t>
            </a:r>
            <a:r>
              <a:rPr lang="zh-CN" altLang="en-US" b="1">
                <a:latin typeface="微软雅黑" panose="020B0503020204020204" pitchFamily="34" charset="-122"/>
                <a:ea typeface="微软雅黑" panose="020B0503020204020204" pitchFamily="34" charset="-122"/>
                <a:cs typeface="微软雅黑" panose="020B0503020204020204" pitchFamily="34" charset="-122"/>
              </a:rPr>
              <a:t>使用双绞线作为传输介质，适用于下列哪种类型的以太网。</a:t>
            </a:r>
            <a:endParaRPr lang="zh-CN" altLang="en-US" b="1">
              <a:latin typeface="微软雅黑" panose="020B0503020204020204" pitchFamily="34" charset="-122"/>
              <a:ea typeface="微软雅黑" panose="020B0503020204020204" pitchFamily="34" charset="-122"/>
              <a:cs typeface="微软雅黑" panose="020B0503020204020204" pitchFamily="34" charset="-122"/>
            </a:endParaRPr>
          </a:p>
          <a:p>
            <a:r>
              <a:rPr lang="en-US" altLang="zh-CN" b="1">
                <a:latin typeface="微软雅黑" panose="020B0503020204020204" pitchFamily="34" charset="-122"/>
                <a:ea typeface="微软雅黑" panose="020B0503020204020204" pitchFamily="34" charset="-122"/>
                <a:cs typeface="微软雅黑" panose="020B0503020204020204" pitchFamily="34" charset="-122"/>
              </a:rPr>
              <a:t>       </a:t>
            </a:r>
            <a:r>
              <a:rPr lang="zh-CN" altLang="en-US" b="1">
                <a:latin typeface="微软雅黑" panose="020B0503020204020204" pitchFamily="34" charset="-122"/>
                <a:ea typeface="微软雅黑" panose="020B0503020204020204" pitchFamily="34" charset="-122"/>
                <a:cs typeface="微软雅黑" panose="020B0503020204020204" pitchFamily="34" charset="-122"/>
              </a:rPr>
              <a:t>A、10Base-5</a:t>
            </a:r>
            <a:endParaRPr lang="zh-CN" altLang="en-US" b="1">
              <a:latin typeface="微软雅黑" panose="020B0503020204020204" pitchFamily="34" charset="-122"/>
              <a:ea typeface="微软雅黑" panose="020B0503020204020204" pitchFamily="34" charset="-122"/>
              <a:cs typeface="微软雅黑" panose="020B0503020204020204" pitchFamily="34" charset="-122"/>
            </a:endParaRPr>
          </a:p>
          <a:p>
            <a:r>
              <a:rPr lang="en-US" altLang="zh-CN" b="1">
                <a:latin typeface="微软雅黑" panose="020B0503020204020204" pitchFamily="34" charset="-122"/>
                <a:ea typeface="微软雅黑" panose="020B0503020204020204" pitchFamily="34" charset="-122"/>
                <a:cs typeface="微软雅黑" panose="020B0503020204020204" pitchFamily="34" charset="-122"/>
              </a:rPr>
              <a:t>      </a:t>
            </a:r>
            <a:r>
              <a:rPr lang="en-US" altLang="zh-CN" b="1">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b="1">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B、10/100Base-T</a:t>
            </a:r>
            <a:endParaRPr lang="zh-CN" altLang="en-US" b="1">
              <a:latin typeface="微软雅黑" panose="020B0503020204020204" pitchFamily="34" charset="-122"/>
              <a:ea typeface="微软雅黑" panose="020B0503020204020204" pitchFamily="34" charset="-122"/>
              <a:cs typeface="微软雅黑" panose="020B0503020204020204" pitchFamily="34" charset="-122"/>
            </a:endParaRPr>
          </a:p>
          <a:p>
            <a:r>
              <a:rPr lang="en-US" altLang="zh-CN" b="1">
                <a:latin typeface="微软雅黑" panose="020B0503020204020204" pitchFamily="34" charset="-122"/>
                <a:ea typeface="微软雅黑" panose="020B0503020204020204" pitchFamily="34" charset="-122"/>
                <a:cs typeface="微软雅黑" panose="020B0503020204020204" pitchFamily="34" charset="-122"/>
              </a:rPr>
              <a:t>       </a:t>
            </a:r>
            <a:r>
              <a:rPr lang="zh-CN" altLang="en-US" b="1">
                <a:latin typeface="微软雅黑" panose="020B0503020204020204" pitchFamily="34" charset="-122"/>
                <a:ea typeface="微软雅黑" panose="020B0503020204020204" pitchFamily="34" charset="-122"/>
                <a:cs typeface="微软雅黑" panose="020B0503020204020204" pitchFamily="34" charset="-122"/>
              </a:rPr>
              <a:t>C、10/100Base-F</a:t>
            </a:r>
            <a:endParaRPr lang="zh-CN" altLang="en-US" b="1">
              <a:latin typeface="微软雅黑" panose="020B0503020204020204" pitchFamily="34" charset="-122"/>
              <a:ea typeface="微软雅黑" panose="020B0503020204020204" pitchFamily="34" charset="-122"/>
              <a:cs typeface="微软雅黑" panose="020B0503020204020204" pitchFamily="34" charset="-122"/>
            </a:endParaRPr>
          </a:p>
          <a:p>
            <a:r>
              <a:rPr lang="en-US" altLang="zh-CN" b="1">
                <a:latin typeface="微软雅黑" panose="020B0503020204020204" pitchFamily="34" charset="-122"/>
                <a:ea typeface="微软雅黑" panose="020B0503020204020204" pitchFamily="34" charset="-122"/>
                <a:cs typeface="微软雅黑" panose="020B0503020204020204" pitchFamily="34" charset="-122"/>
              </a:rPr>
              <a:t>       </a:t>
            </a:r>
            <a:r>
              <a:rPr lang="zh-CN" altLang="en-US" b="1">
                <a:latin typeface="微软雅黑" panose="020B0503020204020204" pitchFamily="34" charset="-122"/>
                <a:ea typeface="微软雅黑" panose="020B0503020204020204" pitchFamily="34" charset="-122"/>
                <a:cs typeface="微软雅黑" panose="020B0503020204020204" pitchFamily="34" charset="-122"/>
              </a:rPr>
              <a:t>D、10Base-2</a:t>
            </a:r>
            <a:endParaRPr lang="zh-CN" altLang="en-US" b="1">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Tm="2000"/>
    </mc:Choice>
    <mc:Fallback>
      <p:transition spd="slow" advTm="2000"/>
    </mc:Fallback>
  </mc:AlternateContent>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437515" y="683260"/>
            <a:ext cx="8067040" cy="3415030"/>
          </a:xfrm>
          <a:prstGeom prst="rect">
            <a:avLst/>
          </a:prstGeom>
          <a:noFill/>
        </p:spPr>
        <p:txBody>
          <a:bodyPr wrap="square" rtlCol="0" anchor="t">
            <a:spAutoFit/>
          </a:bodyPr>
          <a:p>
            <a:r>
              <a:rPr lang="zh-CN" altLang="en-US" b="1">
                <a:latin typeface="微软雅黑" panose="020B0503020204020204" pitchFamily="34" charset="-122"/>
                <a:ea typeface="微软雅黑" panose="020B0503020204020204" pitchFamily="34" charset="-122"/>
                <a:cs typeface="微软雅黑" panose="020B0503020204020204" pitchFamily="34" charset="-122"/>
              </a:rPr>
              <a:t>7.</a:t>
            </a:r>
            <a:r>
              <a:rPr lang="en-US" altLang="zh-CN" b="1">
                <a:latin typeface="微软雅黑" panose="020B0503020204020204" pitchFamily="34" charset="-122"/>
                <a:ea typeface="微软雅黑" panose="020B0503020204020204" pitchFamily="34" charset="-122"/>
                <a:cs typeface="微软雅黑" panose="020B0503020204020204" pitchFamily="34" charset="-122"/>
              </a:rPr>
              <a:t>   </a:t>
            </a:r>
            <a:r>
              <a:rPr lang="zh-CN" altLang="en-US" b="1">
                <a:latin typeface="微软雅黑" panose="020B0503020204020204" pitchFamily="34" charset="-122"/>
                <a:ea typeface="微软雅黑" panose="020B0503020204020204" pitchFamily="34" charset="-122"/>
                <a:cs typeface="微软雅黑" panose="020B0503020204020204" pitchFamily="34" charset="-122"/>
              </a:rPr>
              <a:t>以下哪项关于局域网和广域网的描述是错误的。</a:t>
            </a:r>
            <a:endParaRPr lang="zh-CN" altLang="en-US" b="1">
              <a:latin typeface="微软雅黑" panose="020B0503020204020204" pitchFamily="34" charset="-122"/>
              <a:ea typeface="微软雅黑" panose="020B0503020204020204" pitchFamily="34" charset="-122"/>
              <a:cs typeface="微软雅黑" panose="020B0503020204020204" pitchFamily="34" charset="-122"/>
            </a:endParaRPr>
          </a:p>
          <a:p>
            <a:r>
              <a:rPr lang="en-US" altLang="zh-CN" b="1">
                <a:latin typeface="微软雅黑" panose="020B0503020204020204" pitchFamily="34" charset="-122"/>
                <a:ea typeface="微软雅黑" panose="020B0503020204020204" pitchFamily="34" charset="-122"/>
                <a:cs typeface="微软雅黑" panose="020B0503020204020204" pitchFamily="34" charset="-122"/>
              </a:rPr>
              <a:t>       </a:t>
            </a:r>
            <a:r>
              <a:rPr lang="zh-CN" altLang="en-US" b="1">
                <a:latin typeface="微软雅黑" panose="020B0503020204020204" pitchFamily="34" charset="-122"/>
                <a:ea typeface="微软雅黑" panose="020B0503020204020204" pitchFamily="34" charset="-122"/>
                <a:cs typeface="微软雅黑" panose="020B0503020204020204" pitchFamily="34" charset="-122"/>
              </a:rPr>
              <a:t>A、广域网的作用范围大于局域网</a:t>
            </a:r>
            <a:endParaRPr lang="zh-CN" altLang="en-US" b="1">
              <a:latin typeface="微软雅黑" panose="020B0503020204020204" pitchFamily="34" charset="-122"/>
              <a:ea typeface="微软雅黑" panose="020B0503020204020204" pitchFamily="34" charset="-122"/>
              <a:cs typeface="微软雅黑" panose="020B0503020204020204" pitchFamily="34" charset="-122"/>
            </a:endParaRPr>
          </a:p>
          <a:p>
            <a:r>
              <a:rPr lang="en-US" altLang="zh-CN" b="1">
                <a:latin typeface="微软雅黑" panose="020B0503020204020204" pitchFamily="34" charset="-122"/>
                <a:ea typeface="微软雅黑" panose="020B0503020204020204" pitchFamily="34" charset="-122"/>
                <a:cs typeface="微软雅黑" panose="020B0503020204020204" pitchFamily="34" charset="-122"/>
              </a:rPr>
              <a:t>       </a:t>
            </a:r>
            <a:r>
              <a:rPr lang="zh-CN" altLang="en-US" b="1">
                <a:latin typeface="微软雅黑" panose="020B0503020204020204" pitchFamily="34" charset="-122"/>
                <a:ea typeface="微软雅黑" panose="020B0503020204020204" pitchFamily="34" charset="-122"/>
                <a:cs typeface="微软雅黑" panose="020B0503020204020204" pitchFamily="34" charset="-122"/>
              </a:rPr>
              <a:t>B、局域网一般由单个单位负责管理</a:t>
            </a:r>
            <a:endParaRPr lang="zh-CN" altLang="en-US" b="1">
              <a:latin typeface="微软雅黑" panose="020B0503020204020204" pitchFamily="34" charset="-122"/>
              <a:ea typeface="微软雅黑" panose="020B0503020204020204" pitchFamily="34" charset="-122"/>
              <a:cs typeface="微软雅黑" panose="020B0503020204020204" pitchFamily="34" charset="-122"/>
            </a:endParaRPr>
          </a:p>
          <a:p>
            <a:r>
              <a:rPr lang="en-US" altLang="zh-CN" b="1">
                <a:latin typeface="微软雅黑" panose="020B0503020204020204" pitchFamily="34" charset="-122"/>
                <a:ea typeface="微软雅黑" panose="020B0503020204020204" pitchFamily="34" charset="-122"/>
                <a:cs typeface="微软雅黑" panose="020B0503020204020204" pitchFamily="34" charset="-122"/>
              </a:rPr>
              <a:t>       </a:t>
            </a:r>
            <a:r>
              <a:rPr lang="zh-CN" altLang="en-US" b="1">
                <a:latin typeface="微软雅黑" panose="020B0503020204020204" pitchFamily="34" charset="-122"/>
                <a:ea typeface="微软雅黑" panose="020B0503020204020204" pitchFamily="34" charset="-122"/>
                <a:cs typeface="微软雅黑" panose="020B0503020204020204" pitchFamily="34" charset="-122"/>
              </a:rPr>
              <a:t>C、广域网是公开传输网络</a:t>
            </a:r>
            <a:endParaRPr lang="zh-CN" altLang="en-US" b="1">
              <a:latin typeface="微软雅黑" panose="020B0503020204020204" pitchFamily="34" charset="-122"/>
              <a:ea typeface="微软雅黑" panose="020B0503020204020204" pitchFamily="34" charset="-122"/>
              <a:cs typeface="微软雅黑" panose="020B0503020204020204" pitchFamily="34" charset="-122"/>
            </a:endParaRPr>
          </a:p>
          <a:p>
            <a:r>
              <a:rPr lang="en-US" altLang="zh-CN" b="1">
                <a:latin typeface="微软雅黑" panose="020B0503020204020204" pitchFamily="34" charset="-122"/>
                <a:ea typeface="微软雅黑" panose="020B0503020204020204" pitchFamily="34" charset="-122"/>
                <a:cs typeface="微软雅黑" panose="020B0503020204020204" pitchFamily="34" charset="-122"/>
              </a:rPr>
              <a:t>       </a:t>
            </a:r>
            <a:r>
              <a:rPr lang="zh-CN" altLang="en-US" b="1">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D、局域网传播速率远大于广域网</a:t>
            </a:r>
            <a:endParaRPr lang="zh-CN" altLang="en-US" b="1">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b="1">
                <a:latin typeface="微软雅黑" panose="020B0503020204020204" pitchFamily="34" charset="-122"/>
                <a:ea typeface="微软雅黑" panose="020B0503020204020204" pitchFamily="34" charset="-122"/>
                <a:cs typeface="微软雅黑" panose="020B0503020204020204" pitchFamily="34" charset="-122"/>
              </a:rPr>
              <a:t>8.</a:t>
            </a:r>
            <a:r>
              <a:rPr lang="en-US" altLang="zh-CN" b="1">
                <a:latin typeface="微软雅黑" panose="020B0503020204020204" pitchFamily="34" charset="-122"/>
                <a:ea typeface="微软雅黑" panose="020B0503020204020204" pitchFamily="34" charset="-122"/>
                <a:cs typeface="微软雅黑" panose="020B0503020204020204" pitchFamily="34" charset="-122"/>
              </a:rPr>
              <a:t>   </a:t>
            </a:r>
            <a:r>
              <a:rPr lang="zh-CN" altLang="en-US" b="1">
                <a:latin typeface="微软雅黑" panose="020B0503020204020204" pitchFamily="34" charset="-122"/>
                <a:ea typeface="微软雅黑" panose="020B0503020204020204" pitchFamily="34" charset="-122"/>
                <a:cs typeface="微软雅黑" panose="020B0503020204020204" pitchFamily="34" charset="-122"/>
              </a:rPr>
              <a:t>随着微型计算机的广泛应用,大量的微型计算机是通过局域网连入到广域网的,而局域网与广域网的互联一般是通过( )设备实现的。</a:t>
            </a:r>
            <a:endParaRPr lang="zh-CN" altLang="en-US" b="1">
              <a:latin typeface="微软雅黑" panose="020B0503020204020204" pitchFamily="34" charset="-122"/>
              <a:ea typeface="微软雅黑" panose="020B0503020204020204" pitchFamily="34" charset="-122"/>
              <a:cs typeface="微软雅黑" panose="020B0503020204020204" pitchFamily="34" charset="-122"/>
            </a:endParaRPr>
          </a:p>
          <a:p>
            <a:r>
              <a:rPr lang="en-US" altLang="zh-CN" b="1">
                <a:latin typeface="微软雅黑" panose="020B0503020204020204" pitchFamily="34" charset="-122"/>
                <a:ea typeface="微软雅黑" panose="020B0503020204020204" pitchFamily="34" charset="-122"/>
                <a:cs typeface="微软雅黑" panose="020B0503020204020204" pitchFamily="34" charset="-122"/>
              </a:rPr>
              <a:t>       </a:t>
            </a:r>
            <a:r>
              <a:rPr lang="zh-CN" altLang="en-US" b="1">
                <a:latin typeface="微软雅黑" panose="020B0503020204020204" pitchFamily="34" charset="-122"/>
                <a:ea typeface="微软雅黑" panose="020B0503020204020204" pitchFamily="34" charset="-122"/>
                <a:cs typeface="微软雅黑" panose="020B0503020204020204" pitchFamily="34" charset="-122"/>
              </a:rPr>
              <a:t>A、Ethernet交换机</a:t>
            </a:r>
            <a:endParaRPr lang="zh-CN" altLang="en-US" b="1">
              <a:latin typeface="微软雅黑" panose="020B0503020204020204" pitchFamily="34" charset="-122"/>
              <a:ea typeface="微软雅黑" panose="020B0503020204020204" pitchFamily="34" charset="-122"/>
              <a:cs typeface="微软雅黑" panose="020B0503020204020204" pitchFamily="34" charset="-122"/>
            </a:endParaRPr>
          </a:p>
          <a:p>
            <a:r>
              <a:rPr lang="en-US" altLang="zh-CN" b="1">
                <a:latin typeface="微软雅黑" panose="020B0503020204020204" pitchFamily="34" charset="-122"/>
                <a:ea typeface="微软雅黑" panose="020B0503020204020204" pitchFamily="34" charset="-122"/>
                <a:cs typeface="微软雅黑" panose="020B0503020204020204" pitchFamily="34" charset="-122"/>
              </a:rPr>
              <a:t>       </a:t>
            </a:r>
            <a:r>
              <a:rPr lang="zh-CN" altLang="en-US" b="1">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B、路由器</a:t>
            </a:r>
            <a:endParaRPr lang="zh-CN" altLang="en-US" b="1">
              <a:latin typeface="微软雅黑" panose="020B0503020204020204" pitchFamily="34" charset="-122"/>
              <a:ea typeface="微软雅黑" panose="020B0503020204020204" pitchFamily="34" charset="-122"/>
              <a:cs typeface="微软雅黑" panose="020B0503020204020204" pitchFamily="34" charset="-122"/>
            </a:endParaRPr>
          </a:p>
          <a:p>
            <a:r>
              <a:rPr lang="en-US" altLang="zh-CN" b="1">
                <a:latin typeface="微软雅黑" panose="020B0503020204020204" pitchFamily="34" charset="-122"/>
                <a:ea typeface="微软雅黑" panose="020B0503020204020204" pitchFamily="34" charset="-122"/>
                <a:cs typeface="微软雅黑" panose="020B0503020204020204" pitchFamily="34" charset="-122"/>
              </a:rPr>
              <a:t>       </a:t>
            </a:r>
            <a:r>
              <a:rPr lang="zh-CN" altLang="en-US" b="1">
                <a:latin typeface="微软雅黑" panose="020B0503020204020204" pitchFamily="34" charset="-122"/>
                <a:ea typeface="微软雅黑" panose="020B0503020204020204" pitchFamily="34" charset="-122"/>
                <a:cs typeface="微软雅黑" panose="020B0503020204020204" pitchFamily="34" charset="-122"/>
              </a:rPr>
              <a:t>C、网桥</a:t>
            </a:r>
            <a:endParaRPr lang="zh-CN" altLang="en-US" b="1">
              <a:latin typeface="微软雅黑" panose="020B0503020204020204" pitchFamily="34" charset="-122"/>
              <a:ea typeface="微软雅黑" panose="020B0503020204020204" pitchFamily="34" charset="-122"/>
              <a:cs typeface="微软雅黑" panose="020B0503020204020204" pitchFamily="34" charset="-122"/>
            </a:endParaRPr>
          </a:p>
          <a:p>
            <a:r>
              <a:rPr lang="en-US" altLang="zh-CN" b="1">
                <a:latin typeface="微软雅黑" panose="020B0503020204020204" pitchFamily="34" charset="-122"/>
                <a:ea typeface="微软雅黑" panose="020B0503020204020204" pitchFamily="34" charset="-122"/>
                <a:cs typeface="微软雅黑" panose="020B0503020204020204" pitchFamily="34" charset="-122"/>
              </a:rPr>
              <a:t>       </a:t>
            </a:r>
            <a:r>
              <a:rPr lang="zh-CN" altLang="en-US" b="1">
                <a:latin typeface="微软雅黑" panose="020B0503020204020204" pitchFamily="34" charset="-122"/>
                <a:ea typeface="微软雅黑" panose="020B0503020204020204" pitchFamily="34" charset="-122"/>
                <a:cs typeface="微软雅黑" panose="020B0503020204020204" pitchFamily="34" charset="-122"/>
              </a:rPr>
              <a:t>D、电话交换机</a:t>
            </a:r>
            <a:endParaRPr lang="zh-CN" altLang="en-US" b="1">
              <a:latin typeface="微软雅黑" panose="020B0503020204020204" pitchFamily="34" charset="-122"/>
              <a:ea typeface="微软雅黑" panose="020B0503020204020204" pitchFamily="34" charset="-122"/>
              <a:cs typeface="微软雅黑" panose="020B0503020204020204" pitchFamily="34" charset="-122"/>
            </a:endParaRPr>
          </a:p>
          <a:p>
            <a:endParaRPr lang="zh-CN" altLang="en-US" b="1">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 name="文本框 2"/>
          <p:cNvSpPr txBox="1"/>
          <p:nvPr/>
        </p:nvSpPr>
        <p:spPr>
          <a:xfrm>
            <a:off x="860425" y="4335780"/>
            <a:ext cx="3048000" cy="398780"/>
          </a:xfrm>
          <a:prstGeom prst="rect">
            <a:avLst/>
          </a:prstGeom>
          <a:noFill/>
        </p:spPr>
        <p:txBody>
          <a:bodyPr wrap="square" rtlCol="0">
            <a:spAutoFit/>
          </a:bodyPr>
          <a:p>
            <a:r>
              <a:rPr lang="en-US" altLang="zh-CN" sz="2000" b="1">
                <a:solidFill>
                  <a:srgbClr val="FF0000"/>
                </a:solidFill>
                <a:latin typeface="微软雅黑" panose="020B0503020204020204" pitchFamily="34" charset="-122"/>
                <a:ea typeface="微软雅黑" panose="020B0503020204020204" pitchFamily="34" charset="-122"/>
              </a:rPr>
              <a:t>ADBACBDB</a:t>
            </a:r>
            <a:endParaRPr lang="en-US" altLang="zh-CN" sz="2000" b="1">
              <a:solidFill>
                <a:srgbClr val="FF0000"/>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Tm="2000"/>
    </mc:Choice>
    <mc:Fallback>
      <p:transition spd="slow" advTm="2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圆角矩形 47"/>
          <p:cNvSpPr/>
          <p:nvPr/>
        </p:nvSpPr>
        <p:spPr>
          <a:xfrm>
            <a:off x="466344" y="2806878"/>
            <a:ext cx="8129015" cy="1690078"/>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AutoShape 5"/>
          <p:cNvSpPr>
            <a:spLocks noChangeArrowheads="1"/>
          </p:cNvSpPr>
          <p:nvPr/>
        </p:nvSpPr>
        <p:spPr bwMode="auto">
          <a:xfrm>
            <a:off x="466344" y="622522"/>
            <a:ext cx="8129015" cy="308939"/>
          </a:xfrm>
          <a:prstGeom prst="roundRect">
            <a:avLst>
              <a:gd name="adj" fmla="val 16667"/>
            </a:avLst>
          </a:prstGeom>
          <a:solidFill>
            <a:srgbClr val="ABEBD7"/>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 name="矩形 33"/>
          <p:cNvSpPr/>
          <p:nvPr/>
        </p:nvSpPr>
        <p:spPr>
          <a:xfrm>
            <a:off x="616085" y="561994"/>
            <a:ext cx="3005951" cy="400110"/>
          </a:xfrm>
          <a:prstGeom prst="rect">
            <a:avLst/>
          </a:prstGeom>
        </p:spPr>
        <p:txBody>
          <a:bodyPr wrap="none">
            <a:spAutoFit/>
          </a:bodyPr>
          <a:lstStyle/>
          <a:p>
            <a:r>
              <a:rPr lang="zh-CN" altLang="en-US" sz="2000" b="1" dirty="0">
                <a:latin typeface="微软雅黑" panose="020B0503020204020204" pitchFamily="34" charset="-122"/>
                <a:ea typeface="微软雅黑" panose="020B0503020204020204" pitchFamily="34" charset="-122"/>
              </a:rPr>
              <a:t>用</a:t>
            </a:r>
            <a:r>
              <a:rPr lang="zh-CN" altLang="en-US" sz="2000" b="1" dirty="0" smtClean="0">
                <a:latin typeface="微软雅黑" panose="020B0503020204020204" pitchFamily="34" charset="-122"/>
                <a:ea typeface="微软雅黑" panose="020B0503020204020204" pitchFamily="34" charset="-122"/>
              </a:rPr>
              <a:t>控制字符作为帧定界符</a:t>
            </a:r>
            <a:endParaRPr lang="zh-CN" altLang="en-US" sz="2000" b="1" dirty="0">
              <a:latin typeface="微软雅黑" panose="020B0503020204020204" pitchFamily="34" charset="-122"/>
              <a:ea typeface="微软雅黑" panose="020B0503020204020204" pitchFamily="34" charset="-122"/>
            </a:endParaRPr>
          </a:p>
        </p:txBody>
      </p:sp>
      <p:sp>
        <p:nvSpPr>
          <p:cNvPr id="35" name="矩形 34"/>
          <p:cNvSpPr/>
          <p:nvPr/>
        </p:nvSpPr>
        <p:spPr>
          <a:xfrm>
            <a:off x="466344" y="937899"/>
            <a:ext cx="8129015" cy="1822450"/>
          </a:xfrm>
          <a:prstGeom prst="rect">
            <a:avLst/>
          </a:prstGeom>
        </p:spPr>
        <p:txBody>
          <a:bodyPr wrap="square">
            <a:spAutoFit/>
          </a:bodyPr>
          <a:lstStyle/>
          <a:p>
            <a:pPr marL="285750" indent="-285750">
              <a:lnSpc>
                <a:spcPts val="2700"/>
              </a:lnSpc>
              <a:buClr>
                <a:srgbClr val="0070C0"/>
              </a:buClr>
              <a:buFont typeface="Wingdings" panose="05000000000000000000" pitchFamily="2" charset="2"/>
              <a:buChar char="l"/>
            </a:pPr>
            <a:r>
              <a:rPr lang="zh-CN" altLang="en-US" b="1" dirty="0">
                <a:latin typeface="微软雅黑" panose="020B0503020204020204" pitchFamily="34" charset="-122"/>
                <a:ea typeface="微软雅黑" panose="020B0503020204020204" pitchFamily="34" charset="-122"/>
                <a:sym typeface="+mn-ea"/>
              </a:rPr>
              <a:t>当数据是由可打印的 </a:t>
            </a:r>
            <a:r>
              <a:rPr lang="en-US" altLang="zh-CN" b="1" dirty="0">
                <a:latin typeface="微软雅黑" panose="020B0503020204020204" pitchFamily="34" charset="-122"/>
                <a:ea typeface="微软雅黑" panose="020B0503020204020204" pitchFamily="34" charset="-122"/>
                <a:sym typeface="+mn-ea"/>
              </a:rPr>
              <a:t>ASCII </a:t>
            </a:r>
            <a:r>
              <a:rPr lang="zh-CN" altLang="en-US" b="1" dirty="0">
                <a:latin typeface="微软雅黑" panose="020B0503020204020204" pitchFamily="34" charset="-122"/>
                <a:ea typeface="微软雅黑" panose="020B0503020204020204" pitchFamily="34" charset="-122"/>
                <a:sym typeface="+mn-ea"/>
              </a:rPr>
              <a:t>码（</a:t>
            </a:r>
            <a:r>
              <a:rPr lang="en-US" altLang="zh-CN" b="1" dirty="0">
                <a:latin typeface="微软雅黑" panose="020B0503020204020204" pitchFamily="34" charset="-122"/>
                <a:ea typeface="微软雅黑" panose="020B0503020204020204" pitchFamily="34" charset="-122"/>
                <a:sym typeface="+mn-ea"/>
              </a:rPr>
              <a:t>7</a:t>
            </a:r>
            <a:r>
              <a:rPr lang="zh-CN" altLang="en-US" b="1" dirty="0">
                <a:latin typeface="微软雅黑" panose="020B0503020204020204" pitchFamily="34" charset="-122"/>
                <a:ea typeface="微软雅黑" panose="020B0503020204020204" pitchFamily="34" charset="-122"/>
                <a:sym typeface="+mn-ea"/>
              </a:rPr>
              <a:t>位）组成的文本文件时，帧定界可以使用特殊的</a:t>
            </a:r>
            <a:r>
              <a:rPr lang="zh-CN" altLang="en-US" b="1" dirty="0">
                <a:solidFill>
                  <a:srgbClr val="0000FF"/>
                </a:solidFill>
                <a:latin typeface="微软雅黑" panose="020B0503020204020204" pitchFamily="34" charset="-122"/>
                <a:ea typeface="微软雅黑" panose="020B0503020204020204" pitchFamily="34" charset="-122"/>
                <a:sym typeface="+mn-ea"/>
              </a:rPr>
              <a:t>帧定界符</a:t>
            </a:r>
            <a:r>
              <a:rPr lang="zh-CN" altLang="en-US" b="1" dirty="0">
                <a:latin typeface="微软雅黑" panose="020B0503020204020204" pitchFamily="34" charset="-122"/>
                <a:ea typeface="微软雅黑" panose="020B0503020204020204" pitchFamily="34" charset="-122"/>
                <a:sym typeface="+mn-ea"/>
              </a:rPr>
              <a:t>。（可打印有</a:t>
            </a:r>
            <a:r>
              <a:rPr lang="en-US" altLang="zh-CN" b="1" dirty="0">
                <a:latin typeface="微软雅黑" panose="020B0503020204020204" pitchFamily="34" charset="-122"/>
                <a:ea typeface="微软雅黑" panose="020B0503020204020204" pitchFamily="34" charset="-122"/>
                <a:sym typeface="+mn-ea"/>
              </a:rPr>
              <a:t>95</a:t>
            </a:r>
            <a:r>
              <a:rPr lang="zh-CN" altLang="en-US" b="1" dirty="0">
                <a:latin typeface="微软雅黑" panose="020B0503020204020204" pitchFamily="34" charset="-122"/>
                <a:ea typeface="微软雅黑" panose="020B0503020204020204" pitchFamily="34" charset="-122"/>
                <a:sym typeface="+mn-ea"/>
              </a:rPr>
              <a:t>个，不可打印的控制字符有</a:t>
            </a:r>
            <a:r>
              <a:rPr lang="en-US" altLang="zh-CN" b="1" dirty="0">
                <a:latin typeface="微软雅黑" panose="020B0503020204020204" pitchFamily="34" charset="-122"/>
                <a:ea typeface="微软雅黑" panose="020B0503020204020204" pitchFamily="34" charset="-122"/>
                <a:sym typeface="+mn-ea"/>
              </a:rPr>
              <a:t>33</a:t>
            </a:r>
            <a:r>
              <a:rPr lang="zh-CN" altLang="en-US" b="1" dirty="0">
                <a:latin typeface="微软雅黑" panose="020B0503020204020204" pitchFamily="34" charset="-122"/>
                <a:ea typeface="微软雅黑" panose="020B0503020204020204" pitchFamily="34" charset="-122"/>
                <a:sym typeface="+mn-ea"/>
              </a:rPr>
              <a:t>个）</a:t>
            </a:r>
            <a:endParaRPr lang="zh-CN" altLang="en-US" b="1" dirty="0" smtClean="0">
              <a:latin typeface="微软雅黑" panose="020B0503020204020204" pitchFamily="34" charset="-122"/>
              <a:ea typeface="微软雅黑" panose="020B0503020204020204" pitchFamily="34" charset="-122"/>
            </a:endParaRPr>
          </a:p>
          <a:p>
            <a:pPr marL="285750" indent="-285750">
              <a:lnSpc>
                <a:spcPts val="2700"/>
              </a:lnSpc>
              <a:buClr>
                <a:srgbClr val="0070C0"/>
              </a:buClr>
              <a:buFont typeface="Wingdings" panose="05000000000000000000" pitchFamily="2" charset="2"/>
              <a:buChar char="l"/>
            </a:pPr>
            <a:r>
              <a:rPr lang="zh-CN" altLang="en-US" b="1" dirty="0" smtClean="0">
                <a:latin typeface="微软雅黑" panose="020B0503020204020204" pitchFamily="34" charset="-122"/>
                <a:ea typeface="微软雅黑" panose="020B0503020204020204" pitchFamily="34" charset="-122"/>
              </a:rPr>
              <a:t>控制字符 </a:t>
            </a:r>
            <a:r>
              <a:rPr lang="en-US" altLang="zh-CN" b="1" dirty="0">
                <a:latin typeface="微软雅黑" panose="020B0503020204020204" pitchFamily="34" charset="-122"/>
                <a:ea typeface="微软雅黑" panose="020B0503020204020204" pitchFamily="34" charset="-122"/>
              </a:rPr>
              <a:t>SOH (Start Of Header) </a:t>
            </a:r>
            <a:r>
              <a:rPr lang="zh-CN" altLang="en-US" b="1" dirty="0">
                <a:latin typeface="微软雅黑" panose="020B0503020204020204" pitchFamily="34" charset="-122"/>
                <a:ea typeface="微软雅黑" panose="020B0503020204020204" pitchFamily="34" charset="-122"/>
              </a:rPr>
              <a:t>放在一帧的最前面，表示帧的首部开始</a:t>
            </a:r>
            <a:r>
              <a:rPr lang="zh-CN" altLang="en-US" b="1" dirty="0" smtClean="0">
                <a:latin typeface="微软雅黑" panose="020B0503020204020204" pitchFamily="34" charset="-122"/>
                <a:ea typeface="微软雅黑" panose="020B0503020204020204" pitchFamily="34" charset="-122"/>
              </a:rPr>
              <a:t>。</a:t>
            </a:r>
            <a:endParaRPr lang="en-US" altLang="zh-CN" b="1" dirty="0" smtClean="0">
              <a:latin typeface="微软雅黑" panose="020B0503020204020204" pitchFamily="34" charset="-122"/>
              <a:ea typeface="微软雅黑" panose="020B0503020204020204" pitchFamily="34" charset="-122"/>
            </a:endParaRPr>
          </a:p>
          <a:p>
            <a:pPr marL="285750" indent="-285750">
              <a:lnSpc>
                <a:spcPts val="2700"/>
              </a:lnSpc>
              <a:buClr>
                <a:srgbClr val="0070C0"/>
              </a:buClr>
              <a:buFont typeface="Wingdings" panose="05000000000000000000" pitchFamily="2" charset="2"/>
              <a:buChar char="l"/>
            </a:pPr>
            <a:r>
              <a:rPr lang="zh-CN" altLang="en-US" b="1" dirty="0" smtClean="0">
                <a:latin typeface="微软雅黑" panose="020B0503020204020204" pitchFamily="34" charset="-122"/>
                <a:ea typeface="微软雅黑" panose="020B0503020204020204" pitchFamily="34" charset="-122"/>
              </a:rPr>
              <a:t>控制字符 </a:t>
            </a:r>
            <a:r>
              <a:rPr lang="en-US" altLang="zh-CN" b="1" dirty="0">
                <a:latin typeface="微软雅黑" panose="020B0503020204020204" pitchFamily="34" charset="-122"/>
                <a:ea typeface="微软雅黑" panose="020B0503020204020204" pitchFamily="34" charset="-122"/>
              </a:rPr>
              <a:t>EOT (End Of Transmission</a:t>
            </a:r>
            <a:r>
              <a:rPr lang="en-US" altLang="zh-CN" b="1" dirty="0" smtClean="0">
                <a:latin typeface="微软雅黑" panose="020B0503020204020204" pitchFamily="34" charset="-122"/>
                <a:ea typeface="微软雅黑" panose="020B0503020204020204" pitchFamily="34" charset="-122"/>
              </a:rPr>
              <a:t>) </a:t>
            </a:r>
            <a:r>
              <a:rPr lang="zh-CN" altLang="en-US" b="1" dirty="0" smtClean="0">
                <a:latin typeface="微软雅黑" panose="020B0503020204020204" pitchFamily="34" charset="-122"/>
                <a:ea typeface="微软雅黑" panose="020B0503020204020204" pitchFamily="34" charset="-122"/>
              </a:rPr>
              <a:t>放</a:t>
            </a:r>
            <a:r>
              <a:rPr lang="zh-CN" altLang="en-US" b="1" dirty="0">
                <a:latin typeface="微软雅黑" panose="020B0503020204020204" pitchFamily="34" charset="-122"/>
                <a:ea typeface="微软雅黑" panose="020B0503020204020204" pitchFamily="34" charset="-122"/>
              </a:rPr>
              <a:t>在一帧</a:t>
            </a:r>
            <a:r>
              <a:rPr lang="zh-CN" altLang="en-US" b="1" dirty="0" smtClean="0">
                <a:latin typeface="微软雅黑" panose="020B0503020204020204" pitchFamily="34" charset="-122"/>
                <a:ea typeface="微软雅黑" panose="020B0503020204020204" pitchFamily="34" charset="-122"/>
              </a:rPr>
              <a:t>的末尾，</a:t>
            </a:r>
            <a:r>
              <a:rPr lang="zh-CN" altLang="en-US" b="1" dirty="0">
                <a:latin typeface="微软雅黑" panose="020B0503020204020204" pitchFamily="34" charset="-122"/>
                <a:ea typeface="微软雅黑" panose="020B0503020204020204" pitchFamily="34" charset="-122"/>
              </a:rPr>
              <a:t>表示帧的结束</a:t>
            </a:r>
            <a:r>
              <a:rPr lang="zh-CN" altLang="en-US" b="1" dirty="0" smtClean="0">
                <a:latin typeface="微软雅黑" panose="020B0503020204020204" pitchFamily="34" charset="-122"/>
                <a:ea typeface="微软雅黑" panose="020B0503020204020204" pitchFamily="34" charset="-122"/>
              </a:rPr>
              <a:t>。</a:t>
            </a:r>
            <a:endParaRPr lang="zh-CN" altLang="en-US" b="1" dirty="0" smtClean="0">
              <a:latin typeface="微软雅黑" panose="020B0503020204020204" pitchFamily="34" charset="-122"/>
              <a:ea typeface="微软雅黑" panose="020B0503020204020204" pitchFamily="34" charset="-122"/>
            </a:endParaRPr>
          </a:p>
          <a:p>
            <a:pPr marL="285750" indent="-285750">
              <a:lnSpc>
                <a:spcPts val="2700"/>
              </a:lnSpc>
              <a:buClr>
                <a:srgbClr val="0070C0"/>
              </a:buClr>
              <a:buFont typeface="Wingdings" panose="05000000000000000000" pitchFamily="2" charset="2"/>
              <a:buChar char="l"/>
            </a:pPr>
            <a:r>
              <a:rPr lang="zh-CN" altLang="en-US" b="1" dirty="0">
                <a:solidFill>
                  <a:srgbClr val="FF0000"/>
                </a:solidFill>
                <a:latin typeface="微软雅黑" panose="020B0503020204020204" pitchFamily="34" charset="-122"/>
                <a:ea typeface="微软雅黑" panose="020B0503020204020204" pitchFamily="34" charset="-122"/>
              </a:rPr>
              <a:t>注意：</a:t>
            </a:r>
            <a:r>
              <a:rPr lang="en-US" altLang="zh-CN" b="1" dirty="0">
                <a:solidFill>
                  <a:srgbClr val="FF0000"/>
                </a:solidFill>
                <a:latin typeface="微软雅黑" panose="020B0503020204020204" pitchFamily="34" charset="-122"/>
                <a:ea typeface="微软雅黑" panose="020B0503020204020204" pitchFamily="34" charset="-122"/>
              </a:rPr>
              <a:t>SOH</a:t>
            </a:r>
            <a:r>
              <a:rPr lang="zh-CN" altLang="en-US" b="1" dirty="0">
                <a:solidFill>
                  <a:srgbClr val="FF0000"/>
                </a:solidFill>
                <a:latin typeface="微软雅黑" panose="020B0503020204020204" pitchFamily="34" charset="-122"/>
                <a:ea typeface="微软雅黑" panose="020B0503020204020204" pitchFamily="34" charset="-122"/>
              </a:rPr>
              <a:t>和</a:t>
            </a:r>
            <a:r>
              <a:rPr lang="en-US" altLang="zh-CN" b="1" dirty="0">
                <a:solidFill>
                  <a:srgbClr val="FF0000"/>
                </a:solidFill>
                <a:latin typeface="微软雅黑" panose="020B0503020204020204" pitchFamily="34" charset="-122"/>
                <a:ea typeface="微软雅黑" panose="020B0503020204020204" pitchFamily="34" charset="-122"/>
              </a:rPr>
              <a:t>EOT</a:t>
            </a:r>
            <a:r>
              <a:rPr lang="zh-CN" altLang="en-US" b="1" dirty="0">
                <a:solidFill>
                  <a:srgbClr val="FF0000"/>
                </a:solidFill>
                <a:latin typeface="微软雅黑" panose="020B0503020204020204" pitchFamily="34" charset="-122"/>
                <a:ea typeface="微软雅黑" panose="020B0503020204020204" pitchFamily="34" charset="-122"/>
              </a:rPr>
              <a:t>都是控制字符的名称。</a:t>
            </a:r>
            <a:endParaRPr lang="zh-CN" altLang="en-US" b="1" dirty="0">
              <a:solidFill>
                <a:srgbClr val="FF0000"/>
              </a:solidFill>
              <a:latin typeface="微软雅黑" panose="020B0503020204020204" pitchFamily="34" charset="-122"/>
              <a:ea typeface="微软雅黑" panose="020B0503020204020204" pitchFamily="34" charset="-122"/>
            </a:endParaRPr>
          </a:p>
        </p:txBody>
      </p:sp>
      <p:grpSp>
        <p:nvGrpSpPr>
          <p:cNvPr id="2" name="组合 1"/>
          <p:cNvGrpSpPr/>
          <p:nvPr/>
        </p:nvGrpSpPr>
        <p:grpSpPr>
          <a:xfrm>
            <a:off x="1535403" y="2930947"/>
            <a:ext cx="5679709" cy="1903265"/>
            <a:chOff x="354977" y="3827294"/>
            <a:chExt cx="9217800" cy="3088872"/>
          </a:xfrm>
        </p:grpSpPr>
        <p:sp>
          <p:nvSpPr>
            <p:cNvPr id="37" name="Rectangle 5"/>
            <p:cNvSpPr>
              <a:spLocks noChangeArrowheads="1"/>
            </p:cNvSpPr>
            <p:nvPr/>
          </p:nvSpPr>
          <p:spPr bwMode="auto">
            <a:xfrm>
              <a:off x="1571890" y="4590232"/>
              <a:ext cx="7071783" cy="549275"/>
            </a:xfrm>
            <a:prstGeom prst="rect">
              <a:avLst/>
            </a:prstGeom>
            <a:solidFill>
              <a:srgbClr val="00FFFF"/>
            </a:solidFill>
            <a:ln w="12700">
              <a:solidFill>
                <a:schemeClr val="tx1"/>
              </a:solidFill>
              <a:miter lim="800000"/>
            </a:ln>
            <a:effectLst/>
          </p:spPr>
          <p:txBody>
            <a:bodyPr wrap="none" anchor="ctr"/>
            <a:lstStyle/>
            <a:p>
              <a:pPr algn="ctr"/>
              <a:r>
                <a:rPr kumimoji="1" lang="zh-CN" altLang="en-US" sz="1400" b="1" dirty="0">
                  <a:solidFill>
                    <a:srgbClr val="000099"/>
                  </a:solidFill>
                  <a:latin typeface="微软雅黑" panose="020B0503020204020204" pitchFamily="34" charset="-122"/>
                  <a:ea typeface="微软雅黑" panose="020B0503020204020204" pitchFamily="34" charset="-122"/>
                </a:rPr>
                <a:t>装在帧中的数据部分</a:t>
              </a:r>
              <a:endParaRPr kumimoji="1" lang="zh-CN" altLang="en-US" sz="1400" b="1" dirty="0">
                <a:solidFill>
                  <a:srgbClr val="000099"/>
                </a:solidFill>
                <a:latin typeface="微软雅黑" panose="020B0503020204020204" pitchFamily="34" charset="-122"/>
                <a:ea typeface="微软雅黑" panose="020B0503020204020204" pitchFamily="34" charset="-122"/>
              </a:endParaRPr>
            </a:p>
          </p:txBody>
        </p:sp>
        <p:sp>
          <p:nvSpPr>
            <p:cNvPr id="38" name="Line 6"/>
            <p:cNvSpPr>
              <a:spLocks noChangeShapeType="1"/>
            </p:cNvSpPr>
            <p:nvPr/>
          </p:nvSpPr>
          <p:spPr bwMode="auto">
            <a:xfrm>
              <a:off x="1035314" y="5506219"/>
              <a:ext cx="8146654" cy="0"/>
            </a:xfrm>
            <a:prstGeom prst="line">
              <a:avLst/>
            </a:prstGeom>
            <a:noFill/>
            <a:ln w="12700">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39" name="Text Box 7"/>
            <p:cNvSpPr txBox="1">
              <a:spLocks noChangeArrowheads="1"/>
            </p:cNvSpPr>
            <p:nvPr/>
          </p:nvSpPr>
          <p:spPr bwMode="auto">
            <a:xfrm>
              <a:off x="4863394" y="5451146"/>
              <a:ext cx="632703" cy="549451"/>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600" b="1" dirty="0">
                  <a:solidFill>
                    <a:srgbClr val="CC00CC"/>
                  </a:solidFill>
                  <a:latin typeface="微软雅黑" panose="020B0503020204020204" pitchFamily="34" charset="-122"/>
                  <a:ea typeface="微软雅黑" panose="020B0503020204020204" pitchFamily="34" charset="-122"/>
                </a:rPr>
                <a:t>帧</a:t>
              </a:r>
              <a:endParaRPr kumimoji="1" lang="zh-CN" altLang="en-US" sz="1600" b="1" dirty="0">
                <a:solidFill>
                  <a:srgbClr val="CC00CC"/>
                </a:solidFill>
                <a:latin typeface="微软雅黑" panose="020B0503020204020204" pitchFamily="34" charset="-122"/>
                <a:ea typeface="微软雅黑" panose="020B0503020204020204" pitchFamily="34" charset="-122"/>
              </a:endParaRPr>
            </a:p>
          </p:txBody>
        </p:sp>
        <p:sp>
          <p:nvSpPr>
            <p:cNvPr id="40" name="Line 8"/>
            <p:cNvSpPr>
              <a:spLocks noChangeShapeType="1"/>
            </p:cNvSpPr>
            <p:nvPr/>
          </p:nvSpPr>
          <p:spPr bwMode="auto">
            <a:xfrm>
              <a:off x="1303602" y="4225107"/>
              <a:ext cx="0" cy="365125"/>
            </a:xfrm>
            <a:prstGeom prst="line">
              <a:avLst/>
            </a:prstGeom>
            <a:noFill/>
            <a:ln w="12700">
              <a:solidFill>
                <a:schemeClr val="tx1"/>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41" name="Text Box 9"/>
            <p:cNvSpPr txBox="1">
              <a:spLocks noChangeArrowheads="1"/>
            </p:cNvSpPr>
            <p:nvPr/>
          </p:nvSpPr>
          <p:spPr bwMode="auto">
            <a:xfrm>
              <a:off x="731065" y="3827294"/>
              <a:ext cx="1298704" cy="449551"/>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200" b="1" dirty="0">
                  <a:solidFill>
                    <a:srgbClr val="0000FF"/>
                  </a:solidFill>
                  <a:latin typeface="微软雅黑" panose="020B0503020204020204" pitchFamily="34" charset="-122"/>
                  <a:ea typeface="微软雅黑" panose="020B0503020204020204" pitchFamily="34" charset="-122"/>
                </a:rPr>
                <a:t>帧开始符</a:t>
              </a:r>
              <a:endParaRPr kumimoji="1" lang="zh-CN" altLang="en-US" sz="1200" b="1" dirty="0">
                <a:solidFill>
                  <a:srgbClr val="0000FF"/>
                </a:solidFill>
                <a:latin typeface="微软雅黑" panose="020B0503020204020204" pitchFamily="34" charset="-122"/>
                <a:ea typeface="微软雅黑" panose="020B0503020204020204" pitchFamily="34" charset="-122"/>
              </a:endParaRPr>
            </a:p>
          </p:txBody>
        </p:sp>
        <p:sp>
          <p:nvSpPr>
            <p:cNvPr id="42" name="Text Box 10"/>
            <p:cNvSpPr txBox="1">
              <a:spLocks noChangeArrowheads="1"/>
            </p:cNvSpPr>
            <p:nvPr/>
          </p:nvSpPr>
          <p:spPr bwMode="auto">
            <a:xfrm>
              <a:off x="8274073" y="3827294"/>
              <a:ext cx="1298704" cy="449551"/>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200" b="1" dirty="0">
                  <a:solidFill>
                    <a:srgbClr val="0000FF"/>
                  </a:solidFill>
                  <a:latin typeface="微软雅黑" panose="020B0503020204020204" pitchFamily="34" charset="-122"/>
                  <a:ea typeface="微软雅黑" panose="020B0503020204020204" pitchFamily="34" charset="-122"/>
                </a:rPr>
                <a:t>帧结束符</a:t>
              </a:r>
              <a:endParaRPr kumimoji="1" lang="zh-CN" altLang="en-US" sz="1200" b="1" dirty="0">
                <a:solidFill>
                  <a:srgbClr val="0000FF"/>
                </a:solidFill>
                <a:latin typeface="微软雅黑" panose="020B0503020204020204" pitchFamily="34" charset="-122"/>
                <a:ea typeface="微软雅黑" panose="020B0503020204020204" pitchFamily="34" charset="-122"/>
              </a:endParaRPr>
            </a:p>
          </p:txBody>
        </p:sp>
        <p:sp>
          <p:nvSpPr>
            <p:cNvPr id="43" name="Line 11"/>
            <p:cNvSpPr>
              <a:spLocks noChangeShapeType="1"/>
            </p:cNvSpPr>
            <p:nvPr/>
          </p:nvSpPr>
          <p:spPr bwMode="auto">
            <a:xfrm>
              <a:off x="8913681" y="4225107"/>
              <a:ext cx="0" cy="365125"/>
            </a:xfrm>
            <a:prstGeom prst="line">
              <a:avLst/>
            </a:prstGeom>
            <a:noFill/>
            <a:ln w="12700">
              <a:solidFill>
                <a:schemeClr val="tx1"/>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44" name="Line 12"/>
            <p:cNvSpPr>
              <a:spLocks noChangeShapeType="1"/>
            </p:cNvSpPr>
            <p:nvPr/>
          </p:nvSpPr>
          <p:spPr bwMode="auto">
            <a:xfrm flipV="1">
              <a:off x="1035315" y="5139507"/>
              <a:ext cx="0" cy="549275"/>
            </a:xfrm>
            <a:prstGeom prst="line">
              <a:avLst/>
            </a:prstGeom>
            <a:noFill/>
            <a:ln w="28575">
              <a:solidFill>
                <a:srgbClr val="CC00CC"/>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000099"/>
                </a:solidFill>
                <a:latin typeface="+mn-lt"/>
                <a:ea typeface="黑体" panose="02010609060101010101" pitchFamily="2" charset="-122"/>
              </a:endParaRPr>
            </a:p>
          </p:txBody>
        </p:sp>
        <p:sp>
          <p:nvSpPr>
            <p:cNvPr id="45" name="Text Box 13"/>
            <p:cNvSpPr txBox="1">
              <a:spLocks noChangeArrowheads="1"/>
            </p:cNvSpPr>
            <p:nvPr/>
          </p:nvSpPr>
          <p:spPr bwMode="auto">
            <a:xfrm>
              <a:off x="354977" y="5631629"/>
              <a:ext cx="1298704" cy="449551"/>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200" b="1" dirty="0">
                  <a:solidFill>
                    <a:srgbClr val="0000FF"/>
                  </a:solidFill>
                  <a:latin typeface="微软雅黑" panose="020B0503020204020204" pitchFamily="34" charset="-122"/>
                  <a:ea typeface="微软雅黑" panose="020B0503020204020204" pitchFamily="34" charset="-122"/>
                </a:rPr>
                <a:t>发送在前</a:t>
              </a:r>
              <a:endParaRPr kumimoji="1" lang="zh-CN" altLang="en-US" sz="1200" b="1" dirty="0">
                <a:solidFill>
                  <a:srgbClr val="0000FF"/>
                </a:solidFill>
                <a:latin typeface="微软雅黑" panose="020B0503020204020204" pitchFamily="34" charset="-122"/>
                <a:ea typeface="微软雅黑" panose="020B0503020204020204" pitchFamily="34" charset="-122"/>
              </a:endParaRPr>
            </a:p>
          </p:txBody>
        </p:sp>
        <p:sp>
          <p:nvSpPr>
            <p:cNvPr id="46" name="Rectangle 14"/>
            <p:cNvSpPr>
              <a:spLocks noChangeArrowheads="1"/>
            </p:cNvSpPr>
            <p:nvPr/>
          </p:nvSpPr>
          <p:spPr bwMode="auto">
            <a:xfrm>
              <a:off x="8451174" y="4590232"/>
              <a:ext cx="706717" cy="549276"/>
            </a:xfrm>
            <a:prstGeom prst="rect">
              <a:avLst/>
            </a:prstGeom>
            <a:solidFill>
              <a:srgbClr val="0000CC"/>
            </a:solidFill>
            <a:ln w="12700">
              <a:solidFill>
                <a:schemeClr val="tx1"/>
              </a:solidFill>
              <a:miter lim="800000"/>
            </a:ln>
            <a:effectLst/>
          </p:spPr>
          <p:txBody>
            <a:bodyPr wrap="none" anchor="ctr"/>
            <a:lstStyle/>
            <a:p>
              <a:pPr algn="ctr"/>
              <a:r>
                <a:rPr kumimoji="1" lang="en-US" altLang="zh-CN" sz="1200" b="1">
                  <a:solidFill>
                    <a:schemeClr val="bg1"/>
                  </a:solidFill>
                  <a:latin typeface="微软雅黑" panose="020B0503020204020204" pitchFamily="34" charset="-122"/>
                  <a:ea typeface="微软雅黑" panose="020B0503020204020204" pitchFamily="34" charset="-122"/>
                </a:rPr>
                <a:t>EOT</a:t>
              </a:r>
              <a:endParaRPr kumimoji="1" lang="en-US" altLang="zh-CN" sz="1200" b="1">
                <a:solidFill>
                  <a:schemeClr val="bg1"/>
                </a:solidFill>
                <a:latin typeface="微软雅黑" panose="020B0503020204020204" pitchFamily="34" charset="-122"/>
                <a:ea typeface="微软雅黑" panose="020B0503020204020204" pitchFamily="34" charset="-122"/>
              </a:endParaRPr>
            </a:p>
          </p:txBody>
        </p:sp>
        <p:sp>
          <p:nvSpPr>
            <p:cNvPr id="47" name="矩形 46"/>
            <p:cNvSpPr/>
            <p:nvPr/>
          </p:nvSpPr>
          <p:spPr>
            <a:xfrm>
              <a:off x="2111691" y="6316765"/>
              <a:ext cx="5865647" cy="599401"/>
            </a:xfrm>
            <a:prstGeom prst="rect">
              <a:avLst/>
            </a:prstGeom>
          </p:spPr>
          <p:txBody>
            <a:bodyPr wrap="square">
              <a:spAutoFit/>
            </a:bodyPr>
            <a:lstStyle/>
            <a:p>
              <a:pPr algn="ctr"/>
              <a:r>
                <a:rPr lang="zh-CN" altLang="zh-CN" b="1" dirty="0">
                  <a:latin typeface="微软雅黑" panose="020B0503020204020204" pitchFamily="34" charset="-122"/>
                  <a:ea typeface="微软雅黑" panose="020B0503020204020204" pitchFamily="34" charset="-122"/>
                </a:rPr>
                <a:t>用控制字符进行帧定</a:t>
              </a:r>
              <a:r>
                <a:rPr lang="zh-CN" altLang="zh-CN" b="1" dirty="0" smtClean="0">
                  <a:latin typeface="微软雅黑" panose="020B0503020204020204" pitchFamily="34" charset="-122"/>
                  <a:ea typeface="微软雅黑" panose="020B0503020204020204" pitchFamily="34" charset="-122"/>
                </a:rPr>
                <a:t>界的方法举例</a:t>
              </a:r>
              <a:endParaRPr lang="zh-CN" altLang="en-US" b="1" dirty="0">
                <a:latin typeface="微软雅黑" panose="020B0503020204020204" pitchFamily="34" charset="-122"/>
                <a:ea typeface="微软雅黑" panose="020B0503020204020204" pitchFamily="34" charset="-122"/>
              </a:endParaRPr>
            </a:p>
          </p:txBody>
        </p:sp>
        <p:sp>
          <p:nvSpPr>
            <p:cNvPr id="36" name="Rectangle 4"/>
            <p:cNvSpPr>
              <a:spLocks noChangeArrowheads="1"/>
            </p:cNvSpPr>
            <p:nvPr/>
          </p:nvSpPr>
          <p:spPr bwMode="auto">
            <a:xfrm>
              <a:off x="1035313" y="4590232"/>
              <a:ext cx="701616" cy="549276"/>
            </a:xfrm>
            <a:prstGeom prst="rect">
              <a:avLst/>
            </a:prstGeom>
            <a:solidFill>
              <a:srgbClr val="0000CC"/>
            </a:solidFill>
            <a:ln w="12700">
              <a:solidFill>
                <a:schemeClr val="tx1"/>
              </a:solidFill>
              <a:miter lim="800000"/>
            </a:ln>
            <a:effectLst/>
          </p:spPr>
          <p:txBody>
            <a:bodyPr wrap="none" anchor="ctr"/>
            <a:lstStyle/>
            <a:p>
              <a:pPr algn="ctr"/>
              <a:r>
                <a:rPr kumimoji="1" lang="en-US" altLang="zh-CN" sz="1200" b="1" dirty="0">
                  <a:solidFill>
                    <a:schemeClr val="bg1"/>
                  </a:solidFill>
                  <a:latin typeface="微软雅黑" panose="020B0503020204020204" pitchFamily="34" charset="-122"/>
                  <a:ea typeface="微软雅黑" panose="020B0503020204020204" pitchFamily="34" charset="-122"/>
                </a:rPr>
                <a:t>SOH</a:t>
              </a:r>
              <a:endParaRPr kumimoji="1" lang="en-US" altLang="zh-CN" sz="1200" b="1" dirty="0">
                <a:solidFill>
                  <a:schemeClr val="bg1"/>
                </a:solidFill>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2000" advTm="2000"/>
    </mc:Choice>
    <mc:Fallback>
      <p:transition spd="slow" advTm="2000"/>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5"/>
          <p:cNvSpPr>
            <a:spLocks noChangeArrowheads="1"/>
          </p:cNvSpPr>
          <p:nvPr/>
        </p:nvSpPr>
        <p:spPr bwMode="auto">
          <a:xfrm>
            <a:off x="466345" y="616547"/>
            <a:ext cx="8129015"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6" name="Rectangle 6"/>
          <p:cNvSpPr>
            <a:spLocks noChangeArrowheads="1"/>
          </p:cNvSpPr>
          <p:nvPr/>
        </p:nvSpPr>
        <p:spPr bwMode="auto">
          <a:xfrm>
            <a:off x="3316859" y="593457"/>
            <a:ext cx="249299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dirty="0" smtClean="0">
                <a:solidFill>
                  <a:schemeClr val="bg1"/>
                </a:solidFill>
                <a:ea typeface="微软雅黑" panose="020B0503020204020204" pitchFamily="34" charset="-122"/>
              </a:rPr>
              <a:t>计算机网络体系结构</a:t>
            </a:r>
            <a:endParaRPr lang="zh-CN" altLang="en-US" sz="2000" b="1" dirty="0">
              <a:solidFill>
                <a:schemeClr val="bg1"/>
              </a:solidFill>
              <a:ea typeface="微软雅黑" panose="020B0503020204020204" pitchFamily="34" charset="-122"/>
            </a:endParaRPr>
          </a:p>
        </p:txBody>
      </p:sp>
      <p:sp>
        <p:nvSpPr>
          <p:cNvPr id="48" name="圆角矩形 47"/>
          <p:cNvSpPr/>
          <p:nvPr/>
        </p:nvSpPr>
        <p:spPr>
          <a:xfrm>
            <a:off x="505072" y="1041128"/>
            <a:ext cx="8133856" cy="320039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grpSp>
        <p:nvGrpSpPr>
          <p:cNvPr id="49" name="组合 48"/>
          <p:cNvGrpSpPr/>
          <p:nvPr/>
        </p:nvGrpSpPr>
        <p:grpSpPr>
          <a:xfrm>
            <a:off x="1557339" y="1494207"/>
            <a:ext cx="1341438" cy="2356685"/>
            <a:chOff x="1557339" y="1623511"/>
            <a:chExt cx="1341438" cy="2356685"/>
          </a:xfrm>
        </p:grpSpPr>
        <p:sp>
          <p:nvSpPr>
            <p:cNvPr id="50" name="AutoShape 58"/>
            <p:cNvSpPr>
              <a:spLocks noChangeArrowheads="1"/>
            </p:cNvSpPr>
            <p:nvPr/>
          </p:nvSpPr>
          <p:spPr bwMode="auto">
            <a:xfrm>
              <a:off x="1560514" y="1623511"/>
              <a:ext cx="1338263" cy="2301875"/>
            </a:xfrm>
            <a:prstGeom prst="cube">
              <a:avLst>
                <a:gd name="adj" fmla="val 9144"/>
              </a:avLst>
            </a:prstGeom>
            <a:solidFill>
              <a:srgbClr val="85D1F7"/>
            </a:solidFill>
            <a:ln w="19050">
              <a:solidFill>
                <a:schemeClr val="bg1"/>
              </a:solidFill>
              <a:miter lim="800000"/>
            </a:ln>
          </p:spPr>
          <p:txBody>
            <a:bodyPr wrap="none" anchor="ctr"/>
            <a:lstStyle/>
            <a:p>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51" name="Freeform 50"/>
            <p:cNvSpPr/>
            <p:nvPr/>
          </p:nvSpPr>
          <p:spPr bwMode="auto">
            <a:xfrm>
              <a:off x="1560514" y="1872748"/>
              <a:ext cx="1330325" cy="169863"/>
            </a:xfrm>
            <a:custGeom>
              <a:avLst/>
              <a:gdLst>
                <a:gd name="T0" fmla="*/ 2147483647 w 2049"/>
                <a:gd name="T1" fmla="*/ 0 h 182"/>
                <a:gd name="T2" fmla="*/ 2147483647 w 2049"/>
                <a:gd name="T3" fmla="*/ 2147483647 h 182"/>
                <a:gd name="T4" fmla="*/ 0 w 2049"/>
                <a:gd name="T5" fmla="*/ 2147483647 h 182"/>
                <a:gd name="T6" fmla="*/ 0 60000 65536"/>
                <a:gd name="T7" fmla="*/ 0 60000 65536"/>
                <a:gd name="T8" fmla="*/ 0 60000 65536"/>
                <a:gd name="T9" fmla="*/ 0 w 2049"/>
                <a:gd name="T10" fmla="*/ 0 h 182"/>
                <a:gd name="T11" fmla="*/ 2049 w 2049"/>
                <a:gd name="T12" fmla="*/ 182 h 182"/>
              </a:gdLst>
              <a:ahLst/>
              <a:cxnLst>
                <a:cxn ang="T6">
                  <a:pos x="T0" y="T1"/>
                </a:cxn>
                <a:cxn ang="T7">
                  <a:pos x="T2" y="T3"/>
                </a:cxn>
                <a:cxn ang="T8">
                  <a:pos x="T4" y="T5"/>
                </a:cxn>
              </a:cxnLst>
              <a:rect l="T9" t="T10" r="T11" b="T12"/>
              <a:pathLst>
                <a:path w="2049" h="182">
                  <a:moveTo>
                    <a:pt x="2049" y="0"/>
                  </a:moveTo>
                  <a:lnTo>
                    <a:pt x="1870" y="179"/>
                  </a:lnTo>
                  <a:lnTo>
                    <a:pt x="0" y="182"/>
                  </a:lnTo>
                </a:path>
              </a:pathLst>
            </a:custGeom>
            <a:noFill/>
            <a:ln w="19050">
              <a:solidFill>
                <a:schemeClr val="bg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52" name="Freeform 59"/>
            <p:cNvSpPr/>
            <p:nvPr/>
          </p:nvSpPr>
          <p:spPr bwMode="auto">
            <a:xfrm>
              <a:off x="1560514" y="2185486"/>
              <a:ext cx="1328738" cy="169862"/>
            </a:xfrm>
            <a:custGeom>
              <a:avLst/>
              <a:gdLst>
                <a:gd name="T0" fmla="*/ 2147483647 w 2049"/>
                <a:gd name="T1" fmla="*/ 0 h 182"/>
                <a:gd name="T2" fmla="*/ 2147483647 w 2049"/>
                <a:gd name="T3" fmla="*/ 2147483647 h 182"/>
                <a:gd name="T4" fmla="*/ 0 w 2049"/>
                <a:gd name="T5" fmla="*/ 2147483647 h 182"/>
                <a:gd name="T6" fmla="*/ 0 60000 65536"/>
                <a:gd name="T7" fmla="*/ 0 60000 65536"/>
                <a:gd name="T8" fmla="*/ 0 60000 65536"/>
                <a:gd name="T9" fmla="*/ 0 w 2049"/>
                <a:gd name="T10" fmla="*/ 0 h 182"/>
                <a:gd name="T11" fmla="*/ 2049 w 2049"/>
                <a:gd name="T12" fmla="*/ 182 h 182"/>
              </a:gdLst>
              <a:ahLst/>
              <a:cxnLst>
                <a:cxn ang="T6">
                  <a:pos x="T0" y="T1"/>
                </a:cxn>
                <a:cxn ang="T7">
                  <a:pos x="T2" y="T3"/>
                </a:cxn>
                <a:cxn ang="T8">
                  <a:pos x="T4" y="T5"/>
                </a:cxn>
              </a:cxnLst>
              <a:rect l="T9" t="T10" r="T11" b="T12"/>
              <a:pathLst>
                <a:path w="2049" h="182">
                  <a:moveTo>
                    <a:pt x="2049" y="0"/>
                  </a:moveTo>
                  <a:lnTo>
                    <a:pt x="1870" y="179"/>
                  </a:lnTo>
                  <a:lnTo>
                    <a:pt x="0" y="182"/>
                  </a:lnTo>
                </a:path>
              </a:pathLst>
            </a:custGeom>
            <a:noFill/>
            <a:ln w="19050">
              <a:solidFill>
                <a:schemeClr val="bg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53" name="Freeform 60"/>
            <p:cNvSpPr/>
            <p:nvPr/>
          </p:nvSpPr>
          <p:spPr bwMode="auto">
            <a:xfrm>
              <a:off x="1560514" y="2498223"/>
              <a:ext cx="1328738" cy="169863"/>
            </a:xfrm>
            <a:custGeom>
              <a:avLst/>
              <a:gdLst>
                <a:gd name="T0" fmla="*/ 2147483647 w 2049"/>
                <a:gd name="T1" fmla="*/ 0 h 182"/>
                <a:gd name="T2" fmla="*/ 2147483647 w 2049"/>
                <a:gd name="T3" fmla="*/ 2147483647 h 182"/>
                <a:gd name="T4" fmla="*/ 0 w 2049"/>
                <a:gd name="T5" fmla="*/ 2147483647 h 182"/>
                <a:gd name="T6" fmla="*/ 0 60000 65536"/>
                <a:gd name="T7" fmla="*/ 0 60000 65536"/>
                <a:gd name="T8" fmla="*/ 0 60000 65536"/>
                <a:gd name="T9" fmla="*/ 0 w 2049"/>
                <a:gd name="T10" fmla="*/ 0 h 182"/>
                <a:gd name="T11" fmla="*/ 2049 w 2049"/>
                <a:gd name="T12" fmla="*/ 182 h 182"/>
              </a:gdLst>
              <a:ahLst/>
              <a:cxnLst>
                <a:cxn ang="T6">
                  <a:pos x="T0" y="T1"/>
                </a:cxn>
                <a:cxn ang="T7">
                  <a:pos x="T2" y="T3"/>
                </a:cxn>
                <a:cxn ang="T8">
                  <a:pos x="T4" y="T5"/>
                </a:cxn>
              </a:cxnLst>
              <a:rect l="T9" t="T10" r="T11" b="T12"/>
              <a:pathLst>
                <a:path w="2049" h="182">
                  <a:moveTo>
                    <a:pt x="2049" y="0"/>
                  </a:moveTo>
                  <a:lnTo>
                    <a:pt x="1870" y="179"/>
                  </a:lnTo>
                  <a:lnTo>
                    <a:pt x="0" y="182"/>
                  </a:lnTo>
                </a:path>
              </a:pathLst>
            </a:custGeom>
            <a:noFill/>
            <a:ln w="19050">
              <a:solidFill>
                <a:schemeClr val="bg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54" name="Freeform 61"/>
            <p:cNvSpPr/>
            <p:nvPr/>
          </p:nvSpPr>
          <p:spPr bwMode="auto">
            <a:xfrm>
              <a:off x="1560514" y="2810961"/>
              <a:ext cx="1328738" cy="171450"/>
            </a:xfrm>
            <a:custGeom>
              <a:avLst/>
              <a:gdLst>
                <a:gd name="T0" fmla="*/ 2147483647 w 2049"/>
                <a:gd name="T1" fmla="*/ 0 h 185"/>
                <a:gd name="T2" fmla="*/ 2147483647 w 2049"/>
                <a:gd name="T3" fmla="*/ 2147483647 h 185"/>
                <a:gd name="T4" fmla="*/ 0 w 2049"/>
                <a:gd name="T5" fmla="*/ 2147483647 h 185"/>
                <a:gd name="T6" fmla="*/ 0 60000 65536"/>
                <a:gd name="T7" fmla="*/ 0 60000 65536"/>
                <a:gd name="T8" fmla="*/ 0 60000 65536"/>
                <a:gd name="T9" fmla="*/ 0 w 2049"/>
                <a:gd name="T10" fmla="*/ 0 h 185"/>
                <a:gd name="T11" fmla="*/ 2049 w 2049"/>
                <a:gd name="T12" fmla="*/ 185 h 185"/>
              </a:gdLst>
              <a:ahLst/>
              <a:cxnLst>
                <a:cxn ang="T6">
                  <a:pos x="T0" y="T1"/>
                </a:cxn>
                <a:cxn ang="T7">
                  <a:pos x="T2" y="T3"/>
                </a:cxn>
                <a:cxn ang="T8">
                  <a:pos x="T4" y="T5"/>
                </a:cxn>
              </a:cxnLst>
              <a:rect l="T9" t="T10" r="T11" b="T12"/>
              <a:pathLst>
                <a:path w="2049" h="185">
                  <a:moveTo>
                    <a:pt x="2049" y="0"/>
                  </a:moveTo>
                  <a:lnTo>
                    <a:pt x="1873" y="185"/>
                  </a:lnTo>
                  <a:lnTo>
                    <a:pt x="0" y="182"/>
                  </a:lnTo>
                </a:path>
              </a:pathLst>
            </a:custGeom>
            <a:noFill/>
            <a:ln w="19050">
              <a:solidFill>
                <a:schemeClr val="bg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55" name="Freeform 62"/>
            <p:cNvSpPr/>
            <p:nvPr/>
          </p:nvSpPr>
          <p:spPr bwMode="auto">
            <a:xfrm>
              <a:off x="1558927" y="3122111"/>
              <a:ext cx="1330325" cy="174625"/>
            </a:xfrm>
            <a:custGeom>
              <a:avLst/>
              <a:gdLst>
                <a:gd name="T0" fmla="*/ 2147483647 w 2049"/>
                <a:gd name="T1" fmla="*/ 0 h 187"/>
                <a:gd name="T2" fmla="*/ 2147483647 w 2049"/>
                <a:gd name="T3" fmla="*/ 2147483647 h 187"/>
                <a:gd name="T4" fmla="*/ 0 w 2049"/>
                <a:gd name="T5" fmla="*/ 2147483647 h 187"/>
                <a:gd name="T6" fmla="*/ 0 60000 65536"/>
                <a:gd name="T7" fmla="*/ 0 60000 65536"/>
                <a:gd name="T8" fmla="*/ 0 60000 65536"/>
                <a:gd name="T9" fmla="*/ 0 w 2049"/>
                <a:gd name="T10" fmla="*/ 0 h 187"/>
                <a:gd name="T11" fmla="*/ 2049 w 2049"/>
                <a:gd name="T12" fmla="*/ 187 h 187"/>
              </a:gdLst>
              <a:ahLst/>
              <a:cxnLst>
                <a:cxn ang="T6">
                  <a:pos x="T0" y="T1"/>
                </a:cxn>
                <a:cxn ang="T7">
                  <a:pos x="T2" y="T3"/>
                </a:cxn>
                <a:cxn ang="T8">
                  <a:pos x="T4" y="T5"/>
                </a:cxn>
              </a:cxnLst>
              <a:rect l="T9" t="T10" r="T11" b="T12"/>
              <a:pathLst>
                <a:path w="2049" h="187">
                  <a:moveTo>
                    <a:pt x="2049" y="0"/>
                  </a:moveTo>
                  <a:lnTo>
                    <a:pt x="1863" y="187"/>
                  </a:lnTo>
                  <a:lnTo>
                    <a:pt x="0" y="182"/>
                  </a:lnTo>
                </a:path>
              </a:pathLst>
            </a:custGeom>
            <a:noFill/>
            <a:ln w="19050">
              <a:solidFill>
                <a:schemeClr val="bg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56" name="Freeform 63"/>
            <p:cNvSpPr/>
            <p:nvPr/>
          </p:nvSpPr>
          <p:spPr bwMode="auto">
            <a:xfrm>
              <a:off x="1557339" y="3434848"/>
              <a:ext cx="1330325" cy="169863"/>
            </a:xfrm>
            <a:custGeom>
              <a:avLst/>
              <a:gdLst>
                <a:gd name="T0" fmla="*/ 2147483647 w 2049"/>
                <a:gd name="T1" fmla="*/ 0 h 182"/>
                <a:gd name="T2" fmla="*/ 2147483647 w 2049"/>
                <a:gd name="T3" fmla="*/ 2147483647 h 182"/>
                <a:gd name="T4" fmla="*/ 0 w 2049"/>
                <a:gd name="T5" fmla="*/ 2147483647 h 182"/>
                <a:gd name="T6" fmla="*/ 0 60000 65536"/>
                <a:gd name="T7" fmla="*/ 0 60000 65536"/>
                <a:gd name="T8" fmla="*/ 0 60000 65536"/>
                <a:gd name="T9" fmla="*/ 0 w 2049"/>
                <a:gd name="T10" fmla="*/ 0 h 182"/>
                <a:gd name="T11" fmla="*/ 2049 w 2049"/>
                <a:gd name="T12" fmla="*/ 182 h 182"/>
              </a:gdLst>
              <a:ahLst/>
              <a:cxnLst>
                <a:cxn ang="T6">
                  <a:pos x="T0" y="T1"/>
                </a:cxn>
                <a:cxn ang="T7">
                  <a:pos x="T2" y="T3"/>
                </a:cxn>
                <a:cxn ang="T8">
                  <a:pos x="T4" y="T5"/>
                </a:cxn>
              </a:cxnLst>
              <a:rect l="T9" t="T10" r="T11" b="T12"/>
              <a:pathLst>
                <a:path w="2049" h="182">
                  <a:moveTo>
                    <a:pt x="2049" y="0"/>
                  </a:moveTo>
                  <a:lnTo>
                    <a:pt x="1870" y="179"/>
                  </a:lnTo>
                  <a:lnTo>
                    <a:pt x="0" y="182"/>
                  </a:lnTo>
                </a:path>
              </a:pathLst>
            </a:custGeom>
            <a:noFill/>
            <a:ln w="19050">
              <a:solidFill>
                <a:schemeClr val="bg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57" name="Text Box 22"/>
            <p:cNvSpPr txBox="1">
              <a:spLocks noChangeArrowheads="1"/>
            </p:cNvSpPr>
            <p:nvPr/>
          </p:nvSpPr>
          <p:spPr bwMode="auto">
            <a:xfrm>
              <a:off x="2027239" y="1779086"/>
              <a:ext cx="608013"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100" b="1">
                  <a:latin typeface="微软雅黑" panose="020B0503020204020204" pitchFamily="34" charset="-122"/>
                  <a:ea typeface="微软雅黑" panose="020B0503020204020204" pitchFamily="34" charset="-122"/>
                </a:rPr>
                <a:t>应用层</a:t>
              </a:r>
              <a:endParaRPr kumimoji="1" lang="zh-CN" altLang="en-US" sz="1100" b="1">
                <a:latin typeface="微软雅黑" panose="020B0503020204020204" pitchFamily="34" charset="-122"/>
                <a:ea typeface="微软雅黑" panose="020B0503020204020204" pitchFamily="34" charset="-122"/>
              </a:endParaRPr>
            </a:p>
          </p:txBody>
        </p:sp>
        <p:sp>
          <p:nvSpPr>
            <p:cNvPr id="58" name="Text Box 23"/>
            <p:cNvSpPr txBox="1">
              <a:spLocks noChangeArrowheads="1"/>
            </p:cNvSpPr>
            <p:nvPr/>
          </p:nvSpPr>
          <p:spPr bwMode="auto">
            <a:xfrm>
              <a:off x="2006602" y="2707916"/>
              <a:ext cx="608012"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100" b="1" dirty="0">
                  <a:latin typeface="微软雅黑" panose="020B0503020204020204" pitchFamily="34" charset="-122"/>
                  <a:ea typeface="微软雅黑" panose="020B0503020204020204" pitchFamily="34" charset="-122"/>
                </a:rPr>
                <a:t>运输层</a:t>
              </a:r>
              <a:endParaRPr kumimoji="1" lang="zh-CN" altLang="en-US" sz="1100" b="1" dirty="0">
                <a:latin typeface="微软雅黑" panose="020B0503020204020204" pitchFamily="34" charset="-122"/>
                <a:ea typeface="微软雅黑" panose="020B0503020204020204" pitchFamily="34" charset="-122"/>
              </a:endParaRPr>
            </a:p>
          </p:txBody>
        </p:sp>
        <p:sp>
          <p:nvSpPr>
            <p:cNvPr id="59" name="Text Box 24"/>
            <p:cNvSpPr txBox="1">
              <a:spLocks noChangeArrowheads="1"/>
            </p:cNvSpPr>
            <p:nvPr/>
          </p:nvSpPr>
          <p:spPr bwMode="auto">
            <a:xfrm>
              <a:off x="2014539" y="3006223"/>
              <a:ext cx="608013"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100" b="1">
                  <a:latin typeface="微软雅黑" panose="020B0503020204020204" pitchFamily="34" charset="-122"/>
                  <a:ea typeface="微软雅黑" panose="020B0503020204020204" pitchFamily="34" charset="-122"/>
                </a:rPr>
                <a:t>网络层</a:t>
              </a:r>
              <a:endParaRPr kumimoji="1" lang="zh-CN" altLang="en-US" sz="1100" b="1">
                <a:latin typeface="微软雅黑" panose="020B0503020204020204" pitchFamily="34" charset="-122"/>
                <a:ea typeface="微软雅黑" panose="020B0503020204020204" pitchFamily="34" charset="-122"/>
              </a:endParaRPr>
            </a:p>
          </p:txBody>
        </p:sp>
        <p:sp>
          <p:nvSpPr>
            <p:cNvPr id="60" name="Text Box 54"/>
            <p:cNvSpPr txBox="1">
              <a:spLocks noChangeArrowheads="1"/>
            </p:cNvSpPr>
            <p:nvPr/>
          </p:nvSpPr>
          <p:spPr bwMode="auto">
            <a:xfrm>
              <a:off x="2014539" y="2079123"/>
              <a:ext cx="608013"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100" b="1">
                  <a:latin typeface="微软雅黑" panose="020B0503020204020204" pitchFamily="34" charset="-122"/>
                  <a:ea typeface="微软雅黑" panose="020B0503020204020204" pitchFamily="34" charset="-122"/>
                </a:rPr>
                <a:t>表示层</a:t>
              </a:r>
              <a:endParaRPr kumimoji="1" lang="zh-CN" altLang="en-US" sz="1100" b="1">
                <a:latin typeface="微软雅黑" panose="020B0503020204020204" pitchFamily="34" charset="-122"/>
                <a:ea typeface="微软雅黑" panose="020B0503020204020204" pitchFamily="34" charset="-122"/>
              </a:endParaRPr>
            </a:p>
          </p:txBody>
        </p:sp>
        <p:sp>
          <p:nvSpPr>
            <p:cNvPr id="61" name="Text Box 55"/>
            <p:cNvSpPr txBox="1">
              <a:spLocks noChangeArrowheads="1"/>
            </p:cNvSpPr>
            <p:nvPr/>
          </p:nvSpPr>
          <p:spPr bwMode="auto">
            <a:xfrm>
              <a:off x="2014539" y="2391861"/>
              <a:ext cx="608013"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100" b="1">
                  <a:latin typeface="微软雅黑" panose="020B0503020204020204" pitchFamily="34" charset="-122"/>
                  <a:ea typeface="微软雅黑" panose="020B0503020204020204" pitchFamily="34" charset="-122"/>
                </a:rPr>
                <a:t>会话层</a:t>
              </a:r>
              <a:endParaRPr kumimoji="1" lang="zh-CN" altLang="en-US" sz="1100" b="1">
                <a:latin typeface="微软雅黑" panose="020B0503020204020204" pitchFamily="34" charset="-122"/>
                <a:ea typeface="微软雅黑" panose="020B0503020204020204" pitchFamily="34" charset="-122"/>
              </a:endParaRPr>
            </a:p>
          </p:txBody>
        </p:sp>
        <p:sp>
          <p:nvSpPr>
            <p:cNvPr id="62" name="Text Box 56"/>
            <p:cNvSpPr txBox="1">
              <a:spLocks noChangeArrowheads="1"/>
            </p:cNvSpPr>
            <p:nvPr/>
          </p:nvSpPr>
          <p:spPr bwMode="auto">
            <a:xfrm>
              <a:off x="1911352" y="3314198"/>
              <a:ext cx="889000"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100" b="1" dirty="0">
                  <a:solidFill>
                    <a:srgbClr val="C00000"/>
                  </a:solidFill>
                  <a:latin typeface="微软雅黑" panose="020B0503020204020204" pitchFamily="34" charset="-122"/>
                  <a:ea typeface="微软雅黑" panose="020B0503020204020204" pitchFamily="34" charset="-122"/>
                </a:rPr>
                <a:t>数据链路层</a:t>
              </a:r>
              <a:endParaRPr kumimoji="1" lang="zh-CN" altLang="en-US" sz="1100" b="1" dirty="0">
                <a:solidFill>
                  <a:srgbClr val="C00000"/>
                </a:solidFill>
                <a:latin typeface="微软雅黑" panose="020B0503020204020204" pitchFamily="34" charset="-122"/>
                <a:ea typeface="微软雅黑" panose="020B0503020204020204" pitchFamily="34" charset="-122"/>
              </a:endParaRPr>
            </a:p>
          </p:txBody>
        </p:sp>
        <p:sp>
          <p:nvSpPr>
            <p:cNvPr id="63" name="Text Box 57"/>
            <p:cNvSpPr txBox="1">
              <a:spLocks noChangeArrowheads="1"/>
            </p:cNvSpPr>
            <p:nvPr/>
          </p:nvSpPr>
          <p:spPr bwMode="auto">
            <a:xfrm>
              <a:off x="2014539" y="3638048"/>
              <a:ext cx="608013"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100" b="1">
                  <a:latin typeface="微软雅黑" panose="020B0503020204020204" pitchFamily="34" charset="-122"/>
                  <a:ea typeface="微软雅黑" panose="020B0503020204020204" pitchFamily="34" charset="-122"/>
                </a:rPr>
                <a:t>物理层</a:t>
              </a:r>
              <a:endParaRPr kumimoji="1" lang="zh-CN" altLang="en-US" sz="1100" b="1">
                <a:latin typeface="微软雅黑" panose="020B0503020204020204" pitchFamily="34" charset="-122"/>
                <a:ea typeface="微软雅黑" panose="020B0503020204020204" pitchFamily="34" charset="-122"/>
              </a:endParaRPr>
            </a:p>
          </p:txBody>
        </p:sp>
        <p:sp>
          <p:nvSpPr>
            <p:cNvPr id="64" name="Text Box 43"/>
            <p:cNvSpPr txBox="1">
              <a:spLocks noChangeArrowheads="1"/>
            </p:cNvSpPr>
            <p:nvPr/>
          </p:nvSpPr>
          <p:spPr bwMode="auto">
            <a:xfrm>
              <a:off x="1622427" y="1683083"/>
              <a:ext cx="271462" cy="2297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85000"/>
                </a:lnSpc>
              </a:pPr>
              <a:r>
                <a:rPr kumimoji="1" lang="en-US" altLang="zh-CN" sz="1100" b="1" dirty="0">
                  <a:latin typeface="微软雅黑" panose="020B0503020204020204" pitchFamily="34" charset="-122"/>
                  <a:ea typeface="微软雅黑" panose="020B0503020204020204" pitchFamily="34" charset="-122"/>
                </a:rPr>
                <a:t>7</a:t>
              </a:r>
              <a:endParaRPr kumimoji="1" lang="en-US" altLang="zh-CN" sz="1100" b="1" dirty="0">
                <a:latin typeface="微软雅黑" panose="020B0503020204020204" pitchFamily="34" charset="-122"/>
                <a:ea typeface="微软雅黑" panose="020B0503020204020204" pitchFamily="34" charset="-122"/>
              </a:endParaRPr>
            </a:p>
            <a:p>
              <a:pPr>
                <a:lnSpc>
                  <a:spcPct val="185000"/>
                </a:lnSpc>
              </a:pPr>
              <a:r>
                <a:rPr kumimoji="1" lang="en-US" altLang="zh-CN" sz="1100" b="1" dirty="0">
                  <a:latin typeface="微软雅黑" panose="020B0503020204020204" pitchFamily="34" charset="-122"/>
                  <a:ea typeface="微软雅黑" panose="020B0503020204020204" pitchFamily="34" charset="-122"/>
                </a:rPr>
                <a:t>6</a:t>
              </a:r>
              <a:endParaRPr kumimoji="1" lang="en-US" altLang="zh-CN" sz="1100" b="1" dirty="0">
                <a:latin typeface="微软雅黑" panose="020B0503020204020204" pitchFamily="34" charset="-122"/>
                <a:ea typeface="微软雅黑" panose="020B0503020204020204" pitchFamily="34" charset="-122"/>
              </a:endParaRPr>
            </a:p>
            <a:p>
              <a:pPr>
                <a:lnSpc>
                  <a:spcPct val="185000"/>
                </a:lnSpc>
              </a:pPr>
              <a:r>
                <a:rPr kumimoji="1" lang="en-US" altLang="zh-CN" sz="1100" b="1" dirty="0">
                  <a:latin typeface="微软雅黑" panose="020B0503020204020204" pitchFamily="34" charset="-122"/>
                  <a:ea typeface="微软雅黑" panose="020B0503020204020204" pitchFamily="34" charset="-122"/>
                </a:rPr>
                <a:t>5</a:t>
              </a:r>
              <a:endParaRPr kumimoji="1" lang="en-US" altLang="zh-CN" sz="1100" b="1" dirty="0">
                <a:latin typeface="微软雅黑" panose="020B0503020204020204" pitchFamily="34" charset="-122"/>
                <a:ea typeface="微软雅黑" panose="020B0503020204020204" pitchFamily="34" charset="-122"/>
              </a:endParaRPr>
            </a:p>
            <a:p>
              <a:pPr>
                <a:lnSpc>
                  <a:spcPct val="185000"/>
                </a:lnSpc>
              </a:pPr>
              <a:r>
                <a:rPr kumimoji="1" lang="en-US" altLang="zh-CN" sz="1100" b="1" dirty="0">
                  <a:latin typeface="微软雅黑" panose="020B0503020204020204" pitchFamily="34" charset="-122"/>
                  <a:ea typeface="微软雅黑" panose="020B0503020204020204" pitchFamily="34" charset="-122"/>
                </a:rPr>
                <a:t>4</a:t>
              </a:r>
              <a:endParaRPr kumimoji="1" lang="en-US" altLang="zh-CN" sz="1100" b="1" dirty="0">
                <a:latin typeface="微软雅黑" panose="020B0503020204020204" pitchFamily="34" charset="-122"/>
                <a:ea typeface="微软雅黑" panose="020B0503020204020204" pitchFamily="34" charset="-122"/>
              </a:endParaRPr>
            </a:p>
            <a:p>
              <a:pPr>
                <a:lnSpc>
                  <a:spcPct val="185000"/>
                </a:lnSpc>
              </a:pPr>
              <a:r>
                <a:rPr kumimoji="1" lang="en-US" altLang="zh-CN" sz="1100" b="1" dirty="0">
                  <a:latin typeface="微软雅黑" panose="020B0503020204020204" pitchFamily="34" charset="-122"/>
                  <a:ea typeface="微软雅黑" panose="020B0503020204020204" pitchFamily="34" charset="-122"/>
                </a:rPr>
                <a:t>3</a:t>
              </a:r>
              <a:endParaRPr kumimoji="1" lang="en-US" altLang="zh-CN" sz="1100" b="1" dirty="0">
                <a:latin typeface="微软雅黑" panose="020B0503020204020204" pitchFamily="34" charset="-122"/>
                <a:ea typeface="微软雅黑" panose="020B0503020204020204" pitchFamily="34" charset="-122"/>
              </a:endParaRPr>
            </a:p>
            <a:p>
              <a:pPr>
                <a:lnSpc>
                  <a:spcPct val="185000"/>
                </a:lnSpc>
              </a:pPr>
              <a:r>
                <a:rPr kumimoji="1" lang="en-US" altLang="zh-CN" sz="1100" b="1" dirty="0">
                  <a:latin typeface="微软雅黑" panose="020B0503020204020204" pitchFamily="34" charset="-122"/>
                  <a:ea typeface="微软雅黑" panose="020B0503020204020204" pitchFamily="34" charset="-122"/>
                </a:rPr>
                <a:t>2</a:t>
              </a:r>
              <a:endParaRPr kumimoji="1" lang="en-US" altLang="zh-CN" sz="1100" b="1" dirty="0">
                <a:latin typeface="微软雅黑" panose="020B0503020204020204" pitchFamily="34" charset="-122"/>
                <a:ea typeface="微软雅黑" panose="020B0503020204020204" pitchFamily="34" charset="-122"/>
              </a:endParaRPr>
            </a:p>
            <a:p>
              <a:pPr>
                <a:lnSpc>
                  <a:spcPct val="185000"/>
                </a:lnSpc>
              </a:pPr>
              <a:r>
                <a:rPr kumimoji="1" lang="en-US" altLang="zh-CN" sz="1100" b="1" dirty="0">
                  <a:latin typeface="微软雅黑" panose="020B0503020204020204" pitchFamily="34" charset="-122"/>
                  <a:ea typeface="微软雅黑" panose="020B0503020204020204" pitchFamily="34" charset="-122"/>
                </a:rPr>
                <a:t>1</a:t>
              </a:r>
              <a:endParaRPr kumimoji="1" lang="en-US" altLang="zh-CN" sz="1100" b="1" dirty="0">
                <a:latin typeface="微软雅黑" panose="020B0503020204020204" pitchFamily="34" charset="-122"/>
                <a:ea typeface="微软雅黑" panose="020B0503020204020204" pitchFamily="34" charset="-122"/>
              </a:endParaRPr>
            </a:p>
          </p:txBody>
        </p:sp>
      </p:grpSp>
      <p:sp>
        <p:nvSpPr>
          <p:cNvPr id="65" name="Text Box 13"/>
          <p:cNvSpPr txBox="1">
            <a:spLocks noChangeArrowheads="1"/>
          </p:cNvSpPr>
          <p:nvPr/>
        </p:nvSpPr>
        <p:spPr bwMode="auto">
          <a:xfrm>
            <a:off x="1156623" y="1157657"/>
            <a:ext cx="216918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400" b="1" dirty="0">
                <a:solidFill>
                  <a:srgbClr val="000099"/>
                </a:solidFill>
                <a:latin typeface="微软雅黑" panose="020B0503020204020204" pitchFamily="34" charset="-122"/>
                <a:ea typeface="微软雅黑" panose="020B0503020204020204" pitchFamily="34" charset="-122"/>
              </a:rPr>
              <a:t>OSI </a:t>
            </a:r>
            <a:r>
              <a:rPr kumimoji="1" lang="zh-CN" altLang="en-US" sz="1400" b="1" dirty="0" smtClean="0">
                <a:solidFill>
                  <a:srgbClr val="000099"/>
                </a:solidFill>
                <a:latin typeface="微软雅黑" panose="020B0503020204020204" pitchFamily="34" charset="-122"/>
                <a:ea typeface="微软雅黑" panose="020B0503020204020204" pitchFamily="34" charset="-122"/>
              </a:rPr>
              <a:t>的</a:t>
            </a:r>
            <a:r>
              <a:rPr kumimoji="1" lang="zh-CN" altLang="en-US" sz="1400" b="1" dirty="0">
                <a:solidFill>
                  <a:srgbClr val="000099"/>
                </a:solidFill>
                <a:latin typeface="微软雅黑" panose="020B0503020204020204" pitchFamily="34" charset="-122"/>
                <a:ea typeface="微软雅黑" panose="020B0503020204020204" pitchFamily="34" charset="-122"/>
              </a:rPr>
              <a:t>七</a:t>
            </a:r>
            <a:r>
              <a:rPr kumimoji="1" lang="zh-CN" altLang="en-US" sz="1400" b="1" dirty="0" smtClean="0">
                <a:solidFill>
                  <a:srgbClr val="000099"/>
                </a:solidFill>
                <a:latin typeface="微软雅黑" panose="020B0503020204020204" pitchFamily="34" charset="-122"/>
                <a:ea typeface="微软雅黑" panose="020B0503020204020204" pitchFamily="34" charset="-122"/>
              </a:rPr>
              <a:t>层</a:t>
            </a:r>
            <a:r>
              <a:rPr kumimoji="1" lang="zh-CN" altLang="en-US" sz="1400" b="1" dirty="0">
                <a:solidFill>
                  <a:srgbClr val="000099"/>
                </a:solidFill>
                <a:latin typeface="微软雅黑" panose="020B0503020204020204" pitchFamily="34" charset="-122"/>
                <a:ea typeface="微软雅黑" panose="020B0503020204020204" pitchFamily="34" charset="-122"/>
              </a:rPr>
              <a:t>协议</a:t>
            </a:r>
            <a:r>
              <a:rPr kumimoji="1" lang="zh-CN" altLang="en-US" sz="1400" b="1" dirty="0" smtClean="0">
                <a:solidFill>
                  <a:srgbClr val="000099"/>
                </a:solidFill>
                <a:latin typeface="微软雅黑" panose="020B0503020204020204" pitchFamily="34" charset="-122"/>
                <a:ea typeface="微软雅黑" panose="020B0503020204020204" pitchFamily="34" charset="-122"/>
              </a:rPr>
              <a:t>体系结构</a:t>
            </a:r>
            <a:endParaRPr kumimoji="1" lang="zh-CN" altLang="en-US" sz="1400" b="1" dirty="0">
              <a:solidFill>
                <a:srgbClr val="000099"/>
              </a:solidFill>
              <a:latin typeface="微软雅黑" panose="020B0503020204020204" pitchFamily="34" charset="-122"/>
              <a:ea typeface="微软雅黑" panose="020B0503020204020204" pitchFamily="34" charset="-122"/>
            </a:endParaRPr>
          </a:p>
        </p:txBody>
      </p:sp>
      <p:sp>
        <p:nvSpPr>
          <p:cNvPr id="66" name="Text Box 12"/>
          <p:cNvSpPr txBox="1">
            <a:spLocks noChangeArrowheads="1"/>
          </p:cNvSpPr>
          <p:nvPr/>
        </p:nvSpPr>
        <p:spPr bwMode="auto">
          <a:xfrm>
            <a:off x="3432593" y="1146544"/>
            <a:ext cx="246195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400" b="1" dirty="0">
                <a:latin typeface="微软雅黑" panose="020B0503020204020204" pitchFamily="34" charset="-122"/>
                <a:ea typeface="微软雅黑" panose="020B0503020204020204" pitchFamily="34" charset="-122"/>
              </a:rPr>
              <a:t>TCP/IP </a:t>
            </a:r>
            <a:r>
              <a:rPr kumimoji="1" lang="zh-CN" altLang="en-US" sz="1400" b="1" dirty="0" smtClean="0">
                <a:latin typeface="微软雅黑" panose="020B0503020204020204" pitchFamily="34" charset="-122"/>
                <a:ea typeface="微软雅黑" panose="020B0503020204020204" pitchFamily="34" charset="-122"/>
              </a:rPr>
              <a:t>的四层协议体系结构</a:t>
            </a:r>
            <a:endParaRPr kumimoji="1" lang="zh-CN" altLang="en-US" sz="1400" b="1" dirty="0">
              <a:latin typeface="微软雅黑" panose="020B0503020204020204" pitchFamily="34" charset="-122"/>
              <a:ea typeface="微软雅黑" panose="020B0503020204020204" pitchFamily="34" charset="-122"/>
            </a:endParaRPr>
          </a:p>
        </p:txBody>
      </p:sp>
      <p:sp>
        <p:nvSpPr>
          <p:cNvPr id="67" name="Text Box 95"/>
          <p:cNvSpPr txBox="1">
            <a:spLocks noChangeArrowheads="1"/>
          </p:cNvSpPr>
          <p:nvPr/>
        </p:nvSpPr>
        <p:spPr bwMode="auto">
          <a:xfrm>
            <a:off x="1993066" y="3796082"/>
            <a:ext cx="392112"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200" b="1" dirty="0">
                <a:latin typeface="微软雅黑" panose="020B0503020204020204" pitchFamily="34" charset="-122"/>
                <a:ea typeface="微软雅黑" panose="020B0503020204020204" pitchFamily="34" charset="-122"/>
              </a:rPr>
              <a:t>(a)</a:t>
            </a:r>
            <a:endParaRPr kumimoji="1" lang="en-US" altLang="zh-CN" sz="1200" b="1" dirty="0">
              <a:latin typeface="微软雅黑" panose="020B0503020204020204" pitchFamily="34" charset="-122"/>
              <a:ea typeface="微软雅黑" panose="020B0503020204020204" pitchFamily="34" charset="-122"/>
            </a:endParaRPr>
          </a:p>
        </p:txBody>
      </p:sp>
      <p:sp>
        <p:nvSpPr>
          <p:cNvPr id="68" name="Text Box 96"/>
          <p:cNvSpPr txBox="1">
            <a:spLocks noChangeArrowheads="1"/>
          </p:cNvSpPr>
          <p:nvPr/>
        </p:nvSpPr>
        <p:spPr bwMode="auto">
          <a:xfrm>
            <a:off x="4328191" y="3796082"/>
            <a:ext cx="404813"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200" b="1" dirty="0">
                <a:latin typeface="微软雅黑" panose="020B0503020204020204" pitchFamily="34" charset="-122"/>
                <a:ea typeface="微软雅黑" panose="020B0503020204020204" pitchFamily="34" charset="-122"/>
              </a:rPr>
              <a:t>(b)</a:t>
            </a:r>
            <a:endParaRPr kumimoji="1" lang="en-US" altLang="zh-CN" sz="1200" b="1" dirty="0">
              <a:latin typeface="微软雅黑" panose="020B0503020204020204" pitchFamily="34" charset="-122"/>
              <a:ea typeface="微软雅黑" panose="020B0503020204020204" pitchFamily="34" charset="-122"/>
            </a:endParaRPr>
          </a:p>
        </p:txBody>
      </p:sp>
      <p:sp>
        <p:nvSpPr>
          <p:cNvPr id="69" name="Text Box 97"/>
          <p:cNvSpPr txBox="1">
            <a:spLocks noChangeArrowheads="1"/>
          </p:cNvSpPr>
          <p:nvPr/>
        </p:nvSpPr>
        <p:spPr bwMode="auto">
          <a:xfrm>
            <a:off x="6655970" y="3804103"/>
            <a:ext cx="38417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200" b="1">
                <a:latin typeface="微软雅黑" panose="020B0503020204020204" pitchFamily="34" charset="-122"/>
                <a:ea typeface="微软雅黑" panose="020B0503020204020204" pitchFamily="34" charset="-122"/>
              </a:rPr>
              <a:t>(c)</a:t>
            </a:r>
            <a:endParaRPr kumimoji="1" lang="en-US" altLang="zh-CN" sz="1200" b="1">
              <a:latin typeface="微软雅黑" panose="020B0503020204020204" pitchFamily="34" charset="-122"/>
              <a:ea typeface="微软雅黑" panose="020B0503020204020204" pitchFamily="34" charset="-122"/>
            </a:endParaRPr>
          </a:p>
        </p:txBody>
      </p:sp>
      <p:sp>
        <p:nvSpPr>
          <p:cNvPr id="70" name="Text Box 113"/>
          <p:cNvSpPr txBox="1">
            <a:spLocks noChangeArrowheads="1"/>
          </p:cNvSpPr>
          <p:nvPr/>
        </p:nvSpPr>
        <p:spPr bwMode="auto">
          <a:xfrm>
            <a:off x="5946357" y="1141782"/>
            <a:ext cx="18002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eaLnBrk="1" fontAlgn="auto" hangingPunct="1">
              <a:spcBef>
                <a:spcPts val="0"/>
              </a:spcBef>
              <a:spcAft>
                <a:spcPts val="0"/>
              </a:spcAft>
              <a:defRPr/>
            </a:pPr>
            <a:r>
              <a:rPr lang="zh-CN" altLang="en-US" sz="1400" b="1" dirty="0">
                <a:solidFill>
                  <a:srgbClr val="C00000"/>
                </a:solidFill>
                <a:latin typeface="微软雅黑" panose="020B0503020204020204" pitchFamily="34" charset="-122"/>
                <a:ea typeface="微软雅黑" panose="020B0503020204020204" pitchFamily="34" charset="-122"/>
              </a:rPr>
              <a:t>五层协议的体系结构</a:t>
            </a:r>
            <a:endParaRPr lang="zh-CN" altLang="en-US" sz="1400" b="1" dirty="0">
              <a:solidFill>
                <a:srgbClr val="C00000"/>
              </a:solidFill>
              <a:latin typeface="微软雅黑" panose="020B0503020204020204" pitchFamily="34" charset="-122"/>
              <a:ea typeface="微软雅黑" panose="020B0503020204020204" pitchFamily="34" charset="-122"/>
            </a:endParaRPr>
          </a:p>
        </p:txBody>
      </p:sp>
      <p:grpSp>
        <p:nvGrpSpPr>
          <p:cNvPr id="71" name="组合 70"/>
          <p:cNvGrpSpPr/>
          <p:nvPr/>
        </p:nvGrpSpPr>
        <p:grpSpPr>
          <a:xfrm>
            <a:off x="3578724" y="1462457"/>
            <a:ext cx="1974894" cy="2338387"/>
            <a:chOff x="3578724" y="1591761"/>
            <a:chExt cx="1974894" cy="2338387"/>
          </a:xfrm>
        </p:grpSpPr>
        <p:sp>
          <p:nvSpPr>
            <p:cNvPr id="72" name="AutoShape 66"/>
            <p:cNvSpPr>
              <a:spLocks noChangeArrowheads="1"/>
            </p:cNvSpPr>
            <p:nvPr/>
          </p:nvSpPr>
          <p:spPr bwMode="auto">
            <a:xfrm>
              <a:off x="3647070" y="1591761"/>
              <a:ext cx="1889125" cy="2338387"/>
            </a:xfrm>
            <a:prstGeom prst="cube">
              <a:avLst>
                <a:gd name="adj" fmla="val 9144"/>
              </a:avLst>
            </a:prstGeom>
            <a:solidFill>
              <a:srgbClr val="7CE07C"/>
            </a:solidFill>
            <a:ln w="19050">
              <a:solidFill>
                <a:schemeClr val="bg1"/>
              </a:solidFill>
              <a:miter lim="800000"/>
            </a:ln>
          </p:spPr>
          <p:txBody>
            <a:bodyPr wrap="none" anchor="ctr"/>
            <a:lstStyle/>
            <a:p>
              <a:endParaRPr lang="zh-CN" altLang="en-US" sz="1200" b="1">
                <a:solidFill>
                  <a:srgbClr val="1956B9"/>
                </a:solidFill>
                <a:latin typeface="微软雅黑" panose="020B0503020204020204" pitchFamily="34" charset="-122"/>
                <a:ea typeface="微软雅黑" panose="020B0503020204020204" pitchFamily="34" charset="-122"/>
              </a:endParaRPr>
            </a:p>
          </p:txBody>
        </p:sp>
        <p:sp>
          <p:nvSpPr>
            <p:cNvPr id="73" name="Freeform 69"/>
            <p:cNvSpPr/>
            <p:nvPr/>
          </p:nvSpPr>
          <p:spPr bwMode="auto">
            <a:xfrm>
              <a:off x="3642309" y="2488698"/>
              <a:ext cx="1911309" cy="200366"/>
            </a:xfrm>
            <a:custGeom>
              <a:avLst/>
              <a:gdLst>
                <a:gd name="T0" fmla="*/ 2147483647 w 1684"/>
                <a:gd name="T1" fmla="*/ 0 h 176"/>
                <a:gd name="T2" fmla="*/ 2147483647 w 1684"/>
                <a:gd name="T3" fmla="*/ 2147483647 h 176"/>
                <a:gd name="T4" fmla="*/ 0 w 1684"/>
                <a:gd name="T5" fmla="*/ 2147483647 h 176"/>
                <a:gd name="T6" fmla="*/ 0 60000 65536"/>
                <a:gd name="T7" fmla="*/ 0 60000 65536"/>
                <a:gd name="T8" fmla="*/ 0 60000 65536"/>
                <a:gd name="T9" fmla="*/ 0 w 1684"/>
                <a:gd name="T10" fmla="*/ 0 h 176"/>
                <a:gd name="T11" fmla="*/ 1684 w 1684"/>
                <a:gd name="T12" fmla="*/ 176 h 176"/>
              </a:gdLst>
              <a:ahLst/>
              <a:cxnLst>
                <a:cxn ang="T6">
                  <a:pos x="T0" y="T1"/>
                </a:cxn>
                <a:cxn ang="T7">
                  <a:pos x="T2" y="T3"/>
                </a:cxn>
                <a:cxn ang="T8">
                  <a:pos x="T4" y="T5"/>
                </a:cxn>
              </a:cxnLst>
              <a:rect l="T9" t="T10" r="T11" b="T12"/>
              <a:pathLst>
                <a:path w="1684" h="176">
                  <a:moveTo>
                    <a:pt x="1684" y="0"/>
                  </a:moveTo>
                  <a:lnTo>
                    <a:pt x="1528" y="172"/>
                  </a:lnTo>
                  <a:lnTo>
                    <a:pt x="0" y="176"/>
                  </a:lnTo>
                </a:path>
              </a:pathLst>
            </a:custGeom>
            <a:noFill/>
            <a:ln w="19050">
              <a:solidFill>
                <a:schemeClr val="bg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74" name="Freeform 70"/>
            <p:cNvSpPr/>
            <p:nvPr/>
          </p:nvSpPr>
          <p:spPr bwMode="auto">
            <a:xfrm>
              <a:off x="3642309" y="2790240"/>
              <a:ext cx="1907824" cy="212561"/>
            </a:xfrm>
            <a:custGeom>
              <a:avLst/>
              <a:gdLst>
                <a:gd name="T0" fmla="*/ 2147483647 w 1679"/>
                <a:gd name="T1" fmla="*/ 0 h 186"/>
                <a:gd name="T2" fmla="*/ 2147483647 w 1679"/>
                <a:gd name="T3" fmla="*/ 2147483647 h 186"/>
                <a:gd name="T4" fmla="*/ 0 w 1679"/>
                <a:gd name="T5" fmla="*/ 2147483647 h 186"/>
                <a:gd name="T6" fmla="*/ 0 60000 65536"/>
                <a:gd name="T7" fmla="*/ 0 60000 65536"/>
                <a:gd name="T8" fmla="*/ 0 60000 65536"/>
                <a:gd name="T9" fmla="*/ 0 w 1679"/>
                <a:gd name="T10" fmla="*/ 0 h 186"/>
                <a:gd name="T11" fmla="*/ 1679 w 1679"/>
                <a:gd name="T12" fmla="*/ 186 h 186"/>
              </a:gdLst>
              <a:ahLst/>
              <a:cxnLst>
                <a:cxn ang="T6">
                  <a:pos x="T0" y="T1"/>
                </a:cxn>
                <a:cxn ang="T7">
                  <a:pos x="T2" y="T3"/>
                </a:cxn>
                <a:cxn ang="T8">
                  <a:pos x="T4" y="T5"/>
                </a:cxn>
              </a:cxnLst>
              <a:rect l="T9" t="T10" r="T11" b="T12"/>
              <a:pathLst>
                <a:path w="1679" h="186">
                  <a:moveTo>
                    <a:pt x="1679" y="0"/>
                  </a:moveTo>
                  <a:lnTo>
                    <a:pt x="1525" y="186"/>
                  </a:lnTo>
                  <a:lnTo>
                    <a:pt x="0" y="183"/>
                  </a:lnTo>
                </a:path>
              </a:pathLst>
            </a:custGeom>
            <a:noFill/>
            <a:ln w="19050">
              <a:solidFill>
                <a:schemeClr val="bg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75" name="Freeform 71"/>
            <p:cNvSpPr/>
            <p:nvPr/>
          </p:nvSpPr>
          <p:spPr bwMode="auto">
            <a:xfrm>
              <a:off x="3642309" y="3122027"/>
              <a:ext cx="1893886" cy="184684"/>
            </a:xfrm>
            <a:custGeom>
              <a:avLst/>
              <a:gdLst>
                <a:gd name="T0" fmla="*/ 2147483647 w 1668"/>
                <a:gd name="T1" fmla="*/ 0 h 162"/>
                <a:gd name="T2" fmla="*/ 2147483647 w 1668"/>
                <a:gd name="T3" fmla="*/ 2147483647 h 162"/>
                <a:gd name="T4" fmla="*/ 0 w 1668"/>
                <a:gd name="T5" fmla="*/ 2147483647 h 162"/>
                <a:gd name="T6" fmla="*/ 0 60000 65536"/>
                <a:gd name="T7" fmla="*/ 0 60000 65536"/>
                <a:gd name="T8" fmla="*/ 0 60000 65536"/>
                <a:gd name="T9" fmla="*/ 0 w 1668"/>
                <a:gd name="T10" fmla="*/ 0 h 162"/>
                <a:gd name="T11" fmla="*/ 1668 w 1668"/>
                <a:gd name="T12" fmla="*/ 162 h 162"/>
              </a:gdLst>
              <a:ahLst/>
              <a:cxnLst>
                <a:cxn ang="T6">
                  <a:pos x="T0" y="T1"/>
                </a:cxn>
                <a:cxn ang="T7">
                  <a:pos x="T2" y="T3"/>
                </a:cxn>
                <a:cxn ang="T8">
                  <a:pos x="T4" y="T5"/>
                </a:cxn>
              </a:cxnLst>
              <a:rect l="T9" t="T10" r="T11" b="T12"/>
              <a:pathLst>
                <a:path w="1668" h="162">
                  <a:moveTo>
                    <a:pt x="1668" y="0"/>
                  </a:moveTo>
                  <a:lnTo>
                    <a:pt x="1527" y="160"/>
                  </a:lnTo>
                  <a:lnTo>
                    <a:pt x="0" y="162"/>
                  </a:lnTo>
                </a:path>
              </a:pathLst>
            </a:custGeom>
            <a:noFill/>
            <a:ln w="19050">
              <a:solidFill>
                <a:schemeClr val="bg1"/>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76" name="Text Box 73"/>
            <p:cNvSpPr txBox="1">
              <a:spLocks noChangeArrowheads="1"/>
            </p:cNvSpPr>
            <p:nvPr/>
          </p:nvSpPr>
          <p:spPr bwMode="auto">
            <a:xfrm>
              <a:off x="3647071" y="1844173"/>
              <a:ext cx="1687178"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100" b="1" dirty="0" smtClean="0">
                  <a:latin typeface="微软雅黑" panose="020B0503020204020204" pitchFamily="34" charset="-122"/>
                  <a:ea typeface="微软雅黑" panose="020B0503020204020204" pitchFamily="34" charset="-122"/>
                </a:rPr>
                <a:t>4    </a:t>
              </a:r>
              <a:r>
                <a:rPr kumimoji="1" lang="zh-CN" altLang="en-US" sz="1100" b="1" dirty="0" smtClean="0">
                  <a:latin typeface="微软雅黑" panose="020B0503020204020204" pitchFamily="34" charset="-122"/>
                  <a:ea typeface="微软雅黑" panose="020B0503020204020204" pitchFamily="34" charset="-122"/>
                </a:rPr>
                <a:t>应用层</a:t>
              </a:r>
              <a:endParaRPr kumimoji="1" lang="zh-CN" altLang="en-US" sz="1100" b="1" dirty="0">
                <a:latin typeface="微软雅黑" panose="020B0503020204020204" pitchFamily="34" charset="-122"/>
                <a:ea typeface="微软雅黑" panose="020B0503020204020204" pitchFamily="34" charset="-122"/>
              </a:endParaRPr>
            </a:p>
          </p:txBody>
        </p:sp>
        <p:sp>
          <p:nvSpPr>
            <p:cNvPr id="77" name="Text Box 15"/>
            <p:cNvSpPr txBox="1">
              <a:spLocks noChangeArrowheads="1"/>
            </p:cNvSpPr>
            <p:nvPr/>
          </p:nvSpPr>
          <p:spPr bwMode="auto">
            <a:xfrm>
              <a:off x="3642308" y="3374523"/>
              <a:ext cx="163512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100" b="1" dirty="0" smtClean="0">
                  <a:latin typeface="微软雅黑" panose="020B0503020204020204" pitchFamily="34" charset="-122"/>
                  <a:ea typeface="微软雅黑" panose="020B0503020204020204" pitchFamily="34" charset="-122"/>
                </a:rPr>
                <a:t>1    </a:t>
              </a:r>
              <a:r>
                <a:rPr kumimoji="1" lang="zh-CN" altLang="en-US" sz="1100" b="1" dirty="0" smtClean="0">
                  <a:latin typeface="微软雅黑" panose="020B0503020204020204" pitchFamily="34" charset="-122"/>
                  <a:ea typeface="微软雅黑" panose="020B0503020204020204" pitchFamily="34" charset="-122"/>
                </a:rPr>
                <a:t>网络</a:t>
              </a:r>
              <a:r>
                <a:rPr kumimoji="1" lang="zh-CN" altLang="en-US" sz="1100" b="1" dirty="0">
                  <a:latin typeface="微软雅黑" panose="020B0503020204020204" pitchFamily="34" charset="-122"/>
                  <a:ea typeface="微软雅黑" panose="020B0503020204020204" pitchFamily="34" charset="-122"/>
                </a:rPr>
                <a:t>接口层</a:t>
              </a:r>
              <a:endParaRPr kumimoji="1" lang="zh-CN" altLang="en-US" sz="1100" b="1" dirty="0">
                <a:latin typeface="微软雅黑" panose="020B0503020204020204" pitchFamily="34" charset="-122"/>
                <a:ea typeface="微软雅黑" panose="020B0503020204020204" pitchFamily="34" charset="-122"/>
              </a:endParaRPr>
            </a:p>
          </p:txBody>
        </p:sp>
        <p:sp>
          <p:nvSpPr>
            <p:cNvPr id="78" name="Text Box 9"/>
            <p:cNvSpPr txBox="1">
              <a:spLocks noChangeArrowheads="1"/>
            </p:cNvSpPr>
            <p:nvPr/>
          </p:nvSpPr>
          <p:spPr bwMode="auto">
            <a:xfrm>
              <a:off x="3642309" y="3009398"/>
              <a:ext cx="1691940"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en-US" altLang="zh-CN" sz="1100" b="1" dirty="0" smtClean="0">
                  <a:latin typeface="微软雅黑" panose="020B0503020204020204" pitchFamily="34" charset="-122"/>
                  <a:ea typeface="微软雅黑" panose="020B0503020204020204" pitchFamily="34" charset="-122"/>
                </a:rPr>
                <a:t>2    </a:t>
              </a:r>
              <a:r>
                <a:rPr kumimoji="1" lang="zh-CN" altLang="en-US" sz="1100" b="1" dirty="0" smtClean="0">
                  <a:latin typeface="微软雅黑" panose="020B0503020204020204" pitchFamily="34" charset="-122"/>
                  <a:ea typeface="微软雅黑" panose="020B0503020204020204" pitchFamily="34" charset="-122"/>
                </a:rPr>
                <a:t>网</a:t>
              </a:r>
              <a:r>
                <a:rPr kumimoji="1" lang="zh-CN" altLang="en-US" sz="1100" b="1" dirty="0">
                  <a:latin typeface="微软雅黑" panose="020B0503020204020204" pitchFamily="34" charset="-122"/>
                  <a:ea typeface="微软雅黑" panose="020B0503020204020204" pitchFamily="34" charset="-122"/>
                </a:rPr>
                <a:t>际层 </a:t>
              </a:r>
              <a:r>
                <a:rPr kumimoji="1" lang="en-US" altLang="zh-CN" sz="1100" b="1" dirty="0">
                  <a:latin typeface="微软雅黑" panose="020B0503020204020204" pitchFamily="34" charset="-122"/>
                  <a:ea typeface="微软雅黑" panose="020B0503020204020204" pitchFamily="34" charset="-122"/>
                </a:rPr>
                <a:t>IP</a:t>
              </a:r>
              <a:endParaRPr kumimoji="1" lang="en-US" altLang="zh-CN" sz="1100" b="1" dirty="0">
                <a:latin typeface="微软雅黑" panose="020B0503020204020204" pitchFamily="34" charset="-122"/>
                <a:ea typeface="微软雅黑" panose="020B0503020204020204" pitchFamily="34" charset="-122"/>
              </a:endParaRPr>
            </a:p>
          </p:txBody>
        </p:sp>
        <p:sp>
          <p:nvSpPr>
            <p:cNvPr id="79" name="Text Box 16"/>
            <p:cNvSpPr txBox="1">
              <a:spLocks noChangeArrowheads="1"/>
            </p:cNvSpPr>
            <p:nvPr/>
          </p:nvSpPr>
          <p:spPr bwMode="auto">
            <a:xfrm>
              <a:off x="3660606" y="2104523"/>
              <a:ext cx="1697038"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en-US" altLang="zh-CN" sz="1100" b="1" dirty="0">
                  <a:latin typeface="微软雅黑" panose="020B0503020204020204" pitchFamily="34" charset="-122"/>
                  <a:ea typeface="微软雅黑" panose="020B0503020204020204" pitchFamily="34" charset="-122"/>
                </a:rPr>
                <a:t>(</a:t>
              </a:r>
              <a:r>
                <a:rPr kumimoji="1" lang="zh-CN" altLang="en-US" sz="1100" b="1" dirty="0">
                  <a:latin typeface="微软雅黑" panose="020B0503020204020204" pitchFamily="34" charset="-122"/>
                  <a:ea typeface="微软雅黑" panose="020B0503020204020204" pitchFamily="34" charset="-122"/>
                </a:rPr>
                <a:t>各种应用层协议，如</a:t>
              </a:r>
              <a:endParaRPr kumimoji="1" lang="zh-CN" altLang="en-US" sz="1100" b="1" dirty="0">
                <a:latin typeface="微软雅黑" panose="020B0503020204020204" pitchFamily="34" charset="-122"/>
                <a:ea typeface="微软雅黑" panose="020B0503020204020204" pitchFamily="34" charset="-122"/>
              </a:endParaRPr>
            </a:p>
            <a:p>
              <a:pPr algn="ctr"/>
              <a:r>
                <a:rPr kumimoji="1" lang="en-US" altLang="zh-CN" sz="1100" b="1" dirty="0">
                  <a:latin typeface="微软雅黑" panose="020B0503020204020204" pitchFamily="34" charset="-122"/>
                  <a:ea typeface="微软雅黑" panose="020B0503020204020204" pitchFamily="34" charset="-122"/>
                </a:rPr>
                <a:t>DNS, HTTP, SMTP </a:t>
              </a:r>
              <a:r>
                <a:rPr kumimoji="1" lang="zh-CN" altLang="zh-CN" sz="1100" b="1" dirty="0">
                  <a:latin typeface="微软雅黑" panose="020B0503020204020204" pitchFamily="34" charset="-122"/>
                  <a:ea typeface="微软雅黑" panose="020B0503020204020204" pitchFamily="34" charset="-122"/>
                </a:rPr>
                <a:t>等</a:t>
              </a:r>
              <a:r>
                <a:rPr kumimoji="1" lang="en-US" altLang="zh-CN" sz="1100" b="1" dirty="0">
                  <a:latin typeface="微软雅黑" panose="020B0503020204020204" pitchFamily="34" charset="-122"/>
                  <a:ea typeface="微软雅黑" panose="020B0503020204020204" pitchFamily="34" charset="-122"/>
                </a:rPr>
                <a:t>)</a:t>
              </a:r>
              <a:endParaRPr kumimoji="1" lang="en-US" altLang="zh-CN" sz="1100" b="1" dirty="0">
                <a:latin typeface="微软雅黑" panose="020B0503020204020204" pitchFamily="34" charset="-122"/>
                <a:ea typeface="微软雅黑" panose="020B0503020204020204" pitchFamily="34" charset="-122"/>
              </a:endParaRPr>
            </a:p>
          </p:txBody>
        </p:sp>
        <p:sp>
          <p:nvSpPr>
            <p:cNvPr id="80" name="Text Box 41"/>
            <p:cNvSpPr txBox="1">
              <a:spLocks noChangeArrowheads="1"/>
            </p:cNvSpPr>
            <p:nvPr/>
          </p:nvSpPr>
          <p:spPr bwMode="auto">
            <a:xfrm>
              <a:off x="3631348" y="2709361"/>
              <a:ext cx="1784463"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kumimoji="1" lang="en-US" altLang="zh-CN" sz="1100" b="1" dirty="0" smtClean="0">
                  <a:latin typeface="微软雅黑" panose="020B0503020204020204" pitchFamily="34" charset="-122"/>
                  <a:ea typeface="微软雅黑" panose="020B0503020204020204" pitchFamily="34" charset="-122"/>
                </a:rPr>
                <a:t>3   </a:t>
              </a:r>
              <a:r>
                <a:rPr kumimoji="1" lang="zh-CN" altLang="en-US" sz="1100" b="1" dirty="0" smtClean="0">
                  <a:latin typeface="微软雅黑" panose="020B0503020204020204" pitchFamily="34" charset="-122"/>
                  <a:ea typeface="微软雅黑" panose="020B0503020204020204" pitchFamily="34" charset="-122"/>
                </a:rPr>
                <a:t>运输层 </a:t>
              </a:r>
              <a:r>
                <a:rPr kumimoji="1" lang="en-US" altLang="zh-CN" sz="1100" b="1" dirty="0">
                  <a:latin typeface="微软雅黑" panose="020B0503020204020204" pitchFamily="34" charset="-122"/>
                  <a:ea typeface="微软雅黑" panose="020B0503020204020204" pitchFamily="34" charset="-122"/>
                </a:rPr>
                <a:t>(TCP </a:t>
              </a:r>
              <a:r>
                <a:rPr kumimoji="1" lang="zh-CN" altLang="en-US" sz="1100" b="1" dirty="0">
                  <a:latin typeface="微软雅黑" panose="020B0503020204020204" pitchFamily="34" charset="-122"/>
                  <a:ea typeface="微软雅黑" panose="020B0503020204020204" pitchFamily="34" charset="-122"/>
                </a:rPr>
                <a:t>或 </a:t>
              </a:r>
              <a:r>
                <a:rPr kumimoji="1" lang="en-US" altLang="zh-CN" sz="1100" b="1" dirty="0">
                  <a:latin typeface="微软雅黑" panose="020B0503020204020204" pitchFamily="34" charset="-122"/>
                  <a:ea typeface="微软雅黑" panose="020B0503020204020204" pitchFamily="34" charset="-122"/>
                </a:rPr>
                <a:t>UDP)</a:t>
              </a:r>
              <a:endParaRPr kumimoji="1" lang="en-US" altLang="zh-CN" sz="1100" b="1" dirty="0">
                <a:latin typeface="微软雅黑" panose="020B0503020204020204" pitchFamily="34" charset="-122"/>
                <a:ea typeface="微软雅黑" panose="020B0503020204020204" pitchFamily="34" charset="-122"/>
              </a:endParaRPr>
            </a:p>
          </p:txBody>
        </p:sp>
        <p:sp>
          <p:nvSpPr>
            <p:cNvPr id="81" name="Text Box 15"/>
            <p:cNvSpPr txBox="1">
              <a:spLocks noChangeArrowheads="1"/>
            </p:cNvSpPr>
            <p:nvPr/>
          </p:nvSpPr>
          <p:spPr bwMode="auto">
            <a:xfrm>
              <a:off x="3578724" y="3609473"/>
              <a:ext cx="1878012"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100" b="1" dirty="0">
                  <a:latin typeface="微软雅黑" panose="020B0503020204020204" pitchFamily="34" charset="-122"/>
                  <a:ea typeface="微软雅黑" panose="020B0503020204020204" pitchFamily="34" charset="-122"/>
                </a:rPr>
                <a:t>（这一层并没有具体内容）</a:t>
              </a:r>
              <a:endParaRPr kumimoji="1" lang="zh-CN" altLang="en-US" sz="1100" b="1" dirty="0">
                <a:latin typeface="微软雅黑" panose="020B0503020204020204" pitchFamily="34" charset="-122"/>
                <a:ea typeface="微软雅黑" panose="020B0503020204020204" pitchFamily="34" charset="-122"/>
              </a:endParaRPr>
            </a:p>
          </p:txBody>
        </p:sp>
      </p:grpSp>
      <p:cxnSp>
        <p:nvCxnSpPr>
          <p:cNvPr id="82" name="直接连接符 81"/>
          <p:cNvCxnSpPr/>
          <p:nvPr/>
        </p:nvCxnSpPr>
        <p:spPr>
          <a:xfrm>
            <a:off x="5334249" y="3164424"/>
            <a:ext cx="939718" cy="0"/>
          </a:xfrm>
          <a:prstGeom prst="line">
            <a:avLst/>
          </a:prstGeom>
          <a:ln w="19050">
            <a:solidFill>
              <a:srgbClr val="000066"/>
            </a:solidFill>
            <a:prstDash val="sysDot"/>
          </a:ln>
        </p:spPr>
        <p:style>
          <a:lnRef idx="1">
            <a:schemeClr val="dk1"/>
          </a:lnRef>
          <a:fillRef idx="0">
            <a:schemeClr val="dk1"/>
          </a:fillRef>
          <a:effectRef idx="0">
            <a:schemeClr val="dk1"/>
          </a:effectRef>
          <a:fontRef idx="minor">
            <a:schemeClr val="tx1"/>
          </a:fontRef>
        </p:style>
      </p:cxnSp>
      <p:cxnSp>
        <p:nvCxnSpPr>
          <p:cNvPr id="83" name="直接连接符 82"/>
          <p:cNvCxnSpPr/>
          <p:nvPr/>
        </p:nvCxnSpPr>
        <p:spPr>
          <a:xfrm>
            <a:off x="5334249" y="3793157"/>
            <a:ext cx="939718" cy="0"/>
          </a:xfrm>
          <a:prstGeom prst="line">
            <a:avLst/>
          </a:prstGeom>
          <a:ln w="19050">
            <a:solidFill>
              <a:srgbClr val="000066"/>
            </a:solidFill>
            <a:prstDash val="sysDot"/>
          </a:ln>
        </p:spPr>
        <p:style>
          <a:lnRef idx="1">
            <a:schemeClr val="dk1"/>
          </a:lnRef>
          <a:fillRef idx="0">
            <a:schemeClr val="dk1"/>
          </a:fillRef>
          <a:effectRef idx="0">
            <a:schemeClr val="dk1"/>
          </a:effectRef>
          <a:fontRef idx="minor">
            <a:schemeClr val="tx1"/>
          </a:fontRef>
        </p:style>
      </p:cxnSp>
      <p:grpSp>
        <p:nvGrpSpPr>
          <p:cNvPr id="84" name="组合 83"/>
          <p:cNvGrpSpPr/>
          <p:nvPr/>
        </p:nvGrpSpPr>
        <p:grpSpPr>
          <a:xfrm>
            <a:off x="6217820" y="1494290"/>
            <a:ext cx="1341437" cy="2350069"/>
            <a:chOff x="6217820" y="1623594"/>
            <a:chExt cx="1341437" cy="2350069"/>
          </a:xfrm>
        </p:grpSpPr>
        <p:sp>
          <p:nvSpPr>
            <p:cNvPr id="85" name="AutoShape 98"/>
            <p:cNvSpPr>
              <a:spLocks noChangeArrowheads="1"/>
            </p:cNvSpPr>
            <p:nvPr/>
          </p:nvSpPr>
          <p:spPr bwMode="auto">
            <a:xfrm>
              <a:off x="6220995" y="1623594"/>
              <a:ext cx="1338262" cy="2300288"/>
            </a:xfrm>
            <a:prstGeom prst="cube">
              <a:avLst>
                <a:gd name="adj" fmla="val 9144"/>
              </a:avLst>
            </a:prstGeom>
            <a:solidFill>
              <a:srgbClr val="0099FF"/>
            </a:solidFill>
            <a:ln w="19050">
              <a:solidFill>
                <a:srgbClr val="000066"/>
              </a:solidFill>
              <a:miter lim="800000"/>
            </a:ln>
          </p:spPr>
          <p:txBody>
            <a:bodyPr wrap="none" anchor="ctr"/>
            <a:lstStyle/>
            <a:p>
              <a:endParaRPr lang="zh-CN" altLang="en-US" sz="1200" b="1">
                <a:solidFill>
                  <a:schemeClr val="bg1"/>
                </a:solidFill>
                <a:latin typeface="微软雅黑" panose="020B0503020204020204" pitchFamily="34" charset="-122"/>
                <a:ea typeface="微软雅黑" panose="020B0503020204020204" pitchFamily="34" charset="-122"/>
              </a:endParaRPr>
            </a:p>
          </p:txBody>
        </p:sp>
        <p:sp>
          <p:nvSpPr>
            <p:cNvPr id="86" name="Freeform 101"/>
            <p:cNvSpPr/>
            <p:nvPr/>
          </p:nvSpPr>
          <p:spPr bwMode="auto">
            <a:xfrm>
              <a:off x="6220995" y="2496719"/>
              <a:ext cx="1328737" cy="169863"/>
            </a:xfrm>
            <a:custGeom>
              <a:avLst/>
              <a:gdLst>
                <a:gd name="T0" fmla="*/ 2147483647 w 2049"/>
                <a:gd name="T1" fmla="*/ 0 h 182"/>
                <a:gd name="T2" fmla="*/ 2147483647 w 2049"/>
                <a:gd name="T3" fmla="*/ 2147483647 h 182"/>
                <a:gd name="T4" fmla="*/ 0 w 2049"/>
                <a:gd name="T5" fmla="*/ 2147483647 h 182"/>
                <a:gd name="T6" fmla="*/ 0 60000 65536"/>
                <a:gd name="T7" fmla="*/ 0 60000 65536"/>
                <a:gd name="T8" fmla="*/ 0 60000 65536"/>
                <a:gd name="T9" fmla="*/ 0 w 2049"/>
                <a:gd name="T10" fmla="*/ 0 h 182"/>
                <a:gd name="T11" fmla="*/ 2049 w 2049"/>
                <a:gd name="T12" fmla="*/ 182 h 182"/>
              </a:gdLst>
              <a:ahLst/>
              <a:cxnLst>
                <a:cxn ang="T6">
                  <a:pos x="T0" y="T1"/>
                </a:cxn>
                <a:cxn ang="T7">
                  <a:pos x="T2" y="T3"/>
                </a:cxn>
                <a:cxn ang="T8">
                  <a:pos x="T4" y="T5"/>
                </a:cxn>
              </a:cxnLst>
              <a:rect l="T9" t="T10" r="T11" b="T12"/>
              <a:pathLst>
                <a:path w="2049" h="182">
                  <a:moveTo>
                    <a:pt x="2049" y="0"/>
                  </a:moveTo>
                  <a:lnTo>
                    <a:pt x="1870" y="179"/>
                  </a:lnTo>
                  <a:lnTo>
                    <a:pt x="0" y="182"/>
                  </a:lnTo>
                </a:path>
              </a:pathLst>
            </a:custGeom>
            <a:noFill/>
            <a:ln w="19050">
              <a:solidFill>
                <a:srgbClr val="00006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solidFill>
                  <a:schemeClr val="bg1"/>
                </a:solidFill>
              </a:endParaRPr>
            </a:p>
          </p:txBody>
        </p:sp>
        <p:sp>
          <p:nvSpPr>
            <p:cNvPr id="87" name="Freeform 102"/>
            <p:cNvSpPr/>
            <p:nvPr/>
          </p:nvSpPr>
          <p:spPr bwMode="auto">
            <a:xfrm>
              <a:off x="6220995" y="2817478"/>
              <a:ext cx="1328737" cy="173037"/>
            </a:xfrm>
            <a:custGeom>
              <a:avLst/>
              <a:gdLst>
                <a:gd name="T0" fmla="*/ 2147483647 w 2049"/>
                <a:gd name="T1" fmla="*/ 0 h 185"/>
                <a:gd name="T2" fmla="*/ 2147483647 w 2049"/>
                <a:gd name="T3" fmla="*/ 2147483647 h 185"/>
                <a:gd name="T4" fmla="*/ 0 w 2049"/>
                <a:gd name="T5" fmla="*/ 2147483647 h 185"/>
                <a:gd name="T6" fmla="*/ 0 60000 65536"/>
                <a:gd name="T7" fmla="*/ 0 60000 65536"/>
                <a:gd name="T8" fmla="*/ 0 60000 65536"/>
                <a:gd name="T9" fmla="*/ 0 w 2049"/>
                <a:gd name="T10" fmla="*/ 0 h 185"/>
                <a:gd name="T11" fmla="*/ 2049 w 2049"/>
                <a:gd name="T12" fmla="*/ 185 h 185"/>
              </a:gdLst>
              <a:ahLst/>
              <a:cxnLst>
                <a:cxn ang="T6">
                  <a:pos x="T0" y="T1"/>
                </a:cxn>
                <a:cxn ang="T7">
                  <a:pos x="T2" y="T3"/>
                </a:cxn>
                <a:cxn ang="T8">
                  <a:pos x="T4" y="T5"/>
                </a:cxn>
              </a:cxnLst>
              <a:rect l="T9" t="T10" r="T11" b="T12"/>
              <a:pathLst>
                <a:path w="2049" h="185">
                  <a:moveTo>
                    <a:pt x="2049" y="0"/>
                  </a:moveTo>
                  <a:lnTo>
                    <a:pt x="1873" y="185"/>
                  </a:lnTo>
                  <a:lnTo>
                    <a:pt x="0" y="182"/>
                  </a:lnTo>
                </a:path>
              </a:pathLst>
            </a:custGeom>
            <a:noFill/>
            <a:ln w="19050">
              <a:solidFill>
                <a:srgbClr val="00006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solidFill>
                  <a:schemeClr val="bg1"/>
                </a:solidFill>
              </a:endParaRPr>
            </a:p>
          </p:txBody>
        </p:sp>
        <p:sp>
          <p:nvSpPr>
            <p:cNvPr id="88" name="Freeform 103"/>
            <p:cNvSpPr/>
            <p:nvPr/>
          </p:nvSpPr>
          <p:spPr bwMode="auto">
            <a:xfrm>
              <a:off x="6219407" y="3122194"/>
              <a:ext cx="1330325" cy="174625"/>
            </a:xfrm>
            <a:custGeom>
              <a:avLst/>
              <a:gdLst>
                <a:gd name="T0" fmla="*/ 2147483647 w 2049"/>
                <a:gd name="T1" fmla="*/ 0 h 187"/>
                <a:gd name="T2" fmla="*/ 2147483647 w 2049"/>
                <a:gd name="T3" fmla="*/ 2147483647 h 187"/>
                <a:gd name="T4" fmla="*/ 0 w 2049"/>
                <a:gd name="T5" fmla="*/ 2147483647 h 187"/>
                <a:gd name="T6" fmla="*/ 0 60000 65536"/>
                <a:gd name="T7" fmla="*/ 0 60000 65536"/>
                <a:gd name="T8" fmla="*/ 0 60000 65536"/>
                <a:gd name="T9" fmla="*/ 0 w 2049"/>
                <a:gd name="T10" fmla="*/ 0 h 187"/>
                <a:gd name="T11" fmla="*/ 2049 w 2049"/>
                <a:gd name="T12" fmla="*/ 187 h 187"/>
              </a:gdLst>
              <a:ahLst/>
              <a:cxnLst>
                <a:cxn ang="T6">
                  <a:pos x="T0" y="T1"/>
                </a:cxn>
                <a:cxn ang="T7">
                  <a:pos x="T2" y="T3"/>
                </a:cxn>
                <a:cxn ang="T8">
                  <a:pos x="T4" y="T5"/>
                </a:cxn>
              </a:cxnLst>
              <a:rect l="T9" t="T10" r="T11" b="T12"/>
              <a:pathLst>
                <a:path w="2049" h="187">
                  <a:moveTo>
                    <a:pt x="2049" y="0"/>
                  </a:moveTo>
                  <a:lnTo>
                    <a:pt x="1863" y="187"/>
                  </a:lnTo>
                  <a:lnTo>
                    <a:pt x="0" y="182"/>
                  </a:lnTo>
                </a:path>
              </a:pathLst>
            </a:custGeom>
            <a:noFill/>
            <a:ln w="19050">
              <a:solidFill>
                <a:srgbClr val="00006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solidFill>
                  <a:schemeClr val="bg1"/>
                </a:solidFill>
              </a:endParaRPr>
            </a:p>
          </p:txBody>
        </p:sp>
        <p:sp>
          <p:nvSpPr>
            <p:cNvPr id="89" name="Freeform 104"/>
            <p:cNvSpPr/>
            <p:nvPr/>
          </p:nvSpPr>
          <p:spPr bwMode="auto">
            <a:xfrm>
              <a:off x="6217820" y="3434932"/>
              <a:ext cx="1330325" cy="169862"/>
            </a:xfrm>
            <a:custGeom>
              <a:avLst/>
              <a:gdLst>
                <a:gd name="T0" fmla="*/ 2147483647 w 2049"/>
                <a:gd name="T1" fmla="*/ 0 h 182"/>
                <a:gd name="T2" fmla="*/ 2147483647 w 2049"/>
                <a:gd name="T3" fmla="*/ 2147483647 h 182"/>
                <a:gd name="T4" fmla="*/ 0 w 2049"/>
                <a:gd name="T5" fmla="*/ 2147483647 h 182"/>
                <a:gd name="T6" fmla="*/ 0 60000 65536"/>
                <a:gd name="T7" fmla="*/ 0 60000 65536"/>
                <a:gd name="T8" fmla="*/ 0 60000 65536"/>
                <a:gd name="T9" fmla="*/ 0 w 2049"/>
                <a:gd name="T10" fmla="*/ 0 h 182"/>
                <a:gd name="T11" fmla="*/ 2049 w 2049"/>
                <a:gd name="T12" fmla="*/ 182 h 182"/>
              </a:gdLst>
              <a:ahLst/>
              <a:cxnLst>
                <a:cxn ang="T6">
                  <a:pos x="T0" y="T1"/>
                </a:cxn>
                <a:cxn ang="T7">
                  <a:pos x="T2" y="T3"/>
                </a:cxn>
                <a:cxn ang="T8">
                  <a:pos x="T4" y="T5"/>
                </a:cxn>
              </a:cxnLst>
              <a:rect l="T9" t="T10" r="T11" b="T12"/>
              <a:pathLst>
                <a:path w="2049" h="182">
                  <a:moveTo>
                    <a:pt x="2049" y="0"/>
                  </a:moveTo>
                  <a:lnTo>
                    <a:pt x="1870" y="179"/>
                  </a:lnTo>
                  <a:lnTo>
                    <a:pt x="0" y="182"/>
                  </a:lnTo>
                </a:path>
              </a:pathLst>
            </a:custGeom>
            <a:noFill/>
            <a:ln w="19050">
              <a:solidFill>
                <a:srgbClr val="00006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a:solidFill>
                  <a:schemeClr val="bg1"/>
                </a:solidFill>
              </a:endParaRPr>
            </a:p>
          </p:txBody>
        </p:sp>
        <p:sp>
          <p:nvSpPr>
            <p:cNvPr id="90" name="Text Box 106"/>
            <p:cNvSpPr txBox="1">
              <a:spLocks noChangeArrowheads="1"/>
            </p:cNvSpPr>
            <p:nvPr/>
          </p:nvSpPr>
          <p:spPr bwMode="auto">
            <a:xfrm>
              <a:off x="6667082" y="2698332"/>
              <a:ext cx="608013"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100" b="1">
                  <a:solidFill>
                    <a:schemeClr val="bg1"/>
                  </a:solidFill>
                  <a:latin typeface="微软雅黑" panose="020B0503020204020204" pitchFamily="34" charset="-122"/>
                  <a:ea typeface="微软雅黑" panose="020B0503020204020204" pitchFamily="34" charset="-122"/>
                </a:rPr>
                <a:t>运输层</a:t>
              </a:r>
              <a:endParaRPr kumimoji="1" lang="zh-CN" altLang="en-US" sz="1100" b="1">
                <a:solidFill>
                  <a:schemeClr val="bg1"/>
                </a:solidFill>
                <a:latin typeface="微软雅黑" panose="020B0503020204020204" pitchFamily="34" charset="-122"/>
                <a:ea typeface="微软雅黑" panose="020B0503020204020204" pitchFamily="34" charset="-122"/>
              </a:endParaRPr>
            </a:p>
          </p:txBody>
        </p:sp>
        <p:sp>
          <p:nvSpPr>
            <p:cNvPr id="91" name="Text Box 107"/>
            <p:cNvSpPr txBox="1">
              <a:spLocks noChangeArrowheads="1"/>
            </p:cNvSpPr>
            <p:nvPr/>
          </p:nvSpPr>
          <p:spPr bwMode="auto">
            <a:xfrm>
              <a:off x="6675020" y="3023769"/>
              <a:ext cx="608012"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100" b="1">
                  <a:solidFill>
                    <a:schemeClr val="bg1"/>
                  </a:solidFill>
                  <a:latin typeface="微软雅黑" panose="020B0503020204020204" pitchFamily="34" charset="-122"/>
                  <a:ea typeface="微软雅黑" panose="020B0503020204020204" pitchFamily="34" charset="-122"/>
                </a:rPr>
                <a:t>网络层</a:t>
              </a:r>
              <a:endParaRPr kumimoji="1" lang="zh-CN" altLang="en-US" sz="1100" b="1">
                <a:solidFill>
                  <a:schemeClr val="bg1"/>
                </a:solidFill>
                <a:latin typeface="微软雅黑" panose="020B0503020204020204" pitchFamily="34" charset="-122"/>
                <a:ea typeface="微软雅黑" panose="020B0503020204020204" pitchFamily="34" charset="-122"/>
              </a:endParaRPr>
            </a:p>
          </p:txBody>
        </p:sp>
        <p:sp>
          <p:nvSpPr>
            <p:cNvPr id="92" name="Text Box 108"/>
            <p:cNvSpPr txBox="1">
              <a:spLocks noChangeArrowheads="1"/>
            </p:cNvSpPr>
            <p:nvPr/>
          </p:nvSpPr>
          <p:spPr bwMode="auto">
            <a:xfrm>
              <a:off x="6675020" y="2020469"/>
              <a:ext cx="608012"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100" b="1" dirty="0">
                  <a:solidFill>
                    <a:schemeClr val="bg1"/>
                  </a:solidFill>
                  <a:latin typeface="微软雅黑" panose="020B0503020204020204" pitchFamily="34" charset="-122"/>
                  <a:ea typeface="微软雅黑" panose="020B0503020204020204" pitchFamily="34" charset="-122"/>
                </a:rPr>
                <a:t>应用层</a:t>
              </a:r>
              <a:endParaRPr kumimoji="1" lang="zh-CN" altLang="en-US" sz="1100" b="1" dirty="0">
                <a:solidFill>
                  <a:schemeClr val="bg1"/>
                </a:solidFill>
                <a:latin typeface="微软雅黑" panose="020B0503020204020204" pitchFamily="34" charset="-122"/>
                <a:ea typeface="微软雅黑" panose="020B0503020204020204" pitchFamily="34" charset="-122"/>
              </a:endParaRPr>
            </a:p>
          </p:txBody>
        </p:sp>
        <p:sp>
          <p:nvSpPr>
            <p:cNvPr id="93" name="Text Box 110"/>
            <p:cNvSpPr txBox="1">
              <a:spLocks noChangeArrowheads="1"/>
            </p:cNvSpPr>
            <p:nvPr/>
          </p:nvSpPr>
          <p:spPr bwMode="auto">
            <a:xfrm>
              <a:off x="6571832" y="3319044"/>
              <a:ext cx="889000"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100" b="1" dirty="0">
                  <a:solidFill>
                    <a:srgbClr val="FFFF00"/>
                  </a:solidFill>
                  <a:latin typeface="微软雅黑" panose="020B0503020204020204" pitchFamily="34" charset="-122"/>
                  <a:ea typeface="微软雅黑" panose="020B0503020204020204" pitchFamily="34" charset="-122"/>
                </a:rPr>
                <a:t>数据链路层</a:t>
              </a:r>
              <a:endParaRPr kumimoji="1" lang="zh-CN" altLang="en-US" sz="1100" b="1" dirty="0">
                <a:solidFill>
                  <a:srgbClr val="FFFF00"/>
                </a:solidFill>
                <a:latin typeface="微软雅黑" panose="020B0503020204020204" pitchFamily="34" charset="-122"/>
                <a:ea typeface="微软雅黑" panose="020B0503020204020204" pitchFamily="34" charset="-122"/>
              </a:endParaRPr>
            </a:p>
          </p:txBody>
        </p:sp>
        <p:sp>
          <p:nvSpPr>
            <p:cNvPr id="94" name="Text Box 111"/>
            <p:cNvSpPr txBox="1">
              <a:spLocks noChangeArrowheads="1"/>
            </p:cNvSpPr>
            <p:nvPr/>
          </p:nvSpPr>
          <p:spPr bwMode="auto">
            <a:xfrm>
              <a:off x="6675020" y="3633369"/>
              <a:ext cx="608012"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100" b="1">
                  <a:solidFill>
                    <a:schemeClr val="bg1"/>
                  </a:solidFill>
                  <a:latin typeface="微软雅黑" panose="020B0503020204020204" pitchFamily="34" charset="-122"/>
                  <a:ea typeface="微软雅黑" panose="020B0503020204020204" pitchFamily="34" charset="-122"/>
                </a:rPr>
                <a:t>物理层</a:t>
              </a:r>
              <a:endParaRPr kumimoji="1" lang="zh-CN" altLang="en-US" sz="1100" b="1">
                <a:solidFill>
                  <a:schemeClr val="bg1"/>
                </a:solidFill>
                <a:latin typeface="微软雅黑" panose="020B0503020204020204" pitchFamily="34" charset="-122"/>
                <a:ea typeface="微软雅黑" panose="020B0503020204020204" pitchFamily="34" charset="-122"/>
              </a:endParaRPr>
            </a:p>
          </p:txBody>
        </p:sp>
        <p:sp>
          <p:nvSpPr>
            <p:cNvPr id="95" name="Text Box 112"/>
            <p:cNvSpPr txBox="1">
              <a:spLocks noChangeArrowheads="1"/>
            </p:cNvSpPr>
            <p:nvPr/>
          </p:nvSpPr>
          <p:spPr bwMode="auto">
            <a:xfrm>
              <a:off x="6282907" y="1629944"/>
              <a:ext cx="271228" cy="23437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90000"/>
                </a:lnSpc>
              </a:pPr>
              <a:endParaRPr kumimoji="1" lang="en-US" altLang="zh-CN" sz="1100" b="1" dirty="0">
                <a:solidFill>
                  <a:schemeClr val="bg1"/>
                </a:solidFill>
                <a:latin typeface="微软雅黑" panose="020B0503020204020204" pitchFamily="34" charset="-122"/>
                <a:ea typeface="微软雅黑" panose="020B0503020204020204" pitchFamily="34" charset="-122"/>
              </a:endParaRPr>
            </a:p>
            <a:p>
              <a:pPr>
                <a:lnSpc>
                  <a:spcPct val="190000"/>
                </a:lnSpc>
              </a:pPr>
              <a:r>
                <a:rPr kumimoji="1" lang="en-US" altLang="zh-CN" sz="1100" b="1" dirty="0">
                  <a:solidFill>
                    <a:schemeClr val="bg1"/>
                  </a:solidFill>
                  <a:latin typeface="微软雅黑" panose="020B0503020204020204" pitchFamily="34" charset="-122"/>
                  <a:ea typeface="微软雅黑" panose="020B0503020204020204" pitchFamily="34" charset="-122"/>
                </a:rPr>
                <a:t>5</a:t>
              </a:r>
              <a:endParaRPr kumimoji="1" lang="en-US" altLang="zh-CN" sz="1100" b="1" dirty="0">
                <a:solidFill>
                  <a:schemeClr val="bg1"/>
                </a:solidFill>
                <a:latin typeface="微软雅黑" panose="020B0503020204020204" pitchFamily="34" charset="-122"/>
                <a:ea typeface="微软雅黑" panose="020B0503020204020204" pitchFamily="34" charset="-122"/>
              </a:endParaRPr>
            </a:p>
            <a:p>
              <a:pPr>
                <a:lnSpc>
                  <a:spcPct val="190000"/>
                </a:lnSpc>
              </a:pPr>
              <a:endParaRPr kumimoji="1" lang="en-US" altLang="zh-CN" sz="1100" b="1" dirty="0">
                <a:solidFill>
                  <a:schemeClr val="bg1"/>
                </a:solidFill>
                <a:latin typeface="微软雅黑" panose="020B0503020204020204" pitchFamily="34" charset="-122"/>
                <a:ea typeface="微软雅黑" panose="020B0503020204020204" pitchFamily="34" charset="-122"/>
              </a:endParaRPr>
            </a:p>
            <a:p>
              <a:pPr>
                <a:lnSpc>
                  <a:spcPct val="190000"/>
                </a:lnSpc>
              </a:pPr>
              <a:r>
                <a:rPr kumimoji="1" lang="en-US" altLang="zh-CN" sz="1100" b="1" dirty="0">
                  <a:solidFill>
                    <a:schemeClr val="bg1"/>
                  </a:solidFill>
                  <a:latin typeface="微软雅黑" panose="020B0503020204020204" pitchFamily="34" charset="-122"/>
                  <a:ea typeface="微软雅黑" panose="020B0503020204020204" pitchFamily="34" charset="-122"/>
                </a:rPr>
                <a:t>4</a:t>
              </a:r>
              <a:endParaRPr kumimoji="1" lang="en-US" altLang="zh-CN" sz="1100" b="1" dirty="0">
                <a:solidFill>
                  <a:schemeClr val="bg1"/>
                </a:solidFill>
                <a:latin typeface="微软雅黑" panose="020B0503020204020204" pitchFamily="34" charset="-122"/>
                <a:ea typeface="微软雅黑" panose="020B0503020204020204" pitchFamily="34" charset="-122"/>
              </a:endParaRPr>
            </a:p>
            <a:p>
              <a:pPr>
                <a:lnSpc>
                  <a:spcPct val="190000"/>
                </a:lnSpc>
              </a:pPr>
              <a:r>
                <a:rPr kumimoji="1" lang="en-US" altLang="zh-CN" sz="1100" b="1" dirty="0">
                  <a:solidFill>
                    <a:schemeClr val="bg1"/>
                  </a:solidFill>
                  <a:latin typeface="微软雅黑" panose="020B0503020204020204" pitchFamily="34" charset="-122"/>
                  <a:ea typeface="微软雅黑" panose="020B0503020204020204" pitchFamily="34" charset="-122"/>
                </a:rPr>
                <a:t>3</a:t>
              </a:r>
              <a:endParaRPr kumimoji="1" lang="en-US" altLang="zh-CN" sz="1100" b="1" dirty="0">
                <a:solidFill>
                  <a:schemeClr val="bg1"/>
                </a:solidFill>
                <a:latin typeface="微软雅黑" panose="020B0503020204020204" pitchFamily="34" charset="-122"/>
                <a:ea typeface="微软雅黑" panose="020B0503020204020204" pitchFamily="34" charset="-122"/>
              </a:endParaRPr>
            </a:p>
            <a:p>
              <a:pPr>
                <a:lnSpc>
                  <a:spcPct val="190000"/>
                </a:lnSpc>
              </a:pPr>
              <a:r>
                <a:rPr kumimoji="1" lang="en-US" altLang="zh-CN" sz="1100" b="1" dirty="0">
                  <a:solidFill>
                    <a:schemeClr val="bg1"/>
                  </a:solidFill>
                  <a:latin typeface="微软雅黑" panose="020B0503020204020204" pitchFamily="34" charset="-122"/>
                  <a:ea typeface="微软雅黑" panose="020B0503020204020204" pitchFamily="34" charset="-122"/>
                </a:rPr>
                <a:t>2</a:t>
              </a:r>
              <a:endParaRPr kumimoji="1" lang="en-US" altLang="zh-CN" sz="1100" b="1" dirty="0">
                <a:solidFill>
                  <a:schemeClr val="bg1"/>
                </a:solidFill>
                <a:latin typeface="微软雅黑" panose="020B0503020204020204" pitchFamily="34" charset="-122"/>
                <a:ea typeface="微软雅黑" panose="020B0503020204020204" pitchFamily="34" charset="-122"/>
              </a:endParaRPr>
            </a:p>
            <a:p>
              <a:pPr>
                <a:lnSpc>
                  <a:spcPct val="190000"/>
                </a:lnSpc>
              </a:pPr>
              <a:r>
                <a:rPr kumimoji="1" lang="en-US" altLang="zh-CN" sz="1100" b="1" dirty="0">
                  <a:solidFill>
                    <a:schemeClr val="bg1"/>
                  </a:solidFill>
                  <a:latin typeface="微软雅黑" panose="020B0503020204020204" pitchFamily="34" charset="-122"/>
                  <a:ea typeface="微软雅黑" panose="020B0503020204020204" pitchFamily="34" charset="-122"/>
                </a:rPr>
                <a:t>1</a:t>
              </a:r>
              <a:endParaRPr kumimoji="1" lang="en-US" altLang="zh-CN" sz="1100" b="1" dirty="0">
                <a:solidFill>
                  <a:schemeClr val="bg1"/>
                </a:solidFill>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2000" advTm="2000"/>
    </mc:Choice>
    <mc:Fallback>
      <p:transition spd="slow"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mph" presetSubtype="0" repeatCount="indefinite" fill="hold" grpId="0" nodeType="afterEffect">
                                  <p:stCondLst>
                                    <p:cond delay="0"/>
                                  </p:stCondLst>
                                  <p:endCondLst>
                                    <p:cond evt="onNext" delay="0">
                                      <p:tgtEl>
                                        <p:sldTgt/>
                                      </p:tgtEl>
                                    </p:cond>
                                  </p:endCondLst>
                                  <p:childTnLst>
                                    <p:anim calcmode="discrete" valueType="str">
                                      <p:cBhvr>
                                        <p:cTn id="6" dur="1000" fill="hold"/>
                                        <p:tgtEl>
                                          <p:spTgt spid="70"/>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圆角矩形 8"/>
          <p:cNvSpPr/>
          <p:nvPr/>
        </p:nvSpPr>
        <p:spPr>
          <a:xfrm>
            <a:off x="466344" y="2337187"/>
            <a:ext cx="8129015" cy="2305815"/>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Rectangle 46"/>
          <p:cNvSpPr>
            <a:spLocks noChangeArrowheads="1"/>
          </p:cNvSpPr>
          <p:nvPr/>
        </p:nvSpPr>
        <p:spPr bwMode="auto">
          <a:xfrm>
            <a:off x="466345" y="808470"/>
            <a:ext cx="8129014" cy="163004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eaLnBrk="0" hangingPunct="0">
              <a:lnSpc>
                <a:spcPts val="3000"/>
              </a:lnSpc>
              <a:buClr>
                <a:srgbClr val="0070C0"/>
              </a:buClr>
              <a:buFont typeface="Wingdings" panose="05000000000000000000" pitchFamily="2" charset="2"/>
              <a:buChar char="l"/>
            </a:pPr>
            <a:r>
              <a:rPr lang="zh-CN" altLang="en-US" sz="1600" b="1" dirty="0" smtClean="0">
                <a:solidFill>
                  <a:srgbClr val="C00000"/>
                </a:solidFill>
                <a:latin typeface="微软雅黑" panose="020B0503020204020204" pitchFamily="34" charset="-122"/>
                <a:ea typeface="微软雅黑" panose="020B0503020204020204" pitchFamily="34" charset="-122"/>
              </a:rPr>
              <a:t>透明传输</a:t>
            </a:r>
            <a:r>
              <a:rPr lang="zh-CN" altLang="en-US" sz="1600" b="1" dirty="0" smtClean="0">
                <a:solidFill>
                  <a:schemeClr val="tx1"/>
                </a:solidFill>
                <a:latin typeface="微软雅黑" panose="020B0503020204020204" pitchFamily="34" charset="-122"/>
                <a:ea typeface="微软雅黑" panose="020B0503020204020204" pitchFamily="34" charset="-122"/>
              </a:rPr>
              <a:t>是指不管所传数据是什么样的比特组合，都应当能够在链路上传送。因此，链路层就“看不见”有什么妨碍数据传输的东西。</a:t>
            </a:r>
            <a:endParaRPr lang="zh-CN" altLang="en-US" sz="1600" b="1" dirty="0" smtClean="0">
              <a:solidFill>
                <a:schemeClr val="tx1"/>
              </a:solidFill>
              <a:latin typeface="微软雅黑" panose="020B0503020204020204" pitchFamily="34" charset="-122"/>
              <a:ea typeface="微软雅黑" panose="020B0503020204020204" pitchFamily="34" charset="-122"/>
            </a:endParaRPr>
          </a:p>
          <a:p>
            <a:pPr marL="342900" indent="-342900" eaLnBrk="0" hangingPunct="0">
              <a:lnSpc>
                <a:spcPts val="3000"/>
              </a:lnSpc>
              <a:buClr>
                <a:srgbClr val="0070C0"/>
              </a:buClr>
              <a:buFont typeface="Wingdings" panose="05000000000000000000" pitchFamily="2" charset="2"/>
              <a:buChar char="l"/>
            </a:pPr>
            <a:r>
              <a:rPr lang="zh-CN" altLang="en-US" sz="1600" b="1" dirty="0" smtClean="0">
                <a:solidFill>
                  <a:srgbClr val="C00000"/>
                </a:solidFill>
                <a:latin typeface="微软雅黑" panose="020B0503020204020204" pitchFamily="34" charset="-122"/>
                <a:ea typeface="微软雅黑" panose="020B0503020204020204" pitchFamily="34" charset="-122"/>
              </a:rPr>
              <a:t>问题：</a:t>
            </a:r>
            <a:r>
              <a:rPr lang="zh-CN" altLang="en-US" sz="1600" b="1" dirty="0" smtClean="0">
                <a:latin typeface="微软雅黑" panose="020B0503020204020204" pitchFamily="34" charset="-122"/>
                <a:ea typeface="微软雅黑" panose="020B0503020204020204" pitchFamily="34" charset="-122"/>
              </a:rPr>
              <a:t>如果</a:t>
            </a:r>
            <a:r>
              <a:rPr lang="zh-CN" altLang="en-US" sz="1600" b="1" dirty="0">
                <a:latin typeface="微软雅黑" panose="020B0503020204020204" pitchFamily="34" charset="-122"/>
                <a:ea typeface="微软雅黑" panose="020B0503020204020204" pitchFamily="34" charset="-122"/>
              </a:rPr>
              <a:t>数据中的某个字节的二进制代码恰好和 </a:t>
            </a:r>
            <a:r>
              <a:rPr lang="en-US" altLang="zh-CN" sz="1600" b="1" dirty="0">
                <a:latin typeface="微软雅黑" panose="020B0503020204020204" pitchFamily="34" charset="-122"/>
                <a:ea typeface="微软雅黑" panose="020B0503020204020204" pitchFamily="34" charset="-122"/>
              </a:rPr>
              <a:t>SOH </a:t>
            </a:r>
            <a:r>
              <a:rPr lang="zh-CN" altLang="en-US" sz="1600" b="1" dirty="0">
                <a:latin typeface="微软雅黑" panose="020B0503020204020204" pitchFamily="34" charset="-122"/>
                <a:ea typeface="微软雅黑" panose="020B0503020204020204" pitchFamily="34" charset="-122"/>
              </a:rPr>
              <a:t>或 </a:t>
            </a:r>
            <a:r>
              <a:rPr lang="en-US" altLang="zh-CN" sz="1600" b="1" dirty="0">
                <a:latin typeface="微软雅黑" panose="020B0503020204020204" pitchFamily="34" charset="-122"/>
                <a:ea typeface="微软雅黑" panose="020B0503020204020204" pitchFamily="34" charset="-122"/>
              </a:rPr>
              <a:t>EOT </a:t>
            </a:r>
            <a:r>
              <a:rPr lang="zh-CN" altLang="en-US" sz="1600" b="1" dirty="0">
                <a:latin typeface="微软雅黑" panose="020B0503020204020204" pitchFamily="34" charset="-122"/>
                <a:ea typeface="微软雅黑" panose="020B0503020204020204" pitchFamily="34" charset="-122"/>
              </a:rPr>
              <a:t>一样，数据链路层就会</a:t>
            </a:r>
            <a:r>
              <a:rPr lang="zh-CN" altLang="en-US" sz="1600" b="1" dirty="0">
                <a:solidFill>
                  <a:srgbClr val="0000FF"/>
                </a:solidFill>
                <a:latin typeface="微软雅黑" panose="020B0503020204020204" pitchFamily="34" charset="-122"/>
                <a:ea typeface="微软雅黑" panose="020B0503020204020204" pitchFamily="34" charset="-122"/>
              </a:rPr>
              <a:t>错误</a:t>
            </a:r>
            <a:r>
              <a:rPr lang="zh-CN" altLang="en-US" sz="1600" b="1" dirty="0">
                <a:latin typeface="微软雅黑" panose="020B0503020204020204" pitchFamily="34" charset="-122"/>
                <a:ea typeface="微软雅黑" panose="020B0503020204020204" pitchFamily="34" charset="-122"/>
              </a:rPr>
              <a:t>地“找到帧的边界</a:t>
            </a:r>
            <a:r>
              <a:rPr lang="zh-CN" altLang="en-US" sz="1600" b="1" dirty="0" smtClean="0">
                <a:latin typeface="微软雅黑" panose="020B0503020204020204" pitchFamily="34" charset="-122"/>
                <a:ea typeface="微软雅黑" panose="020B0503020204020204" pitchFamily="34" charset="-122"/>
              </a:rPr>
              <a:t>”，导致错误。</a:t>
            </a:r>
            <a:endParaRPr lang="zh-CN" altLang="en-US" sz="1600" b="1" dirty="0">
              <a:latin typeface="微软雅黑" panose="020B0503020204020204" pitchFamily="34" charset="-122"/>
              <a:ea typeface="微软雅黑" panose="020B0503020204020204" pitchFamily="34" charset="-122"/>
            </a:endParaRPr>
          </a:p>
        </p:txBody>
      </p:sp>
      <p:sp>
        <p:nvSpPr>
          <p:cNvPr id="11" name="AutoShape 5"/>
          <p:cNvSpPr>
            <a:spLocks noChangeArrowheads="1"/>
          </p:cNvSpPr>
          <p:nvPr/>
        </p:nvSpPr>
        <p:spPr bwMode="auto">
          <a:xfrm>
            <a:off x="466345" y="619873"/>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Rectangle 6"/>
          <p:cNvSpPr>
            <a:spLocks noChangeArrowheads="1"/>
          </p:cNvSpPr>
          <p:nvPr/>
        </p:nvSpPr>
        <p:spPr bwMode="auto">
          <a:xfrm>
            <a:off x="3768616" y="586662"/>
            <a:ext cx="159691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anose="020B0503020204020204" pitchFamily="34" charset="-122"/>
                <a:ea typeface="微软雅黑" panose="020B0503020204020204" pitchFamily="34" charset="-122"/>
              </a:rPr>
              <a:t>2.  </a:t>
            </a:r>
            <a:r>
              <a:rPr lang="zh-CN" altLang="en-US" sz="2000" b="1" dirty="0">
                <a:solidFill>
                  <a:schemeClr val="bg1"/>
                </a:solidFill>
                <a:latin typeface="微软雅黑" panose="020B0503020204020204" pitchFamily="34" charset="-122"/>
                <a:ea typeface="微软雅黑" panose="020B0503020204020204" pitchFamily="34" charset="-122"/>
              </a:rPr>
              <a:t>透明传输</a:t>
            </a:r>
            <a:endParaRPr lang="fr-FR" altLang="zh-CN" sz="2000" b="1" dirty="0">
              <a:solidFill>
                <a:schemeClr val="bg1"/>
              </a:solidFill>
              <a:latin typeface="微软雅黑" panose="020B0503020204020204" pitchFamily="34" charset="-122"/>
              <a:ea typeface="微软雅黑" panose="020B0503020204020204" pitchFamily="34" charset="-122"/>
            </a:endParaRPr>
          </a:p>
        </p:txBody>
      </p:sp>
      <p:sp>
        <p:nvSpPr>
          <p:cNvPr id="33" name="矩形 32"/>
          <p:cNvSpPr/>
          <p:nvPr/>
        </p:nvSpPr>
        <p:spPr>
          <a:xfrm>
            <a:off x="2196567" y="4552860"/>
            <a:ext cx="4711637" cy="369332"/>
          </a:xfrm>
          <a:prstGeom prst="rect">
            <a:avLst/>
          </a:prstGeom>
        </p:spPr>
        <p:txBody>
          <a:bodyPr wrap="square">
            <a:spAutoFit/>
          </a:bodyPr>
          <a:lstStyle/>
          <a:p>
            <a:pPr algn="ctr"/>
            <a:r>
              <a:rPr lang="zh-CN" altLang="en-US" b="1" dirty="0">
                <a:latin typeface="微软雅黑" panose="020B0503020204020204" pitchFamily="34" charset="-122"/>
                <a:ea typeface="微软雅黑" panose="020B0503020204020204" pitchFamily="34" charset="-122"/>
              </a:rPr>
              <a:t>数据部分恰好出现与 </a:t>
            </a:r>
            <a:r>
              <a:rPr lang="en-US" altLang="zh-CN" b="1" dirty="0">
                <a:latin typeface="微软雅黑" panose="020B0503020204020204" pitchFamily="34" charset="-122"/>
                <a:ea typeface="微软雅黑" panose="020B0503020204020204" pitchFamily="34" charset="-122"/>
              </a:rPr>
              <a:t>EOT </a:t>
            </a:r>
            <a:r>
              <a:rPr lang="zh-CN" altLang="en-US" b="1" dirty="0">
                <a:latin typeface="微软雅黑" panose="020B0503020204020204" pitchFamily="34" charset="-122"/>
                <a:ea typeface="微软雅黑" panose="020B0503020204020204" pitchFamily="34" charset="-122"/>
              </a:rPr>
              <a:t>一样的代码</a:t>
            </a:r>
            <a:endParaRPr lang="zh-CN" altLang="en-US" b="1" dirty="0">
              <a:latin typeface="微软雅黑" panose="020B0503020204020204" pitchFamily="34" charset="-122"/>
              <a:ea typeface="微软雅黑" panose="020B0503020204020204" pitchFamily="34" charset="-122"/>
            </a:endParaRPr>
          </a:p>
        </p:txBody>
      </p:sp>
      <p:grpSp>
        <p:nvGrpSpPr>
          <p:cNvPr id="68" name="组合 67"/>
          <p:cNvGrpSpPr/>
          <p:nvPr/>
        </p:nvGrpSpPr>
        <p:grpSpPr>
          <a:xfrm>
            <a:off x="1336966" y="2508405"/>
            <a:ext cx="6338912" cy="1969740"/>
            <a:chOff x="1200781" y="1948723"/>
            <a:chExt cx="6338912" cy="1969740"/>
          </a:xfrm>
        </p:grpSpPr>
        <p:sp>
          <p:nvSpPr>
            <p:cNvPr id="34" name="Line 22"/>
            <p:cNvSpPr>
              <a:spLocks noChangeShapeType="1"/>
            </p:cNvSpPr>
            <p:nvPr/>
          </p:nvSpPr>
          <p:spPr bwMode="auto">
            <a:xfrm rot="16200000" flipV="1">
              <a:off x="1877093" y="2684713"/>
              <a:ext cx="9137" cy="737981"/>
            </a:xfrm>
            <a:prstGeom prst="line">
              <a:avLst/>
            </a:prstGeom>
            <a:noFill/>
            <a:ln w="38100">
              <a:solidFill>
                <a:srgbClr val="CC00CC"/>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35" name="Rectangle 4"/>
            <p:cNvSpPr>
              <a:spLocks noChangeArrowheads="1"/>
            </p:cNvSpPr>
            <p:nvPr/>
          </p:nvSpPr>
          <p:spPr bwMode="auto">
            <a:xfrm>
              <a:off x="2049384" y="2844060"/>
              <a:ext cx="400335" cy="390860"/>
            </a:xfrm>
            <a:prstGeom prst="rect">
              <a:avLst/>
            </a:prstGeom>
            <a:solidFill>
              <a:srgbClr val="0000CC"/>
            </a:solidFill>
            <a:ln w="12700">
              <a:solidFill>
                <a:schemeClr val="tx1"/>
              </a:solidFill>
              <a:miter lim="800000"/>
            </a:ln>
            <a:effectLst/>
          </p:spPr>
          <p:txBody>
            <a:bodyPr wrap="none" anchor="ctr"/>
            <a:lstStyle/>
            <a:p>
              <a:pPr algn="ctr"/>
              <a:r>
                <a:rPr kumimoji="1" lang="en-US" altLang="zh-CN" sz="1200" b="1">
                  <a:solidFill>
                    <a:schemeClr val="bg1"/>
                  </a:solidFill>
                  <a:latin typeface="微软雅黑" panose="020B0503020204020204" pitchFamily="34" charset="-122"/>
                  <a:ea typeface="微软雅黑" panose="020B0503020204020204" pitchFamily="34" charset="-122"/>
                </a:rPr>
                <a:t>SOH</a:t>
              </a:r>
              <a:endParaRPr kumimoji="1" lang="en-US" altLang="zh-CN" sz="1200" b="1">
                <a:solidFill>
                  <a:schemeClr val="bg1"/>
                </a:solidFill>
                <a:latin typeface="微软雅黑" panose="020B0503020204020204" pitchFamily="34" charset="-122"/>
                <a:ea typeface="微软雅黑" panose="020B0503020204020204" pitchFamily="34" charset="-122"/>
              </a:endParaRPr>
            </a:p>
          </p:txBody>
        </p:sp>
        <p:sp>
          <p:nvSpPr>
            <p:cNvPr id="36" name="Rectangle 5"/>
            <p:cNvSpPr>
              <a:spLocks noChangeArrowheads="1"/>
            </p:cNvSpPr>
            <p:nvPr/>
          </p:nvSpPr>
          <p:spPr bwMode="auto">
            <a:xfrm>
              <a:off x="2439821" y="2844060"/>
              <a:ext cx="4813919" cy="390860"/>
            </a:xfrm>
            <a:prstGeom prst="rect">
              <a:avLst/>
            </a:prstGeom>
            <a:solidFill>
              <a:srgbClr val="00FFFF"/>
            </a:solidFill>
            <a:ln w="12700">
              <a:solidFill>
                <a:schemeClr val="tx1"/>
              </a:solidFill>
              <a:miter lim="800000"/>
            </a:ln>
            <a:effectLst/>
          </p:spPr>
          <p:txBody>
            <a:bodyPr wrap="none" anchor="ctr"/>
            <a:lstStyle/>
            <a:p>
              <a:pPr algn="ctr"/>
              <a:endParaRPr kumimoji="1" lang="zh-CN" altLang="en-US" sz="1400" b="1">
                <a:solidFill>
                  <a:srgbClr val="000099"/>
                </a:solidFill>
                <a:latin typeface="微软雅黑" panose="020B0503020204020204" pitchFamily="34" charset="-122"/>
                <a:ea typeface="微软雅黑" panose="020B0503020204020204" pitchFamily="34" charset="-122"/>
              </a:endParaRPr>
            </a:p>
          </p:txBody>
        </p:sp>
        <p:sp>
          <p:nvSpPr>
            <p:cNvPr id="37" name="Rectangle 6"/>
            <p:cNvSpPr>
              <a:spLocks noChangeArrowheads="1"/>
            </p:cNvSpPr>
            <p:nvPr/>
          </p:nvSpPr>
          <p:spPr bwMode="auto">
            <a:xfrm>
              <a:off x="3573737" y="2844060"/>
              <a:ext cx="362941" cy="390860"/>
            </a:xfrm>
            <a:prstGeom prst="rect">
              <a:avLst/>
            </a:prstGeom>
            <a:solidFill>
              <a:srgbClr val="CC00CC"/>
            </a:solidFill>
            <a:ln w="12700">
              <a:solidFill>
                <a:schemeClr val="tx1"/>
              </a:solidFill>
              <a:miter lim="800000"/>
            </a:ln>
            <a:effectLst/>
          </p:spPr>
          <p:txBody>
            <a:bodyPr wrap="none" anchor="ctr"/>
            <a:lstStyle/>
            <a:p>
              <a:pPr algn="ctr"/>
              <a:r>
                <a:rPr kumimoji="1" lang="en-US" altLang="zh-CN" sz="1200" b="1">
                  <a:solidFill>
                    <a:schemeClr val="bg1"/>
                  </a:solidFill>
                  <a:latin typeface="微软雅黑" panose="020B0503020204020204" pitchFamily="34" charset="-122"/>
                  <a:ea typeface="微软雅黑" panose="020B0503020204020204" pitchFamily="34" charset="-122"/>
                </a:rPr>
                <a:t>EOT</a:t>
              </a:r>
              <a:endParaRPr kumimoji="1" lang="en-US" altLang="zh-CN" sz="1200" b="1">
                <a:solidFill>
                  <a:schemeClr val="bg1"/>
                </a:solidFill>
                <a:latin typeface="微软雅黑" panose="020B0503020204020204" pitchFamily="34" charset="-122"/>
                <a:ea typeface="微软雅黑" panose="020B0503020204020204" pitchFamily="34" charset="-122"/>
              </a:endParaRPr>
            </a:p>
          </p:txBody>
        </p:sp>
        <p:sp>
          <p:nvSpPr>
            <p:cNvPr id="38" name="Line 7"/>
            <p:cNvSpPr>
              <a:spLocks noChangeShapeType="1"/>
            </p:cNvSpPr>
            <p:nvPr/>
          </p:nvSpPr>
          <p:spPr bwMode="auto">
            <a:xfrm>
              <a:off x="3592434" y="2184168"/>
              <a:ext cx="162773" cy="659893"/>
            </a:xfrm>
            <a:prstGeom prst="line">
              <a:avLst/>
            </a:prstGeom>
            <a:noFill/>
            <a:ln w="12700">
              <a:solidFill>
                <a:srgbClr val="0000FF"/>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39" name="Text Box 8"/>
            <p:cNvSpPr txBox="1">
              <a:spLocks noChangeArrowheads="1"/>
            </p:cNvSpPr>
            <p:nvPr/>
          </p:nvSpPr>
          <p:spPr bwMode="auto">
            <a:xfrm>
              <a:off x="2944024" y="1948723"/>
              <a:ext cx="126162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200" b="1" dirty="0">
                  <a:solidFill>
                    <a:srgbClr val="0000FF"/>
                  </a:solidFill>
                  <a:latin typeface="微软雅黑" panose="020B0503020204020204" pitchFamily="34" charset="-122"/>
                  <a:ea typeface="微软雅黑" panose="020B0503020204020204" pitchFamily="34" charset="-122"/>
                </a:rPr>
                <a:t>出现了“</a:t>
              </a:r>
              <a:r>
                <a:rPr kumimoji="1" lang="en-US" altLang="zh-CN" sz="1200" b="1" dirty="0">
                  <a:solidFill>
                    <a:srgbClr val="0000FF"/>
                  </a:solidFill>
                  <a:latin typeface="微软雅黑" panose="020B0503020204020204" pitchFamily="34" charset="-122"/>
                  <a:ea typeface="微软雅黑" panose="020B0503020204020204" pitchFamily="34" charset="-122"/>
                </a:rPr>
                <a:t>EOT”</a:t>
              </a:r>
              <a:endParaRPr kumimoji="1" lang="en-US" altLang="zh-CN" sz="1200" b="1" dirty="0">
                <a:solidFill>
                  <a:srgbClr val="0000FF"/>
                </a:solidFill>
                <a:latin typeface="微软雅黑" panose="020B0503020204020204" pitchFamily="34" charset="-122"/>
                <a:ea typeface="微软雅黑" panose="020B0503020204020204" pitchFamily="34" charset="-122"/>
              </a:endParaRPr>
            </a:p>
          </p:txBody>
        </p:sp>
        <p:sp>
          <p:nvSpPr>
            <p:cNvPr id="40" name="AutoShape 9"/>
            <p:cNvSpPr/>
            <p:nvPr/>
          </p:nvSpPr>
          <p:spPr bwMode="auto">
            <a:xfrm rot="16200000">
              <a:off x="5642416" y="1599571"/>
              <a:ext cx="209135" cy="3585418"/>
            </a:xfrm>
            <a:prstGeom prst="leftBrace">
              <a:avLst>
                <a:gd name="adj1" fmla="val 131877"/>
                <a:gd name="adj2" fmla="val 50000"/>
              </a:avLst>
            </a:prstGeom>
            <a:noFill/>
            <a:ln w="12700">
              <a:solidFill>
                <a:srgbClr val="CC00CC"/>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41" name="Text Box 10"/>
            <p:cNvSpPr txBox="1">
              <a:spLocks noChangeArrowheads="1"/>
            </p:cNvSpPr>
            <p:nvPr/>
          </p:nvSpPr>
          <p:spPr bwMode="auto">
            <a:xfrm>
              <a:off x="4740694" y="3473829"/>
              <a:ext cx="2031325"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200" b="1" dirty="0">
                  <a:solidFill>
                    <a:srgbClr val="CC00CC"/>
                  </a:solidFill>
                  <a:latin typeface="微软雅黑" panose="020B0503020204020204" pitchFamily="34" charset="-122"/>
                  <a:ea typeface="微软雅黑" panose="020B0503020204020204" pitchFamily="34" charset="-122"/>
                </a:rPr>
                <a:t>被接收端当作无效帧而丢弃</a:t>
              </a:r>
              <a:endParaRPr kumimoji="1" lang="zh-CN" altLang="en-US" sz="1200" b="1" dirty="0">
                <a:solidFill>
                  <a:srgbClr val="CC00CC"/>
                </a:solidFill>
                <a:latin typeface="微软雅黑" panose="020B0503020204020204" pitchFamily="34" charset="-122"/>
                <a:ea typeface="微软雅黑" panose="020B0503020204020204" pitchFamily="34" charset="-122"/>
              </a:endParaRPr>
            </a:p>
          </p:txBody>
        </p:sp>
        <p:sp>
          <p:nvSpPr>
            <p:cNvPr id="42" name="AutoShape 11"/>
            <p:cNvSpPr/>
            <p:nvPr/>
          </p:nvSpPr>
          <p:spPr bwMode="auto">
            <a:xfrm rot="16200000">
              <a:off x="2893920" y="2441991"/>
              <a:ext cx="194922" cy="1861998"/>
            </a:xfrm>
            <a:prstGeom prst="leftBrace">
              <a:avLst>
                <a:gd name="adj1" fmla="val 73481"/>
                <a:gd name="adj2" fmla="val 50000"/>
              </a:avLst>
            </a:prstGeom>
            <a:noFill/>
            <a:ln w="12700">
              <a:solidFill>
                <a:srgbClr val="C0000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43" name="Text Box 12"/>
            <p:cNvSpPr txBox="1">
              <a:spLocks noChangeArrowheads="1"/>
            </p:cNvSpPr>
            <p:nvPr/>
          </p:nvSpPr>
          <p:spPr bwMode="auto">
            <a:xfrm>
              <a:off x="2373087" y="3456798"/>
              <a:ext cx="126188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200" b="1" dirty="0">
                  <a:solidFill>
                    <a:srgbClr val="C00000"/>
                  </a:solidFill>
                  <a:latin typeface="微软雅黑" panose="020B0503020204020204" pitchFamily="34" charset="-122"/>
                  <a:ea typeface="微软雅黑" panose="020B0503020204020204" pitchFamily="34" charset="-122"/>
                </a:rPr>
                <a:t>被接收端</a:t>
              </a:r>
              <a:endParaRPr kumimoji="1" lang="zh-CN" altLang="en-US" sz="1200" b="1" dirty="0">
                <a:solidFill>
                  <a:srgbClr val="C00000"/>
                </a:solidFill>
                <a:latin typeface="微软雅黑" panose="020B0503020204020204" pitchFamily="34" charset="-122"/>
                <a:ea typeface="微软雅黑" panose="020B0503020204020204" pitchFamily="34" charset="-122"/>
              </a:endParaRPr>
            </a:p>
            <a:p>
              <a:pPr algn="ctr"/>
              <a:r>
                <a:rPr kumimoji="1" lang="zh-CN" altLang="en-US" sz="1200" b="1" dirty="0">
                  <a:solidFill>
                    <a:srgbClr val="C00000"/>
                  </a:solidFill>
                  <a:latin typeface="微软雅黑" panose="020B0503020204020204" pitchFamily="34" charset="-122"/>
                  <a:ea typeface="微软雅黑" panose="020B0503020204020204" pitchFamily="34" charset="-122"/>
                </a:rPr>
                <a:t>误认为是一个帧</a:t>
              </a:r>
              <a:endParaRPr kumimoji="1" lang="zh-CN" altLang="en-US" sz="1200" b="1" dirty="0">
                <a:solidFill>
                  <a:srgbClr val="C00000"/>
                </a:solidFill>
                <a:latin typeface="微软雅黑" panose="020B0503020204020204" pitchFamily="34" charset="-122"/>
                <a:ea typeface="微软雅黑" panose="020B0503020204020204" pitchFamily="34" charset="-122"/>
              </a:endParaRPr>
            </a:p>
          </p:txBody>
        </p:sp>
        <p:sp>
          <p:nvSpPr>
            <p:cNvPr id="44" name="Line 13"/>
            <p:cNvSpPr>
              <a:spLocks noChangeShapeType="1"/>
            </p:cNvSpPr>
            <p:nvPr/>
          </p:nvSpPr>
          <p:spPr bwMode="auto">
            <a:xfrm>
              <a:off x="2449719" y="2676549"/>
              <a:ext cx="4690739" cy="0"/>
            </a:xfrm>
            <a:prstGeom prst="line">
              <a:avLst/>
            </a:prstGeom>
            <a:noFill/>
            <a:ln w="12700">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45" name="Text Box 14"/>
            <p:cNvSpPr txBox="1">
              <a:spLocks noChangeArrowheads="1"/>
            </p:cNvSpPr>
            <p:nvPr/>
          </p:nvSpPr>
          <p:spPr bwMode="auto">
            <a:xfrm>
              <a:off x="4417525" y="2432694"/>
              <a:ext cx="800219" cy="276999"/>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200" b="1" dirty="0">
                  <a:solidFill>
                    <a:srgbClr val="0000FF"/>
                  </a:solidFill>
                  <a:latin typeface="微软雅黑" panose="020B0503020204020204" pitchFamily="34" charset="-122"/>
                  <a:ea typeface="微软雅黑" panose="020B0503020204020204" pitchFamily="34" charset="-122"/>
                </a:rPr>
                <a:t>数据部分</a:t>
              </a:r>
              <a:endParaRPr kumimoji="1" lang="zh-CN" altLang="en-US" sz="1200" b="1" dirty="0">
                <a:solidFill>
                  <a:srgbClr val="0000FF"/>
                </a:solidFill>
                <a:latin typeface="微软雅黑" panose="020B0503020204020204" pitchFamily="34" charset="-122"/>
                <a:ea typeface="微软雅黑" panose="020B0503020204020204" pitchFamily="34" charset="-122"/>
              </a:endParaRPr>
            </a:p>
          </p:txBody>
        </p:sp>
        <p:sp>
          <p:nvSpPr>
            <p:cNvPr id="46" name="Rectangle 15"/>
            <p:cNvSpPr>
              <a:spLocks noChangeArrowheads="1"/>
            </p:cNvSpPr>
            <p:nvPr/>
          </p:nvSpPr>
          <p:spPr bwMode="auto">
            <a:xfrm>
              <a:off x="7140458" y="2844060"/>
              <a:ext cx="399235" cy="390860"/>
            </a:xfrm>
            <a:prstGeom prst="rect">
              <a:avLst/>
            </a:prstGeom>
            <a:solidFill>
              <a:srgbClr val="0000CC"/>
            </a:solidFill>
            <a:ln w="12700">
              <a:solidFill>
                <a:schemeClr val="tx1"/>
              </a:solidFill>
              <a:miter lim="800000"/>
            </a:ln>
            <a:effectLst/>
          </p:spPr>
          <p:txBody>
            <a:bodyPr wrap="none" anchor="ctr"/>
            <a:lstStyle/>
            <a:p>
              <a:pPr algn="ctr"/>
              <a:r>
                <a:rPr kumimoji="1" lang="en-US" altLang="zh-CN" sz="1200" b="1">
                  <a:solidFill>
                    <a:schemeClr val="bg1"/>
                  </a:solidFill>
                  <a:latin typeface="微软雅黑" panose="020B0503020204020204" pitchFamily="34" charset="-122"/>
                  <a:ea typeface="微软雅黑" panose="020B0503020204020204" pitchFamily="34" charset="-122"/>
                </a:rPr>
                <a:t>EOT</a:t>
              </a:r>
              <a:endParaRPr kumimoji="1" lang="en-US" altLang="zh-CN" sz="1200" b="1">
                <a:solidFill>
                  <a:schemeClr val="bg1"/>
                </a:solidFill>
                <a:latin typeface="微软雅黑" panose="020B0503020204020204" pitchFamily="34" charset="-122"/>
                <a:ea typeface="微软雅黑" panose="020B0503020204020204" pitchFamily="34" charset="-122"/>
              </a:endParaRPr>
            </a:p>
          </p:txBody>
        </p:sp>
        <p:sp>
          <p:nvSpPr>
            <p:cNvPr id="47" name="Line 16"/>
            <p:cNvSpPr>
              <a:spLocks noChangeShapeType="1"/>
            </p:cNvSpPr>
            <p:nvPr/>
          </p:nvSpPr>
          <p:spPr bwMode="auto">
            <a:xfrm>
              <a:off x="2049384" y="2367923"/>
              <a:ext cx="5490309" cy="0"/>
            </a:xfrm>
            <a:prstGeom prst="line">
              <a:avLst/>
            </a:prstGeom>
            <a:noFill/>
            <a:ln w="12700">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48" name="Text Box 17"/>
            <p:cNvSpPr txBox="1">
              <a:spLocks noChangeArrowheads="1"/>
            </p:cNvSpPr>
            <p:nvPr/>
          </p:nvSpPr>
          <p:spPr bwMode="auto">
            <a:xfrm>
              <a:off x="4161817" y="2110869"/>
              <a:ext cx="800219" cy="276999"/>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200" b="1" dirty="0">
                  <a:solidFill>
                    <a:srgbClr val="0000FF"/>
                  </a:solidFill>
                  <a:latin typeface="微软雅黑" panose="020B0503020204020204" pitchFamily="34" charset="-122"/>
                  <a:ea typeface="微软雅黑" panose="020B0503020204020204" pitchFamily="34" charset="-122"/>
                </a:rPr>
                <a:t>完整的帧</a:t>
              </a:r>
              <a:endParaRPr kumimoji="1" lang="zh-CN" altLang="en-US" sz="1200" b="1" dirty="0">
                <a:solidFill>
                  <a:srgbClr val="0000FF"/>
                </a:solidFill>
                <a:latin typeface="微软雅黑" panose="020B0503020204020204" pitchFamily="34" charset="-122"/>
                <a:ea typeface="微软雅黑" panose="020B0503020204020204" pitchFamily="34" charset="-122"/>
              </a:endParaRPr>
            </a:p>
          </p:txBody>
        </p:sp>
        <p:sp>
          <p:nvSpPr>
            <p:cNvPr id="49" name="Line 18"/>
            <p:cNvSpPr>
              <a:spLocks noChangeShapeType="1"/>
            </p:cNvSpPr>
            <p:nvPr/>
          </p:nvSpPr>
          <p:spPr bwMode="auto">
            <a:xfrm>
              <a:off x="2049384" y="2305994"/>
              <a:ext cx="0" cy="492382"/>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50" name="Line 19"/>
            <p:cNvSpPr>
              <a:spLocks noChangeShapeType="1"/>
            </p:cNvSpPr>
            <p:nvPr/>
          </p:nvSpPr>
          <p:spPr bwMode="auto">
            <a:xfrm>
              <a:off x="7539693" y="2305994"/>
              <a:ext cx="0" cy="492382"/>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51" name="Line 20"/>
            <p:cNvSpPr>
              <a:spLocks noChangeShapeType="1"/>
            </p:cNvSpPr>
            <p:nvPr/>
          </p:nvSpPr>
          <p:spPr bwMode="auto">
            <a:xfrm>
              <a:off x="2449719" y="2552693"/>
              <a:ext cx="0" cy="245683"/>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52" name="Line 21"/>
            <p:cNvSpPr>
              <a:spLocks noChangeShapeType="1"/>
            </p:cNvSpPr>
            <p:nvPr/>
          </p:nvSpPr>
          <p:spPr bwMode="auto">
            <a:xfrm>
              <a:off x="7140458" y="2552693"/>
              <a:ext cx="0" cy="245683"/>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53" name="Text Box 23"/>
            <p:cNvSpPr txBox="1">
              <a:spLocks noChangeArrowheads="1"/>
            </p:cNvSpPr>
            <p:nvPr/>
          </p:nvSpPr>
          <p:spPr bwMode="auto">
            <a:xfrm>
              <a:off x="1200781" y="2715822"/>
              <a:ext cx="912951" cy="27699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kumimoji="1" lang="zh-CN" altLang="en-US" sz="1200" b="1" dirty="0" smtClean="0">
                  <a:solidFill>
                    <a:srgbClr val="0000FF"/>
                  </a:solidFill>
                  <a:latin typeface="微软雅黑" panose="020B0503020204020204" pitchFamily="34" charset="-122"/>
                  <a:ea typeface="微软雅黑" panose="020B0503020204020204" pitchFamily="34" charset="-122"/>
                </a:rPr>
                <a:t>发送在</a:t>
              </a:r>
              <a:r>
                <a:rPr kumimoji="1" lang="zh-CN" altLang="en-US" sz="1200" b="1" dirty="0">
                  <a:solidFill>
                    <a:srgbClr val="0000FF"/>
                  </a:solidFill>
                  <a:latin typeface="微软雅黑" panose="020B0503020204020204" pitchFamily="34" charset="-122"/>
                  <a:ea typeface="微软雅黑" panose="020B0503020204020204" pitchFamily="34" charset="-122"/>
                </a:rPr>
                <a:t>前</a:t>
              </a:r>
              <a:endParaRPr kumimoji="1" lang="zh-CN" altLang="en-US" sz="1200" b="1" dirty="0">
                <a:solidFill>
                  <a:srgbClr val="0000FF"/>
                </a:solidFill>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2000" advTm="2000"/>
    </mc:Choice>
    <mc:Fallback>
      <p:transition spd="slow" advTm="2000"/>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466344" y="627200"/>
            <a:ext cx="8129015" cy="308939"/>
          </a:xfrm>
          <a:prstGeom prst="roundRect">
            <a:avLst>
              <a:gd name="adj" fmla="val 16667"/>
            </a:avLst>
          </a:prstGeom>
          <a:solidFill>
            <a:srgbClr val="ABEBD7"/>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 name="矩形 2"/>
          <p:cNvSpPr/>
          <p:nvPr/>
        </p:nvSpPr>
        <p:spPr>
          <a:xfrm>
            <a:off x="616085" y="575816"/>
            <a:ext cx="2236510" cy="400110"/>
          </a:xfrm>
          <a:prstGeom prst="rect">
            <a:avLst/>
          </a:prstGeom>
        </p:spPr>
        <p:txBody>
          <a:bodyPr wrap="none">
            <a:spAutoFit/>
          </a:bodyPr>
          <a:lstStyle/>
          <a:p>
            <a:r>
              <a:rPr lang="zh-CN" altLang="en-US" sz="2000" b="1" dirty="0">
                <a:latin typeface="微软雅黑" panose="020B0503020204020204" pitchFamily="34" charset="-122"/>
                <a:ea typeface="微软雅黑" panose="020B0503020204020204" pitchFamily="34" charset="-122"/>
              </a:rPr>
              <a:t>解决透明传输问题</a:t>
            </a:r>
            <a:endParaRPr lang="zh-CN" altLang="en-US" sz="2000" b="1" dirty="0">
              <a:latin typeface="微软雅黑" panose="020B0503020204020204" pitchFamily="34" charset="-122"/>
              <a:ea typeface="微软雅黑" panose="020B0503020204020204" pitchFamily="34" charset="-122"/>
            </a:endParaRPr>
          </a:p>
        </p:txBody>
      </p:sp>
      <p:sp>
        <p:nvSpPr>
          <p:cNvPr id="4" name="矩形 3"/>
          <p:cNvSpPr/>
          <p:nvPr/>
        </p:nvSpPr>
        <p:spPr>
          <a:xfrm>
            <a:off x="466344" y="1023609"/>
            <a:ext cx="8129015" cy="3476625"/>
          </a:xfrm>
          <a:prstGeom prst="rect">
            <a:avLst/>
          </a:prstGeom>
        </p:spPr>
        <p:txBody>
          <a:bodyPr wrap="square">
            <a:spAutoFit/>
          </a:bodyPr>
          <a:lstStyle/>
          <a:p>
            <a:pPr marL="285750" indent="-285750">
              <a:lnSpc>
                <a:spcPts val="3300"/>
              </a:lnSpc>
              <a:buClr>
                <a:srgbClr val="0070C0"/>
              </a:buClr>
              <a:buFont typeface="Wingdings" panose="05000000000000000000" pitchFamily="2" charset="2"/>
              <a:buChar char="l"/>
            </a:pPr>
            <a:r>
              <a:rPr lang="zh-CN" altLang="en-US" sz="2000" b="1" dirty="0">
                <a:solidFill>
                  <a:srgbClr val="0000FF"/>
                </a:solidFill>
                <a:latin typeface="微软雅黑" panose="020B0503020204020204" pitchFamily="34" charset="-122"/>
                <a:ea typeface="微软雅黑" panose="020B0503020204020204" pitchFamily="34" charset="-122"/>
              </a:rPr>
              <a:t>解决方法</a:t>
            </a:r>
            <a:r>
              <a:rPr lang="zh-CN" altLang="en-US" sz="2000" b="1" dirty="0">
                <a:latin typeface="微软雅黑" panose="020B0503020204020204" pitchFamily="34" charset="-122"/>
                <a:ea typeface="微软雅黑" panose="020B0503020204020204" pitchFamily="34" charset="-122"/>
              </a:rPr>
              <a:t>：字节填充 </a:t>
            </a:r>
            <a:r>
              <a:rPr lang="en-US" altLang="zh-CN" sz="2000" b="1" dirty="0">
                <a:latin typeface="微软雅黑" panose="020B0503020204020204" pitchFamily="34" charset="-122"/>
                <a:ea typeface="微软雅黑" panose="020B0503020204020204" pitchFamily="34" charset="-122"/>
              </a:rPr>
              <a:t>(byte stuffing) </a:t>
            </a:r>
            <a:r>
              <a:rPr lang="zh-CN" altLang="en-US" sz="2000" b="1" dirty="0">
                <a:latin typeface="微软雅黑" panose="020B0503020204020204" pitchFamily="34" charset="-122"/>
                <a:ea typeface="微软雅黑" panose="020B0503020204020204" pitchFamily="34" charset="-122"/>
              </a:rPr>
              <a:t>或</a:t>
            </a:r>
            <a:r>
              <a:rPr lang="zh-CN" altLang="en-US" sz="2000" b="1" dirty="0">
                <a:solidFill>
                  <a:srgbClr val="0000FF"/>
                </a:solidFill>
                <a:latin typeface="微软雅黑" panose="020B0503020204020204" pitchFamily="34" charset="-122"/>
                <a:ea typeface="微软雅黑" panose="020B0503020204020204" pitchFamily="34" charset="-122"/>
              </a:rPr>
              <a:t>字符填充 </a:t>
            </a:r>
            <a:r>
              <a:rPr lang="en-US" altLang="zh-CN" sz="2000" b="1" dirty="0">
                <a:latin typeface="微软雅黑" panose="020B0503020204020204" pitchFamily="34" charset="-122"/>
                <a:ea typeface="微软雅黑" panose="020B0503020204020204" pitchFamily="34" charset="-122"/>
              </a:rPr>
              <a:t>(character stuffing)</a:t>
            </a:r>
            <a:r>
              <a:rPr lang="zh-CN" altLang="en-US" sz="2000" b="1" dirty="0">
                <a:latin typeface="微软雅黑" panose="020B0503020204020204" pitchFamily="34" charset="-122"/>
                <a:ea typeface="微软雅黑" panose="020B0503020204020204" pitchFamily="34" charset="-122"/>
              </a:rPr>
              <a:t>。</a:t>
            </a:r>
            <a:endParaRPr lang="zh-CN" altLang="en-US" sz="2000" b="1" dirty="0">
              <a:latin typeface="微软雅黑" panose="020B0503020204020204" pitchFamily="34" charset="-122"/>
              <a:ea typeface="微软雅黑" panose="020B0503020204020204" pitchFamily="34" charset="-122"/>
            </a:endParaRPr>
          </a:p>
          <a:p>
            <a:pPr marL="285750" indent="-28575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发送端的数据链路层在数据中出现控制字符“</a:t>
            </a:r>
            <a:r>
              <a:rPr lang="en-US" altLang="zh-CN" sz="2000" b="1" dirty="0">
                <a:latin typeface="微软雅黑" panose="020B0503020204020204" pitchFamily="34" charset="-122"/>
                <a:ea typeface="微软雅黑" panose="020B0503020204020204" pitchFamily="34" charset="-122"/>
              </a:rPr>
              <a:t>SOH”</a:t>
            </a:r>
            <a:r>
              <a:rPr lang="zh-CN" altLang="en-US" sz="2000" b="1" dirty="0">
                <a:latin typeface="微软雅黑" panose="020B0503020204020204" pitchFamily="34" charset="-122"/>
                <a:ea typeface="微软雅黑" panose="020B0503020204020204" pitchFamily="34" charset="-122"/>
              </a:rPr>
              <a:t>或“</a:t>
            </a:r>
            <a:r>
              <a:rPr lang="en-US" altLang="zh-CN" sz="2000" b="1" dirty="0">
                <a:latin typeface="微软雅黑" panose="020B0503020204020204" pitchFamily="34" charset="-122"/>
                <a:ea typeface="微软雅黑" panose="020B0503020204020204" pitchFamily="34" charset="-122"/>
              </a:rPr>
              <a:t>EOT”</a:t>
            </a:r>
            <a:r>
              <a:rPr lang="zh-CN" altLang="en-US" sz="2000" b="1" dirty="0">
                <a:latin typeface="微软雅黑" panose="020B0503020204020204" pitchFamily="34" charset="-122"/>
                <a:ea typeface="微软雅黑" panose="020B0503020204020204" pitchFamily="34" charset="-122"/>
              </a:rPr>
              <a:t>的前面</a:t>
            </a:r>
            <a:r>
              <a:rPr lang="zh-CN" altLang="en-US" sz="2000" b="1" dirty="0">
                <a:solidFill>
                  <a:srgbClr val="0000FF"/>
                </a:solidFill>
                <a:latin typeface="微软雅黑" panose="020B0503020204020204" pitchFamily="34" charset="-122"/>
                <a:ea typeface="微软雅黑" panose="020B0503020204020204" pitchFamily="34" charset="-122"/>
              </a:rPr>
              <a:t>插入一个转义字符“</a:t>
            </a:r>
            <a:r>
              <a:rPr lang="en-US" altLang="zh-CN" sz="2000" b="1" dirty="0">
                <a:solidFill>
                  <a:srgbClr val="0000FF"/>
                </a:solidFill>
                <a:latin typeface="微软雅黑" panose="020B0503020204020204" pitchFamily="34" charset="-122"/>
                <a:ea typeface="微软雅黑" panose="020B0503020204020204" pitchFamily="34" charset="-122"/>
              </a:rPr>
              <a:t>ESC</a:t>
            </a:r>
            <a:r>
              <a:rPr lang="en-US" altLang="zh-CN" sz="2000" b="1" dirty="0" smtClean="0">
                <a:solidFill>
                  <a:srgbClr val="0000FF"/>
                </a:solidFill>
                <a:latin typeface="微软雅黑" panose="020B0503020204020204" pitchFamily="34" charset="-122"/>
                <a:ea typeface="微软雅黑" panose="020B0503020204020204" pitchFamily="34" charset="-122"/>
              </a:rPr>
              <a:t>”</a:t>
            </a:r>
            <a:r>
              <a:rPr lang="zh-CN" altLang="en-US" sz="2000" b="1" dirty="0">
                <a:latin typeface="微软雅黑" panose="020B0503020204020204" pitchFamily="34" charset="-122"/>
                <a:ea typeface="微软雅黑" panose="020B0503020204020204" pitchFamily="34" charset="-122"/>
              </a:rPr>
              <a:t>。</a:t>
            </a:r>
            <a:endParaRPr lang="zh-CN" altLang="en-US" sz="2000" b="1" dirty="0">
              <a:latin typeface="微软雅黑" panose="020B0503020204020204" pitchFamily="34" charset="-122"/>
              <a:ea typeface="微软雅黑" panose="020B0503020204020204" pitchFamily="34" charset="-122"/>
            </a:endParaRPr>
          </a:p>
          <a:p>
            <a:pPr marL="285750" indent="-28575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接收端的数据链路层在将数据送往网络层之前删除插入的转义字符。</a:t>
            </a:r>
            <a:endParaRPr lang="zh-CN" altLang="en-US" sz="2000" b="1" dirty="0">
              <a:latin typeface="微软雅黑" panose="020B0503020204020204" pitchFamily="34" charset="-122"/>
              <a:ea typeface="微软雅黑" panose="020B0503020204020204" pitchFamily="34" charset="-122"/>
            </a:endParaRPr>
          </a:p>
          <a:p>
            <a:pPr marL="285750" indent="-28575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如果转义字符也出现在数据当中，那么应在转义字符前面插入一个转义字符 </a:t>
            </a:r>
            <a:r>
              <a:rPr lang="en-US" altLang="zh-CN" sz="2000" b="1" dirty="0">
                <a:latin typeface="微软雅黑" panose="020B0503020204020204" pitchFamily="34" charset="-122"/>
                <a:ea typeface="微软雅黑" panose="020B0503020204020204" pitchFamily="34" charset="-122"/>
              </a:rPr>
              <a:t>ESC</a:t>
            </a:r>
            <a:r>
              <a:rPr lang="zh-CN" altLang="en-US" sz="2000" b="1" dirty="0">
                <a:latin typeface="微软雅黑" panose="020B0503020204020204" pitchFamily="34" charset="-122"/>
                <a:ea typeface="微软雅黑" panose="020B0503020204020204" pitchFamily="34" charset="-122"/>
              </a:rPr>
              <a:t>。当接收端收到连续的两个转义字符时，就删除其中前面的一个。 </a:t>
            </a:r>
            <a:endParaRPr lang="zh-CN" altLang="en-US" sz="2000" b="1"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Tm="2000"/>
    </mc:Choice>
    <mc:Fallback>
      <p:transition spd="slow" advTm="2000"/>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AutoShape 5"/>
          <p:cNvSpPr>
            <a:spLocks noChangeArrowheads="1"/>
          </p:cNvSpPr>
          <p:nvPr/>
        </p:nvSpPr>
        <p:spPr bwMode="auto">
          <a:xfrm>
            <a:off x="466344" y="626277"/>
            <a:ext cx="8129015" cy="308939"/>
          </a:xfrm>
          <a:prstGeom prst="roundRect">
            <a:avLst>
              <a:gd name="adj" fmla="val 16667"/>
            </a:avLst>
          </a:prstGeom>
          <a:solidFill>
            <a:srgbClr val="ABEBD7"/>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矩形 12"/>
          <p:cNvSpPr/>
          <p:nvPr/>
        </p:nvSpPr>
        <p:spPr>
          <a:xfrm>
            <a:off x="616085" y="574893"/>
            <a:ext cx="697627" cy="400110"/>
          </a:xfrm>
          <a:prstGeom prst="rect">
            <a:avLst/>
          </a:prstGeom>
        </p:spPr>
        <p:txBody>
          <a:bodyPr wrap="none">
            <a:spAutoFit/>
          </a:bodyPr>
          <a:lstStyle/>
          <a:p>
            <a:r>
              <a:rPr lang="zh-CN" altLang="en-US" sz="2000" b="1" dirty="0" smtClean="0">
                <a:latin typeface="微软雅黑" panose="020B0503020204020204" pitchFamily="34" charset="-122"/>
                <a:ea typeface="微软雅黑" panose="020B0503020204020204" pitchFamily="34" charset="-122"/>
              </a:rPr>
              <a:t>透明</a:t>
            </a:r>
            <a:endParaRPr lang="zh-CN" altLang="en-US" sz="2000" b="1" dirty="0">
              <a:latin typeface="微软雅黑" panose="020B0503020204020204" pitchFamily="34" charset="-122"/>
              <a:ea typeface="微软雅黑" panose="020B0503020204020204" pitchFamily="34" charset="-122"/>
            </a:endParaRPr>
          </a:p>
        </p:txBody>
      </p:sp>
      <p:sp>
        <p:nvSpPr>
          <p:cNvPr id="14" name="矩形 13"/>
          <p:cNvSpPr/>
          <p:nvPr/>
        </p:nvSpPr>
        <p:spPr>
          <a:xfrm>
            <a:off x="466344" y="944177"/>
            <a:ext cx="8129015" cy="470770"/>
          </a:xfrm>
          <a:prstGeom prst="rect">
            <a:avLst/>
          </a:prstGeom>
        </p:spPr>
        <p:txBody>
          <a:bodyPr wrap="square">
            <a:spAutoFit/>
          </a:bodyPr>
          <a:lstStyle/>
          <a:p>
            <a:pPr marL="285750" indent="-28575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指</a:t>
            </a:r>
            <a:r>
              <a:rPr lang="zh-CN" altLang="en-US" sz="2000" b="1" dirty="0" smtClean="0">
                <a:latin typeface="微软雅黑" panose="020B0503020204020204" pitchFamily="34" charset="-122"/>
                <a:ea typeface="微软雅黑" panose="020B0503020204020204" pitchFamily="34" charset="-122"/>
              </a:rPr>
              <a:t>某</a:t>
            </a:r>
            <a:r>
              <a:rPr lang="zh-CN" altLang="en-US" sz="2000" b="1" dirty="0">
                <a:latin typeface="微软雅黑" panose="020B0503020204020204" pitchFamily="34" charset="-122"/>
                <a:ea typeface="微软雅黑" panose="020B0503020204020204" pitchFamily="34" charset="-122"/>
              </a:rPr>
              <a:t>一个实际存在的事物看起来却好像不存在一样</a:t>
            </a:r>
            <a:r>
              <a:rPr lang="zh-CN" altLang="en-US" sz="2000" b="1" dirty="0" smtClean="0">
                <a:latin typeface="微软雅黑" panose="020B0503020204020204" pitchFamily="34" charset="-122"/>
                <a:ea typeface="微软雅黑" panose="020B0503020204020204" pitchFamily="34" charset="-122"/>
              </a:rPr>
              <a:t>。</a:t>
            </a:r>
            <a:endParaRPr lang="en-US" altLang="zh-CN" sz="2000" b="1" dirty="0" smtClean="0">
              <a:latin typeface="微软雅黑" panose="020B0503020204020204" pitchFamily="34" charset="-122"/>
              <a:ea typeface="微软雅黑" panose="020B0503020204020204" pitchFamily="34" charset="-122"/>
            </a:endParaRPr>
          </a:p>
        </p:txBody>
      </p:sp>
      <p:sp>
        <p:nvSpPr>
          <p:cNvPr id="6" name="对角圆角矩形 5"/>
          <p:cNvSpPr/>
          <p:nvPr/>
        </p:nvSpPr>
        <p:spPr>
          <a:xfrm>
            <a:off x="502921" y="1564625"/>
            <a:ext cx="8129015" cy="1270015"/>
          </a:xfrm>
          <a:prstGeom prst="round2DiagRect">
            <a:avLst/>
          </a:prstGeom>
          <a:solidFill>
            <a:srgbClr val="0098F6"/>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768512" y="1762185"/>
            <a:ext cx="7597832" cy="861774"/>
          </a:xfrm>
          <a:prstGeom prst="rect">
            <a:avLst/>
          </a:prstGeom>
        </p:spPr>
        <p:txBody>
          <a:bodyPr wrap="square">
            <a:spAutoFit/>
          </a:bodyPr>
          <a:lstStyle/>
          <a:p>
            <a:pPr>
              <a:lnSpc>
                <a:spcPts val="3000"/>
              </a:lnSpc>
              <a:spcBef>
                <a:spcPts val="600"/>
              </a:spcBef>
            </a:pPr>
            <a:r>
              <a:rPr lang="zh-CN" altLang="en-US" sz="2000" b="1" dirty="0" smtClean="0">
                <a:solidFill>
                  <a:schemeClr val="bg1"/>
                </a:solidFill>
                <a:latin typeface="微软雅黑" panose="020B0503020204020204" pitchFamily="34" charset="-122"/>
                <a:ea typeface="微软雅黑" panose="020B0503020204020204" pitchFamily="34" charset="-122"/>
              </a:rPr>
              <a:t>“</a:t>
            </a:r>
            <a:r>
              <a:rPr lang="zh-CN" altLang="en-US" sz="2000" b="1" dirty="0">
                <a:solidFill>
                  <a:schemeClr val="bg1"/>
                </a:solidFill>
                <a:latin typeface="微软雅黑" panose="020B0503020204020204" pitchFamily="34" charset="-122"/>
                <a:ea typeface="微软雅黑" panose="020B0503020204020204" pitchFamily="34" charset="-122"/>
              </a:rPr>
              <a:t>在数据链路层透明传送数据”</a:t>
            </a:r>
            <a:r>
              <a:rPr lang="zh-CN" altLang="en-US" sz="2000" b="1" dirty="0" smtClean="0">
                <a:solidFill>
                  <a:schemeClr val="bg1"/>
                </a:solidFill>
                <a:latin typeface="微软雅黑" panose="020B0503020204020204" pitchFamily="34" charset="-122"/>
                <a:ea typeface="微软雅黑" panose="020B0503020204020204" pitchFamily="34" charset="-122"/>
              </a:rPr>
              <a:t>表示：无论</a:t>
            </a:r>
            <a:r>
              <a:rPr lang="zh-CN" altLang="en-US" sz="2000" b="1" dirty="0">
                <a:solidFill>
                  <a:schemeClr val="bg1"/>
                </a:solidFill>
                <a:latin typeface="微软雅黑" panose="020B0503020204020204" pitchFamily="34" charset="-122"/>
                <a:ea typeface="微软雅黑" panose="020B0503020204020204" pitchFamily="34" charset="-122"/>
              </a:rPr>
              <a:t>发送什么样的比特组合的数据，这些数据都能够按照原样</a:t>
            </a:r>
            <a:r>
              <a:rPr lang="zh-CN" altLang="en-US" sz="2000" b="1" dirty="0">
                <a:solidFill>
                  <a:srgbClr val="FFFF00"/>
                </a:solidFill>
                <a:latin typeface="微软雅黑" panose="020B0503020204020204" pitchFamily="34" charset="-122"/>
                <a:ea typeface="微软雅黑" panose="020B0503020204020204" pitchFamily="34" charset="-122"/>
              </a:rPr>
              <a:t>没有差错</a:t>
            </a:r>
            <a:r>
              <a:rPr lang="zh-CN" altLang="en-US" sz="2000" b="1" dirty="0">
                <a:solidFill>
                  <a:schemeClr val="bg1"/>
                </a:solidFill>
                <a:latin typeface="微软雅黑" panose="020B0503020204020204" pitchFamily="34" charset="-122"/>
                <a:ea typeface="微软雅黑" panose="020B0503020204020204" pitchFamily="34" charset="-122"/>
              </a:rPr>
              <a:t>地通过这个数据链路层</a:t>
            </a:r>
            <a:r>
              <a:rPr lang="zh-CN" altLang="en-US" sz="2000" b="1" dirty="0" smtClean="0">
                <a:solidFill>
                  <a:schemeClr val="bg1"/>
                </a:solidFill>
                <a:latin typeface="微软雅黑" panose="020B0503020204020204" pitchFamily="34" charset="-122"/>
                <a:ea typeface="微软雅黑" panose="020B0503020204020204" pitchFamily="34" charset="-122"/>
              </a:rPr>
              <a:t>。</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Tm="2000"/>
    </mc:Choice>
    <mc:Fallback>
      <p:transition spd="slow" advTm="2000"/>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5"/>
          <p:cNvSpPr>
            <a:spLocks noChangeArrowheads="1"/>
          </p:cNvSpPr>
          <p:nvPr/>
        </p:nvSpPr>
        <p:spPr bwMode="auto">
          <a:xfrm>
            <a:off x="466344" y="622808"/>
            <a:ext cx="8129015" cy="308939"/>
          </a:xfrm>
          <a:prstGeom prst="roundRect">
            <a:avLst>
              <a:gd name="adj" fmla="val 16667"/>
            </a:avLst>
          </a:prstGeom>
          <a:solidFill>
            <a:srgbClr val="ABEBD7"/>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 name="矩形 5"/>
          <p:cNvSpPr/>
          <p:nvPr/>
        </p:nvSpPr>
        <p:spPr>
          <a:xfrm>
            <a:off x="616085" y="580568"/>
            <a:ext cx="6340197" cy="400110"/>
          </a:xfrm>
          <a:prstGeom prst="rect">
            <a:avLst/>
          </a:prstGeom>
        </p:spPr>
        <p:txBody>
          <a:bodyPr wrap="none">
            <a:spAutoFit/>
          </a:bodyPr>
          <a:lstStyle/>
          <a:p>
            <a:r>
              <a:rPr lang="zh-CN" altLang="en-US" sz="2000" b="1" dirty="0" smtClean="0">
                <a:latin typeface="微软雅黑" panose="020B0503020204020204" pitchFamily="34" charset="-122"/>
                <a:ea typeface="微软雅黑" panose="020B0503020204020204" pitchFamily="34" charset="-122"/>
              </a:rPr>
              <a:t>用“字节填充”或“字符填充”法</a:t>
            </a:r>
            <a:r>
              <a:rPr lang="zh-CN" altLang="en-US" sz="2000" b="1" dirty="0">
                <a:latin typeface="微软雅黑" panose="020B0503020204020204" pitchFamily="34" charset="-122"/>
                <a:ea typeface="微软雅黑" panose="020B0503020204020204" pitchFamily="34" charset="-122"/>
              </a:rPr>
              <a:t>解决透明传输的</a:t>
            </a:r>
            <a:r>
              <a:rPr lang="zh-CN" altLang="en-US" sz="2000" b="1" dirty="0" smtClean="0">
                <a:latin typeface="微软雅黑" panose="020B0503020204020204" pitchFamily="34" charset="-122"/>
                <a:ea typeface="微软雅黑" panose="020B0503020204020204" pitchFamily="34" charset="-122"/>
              </a:rPr>
              <a:t>问题</a:t>
            </a:r>
            <a:endParaRPr lang="zh-CN" altLang="en-US" sz="2000" b="1" dirty="0">
              <a:latin typeface="微软雅黑" panose="020B0503020204020204" pitchFamily="34" charset="-122"/>
              <a:ea typeface="微软雅黑" panose="020B0503020204020204" pitchFamily="34" charset="-122"/>
            </a:endParaRPr>
          </a:p>
        </p:txBody>
      </p:sp>
      <p:sp>
        <p:nvSpPr>
          <p:cNvPr id="7" name="圆角矩形 6"/>
          <p:cNvSpPr/>
          <p:nvPr/>
        </p:nvSpPr>
        <p:spPr>
          <a:xfrm>
            <a:off x="466344" y="1019579"/>
            <a:ext cx="8129015" cy="2948361"/>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7" name="组合 56"/>
          <p:cNvGrpSpPr/>
          <p:nvPr/>
        </p:nvGrpSpPr>
        <p:grpSpPr>
          <a:xfrm>
            <a:off x="682176" y="2043478"/>
            <a:ext cx="7587311" cy="1688610"/>
            <a:chOff x="682176" y="2351964"/>
            <a:chExt cx="7587311" cy="1688610"/>
          </a:xfrm>
        </p:grpSpPr>
        <p:sp>
          <p:nvSpPr>
            <p:cNvPr id="8" name="Rectangle 4"/>
            <p:cNvSpPr>
              <a:spLocks noChangeArrowheads="1"/>
            </p:cNvSpPr>
            <p:nvPr/>
          </p:nvSpPr>
          <p:spPr bwMode="auto">
            <a:xfrm>
              <a:off x="924605" y="3118386"/>
              <a:ext cx="383211" cy="353734"/>
            </a:xfrm>
            <a:prstGeom prst="rect">
              <a:avLst/>
            </a:prstGeom>
            <a:solidFill>
              <a:srgbClr val="0000CC"/>
            </a:solidFill>
            <a:ln w="12700">
              <a:solidFill>
                <a:schemeClr val="tx1"/>
              </a:solidFill>
              <a:miter lim="800000"/>
            </a:ln>
            <a:effectLst/>
          </p:spPr>
          <p:txBody>
            <a:bodyPr wrap="none" anchor="ctr"/>
            <a:lstStyle/>
            <a:p>
              <a:pPr algn="ctr"/>
              <a:r>
                <a:rPr kumimoji="1" lang="en-US" altLang="zh-CN" sz="1200" b="1">
                  <a:solidFill>
                    <a:schemeClr val="bg1"/>
                  </a:solidFill>
                  <a:latin typeface="微软雅黑" panose="020B0503020204020204" pitchFamily="34" charset="-122"/>
                  <a:ea typeface="微软雅黑" panose="020B0503020204020204" pitchFamily="34" charset="-122"/>
                </a:rPr>
                <a:t>SOH</a:t>
              </a:r>
              <a:endParaRPr kumimoji="1" lang="en-US" altLang="zh-CN" sz="1200" b="1">
                <a:solidFill>
                  <a:schemeClr val="bg1"/>
                </a:solidFill>
                <a:latin typeface="微软雅黑" panose="020B0503020204020204" pitchFamily="34" charset="-122"/>
                <a:ea typeface="微软雅黑" panose="020B0503020204020204" pitchFamily="34" charset="-122"/>
              </a:endParaRPr>
            </a:p>
          </p:txBody>
        </p:sp>
        <p:sp>
          <p:nvSpPr>
            <p:cNvPr id="9" name="Freeform 5"/>
            <p:cNvSpPr/>
            <p:nvPr/>
          </p:nvSpPr>
          <p:spPr bwMode="auto">
            <a:xfrm>
              <a:off x="6034088" y="2351964"/>
              <a:ext cx="1277371" cy="766423"/>
            </a:xfrm>
            <a:custGeom>
              <a:avLst/>
              <a:gdLst>
                <a:gd name="T0" fmla="*/ 671 w 960"/>
                <a:gd name="T1" fmla="*/ 624 h 624"/>
                <a:gd name="T2" fmla="*/ 960 w 960"/>
                <a:gd name="T3" fmla="*/ 624 h 624"/>
                <a:gd name="T4" fmla="*/ 288 w 960"/>
                <a:gd name="T5" fmla="*/ 0 h 624"/>
                <a:gd name="T6" fmla="*/ 0 w 960"/>
                <a:gd name="T7" fmla="*/ 0 h 624"/>
              </a:gdLst>
              <a:ahLst/>
              <a:cxnLst>
                <a:cxn ang="0">
                  <a:pos x="T0" y="T1"/>
                </a:cxn>
                <a:cxn ang="0">
                  <a:pos x="T2" y="T3"/>
                </a:cxn>
                <a:cxn ang="0">
                  <a:pos x="T4" y="T5"/>
                </a:cxn>
                <a:cxn ang="0">
                  <a:pos x="T6" y="T7"/>
                </a:cxn>
              </a:cxnLst>
              <a:rect l="0" t="0" r="r" b="b"/>
              <a:pathLst>
                <a:path w="960" h="624">
                  <a:moveTo>
                    <a:pt x="671" y="624"/>
                  </a:moveTo>
                  <a:lnTo>
                    <a:pt x="960" y="624"/>
                  </a:lnTo>
                  <a:lnTo>
                    <a:pt x="288" y="0"/>
                  </a:lnTo>
                  <a:lnTo>
                    <a:pt x="0" y="0"/>
                  </a:lnTo>
                </a:path>
              </a:pathLst>
            </a:custGeom>
            <a:solidFill>
              <a:srgbClr val="99FFCC"/>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anose="020B0503020204020204" pitchFamily="34" charset="-122"/>
                <a:ea typeface="微软雅黑" panose="020B0503020204020204" pitchFamily="34" charset="-122"/>
              </a:endParaRPr>
            </a:p>
          </p:txBody>
        </p:sp>
        <p:sp>
          <p:nvSpPr>
            <p:cNvPr id="10" name="Freeform 6"/>
            <p:cNvSpPr/>
            <p:nvPr/>
          </p:nvSpPr>
          <p:spPr bwMode="auto">
            <a:xfrm>
              <a:off x="4940340" y="2351964"/>
              <a:ext cx="902143" cy="773792"/>
            </a:xfrm>
            <a:custGeom>
              <a:avLst/>
              <a:gdLst>
                <a:gd name="T0" fmla="*/ 386 w 678"/>
                <a:gd name="T1" fmla="*/ 621 h 630"/>
                <a:gd name="T2" fmla="*/ 678 w 678"/>
                <a:gd name="T3" fmla="*/ 630 h 630"/>
                <a:gd name="T4" fmla="*/ 288 w 678"/>
                <a:gd name="T5" fmla="*/ 0 h 630"/>
                <a:gd name="T6" fmla="*/ 0 w 678"/>
                <a:gd name="T7" fmla="*/ 0 h 630"/>
              </a:gdLst>
              <a:ahLst/>
              <a:cxnLst>
                <a:cxn ang="0">
                  <a:pos x="T0" y="T1"/>
                </a:cxn>
                <a:cxn ang="0">
                  <a:pos x="T2" y="T3"/>
                </a:cxn>
                <a:cxn ang="0">
                  <a:pos x="T4" y="T5"/>
                </a:cxn>
                <a:cxn ang="0">
                  <a:pos x="T6" y="T7"/>
                </a:cxn>
              </a:cxnLst>
              <a:rect l="0" t="0" r="r" b="b"/>
              <a:pathLst>
                <a:path w="678" h="630">
                  <a:moveTo>
                    <a:pt x="386" y="621"/>
                  </a:moveTo>
                  <a:lnTo>
                    <a:pt x="678" y="630"/>
                  </a:lnTo>
                  <a:lnTo>
                    <a:pt x="288" y="0"/>
                  </a:lnTo>
                  <a:lnTo>
                    <a:pt x="0" y="0"/>
                  </a:lnTo>
                </a:path>
              </a:pathLst>
            </a:custGeom>
            <a:solidFill>
              <a:srgbClr val="99FFCC"/>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anose="020B0503020204020204" pitchFamily="34" charset="-122"/>
                <a:ea typeface="微软雅黑" panose="020B0503020204020204" pitchFamily="34" charset="-122"/>
              </a:endParaRPr>
            </a:p>
          </p:txBody>
        </p:sp>
        <p:sp>
          <p:nvSpPr>
            <p:cNvPr id="11" name="Freeform 7"/>
            <p:cNvSpPr/>
            <p:nvPr/>
          </p:nvSpPr>
          <p:spPr bwMode="auto">
            <a:xfrm>
              <a:off x="3670953" y="2351964"/>
              <a:ext cx="502965" cy="766423"/>
            </a:xfrm>
            <a:custGeom>
              <a:avLst/>
              <a:gdLst>
                <a:gd name="T0" fmla="*/ 92 w 378"/>
                <a:gd name="T1" fmla="*/ 624 h 624"/>
                <a:gd name="T2" fmla="*/ 378 w 378"/>
                <a:gd name="T3" fmla="*/ 624 h 624"/>
                <a:gd name="T4" fmla="*/ 288 w 378"/>
                <a:gd name="T5" fmla="*/ 0 h 624"/>
                <a:gd name="T6" fmla="*/ 0 w 378"/>
                <a:gd name="T7" fmla="*/ 0 h 624"/>
              </a:gdLst>
              <a:ahLst/>
              <a:cxnLst>
                <a:cxn ang="0">
                  <a:pos x="T0" y="T1"/>
                </a:cxn>
                <a:cxn ang="0">
                  <a:pos x="T2" y="T3"/>
                </a:cxn>
                <a:cxn ang="0">
                  <a:pos x="T4" y="T5"/>
                </a:cxn>
                <a:cxn ang="0">
                  <a:pos x="T6" y="T7"/>
                </a:cxn>
              </a:cxnLst>
              <a:rect l="0" t="0" r="r" b="b"/>
              <a:pathLst>
                <a:path w="378" h="624">
                  <a:moveTo>
                    <a:pt x="92" y="624"/>
                  </a:moveTo>
                  <a:lnTo>
                    <a:pt x="378" y="624"/>
                  </a:lnTo>
                  <a:lnTo>
                    <a:pt x="288" y="0"/>
                  </a:lnTo>
                  <a:lnTo>
                    <a:pt x="0" y="0"/>
                  </a:lnTo>
                </a:path>
              </a:pathLst>
            </a:custGeom>
            <a:solidFill>
              <a:srgbClr val="99FFCC"/>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anose="020B0503020204020204" pitchFamily="34" charset="-122"/>
                <a:ea typeface="微软雅黑" panose="020B0503020204020204" pitchFamily="34" charset="-122"/>
              </a:endParaRPr>
            </a:p>
          </p:txBody>
        </p:sp>
        <p:sp>
          <p:nvSpPr>
            <p:cNvPr id="12" name="Freeform 8"/>
            <p:cNvSpPr/>
            <p:nvPr/>
          </p:nvSpPr>
          <p:spPr bwMode="auto">
            <a:xfrm>
              <a:off x="2264515" y="2351964"/>
              <a:ext cx="640015" cy="766423"/>
            </a:xfrm>
            <a:custGeom>
              <a:avLst/>
              <a:gdLst>
                <a:gd name="T0" fmla="*/ 0 w 481"/>
                <a:gd name="T1" fmla="*/ 621 h 624"/>
                <a:gd name="T2" fmla="*/ 289 w 481"/>
                <a:gd name="T3" fmla="*/ 624 h 624"/>
                <a:gd name="T4" fmla="*/ 481 w 481"/>
                <a:gd name="T5" fmla="*/ 0 h 624"/>
                <a:gd name="T6" fmla="*/ 193 w 481"/>
                <a:gd name="T7" fmla="*/ 0 h 624"/>
              </a:gdLst>
              <a:ahLst/>
              <a:cxnLst>
                <a:cxn ang="0">
                  <a:pos x="T0" y="T1"/>
                </a:cxn>
                <a:cxn ang="0">
                  <a:pos x="T2" y="T3"/>
                </a:cxn>
                <a:cxn ang="0">
                  <a:pos x="T4" y="T5"/>
                </a:cxn>
                <a:cxn ang="0">
                  <a:pos x="T6" y="T7"/>
                </a:cxn>
              </a:cxnLst>
              <a:rect l="0" t="0" r="r" b="b"/>
              <a:pathLst>
                <a:path w="481" h="624">
                  <a:moveTo>
                    <a:pt x="0" y="621"/>
                  </a:moveTo>
                  <a:lnTo>
                    <a:pt x="289" y="624"/>
                  </a:lnTo>
                  <a:lnTo>
                    <a:pt x="481" y="0"/>
                  </a:lnTo>
                  <a:lnTo>
                    <a:pt x="193" y="0"/>
                  </a:lnTo>
                </a:path>
              </a:pathLst>
            </a:custGeom>
            <a:solidFill>
              <a:srgbClr val="99FFCC"/>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anose="020B0503020204020204" pitchFamily="34" charset="-122"/>
                <a:ea typeface="微软雅黑" panose="020B0503020204020204" pitchFamily="34" charset="-122"/>
              </a:endParaRPr>
            </a:p>
          </p:txBody>
        </p:sp>
        <p:sp>
          <p:nvSpPr>
            <p:cNvPr id="18" name="Rectangle 15"/>
            <p:cNvSpPr>
              <a:spLocks noChangeArrowheads="1"/>
            </p:cNvSpPr>
            <p:nvPr/>
          </p:nvSpPr>
          <p:spPr bwMode="auto">
            <a:xfrm>
              <a:off x="1307816" y="3118386"/>
              <a:ext cx="6578460" cy="353734"/>
            </a:xfrm>
            <a:prstGeom prst="rect">
              <a:avLst/>
            </a:prstGeom>
            <a:solidFill>
              <a:srgbClr val="00FFFF"/>
            </a:solidFill>
            <a:ln w="12700">
              <a:solidFill>
                <a:schemeClr val="tx1"/>
              </a:solidFill>
              <a:miter lim="800000"/>
            </a:ln>
            <a:effectLst/>
          </p:spPr>
          <p:txBody>
            <a:bodyPr wrap="none" anchor="ctr"/>
            <a:lstStyle/>
            <a:p>
              <a:endParaRPr lang="zh-CN" altLang="en-US" sz="1200" b="1">
                <a:solidFill>
                  <a:srgbClr val="000099"/>
                </a:solidFill>
                <a:latin typeface="微软雅黑" panose="020B0503020204020204" pitchFamily="34" charset="-122"/>
                <a:ea typeface="微软雅黑" panose="020B0503020204020204" pitchFamily="34" charset="-122"/>
              </a:endParaRPr>
            </a:p>
          </p:txBody>
        </p:sp>
        <p:sp>
          <p:nvSpPr>
            <p:cNvPr id="19" name="Rectangle 16"/>
            <p:cNvSpPr>
              <a:spLocks noChangeArrowheads="1"/>
            </p:cNvSpPr>
            <p:nvPr/>
          </p:nvSpPr>
          <p:spPr bwMode="auto">
            <a:xfrm>
              <a:off x="1882633" y="3118386"/>
              <a:ext cx="383211" cy="353734"/>
            </a:xfrm>
            <a:prstGeom prst="rect">
              <a:avLst/>
            </a:prstGeom>
            <a:solidFill>
              <a:srgbClr val="006600"/>
            </a:solidFill>
            <a:ln w="12700"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200" b="1">
                  <a:solidFill>
                    <a:schemeClr val="bg1"/>
                  </a:solidFill>
                  <a:latin typeface="微软雅黑" panose="020B0503020204020204" pitchFamily="34" charset="-122"/>
                  <a:ea typeface="微软雅黑" panose="020B0503020204020204" pitchFamily="34" charset="-122"/>
                </a:rPr>
                <a:t>ESC</a:t>
              </a:r>
              <a:endParaRPr kumimoji="1" lang="en-US" altLang="zh-CN" sz="1200" b="1">
                <a:solidFill>
                  <a:schemeClr val="bg1"/>
                </a:solidFill>
                <a:latin typeface="微软雅黑" panose="020B0503020204020204" pitchFamily="34" charset="-122"/>
                <a:ea typeface="微软雅黑" panose="020B0503020204020204" pitchFamily="34" charset="-122"/>
              </a:endParaRPr>
            </a:p>
          </p:txBody>
        </p:sp>
        <p:sp>
          <p:nvSpPr>
            <p:cNvPr id="20" name="Rectangle 17"/>
            <p:cNvSpPr>
              <a:spLocks noChangeArrowheads="1"/>
            </p:cNvSpPr>
            <p:nvPr/>
          </p:nvSpPr>
          <p:spPr bwMode="auto">
            <a:xfrm>
              <a:off x="2265844" y="3118386"/>
              <a:ext cx="383211" cy="353734"/>
            </a:xfrm>
            <a:prstGeom prst="rect">
              <a:avLst/>
            </a:prstGeom>
            <a:solidFill>
              <a:srgbClr val="CC00CC"/>
            </a:solidFill>
            <a:ln w="12700"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200" b="1">
                  <a:solidFill>
                    <a:schemeClr val="bg1"/>
                  </a:solidFill>
                  <a:latin typeface="微软雅黑" panose="020B0503020204020204" pitchFamily="34" charset="-122"/>
                  <a:ea typeface="微软雅黑" panose="020B0503020204020204" pitchFamily="34" charset="-122"/>
                </a:rPr>
                <a:t>EOT</a:t>
              </a:r>
              <a:endParaRPr kumimoji="1" lang="en-US" altLang="zh-CN" sz="1200" b="1">
                <a:solidFill>
                  <a:schemeClr val="bg1"/>
                </a:solidFill>
                <a:latin typeface="微软雅黑" panose="020B0503020204020204" pitchFamily="34" charset="-122"/>
                <a:ea typeface="微软雅黑" panose="020B0503020204020204" pitchFamily="34" charset="-122"/>
              </a:endParaRPr>
            </a:p>
          </p:txBody>
        </p:sp>
        <p:sp>
          <p:nvSpPr>
            <p:cNvPr id="21" name="Rectangle 18"/>
            <p:cNvSpPr>
              <a:spLocks noChangeArrowheads="1"/>
            </p:cNvSpPr>
            <p:nvPr/>
          </p:nvSpPr>
          <p:spPr bwMode="auto">
            <a:xfrm>
              <a:off x="3415478" y="3118386"/>
              <a:ext cx="383211" cy="353734"/>
            </a:xfrm>
            <a:prstGeom prst="rect">
              <a:avLst/>
            </a:prstGeom>
            <a:solidFill>
              <a:srgbClr val="006600"/>
            </a:solidFill>
            <a:ln w="12700"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200" b="1">
                  <a:solidFill>
                    <a:schemeClr val="bg1"/>
                  </a:solidFill>
                  <a:latin typeface="微软雅黑" panose="020B0503020204020204" pitchFamily="34" charset="-122"/>
                  <a:ea typeface="微软雅黑" panose="020B0503020204020204" pitchFamily="34" charset="-122"/>
                </a:rPr>
                <a:t>ESC</a:t>
              </a:r>
              <a:endParaRPr kumimoji="1" lang="en-US" altLang="zh-CN" sz="1200" b="1">
                <a:solidFill>
                  <a:schemeClr val="bg1"/>
                </a:solidFill>
                <a:latin typeface="微软雅黑" panose="020B0503020204020204" pitchFamily="34" charset="-122"/>
                <a:ea typeface="微软雅黑" panose="020B0503020204020204" pitchFamily="34" charset="-122"/>
              </a:endParaRPr>
            </a:p>
          </p:txBody>
        </p:sp>
        <p:sp>
          <p:nvSpPr>
            <p:cNvPr id="22" name="Rectangle 19"/>
            <p:cNvSpPr>
              <a:spLocks noChangeArrowheads="1"/>
            </p:cNvSpPr>
            <p:nvPr/>
          </p:nvSpPr>
          <p:spPr bwMode="auto">
            <a:xfrm>
              <a:off x="3798689" y="3118386"/>
              <a:ext cx="383211" cy="353734"/>
            </a:xfrm>
            <a:prstGeom prst="rect">
              <a:avLst/>
            </a:prstGeom>
            <a:solidFill>
              <a:srgbClr val="0070C0"/>
            </a:solidFill>
            <a:ln w="12700"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200" b="1">
                  <a:solidFill>
                    <a:schemeClr val="bg1"/>
                  </a:solidFill>
                  <a:latin typeface="微软雅黑" panose="020B0503020204020204" pitchFamily="34" charset="-122"/>
                  <a:ea typeface="微软雅黑" panose="020B0503020204020204" pitchFamily="34" charset="-122"/>
                </a:rPr>
                <a:t>SOH</a:t>
              </a:r>
              <a:endParaRPr kumimoji="1" lang="en-US" altLang="zh-CN" sz="1200" b="1">
                <a:solidFill>
                  <a:schemeClr val="bg1"/>
                </a:solidFill>
                <a:latin typeface="微软雅黑" panose="020B0503020204020204" pitchFamily="34" charset="-122"/>
                <a:ea typeface="微软雅黑" panose="020B0503020204020204" pitchFamily="34" charset="-122"/>
              </a:endParaRPr>
            </a:p>
          </p:txBody>
        </p:sp>
        <p:sp>
          <p:nvSpPr>
            <p:cNvPr id="23" name="Rectangle 20"/>
            <p:cNvSpPr>
              <a:spLocks noChangeArrowheads="1"/>
            </p:cNvSpPr>
            <p:nvPr/>
          </p:nvSpPr>
          <p:spPr bwMode="auto">
            <a:xfrm>
              <a:off x="5076060" y="3118386"/>
              <a:ext cx="383211" cy="353734"/>
            </a:xfrm>
            <a:prstGeom prst="rect">
              <a:avLst/>
            </a:prstGeom>
            <a:solidFill>
              <a:srgbClr val="006600"/>
            </a:solidFill>
            <a:ln w="12700"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200" b="1">
                  <a:solidFill>
                    <a:schemeClr val="bg1"/>
                  </a:solidFill>
                  <a:latin typeface="微软雅黑" panose="020B0503020204020204" pitchFamily="34" charset="-122"/>
                  <a:ea typeface="微软雅黑" panose="020B0503020204020204" pitchFamily="34" charset="-122"/>
                </a:rPr>
                <a:t>ESC</a:t>
              </a:r>
              <a:endParaRPr kumimoji="1" lang="en-US" altLang="zh-CN" sz="1200" b="1">
                <a:solidFill>
                  <a:schemeClr val="bg1"/>
                </a:solidFill>
                <a:latin typeface="微软雅黑" panose="020B0503020204020204" pitchFamily="34" charset="-122"/>
                <a:ea typeface="微软雅黑" panose="020B0503020204020204" pitchFamily="34" charset="-122"/>
              </a:endParaRPr>
            </a:p>
          </p:txBody>
        </p:sp>
        <p:sp>
          <p:nvSpPr>
            <p:cNvPr id="24" name="Rectangle 21"/>
            <p:cNvSpPr>
              <a:spLocks noChangeArrowheads="1"/>
            </p:cNvSpPr>
            <p:nvPr/>
          </p:nvSpPr>
          <p:spPr bwMode="auto">
            <a:xfrm>
              <a:off x="5459271" y="3118386"/>
              <a:ext cx="383211" cy="353734"/>
            </a:xfrm>
            <a:prstGeom prst="rect">
              <a:avLst/>
            </a:prstGeom>
            <a:solidFill>
              <a:srgbClr val="006600"/>
            </a:solidFill>
            <a:ln w="12700"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200" b="1">
                  <a:solidFill>
                    <a:schemeClr val="bg1"/>
                  </a:solidFill>
                  <a:latin typeface="微软雅黑" panose="020B0503020204020204" pitchFamily="34" charset="-122"/>
                  <a:ea typeface="微软雅黑" panose="020B0503020204020204" pitchFamily="34" charset="-122"/>
                </a:rPr>
                <a:t>ESC</a:t>
              </a:r>
              <a:endParaRPr kumimoji="1" lang="en-US" altLang="zh-CN" sz="1200" b="1">
                <a:solidFill>
                  <a:schemeClr val="bg1"/>
                </a:solidFill>
                <a:latin typeface="微软雅黑" panose="020B0503020204020204" pitchFamily="34" charset="-122"/>
                <a:ea typeface="微软雅黑" panose="020B0503020204020204" pitchFamily="34" charset="-122"/>
              </a:endParaRPr>
            </a:p>
          </p:txBody>
        </p:sp>
        <p:sp>
          <p:nvSpPr>
            <p:cNvPr id="25" name="Rectangle 22"/>
            <p:cNvSpPr>
              <a:spLocks noChangeArrowheads="1"/>
            </p:cNvSpPr>
            <p:nvPr/>
          </p:nvSpPr>
          <p:spPr bwMode="auto">
            <a:xfrm>
              <a:off x="6545036" y="3118386"/>
              <a:ext cx="383211" cy="353734"/>
            </a:xfrm>
            <a:prstGeom prst="rect">
              <a:avLst/>
            </a:prstGeom>
            <a:solidFill>
              <a:srgbClr val="006600"/>
            </a:solidFill>
            <a:ln w="12700"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200" b="1">
                  <a:solidFill>
                    <a:schemeClr val="bg1"/>
                  </a:solidFill>
                  <a:latin typeface="微软雅黑" panose="020B0503020204020204" pitchFamily="34" charset="-122"/>
                  <a:ea typeface="微软雅黑" panose="020B0503020204020204" pitchFamily="34" charset="-122"/>
                </a:rPr>
                <a:t>ESC</a:t>
              </a:r>
              <a:endParaRPr kumimoji="1" lang="en-US" altLang="zh-CN" sz="1200" b="1">
                <a:solidFill>
                  <a:schemeClr val="bg1"/>
                </a:solidFill>
                <a:latin typeface="微软雅黑" panose="020B0503020204020204" pitchFamily="34" charset="-122"/>
                <a:ea typeface="微软雅黑" panose="020B0503020204020204" pitchFamily="34" charset="-122"/>
              </a:endParaRPr>
            </a:p>
          </p:txBody>
        </p:sp>
        <p:sp>
          <p:nvSpPr>
            <p:cNvPr id="26" name="Rectangle 23"/>
            <p:cNvSpPr>
              <a:spLocks noChangeArrowheads="1"/>
            </p:cNvSpPr>
            <p:nvPr/>
          </p:nvSpPr>
          <p:spPr bwMode="auto">
            <a:xfrm>
              <a:off x="6928248" y="3118386"/>
              <a:ext cx="383211" cy="353734"/>
            </a:xfrm>
            <a:prstGeom prst="rect">
              <a:avLst/>
            </a:prstGeom>
            <a:solidFill>
              <a:srgbClr val="0000CC"/>
            </a:solidFill>
            <a:ln w="12700" algn="ctr">
              <a:solidFill>
                <a:schemeClr val="tx1"/>
              </a:solidFill>
              <a:miter lim="800000"/>
            </a:ln>
            <a:effectLst/>
          </p:spPr>
          <p:txBody>
            <a:bodyPr wrap="none" anchor="ctr"/>
            <a:lstStyle/>
            <a:p>
              <a:pPr algn="ctr"/>
              <a:r>
                <a:rPr kumimoji="1" lang="en-US" altLang="zh-CN" sz="1200" b="1" dirty="0">
                  <a:solidFill>
                    <a:schemeClr val="bg1"/>
                  </a:solidFill>
                  <a:latin typeface="微软雅黑" panose="020B0503020204020204" pitchFamily="34" charset="-122"/>
                  <a:ea typeface="微软雅黑" panose="020B0503020204020204" pitchFamily="34" charset="-122"/>
                </a:rPr>
                <a:t>SOH</a:t>
              </a:r>
              <a:endParaRPr kumimoji="1" lang="en-US" altLang="zh-CN" sz="1200" b="1" dirty="0">
                <a:solidFill>
                  <a:schemeClr val="bg1"/>
                </a:solidFill>
                <a:latin typeface="微软雅黑" panose="020B0503020204020204" pitchFamily="34" charset="-122"/>
                <a:ea typeface="微软雅黑" panose="020B0503020204020204" pitchFamily="34" charset="-122"/>
              </a:endParaRPr>
            </a:p>
          </p:txBody>
        </p:sp>
        <p:sp>
          <p:nvSpPr>
            <p:cNvPr id="27" name="Freeform 24"/>
            <p:cNvSpPr/>
            <p:nvPr/>
          </p:nvSpPr>
          <p:spPr bwMode="auto">
            <a:xfrm>
              <a:off x="2264515" y="2351964"/>
              <a:ext cx="256804" cy="770107"/>
            </a:xfrm>
            <a:custGeom>
              <a:avLst/>
              <a:gdLst>
                <a:gd name="T0" fmla="*/ 193 w 193"/>
                <a:gd name="T1" fmla="*/ 0 h 627"/>
                <a:gd name="T2" fmla="*/ 0 w 193"/>
                <a:gd name="T3" fmla="*/ 627 h 627"/>
              </a:gdLst>
              <a:ahLst/>
              <a:cxnLst>
                <a:cxn ang="0">
                  <a:pos x="T0" y="T1"/>
                </a:cxn>
                <a:cxn ang="0">
                  <a:pos x="T2" y="T3"/>
                </a:cxn>
              </a:cxnLst>
              <a:rect l="0" t="0" r="r" b="b"/>
              <a:pathLst>
                <a:path w="193" h="627">
                  <a:moveTo>
                    <a:pt x="193" y="0"/>
                  </a:moveTo>
                  <a:lnTo>
                    <a:pt x="0" y="627"/>
                  </a:lnTo>
                </a:path>
              </a:pathLst>
            </a:custGeom>
            <a:noFill/>
            <a:ln w="12700">
              <a:solidFill>
                <a:schemeClr val="tx1"/>
              </a:solidFill>
              <a:prstDash val="dash"/>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anose="020B0503020204020204" pitchFamily="34" charset="-122"/>
                <a:ea typeface="微软雅黑" panose="020B0503020204020204" pitchFamily="34" charset="-122"/>
              </a:endParaRPr>
            </a:p>
          </p:txBody>
        </p:sp>
        <p:sp>
          <p:nvSpPr>
            <p:cNvPr id="28" name="Line 25"/>
            <p:cNvSpPr>
              <a:spLocks noChangeShapeType="1"/>
            </p:cNvSpPr>
            <p:nvPr/>
          </p:nvSpPr>
          <p:spPr bwMode="auto">
            <a:xfrm flipH="1">
              <a:off x="2649055" y="2351964"/>
              <a:ext cx="255474" cy="766423"/>
            </a:xfrm>
            <a:prstGeom prst="line">
              <a:avLst/>
            </a:prstGeom>
            <a:noFill/>
            <a:ln w="12700">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anose="020B0503020204020204" pitchFamily="34" charset="-122"/>
                <a:ea typeface="微软雅黑" panose="020B0503020204020204" pitchFamily="34" charset="-122"/>
              </a:endParaRPr>
            </a:p>
          </p:txBody>
        </p:sp>
        <p:sp>
          <p:nvSpPr>
            <p:cNvPr id="29" name="Line 26"/>
            <p:cNvSpPr>
              <a:spLocks noChangeShapeType="1"/>
            </p:cNvSpPr>
            <p:nvPr/>
          </p:nvSpPr>
          <p:spPr bwMode="auto">
            <a:xfrm>
              <a:off x="3670953" y="2351964"/>
              <a:ext cx="119753" cy="766423"/>
            </a:xfrm>
            <a:prstGeom prst="line">
              <a:avLst/>
            </a:prstGeom>
            <a:noFill/>
            <a:ln w="12700">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anose="020B0503020204020204" pitchFamily="34" charset="-122"/>
                <a:ea typeface="微软雅黑" panose="020B0503020204020204" pitchFamily="34" charset="-122"/>
              </a:endParaRPr>
            </a:p>
          </p:txBody>
        </p:sp>
        <p:sp>
          <p:nvSpPr>
            <p:cNvPr id="30" name="Line 27"/>
            <p:cNvSpPr>
              <a:spLocks noChangeShapeType="1"/>
            </p:cNvSpPr>
            <p:nvPr/>
          </p:nvSpPr>
          <p:spPr bwMode="auto">
            <a:xfrm>
              <a:off x="4054163" y="2351964"/>
              <a:ext cx="127737" cy="766423"/>
            </a:xfrm>
            <a:prstGeom prst="line">
              <a:avLst/>
            </a:prstGeom>
            <a:noFill/>
            <a:ln w="12700">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anose="020B0503020204020204" pitchFamily="34" charset="-122"/>
                <a:ea typeface="微软雅黑" panose="020B0503020204020204" pitchFamily="34" charset="-122"/>
              </a:endParaRPr>
            </a:p>
          </p:txBody>
        </p:sp>
        <p:sp>
          <p:nvSpPr>
            <p:cNvPr id="31" name="Freeform 28"/>
            <p:cNvSpPr/>
            <p:nvPr/>
          </p:nvSpPr>
          <p:spPr bwMode="auto">
            <a:xfrm>
              <a:off x="4948323" y="2351964"/>
              <a:ext cx="505626" cy="770107"/>
            </a:xfrm>
            <a:custGeom>
              <a:avLst/>
              <a:gdLst>
                <a:gd name="T0" fmla="*/ 0 w 380"/>
                <a:gd name="T1" fmla="*/ 0 h 627"/>
                <a:gd name="T2" fmla="*/ 380 w 380"/>
                <a:gd name="T3" fmla="*/ 627 h 627"/>
              </a:gdLst>
              <a:ahLst/>
              <a:cxnLst>
                <a:cxn ang="0">
                  <a:pos x="T0" y="T1"/>
                </a:cxn>
                <a:cxn ang="0">
                  <a:pos x="T2" y="T3"/>
                </a:cxn>
              </a:cxnLst>
              <a:rect l="0" t="0" r="r" b="b"/>
              <a:pathLst>
                <a:path w="380" h="627">
                  <a:moveTo>
                    <a:pt x="0" y="0"/>
                  </a:moveTo>
                  <a:lnTo>
                    <a:pt x="380" y="627"/>
                  </a:lnTo>
                </a:path>
              </a:pathLst>
            </a:custGeom>
            <a:noFill/>
            <a:ln w="12700">
              <a:solidFill>
                <a:schemeClr val="tx1"/>
              </a:solidFill>
              <a:prstDash val="dash"/>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anose="020B0503020204020204" pitchFamily="34" charset="-122"/>
                <a:ea typeface="微软雅黑" panose="020B0503020204020204" pitchFamily="34" charset="-122"/>
              </a:endParaRPr>
            </a:p>
          </p:txBody>
        </p:sp>
        <p:sp>
          <p:nvSpPr>
            <p:cNvPr id="32" name="Line 29"/>
            <p:cNvSpPr>
              <a:spLocks noChangeShapeType="1"/>
            </p:cNvSpPr>
            <p:nvPr/>
          </p:nvSpPr>
          <p:spPr bwMode="auto">
            <a:xfrm>
              <a:off x="5331534" y="2351964"/>
              <a:ext cx="510948" cy="766423"/>
            </a:xfrm>
            <a:prstGeom prst="line">
              <a:avLst/>
            </a:prstGeom>
            <a:noFill/>
            <a:ln w="12700">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anose="020B0503020204020204" pitchFamily="34" charset="-122"/>
                <a:ea typeface="微软雅黑" panose="020B0503020204020204" pitchFamily="34" charset="-122"/>
              </a:endParaRPr>
            </a:p>
          </p:txBody>
        </p:sp>
        <p:sp>
          <p:nvSpPr>
            <p:cNvPr id="33" name="Freeform 30"/>
            <p:cNvSpPr/>
            <p:nvPr/>
          </p:nvSpPr>
          <p:spPr bwMode="auto">
            <a:xfrm>
              <a:off x="6034088" y="2351964"/>
              <a:ext cx="888837" cy="762738"/>
            </a:xfrm>
            <a:custGeom>
              <a:avLst/>
              <a:gdLst>
                <a:gd name="T0" fmla="*/ 0 w 668"/>
                <a:gd name="T1" fmla="*/ 0 h 621"/>
                <a:gd name="T2" fmla="*/ 668 w 668"/>
                <a:gd name="T3" fmla="*/ 621 h 621"/>
              </a:gdLst>
              <a:ahLst/>
              <a:cxnLst>
                <a:cxn ang="0">
                  <a:pos x="T0" y="T1"/>
                </a:cxn>
                <a:cxn ang="0">
                  <a:pos x="T2" y="T3"/>
                </a:cxn>
              </a:cxnLst>
              <a:rect l="0" t="0" r="r" b="b"/>
              <a:pathLst>
                <a:path w="668" h="621">
                  <a:moveTo>
                    <a:pt x="0" y="0"/>
                  </a:moveTo>
                  <a:lnTo>
                    <a:pt x="668" y="621"/>
                  </a:lnTo>
                </a:path>
              </a:pathLst>
            </a:custGeom>
            <a:noFill/>
            <a:ln w="12700">
              <a:solidFill>
                <a:schemeClr val="tx1"/>
              </a:solidFill>
              <a:prstDash val="dash"/>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anose="020B0503020204020204" pitchFamily="34" charset="-122"/>
                <a:ea typeface="微软雅黑" panose="020B0503020204020204" pitchFamily="34" charset="-122"/>
              </a:endParaRPr>
            </a:p>
          </p:txBody>
        </p:sp>
        <p:sp>
          <p:nvSpPr>
            <p:cNvPr id="34" name="Line 31"/>
            <p:cNvSpPr>
              <a:spLocks noChangeShapeType="1"/>
            </p:cNvSpPr>
            <p:nvPr/>
          </p:nvSpPr>
          <p:spPr bwMode="auto">
            <a:xfrm>
              <a:off x="6417299" y="2351964"/>
              <a:ext cx="894160" cy="766423"/>
            </a:xfrm>
            <a:prstGeom prst="line">
              <a:avLst/>
            </a:prstGeom>
            <a:noFill/>
            <a:ln w="12700">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anose="020B0503020204020204" pitchFamily="34" charset="-122"/>
                <a:ea typeface="微软雅黑" panose="020B0503020204020204" pitchFamily="34" charset="-122"/>
              </a:endParaRPr>
            </a:p>
          </p:txBody>
        </p:sp>
        <p:sp>
          <p:nvSpPr>
            <p:cNvPr id="37" name="Line 34"/>
            <p:cNvSpPr>
              <a:spLocks noChangeShapeType="1"/>
            </p:cNvSpPr>
            <p:nvPr/>
          </p:nvSpPr>
          <p:spPr bwMode="auto">
            <a:xfrm>
              <a:off x="1307816" y="3707942"/>
              <a:ext cx="6578460" cy="0"/>
            </a:xfrm>
            <a:prstGeom prst="line">
              <a:avLst/>
            </a:prstGeom>
            <a:noFill/>
            <a:ln w="12700">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anose="020B0503020204020204" pitchFamily="34" charset="-122"/>
                <a:ea typeface="微软雅黑" panose="020B0503020204020204" pitchFamily="34" charset="-122"/>
              </a:endParaRPr>
            </a:p>
          </p:txBody>
        </p:sp>
        <p:sp>
          <p:nvSpPr>
            <p:cNvPr id="38" name="Rectangle 35"/>
            <p:cNvSpPr>
              <a:spLocks noChangeArrowheads="1"/>
            </p:cNvSpPr>
            <p:nvPr/>
          </p:nvSpPr>
          <p:spPr bwMode="auto">
            <a:xfrm>
              <a:off x="7886276" y="3118386"/>
              <a:ext cx="383211" cy="353734"/>
            </a:xfrm>
            <a:prstGeom prst="rect">
              <a:avLst/>
            </a:prstGeom>
            <a:solidFill>
              <a:srgbClr val="0000CC"/>
            </a:solidFill>
            <a:ln w="12700">
              <a:solidFill>
                <a:schemeClr val="tx1"/>
              </a:solidFill>
              <a:miter lim="800000"/>
            </a:ln>
            <a:effectLst/>
          </p:spPr>
          <p:txBody>
            <a:bodyPr wrap="none" anchor="ctr"/>
            <a:lstStyle/>
            <a:p>
              <a:pPr algn="ctr"/>
              <a:r>
                <a:rPr kumimoji="1" lang="en-US" altLang="zh-CN" sz="1200" b="1">
                  <a:solidFill>
                    <a:schemeClr val="bg1"/>
                  </a:solidFill>
                  <a:latin typeface="微软雅黑" panose="020B0503020204020204" pitchFamily="34" charset="-122"/>
                  <a:ea typeface="微软雅黑" panose="020B0503020204020204" pitchFamily="34" charset="-122"/>
                </a:rPr>
                <a:t>EOT</a:t>
              </a:r>
              <a:endParaRPr kumimoji="1" lang="en-US" altLang="zh-CN" sz="1200" b="1">
                <a:solidFill>
                  <a:schemeClr val="bg1"/>
                </a:solidFill>
                <a:latin typeface="微软雅黑" panose="020B0503020204020204" pitchFamily="34" charset="-122"/>
                <a:ea typeface="微软雅黑" panose="020B0503020204020204" pitchFamily="34" charset="-122"/>
              </a:endParaRPr>
            </a:p>
          </p:txBody>
        </p:sp>
        <p:sp>
          <p:nvSpPr>
            <p:cNvPr id="40" name="Text Box 37"/>
            <p:cNvSpPr txBox="1">
              <a:spLocks noChangeArrowheads="1"/>
            </p:cNvSpPr>
            <p:nvPr/>
          </p:nvSpPr>
          <p:spPr bwMode="auto">
            <a:xfrm>
              <a:off x="3140046" y="3693152"/>
              <a:ext cx="2988840" cy="338554"/>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kumimoji="1" lang="zh-CN" altLang="en-US" sz="1600" b="1" dirty="0">
                  <a:solidFill>
                    <a:srgbClr val="000099"/>
                  </a:solidFill>
                  <a:latin typeface="微软雅黑" panose="020B0503020204020204" pitchFamily="34" charset="-122"/>
                  <a:ea typeface="微软雅黑" panose="020B0503020204020204" pitchFamily="34" charset="-122"/>
                </a:rPr>
                <a:t>经过字节填充后发送的数据</a:t>
              </a:r>
              <a:endParaRPr kumimoji="1" lang="zh-CN" altLang="en-US" sz="1600" b="1" dirty="0">
                <a:solidFill>
                  <a:srgbClr val="000099"/>
                </a:solidFill>
                <a:latin typeface="微软雅黑" panose="020B0503020204020204" pitchFamily="34" charset="-122"/>
                <a:ea typeface="微软雅黑" panose="020B0503020204020204" pitchFamily="34" charset="-122"/>
              </a:endParaRPr>
            </a:p>
          </p:txBody>
        </p:sp>
        <p:sp>
          <p:nvSpPr>
            <p:cNvPr id="45" name="Line 42"/>
            <p:cNvSpPr>
              <a:spLocks noChangeShapeType="1"/>
            </p:cNvSpPr>
            <p:nvPr/>
          </p:nvSpPr>
          <p:spPr bwMode="auto">
            <a:xfrm flipV="1">
              <a:off x="947225" y="3481946"/>
              <a:ext cx="0" cy="275126"/>
            </a:xfrm>
            <a:prstGeom prst="line">
              <a:avLst/>
            </a:prstGeom>
            <a:noFill/>
            <a:ln w="38100">
              <a:solidFill>
                <a:srgbClr val="FF00FF"/>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anose="020B0503020204020204" pitchFamily="34" charset="-122"/>
                <a:ea typeface="微软雅黑" panose="020B0503020204020204" pitchFamily="34" charset="-122"/>
              </a:endParaRPr>
            </a:p>
          </p:txBody>
        </p:sp>
        <p:sp>
          <p:nvSpPr>
            <p:cNvPr id="46" name="Text Box 43"/>
            <p:cNvSpPr txBox="1">
              <a:spLocks noChangeArrowheads="1"/>
            </p:cNvSpPr>
            <p:nvPr/>
          </p:nvSpPr>
          <p:spPr bwMode="auto">
            <a:xfrm>
              <a:off x="682176" y="3763575"/>
              <a:ext cx="846979" cy="27699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kumimoji="1" lang="zh-CN" altLang="en-US" sz="1200" b="1" dirty="0" smtClean="0">
                  <a:solidFill>
                    <a:srgbClr val="0000FF"/>
                  </a:solidFill>
                  <a:latin typeface="微软雅黑" panose="020B0503020204020204" pitchFamily="34" charset="-122"/>
                  <a:ea typeface="微软雅黑" panose="020B0503020204020204" pitchFamily="34" charset="-122"/>
                </a:rPr>
                <a:t>发送在</a:t>
              </a:r>
              <a:r>
                <a:rPr kumimoji="1" lang="zh-CN" altLang="en-US" sz="1200" b="1" dirty="0">
                  <a:solidFill>
                    <a:srgbClr val="0000FF"/>
                  </a:solidFill>
                  <a:latin typeface="微软雅黑" panose="020B0503020204020204" pitchFamily="34" charset="-122"/>
                  <a:ea typeface="微软雅黑" panose="020B0503020204020204" pitchFamily="34" charset="-122"/>
                </a:rPr>
                <a:t>前</a:t>
              </a:r>
              <a:endParaRPr kumimoji="1" lang="zh-CN" altLang="en-US" sz="1200" b="1" dirty="0">
                <a:solidFill>
                  <a:srgbClr val="0000FF"/>
                </a:solidFill>
                <a:latin typeface="微软雅黑" panose="020B0503020204020204" pitchFamily="34" charset="-122"/>
                <a:ea typeface="微软雅黑" panose="020B0503020204020204" pitchFamily="34" charset="-122"/>
              </a:endParaRPr>
            </a:p>
          </p:txBody>
        </p:sp>
      </p:grpSp>
      <p:grpSp>
        <p:nvGrpSpPr>
          <p:cNvPr id="3" name="组合 2"/>
          <p:cNvGrpSpPr/>
          <p:nvPr/>
        </p:nvGrpSpPr>
        <p:grpSpPr>
          <a:xfrm>
            <a:off x="1388983" y="1157916"/>
            <a:ext cx="6181143" cy="885562"/>
            <a:chOff x="1388983" y="1466402"/>
            <a:chExt cx="6181143" cy="885562"/>
          </a:xfrm>
        </p:grpSpPr>
        <p:sp>
          <p:nvSpPr>
            <p:cNvPr id="13" name="Rectangle 9"/>
            <p:cNvSpPr>
              <a:spLocks noChangeArrowheads="1"/>
            </p:cNvSpPr>
            <p:nvPr/>
          </p:nvSpPr>
          <p:spPr bwMode="auto">
            <a:xfrm>
              <a:off x="1563290" y="1998230"/>
              <a:ext cx="383211" cy="353734"/>
            </a:xfrm>
            <a:prstGeom prst="rect">
              <a:avLst/>
            </a:prstGeom>
            <a:solidFill>
              <a:srgbClr val="0000CC"/>
            </a:solidFill>
            <a:ln w="12700">
              <a:solidFill>
                <a:schemeClr val="tx1"/>
              </a:solidFill>
              <a:miter lim="800000"/>
            </a:ln>
            <a:effectLst/>
          </p:spPr>
          <p:txBody>
            <a:bodyPr wrap="none" anchor="ctr"/>
            <a:lstStyle/>
            <a:p>
              <a:pPr algn="ctr"/>
              <a:r>
                <a:rPr kumimoji="1" lang="en-US" altLang="zh-CN" sz="1200" b="1" dirty="0">
                  <a:solidFill>
                    <a:schemeClr val="bg1"/>
                  </a:solidFill>
                  <a:latin typeface="微软雅黑" panose="020B0503020204020204" pitchFamily="34" charset="-122"/>
                  <a:ea typeface="微软雅黑" panose="020B0503020204020204" pitchFamily="34" charset="-122"/>
                </a:rPr>
                <a:t>SOH</a:t>
              </a:r>
              <a:endParaRPr kumimoji="1" lang="en-US" altLang="zh-CN" sz="1200" b="1" dirty="0">
                <a:solidFill>
                  <a:schemeClr val="bg1"/>
                </a:solidFill>
                <a:latin typeface="微软雅黑" panose="020B0503020204020204" pitchFamily="34" charset="-122"/>
                <a:ea typeface="微软雅黑" panose="020B0503020204020204" pitchFamily="34" charset="-122"/>
              </a:endParaRPr>
            </a:p>
          </p:txBody>
        </p:sp>
        <p:sp>
          <p:nvSpPr>
            <p:cNvPr id="14" name="Rectangle 10"/>
            <p:cNvSpPr>
              <a:spLocks noChangeArrowheads="1"/>
            </p:cNvSpPr>
            <p:nvPr/>
          </p:nvSpPr>
          <p:spPr bwMode="auto">
            <a:xfrm>
              <a:off x="1946502" y="1998230"/>
              <a:ext cx="5045615" cy="353734"/>
            </a:xfrm>
            <a:prstGeom prst="rect">
              <a:avLst/>
            </a:prstGeom>
            <a:solidFill>
              <a:srgbClr val="00FFFF"/>
            </a:solidFill>
            <a:ln w="12700">
              <a:solidFill>
                <a:schemeClr val="tx1"/>
              </a:solidFill>
              <a:miter lim="800000"/>
            </a:ln>
            <a:effectLst/>
          </p:spPr>
          <p:txBody>
            <a:bodyPr wrap="none" anchor="ctr"/>
            <a:lstStyle/>
            <a:p>
              <a:endParaRPr lang="zh-CN" altLang="en-US" sz="1200" b="1">
                <a:solidFill>
                  <a:srgbClr val="000099"/>
                </a:solidFill>
                <a:latin typeface="微软雅黑" panose="020B0503020204020204" pitchFamily="34" charset="-122"/>
                <a:ea typeface="微软雅黑" panose="020B0503020204020204" pitchFamily="34" charset="-122"/>
              </a:endParaRPr>
            </a:p>
          </p:txBody>
        </p:sp>
        <p:sp>
          <p:nvSpPr>
            <p:cNvPr id="15" name="Rectangle 11"/>
            <p:cNvSpPr>
              <a:spLocks noChangeArrowheads="1"/>
            </p:cNvSpPr>
            <p:nvPr/>
          </p:nvSpPr>
          <p:spPr bwMode="auto">
            <a:xfrm>
              <a:off x="2521318" y="1998230"/>
              <a:ext cx="383211" cy="353734"/>
            </a:xfrm>
            <a:prstGeom prst="rect">
              <a:avLst/>
            </a:prstGeom>
            <a:solidFill>
              <a:srgbClr val="CC00CC"/>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200" b="1" dirty="0">
                  <a:solidFill>
                    <a:schemeClr val="bg1"/>
                  </a:solidFill>
                  <a:latin typeface="微软雅黑" panose="020B0503020204020204" pitchFamily="34" charset="-122"/>
                  <a:ea typeface="微软雅黑" panose="020B0503020204020204" pitchFamily="34" charset="-122"/>
                </a:rPr>
                <a:t>EOT</a:t>
              </a:r>
              <a:endParaRPr kumimoji="1" lang="en-US" altLang="zh-CN" sz="1200" b="1" dirty="0">
                <a:solidFill>
                  <a:schemeClr val="bg1"/>
                </a:solidFill>
                <a:latin typeface="微软雅黑" panose="020B0503020204020204" pitchFamily="34" charset="-122"/>
                <a:ea typeface="微软雅黑" panose="020B0503020204020204" pitchFamily="34" charset="-122"/>
              </a:endParaRPr>
            </a:p>
          </p:txBody>
        </p:sp>
        <p:sp>
          <p:nvSpPr>
            <p:cNvPr id="16" name="Rectangle 12"/>
            <p:cNvSpPr>
              <a:spLocks noChangeArrowheads="1"/>
            </p:cNvSpPr>
            <p:nvPr/>
          </p:nvSpPr>
          <p:spPr bwMode="auto">
            <a:xfrm>
              <a:off x="6034088" y="1998230"/>
              <a:ext cx="383211" cy="353734"/>
            </a:xfrm>
            <a:prstGeom prst="rect">
              <a:avLst/>
            </a:prstGeom>
            <a:solidFill>
              <a:srgbClr val="0000CC"/>
            </a:solidFill>
            <a:ln w="12700" algn="ctr">
              <a:solidFill>
                <a:schemeClr val="tx1"/>
              </a:solidFill>
              <a:miter lim="800000"/>
            </a:ln>
            <a:effectLst/>
          </p:spPr>
          <p:txBody>
            <a:bodyPr wrap="none" anchor="ctr"/>
            <a:lstStyle/>
            <a:p>
              <a:pPr algn="ctr"/>
              <a:r>
                <a:rPr kumimoji="1" lang="en-US" altLang="zh-CN" sz="1200" b="1">
                  <a:solidFill>
                    <a:schemeClr val="bg1"/>
                  </a:solidFill>
                  <a:latin typeface="微软雅黑" panose="020B0503020204020204" pitchFamily="34" charset="-122"/>
                  <a:ea typeface="微软雅黑" panose="020B0503020204020204" pitchFamily="34" charset="-122"/>
                </a:rPr>
                <a:t>SOH</a:t>
              </a:r>
              <a:endParaRPr kumimoji="1" lang="en-US" altLang="zh-CN" sz="1200" b="1">
                <a:solidFill>
                  <a:schemeClr val="bg1"/>
                </a:solidFill>
                <a:latin typeface="微软雅黑" panose="020B0503020204020204" pitchFamily="34" charset="-122"/>
                <a:ea typeface="微软雅黑" panose="020B0503020204020204" pitchFamily="34" charset="-122"/>
              </a:endParaRPr>
            </a:p>
          </p:txBody>
        </p:sp>
        <p:sp>
          <p:nvSpPr>
            <p:cNvPr id="17" name="Rectangle 14"/>
            <p:cNvSpPr>
              <a:spLocks noChangeArrowheads="1"/>
            </p:cNvSpPr>
            <p:nvPr/>
          </p:nvSpPr>
          <p:spPr bwMode="auto">
            <a:xfrm>
              <a:off x="4948323" y="1998230"/>
              <a:ext cx="383211" cy="353734"/>
            </a:xfrm>
            <a:prstGeom prst="rect">
              <a:avLst/>
            </a:prstGeom>
            <a:solidFill>
              <a:srgbClr val="006600"/>
            </a:solidFill>
            <a:ln w="12700"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200" b="1" dirty="0">
                  <a:solidFill>
                    <a:schemeClr val="bg1"/>
                  </a:solidFill>
                  <a:latin typeface="微软雅黑" panose="020B0503020204020204" pitchFamily="34" charset="-122"/>
                  <a:ea typeface="微软雅黑" panose="020B0503020204020204" pitchFamily="34" charset="-122"/>
                </a:rPr>
                <a:t>ESC</a:t>
              </a:r>
              <a:endParaRPr kumimoji="1" lang="en-US" altLang="zh-CN" sz="1200" b="1" dirty="0">
                <a:solidFill>
                  <a:schemeClr val="bg1"/>
                </a:solidFill>
                <a:latin typeface="微软雅黑" panose="020B0503020204020204" pitchFamily="34" charset="-122"/>
                <a:ea typeface="微软雅黑" panose="020B0503020204020204" pitchFamily="34" charset="-122"/>
              </a:endParaRPr>
            </a:p>
          </p:txBody>
        </p:sp>
        <p:sp>
          <p:nvSpPr>
            <p:cNvPr id="35" name="Line 32"/>
            <p:cNvSpPr>
              <a:spLocks noChangeShapeType="1"/>
            </p:cNvSpPr>
            <p:nvPr/>
          </p:nvSpPr>
          <p:spPr bwMode="auto">
            <a:xfrm>
              <a:off x="1946502" y="1821363"/>
              <a:ext cx="5045615" cy="0"/>
            </a:xfrm>
            <a:prstGeom prst="line">
              <a:avLst/>
            </a:prstGeom>
            <a:noFill/>
            <a:ln w="12700">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anose="020B0503020204020204" pitchFamily="34" charset="-122"/>
                <a:ea typeface="微软雅黑" panose="020B0503020204020204" pitchFamily="34" charset="-122"/>
              </a:endParaRPr>
            </a:p>
          </p:txBody>
        </p:sp>
        <p:sp>
          <p:nvSpPr>
            <p:cNvPr id="36" name="Text Box 33"/>
            <p:cNvSpPr txBox="1">
              <a:spLocks noChangeArrowheads="1"/>
            </p:cNvSpPr>
            <p:nvPr/>
          </p:nvSpPr>
          <p:spPr bwMode="auto">
            <a:xfrm>
              <a:off x="3926426" y="1506060"/>
              <a:ext cx="1005403" cy="338554"/>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600" b="1" dirty="0">
                  <a:latin typeface="微软雅黑" panose="020B0503020204020204" pitchFamily="34" charset="-122"/>
                  <a:ea typeface="微软雅黑" panose="020B0503020204020204" pitchFamily="34" charset="-122"/>
                </a:rPr>
                <a:t>原始数据</a:t>
              </a:r>
              <a:endParaRPr kumimoji="1" lang="zh-CN" altLang="en-US" sz="1600" b="1" dirty="0">
                <a:latin typeface="微软雅黑" panose="020B0503020204020204" pitchFamily="34" charset="-122"/>
                <a:ea typeface="微软雅黑" panose="020B0503020204020204" pitchFamily="34" charset="-122"/>
              </a:endParaRPr>
            </a:p>
          </p:txBody>
        </p:sp>
        <p:sp>
          <p:nvSpPr>
            <p:cNvPr id="39" name="Rectangle 36"/>
            <p:cNvSpPr>
              <a:spLocks noChangeArrowheads="1"/>
            </p:cNvSpPr>
            <p:nvPr/>
          </p:nvSpPr>
          <p:spPr bwMode="auto">
            <a:xfrm>
              <a:off x="6992116" y="1998230"/>
              <a:ext cx="383211" cy="353734"/>
            </a:xfrm>
            <a:prstGeom prst="rect">
              <a:avLst/>
            </a:prstGeom>
            <a:solidFill>
              <a:srgbClr val="0000CC"/>
            </a:solidFill>
            <a:ln w="12700">
              <a:solidFill>
                <a:schemeClr val="tx1"/>
              </a:solidFill>
              <a:miter lim="800000"/>
            </a:ln>
            <a:effectLst/>
          </p:spPr>
          <p:txBody>
            <a:bodyPr wrap="none" anchor="ctr"/>
            <a:lstStyle/>
            <a:p>
              <a:pPr algn="ctr"/>
              <a:r>
                <a:rPr kumimoji="1" lang="en-US" altLang="zh-CN" sz="1200" b="1">
                  <a:solidFill>
                    <a:schemeClr val="bg1"/>
                  </a:solidFill>
                  <a:latin typeface="微软雅黑" panose="020B0503020204020204" pitchFamily="34" charset="-122"/>
                  <a:ea typeface="微软雅黑" panose="020B0503020204020204" pitchFamily="34" charset="-122"/>
                </a:rPr>
                <a:t>EOT</a:t>
              </a:r>
              <a:endParaRPr kumimoji="1" lang="en-US" altLang="zh-CN" sz="1200" b="1">
                <a:solidFill>
                  <a:schemeClr val="bg1"/>
                </a:solidFill>
                <a:latin typeface="微软雅黑" panose="020B0503020204020204" pitchFamily="34" charset="-122"/>
                <a:ea typeface="微软雅黑" panose="020B0503020204020204" pitchFamily="34" charset="-122"/>
              </a:endParaRPr>
            </a:p>
          </p:txBody>
        </p:sp>
        <p:sp>
          <p:nvSpPr>
            <p:cNvPr id="47" name="Line 44"/>
            <p:cNvSpPr>
              <a:spLocks noChangeShapeType="1"/>
            </p:cNvSpPr>
            <p:nvPr/>
          </p:nvSpPr>
          <p:spPr bwMode="auto">
            <a:xfrm>
              <a:off x="1773524" y="1742756"/>
              <a:ext cx="0" cy="235822"/>
            </a:xfrm>
            <a:prstGeom prst="line">
              <a:avLst/>
            </a:prstGeom>
            <a:noFill/>
            <a:ln w="12700">
              <a:solidFill>
                <a:schemeClr val="tx1"/>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anose="020B0503020204020204" pitchFamily="34" charset="-122"/>
                <a:ea typeface="微软雅黑" panose="020B0503020204020204" pitchFamily="34" charset="-122"/>
              </a:endParaRPr>
            </a:p>
          </p:txBody>
        </p:sp>
        <p:sp>
          <p:nvSpPr>
            <p:cNvPr id="48" name="Text Box 45"/>
            <p:cNvSpPr txBox="1">
              <a:spLocks noChangeArrowheads="1"/>
            </p:cNvSpPr>
            <p:nvPr/>
          </p:nvSpPr>
          <p:spPr bwMode="auto">
            <a:xfrm>
              <a:off x="1388983" y="1466402"/>
              <a:ext cx="800219" cy="27699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200" b="1" dirty="0">
                  <a:solidFill>
                    <a:srgbClr val="0000FF"/>
                  </a:solidFill>
                  <a:latin typeface="微软雅黑" panose="020B0503020204020204" pitchFamily="34" charset="-122"/>
                  <a:ea typeface="微软雅黑" panose="020B0503020204020204" pitchFamily="34" charset="-122"/>
                </a:rPr>
                <a:t>帧开始符</a:t>
              </a:r>
              <a:endParaRPr kumimoji="1" lang="zh-CN" altLang="en-US" sz="1200" b="1" dirty="0">
                <a:solidFill>
                  <a:srgbClr val="0000FF"/>
                </a:solidFill>
                <a:latin typeface="微软雅黑" panose="020B0503020204020204" pitchFamily="34" charset="-122"/>
                <a:ea typeface="微软雅黑" panose="020B0503020204020204" pitchFamily="34" charset="-122"/>
              </a:endParaRPr>
            </a:p>
          </p:txBody>
        </p:sp>
        <p:sp>
          <p:nvSpPr>
            <p:cNvPr id="49" name="Text Box 46"/>
            <p:cNvSpPr txBox="1">
              <a:spLocks noChangeArrowheads="1"/>
            </p:cNvSpPr>
            <p:nvPr/>
          </p:nvSpPr>
          <p:spPr bwMode="auto">
            <a:xfrm>
              <a:off x="6769907" y="1466402"/>
              <a:ext cx="800219" cy="27699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200" b="1">
                  <a:solidFill>
                    <a:srgbClr val="0000FF"/>
                  </a:solidFill>
                  <a:latin typeface="微软雅黑" panose="020B0503020204020204" pitchFamily="34" charset="-122"/>
                  <a:ea typeface="微软雅黑" panose="020B0503020204020204" pitchFamily="34" charset="-122"/>
                </a:rPr>
                <a:t>帧结束符</a:t>
              </a:r>
              <a:endParaRPr kumimoji="1" lang="zh-CN" altLang="en-US" sz="1200" b="1">
                <a:solidFill>
                  <a:srgbClr val="0000FF"/>
                </a:solidFill>
                <a:latin typeface="微软雅黑" panose="020B0503020204020204" pitchFamily="34" charset="-122"/>
                <a:ea typeface="微软雅黑" panose="020B0503020204020204" pitchFamily="34" charset="-122"/>
              </a:endParaRPr>
            </a:p>
          </p:txBody>
        </p:sp>
        <p:sp>
          <p:nvSpPr>
            <p:cNvPr id="50" name="Line 47"/>
            <p:cNvSpPr>
              <a:spLocks noChangeShapeType="1"/>
            </p:cNvSpPr>
            <p:nvPr/>
          </p:nvSpPr>
          <p:spPr bwMode="auto">
            <a:xfrm>
              <a:off x="7202350" y="1742756"/>
              <a:ext cx="0" cy="235822"/>
            </a:xfrm>
            <a:prstGeom prst="line">
              <a:avLst/>
            </a:prstGeom>
            <a:noFill/>
            <a:ln w="12700">
              <a:solidFill>
                <a:schemeClr val="tx1"/>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anose="020B0503020204020204" pitchFamily="34" charset="-122"/>
                <a:ea typeface="微软雅黑" panose="020B0503020204020204" pitchFamily="34" charset="-122"/>
              </a:endParaRPr>
            </a:p>
          </p:txBody>
        </p:sp>
        <p:sp>
          <p:nvSpPr>
            <p:cNvPr id="55" name="Rectangle 13"/>
            <p:cNvSpPr>
              <a:spLocks noChangeArrowheads="1"/>
            </p:cNvSpPr>
            <p:nvPr/>
          </p:nvSpPr>
          <p:spPr bwMode="auto">
            <a:xfrm>
              <a:off x="3670952" y="1998230"/>
              <a:ext cx="383211" cy="353734"/>
            </a:xfrm>
            <a:prstGeom prst="rect">
              <a:avLst/>
            </a:prstGeom>
            <a:solidFill>
              <a:srgbClr val="0070C0"/>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200" b="1">
                  <a:solidFill>
                    <a:schemeClr val="bg1"/>
                  </a:solidFill>
                  <a:latin typeface="微软雅黑" panose="020B0503020204020204" pitchFamily="34" charset="-122"/>
                  <a:ea typeface="微软雅黑" panose="020B0503020204020204" pitchFamily="34" charset="-122"/>
                </a:rPr>
                <a:t>SOH</a:t>
              </a:r>
              <a:endParaRPr kumimoji="1" lang="en-US" altLang="zh-CN" sz="1200" b="1">
                <a:solidFill>
                  <a:schemeClr val="bg1"/>
                </a:solidFill>
                <a:latin typeface="微软雅黑" panose="020B0503020204020204" pitchFamily="34" charset="-122"/>
                <a:ea typeface="微软雅黑" panose="020B0503020204020204" pitchFamily="34" charset="-122"/>
              </a:endParaRPr>
            </a:p>
          </p:txBody>
        </p:sp>
      </p:grpSp>
      <p:grpSp>
        <p:nvGrpSpPr>
          <p:cNvPr id="58" name="组合 57"/>
          <p:cNvGrpSpPr/>
          <p:nvPr/>
        </p:nvGrpSpPr>
        <p:grpSpPr>
          <a:xfrm>
            <a:off x="1691027" y="2281364"/>
            <a:ext cx="5457301" cy="613285"/>
            <a:chOff x="1691027" y="2589850"/>
            <a:chExt cx="5457301" cy="613285"/>
          </a:xfrm>
        </p:grpSpPr>
        <p:sp>
          <p:nvSpPr>
            <p:cNvPr id="41" name="Text Box 38"/>
            <p:cNvSpPr txBox="1">
              <a:spLocks noChangeArrowheads="1"/>
            </p:cNvSpPr>
            <p:nvPr/>
          </p:nvSpPr>
          <p:spPr bwMode="auto">
            <a:xfrm>
              <a:off x="6348109" y="2589850"/>
              <a:ext cx="800219" cy="27699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200" b="1" dirty="0">
                  <a:solidFill>
                    <a:srgbClr val="0000FF"/>
                  </a:solidFill>
                  <a:latin typeface="微软雅黑" panose="020B0503020204020204" pitchFamily="34" charset="-122"/>
                  <a:ea typeface="微软雅黑" panose="020B0503020204020204" pitchFamily="34" charset="-122"/>
                </a:rPr>
                <a:t>字节填充</a:t>
              </a:r>
              <a:endParaRPr kumimoji="1" lang="zh-CN" altLang="en-US" sz="1200" b="1" dirty="0">
                <a:solidFill>
                  <a:srgbClr val="0000FF"/>
                </a:solidFill>
                <a:latin typeface="微软雅黑" panose="020B0503020204020204" pitchFamily="34" charset="-122"/>
                <a:ea typeface="微软雅黑" panose="020B0503020204020204" pitchFamily="34" charset="-122"/>
              </a:endParaRPr>
            </a:p>
          </p:txBody>
        </p:sp>
        <p:sp>
          <p:nvSpPr>
            <p:cNvPr id="42" name="Text Box 39"/>
            <p:cNvSpPr txBox="1">
              <a:spLocks noChangeArrowheads="1"/>
            </p:cNvSpPr>
            <p:nvPr/>
          </p:nvSpPr>
          <p:spPr bwMode="auto">
            <a:xfrm>
              <a:off x="4768693" y="2589850"/>
              <a:ext cx="800219" cy="27699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200" b="1">
                  <a:solidFill>
                    <a:srgbClr val="0000FF"/>
                  </a:solidFill>
                  <a:latin typeface="微软雅黑" panose="020B0503020204020204" pitchFamily="34" charset="-122"/>
                  <a:ea typeface="微软雅黑" panose="020B0503020204020204" pitchFamily="34" charset="-122"/>
                </a:rPr>
                <a:t>字节填充</a:t>
              </a:r>
              <a:endParaRPr kumimoji="1" lang="zh-CN" altLang="en-US" sz="1200" b="1">
                <a:solidFill>
                  <a:srgbClr val="0000FF"/>
                </a:solidFill>
                <a:latin typeface="微软雅黑" panose="020B0503020204020204" pitchFamily="34" charset="-122"/>
                <a:ea typeface="微软雅黑" panose="020B0503020204020204" pitchFamily="34" charset="-122"/>
              </a:endParaRPr>
            </a:p>
          </p:txBody>
        </p:sp>
        <p:sp>
          <p:nvSpPr>
            <p:cNvPr id="43" name="Text Box 40"/>
            <p:cNvSpPr txBox="1">
              <a:spLocks noChangeArrowheads="1"/>
            </p:cNvSpPr>
            <p:nvPr/>
          </p:nvSpPr>
          <p:spPr bwMode="auto">
            <a:xfrm>
              <a:off x="3140046" y="2589850"/>
              <a:ext cx="800219" cy="27699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200" b="1" dirty="0">
                  <a:solidFill>
                    <a:srgbClr val="0000FF"/>
                  </a:solidFill>
                  <a:latin typeface="微软雅黑" panose="020B0503020204020204" pitchFamily="34" charset="-122"/>
                  <a:ea typeface="微软雅黑" panose="020B0503020204020204" pitchFamily="34" charset="-122"/>
                </a:rPr>
                <a:t>字节填充</a:t>
              </a:r>
              <a:endParaRPr kumimoji="1" lang="zh-CN" altLang="en-US" sz="1200" b="1" dirty="0">
                <a:solidFill>
                  <a:srgbClr val="0000FF"/>
                </a:solidFill>
                <a:latin typeface="微软雅黑" panose="020B0503020204020204" pitchFamily="34" charset="-122"/>
                <a:ea typeface="微软雅黑" panose="020B0503020204020204" pitchFamily="34" charset="-122"/>
              </a:endParaRPr>
            </a:p>
          </p:txBody>
        </p:sp>
        <p:sp>
          <p:nvSpPr>
            <p:cNvPr id="44" name="Text Box 41"/>
            <p:cNvSpPr txBox="1">
              <a:spLocks noChangeArrowheads="1"/>
            </p:cNvSpPr>
            <p:nvPr/>
          </p:nvSpPr>
          <p:spPr bwMode="auto">
            <a:xfrm>
              <a:off x="1691027" y="2589850"/>
              <a:ext cx="800219" cy="27699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200" b="1" dirty="0">
                  <a:solidFill>
                    <a:srgbClr val="0000FF"/>
                  </a:solidFill>
                  <a:latin typeface="微软雅黑" panose="020B0503020204020204" pitchFamily="34" charset="-122"/>
                  <a:ea typeface="微软雅黑" panose="020B0503020204020204" pitchFamily="34" charset="-122"/>
                </a:rPr>
                <a:t>字节填充</a:t>
              </a:r>
              <a:endParaRPr kumimoji="1" lang="zh-CN" altLang="en-US" sz="1200" b="1" dirty="0">
                <a:solidFill>
                  <a:srgbClr val="0000FF"/>
                </a:solidFill>
                <a:latin typeface="微软雅黑" panose="020B0503020204020204" pitchFamily="34" charset="-122"/>
                <a:ea typeface="微软雅黑" panose="020B0503020204020204" pitchFamily="34" charset="-122"/>
              </a:endParaRPr>
            </a:p>
          </p:txBody>
        </p:sp>
        <p:sp>
          <p:nvSpPr>
            <p:cNvPr id="51" name="AutoShape 48"/>
            <p:cNvSpPr>
              <a:spLocks noChangeArrowheads="1"/>
            </p:cNvSpPr>
            <p:nvPr/>
          </p:nvSpPr>
          <p:spPr bwMode="auto">
            <a:xfrm>
              <a:off x="1993073" y="2869053"/>
              <a:ext cx="188944" cy="334082"/>
            </a:xfrm>
            <a:prstGeom prst="downArrow">
              <a:avLst>
                <a:gd name="adj1" fmla="val 39435"/>
                <a:gd name="adj2" fmla="val 90143"/>
              </a:avLst>
            </a:prstGeom>
            <a:solidFill>
              <a:schemeClr val="accent6">
                <a:lumMod val="75000"/>
              </a:schemeClr>
            </a:solidFill>
            <a:ln>
              <a:noFill/>
            </a:ln>
            <a:effectLst/>
          </p:spPr>
          <p:txBody>
            <a:bodyPr wrap="none" anchor="ctr"/>
            <a:lstStyle/>
            <a:p>
              <a:endParaRPr lang="zh-CN" altLang="en-US" sz="1200" b="1">
                <a:solidFill>
                  <a:srgbClr val="000099"/>
                </a:solidFill>
                <a:latin typeface="微软雅黑" panose="020B0503020204020204" pitchFamily="34" charset="-122"/>
                <a:ea typeface="微软雅黑" panose="020B0503020204020204" pitchFamily="34" charset="-122"/>
              </a:endParaRPr>
            </a:p>
          </p:txBody>
        </p:sp>
        <p:sp>
          <p:nvSpPr>
            <p:cNvPr id="52" name="AutoShape 49"/>
            <p:cNvSpPr>
              <a:spLocks noChangeArrowheads="1"/>
            </p:cNvSpPr>
            <p:nvPr/>
          </p:nvSpPr>
          <p:spPr bwMode="auto">
            <a:xfrm>
              <a:off x="3493984" y="2869053"/>
              <a:ext cx="188944" cy="334082"/>
            </a:xfrm>
            <a:prstGeom prst="downArrow">
              <a:avLst>
                <a:gd name="adj1" fmla="val 39435"/>
                <a:gd name="adj2" fmla="val 90143"/>
              </a:avLst>
            </a:prstGeom>
            <a:solidFill>
              <a:schemeClr val="accent6">
                <a:lumMod val="75000"/>
              </a:schemeClr>
            </a:solidFill>
            <a:ln>
              <a:noFill/>
            </a:ln>
            <a:effectLst/>
          </p:spPr>
          <p:txBody>
            <a:bodyPr wrap="none" anchor="ctr"/>
            <a:lstStyle/>
            <a:p>
              <a:endParaRPr lang="zh-CN" altLang="en-US" sz="1200" b="1">
                <a:solidFill>
                  <a:srgbClr val="000099"/>
                </a:solidFill>
                <a:latin typeface="微软雅黑" panose="020B0503020204020204" pitchFamily="34" charset="-122"/>
                <a:ea typeface="微软雅黑" panose="020B0503020204020204" pitchFamily="34" charset="-122"/>
              </a:endParaRPr>
            </a:p>
          </p:txBody>
        </p:sp>
        <p:sp>
          <p:nvSpPr>
            <p:cNvPr id="53" name="AutoShape 50"/>
            <p:cNvSpPr>
              <a:spLocks noChangeArrowheads="1"/>
            </p:cNvSpPr>
            <p:nvPr/>
          </p:nvSpPr>
          <p:spPr bwMode="auto">
            <a:xfrm>
              <a:off x="5183840" y="2869053"/>
              <a:ext cx="188944" cy="334082"/>
            </a:xfrm>
            <a:prstGeom prst="downArrow">
              <a:avLst>
                <a:gd name="adj1" fmla="val 39435"/>
                <a:gd name="adj2" fmla="val 90143"/>
              </a:avLst>
            </a:prstGeom>
            <a:solidFill>
              <a:schemeClr val="accent6">
                <a:lumMod val="75000"/>
              </a:schemeClr>
            </a:solidFill>
            <a:ln>
              <a:noFill/>
            </a:ln>
            <a:effectLst/>
          </p:spPr>
          <p:txBody>
            <a:bodyPr wrap="none" anchor="ctr"/>
            <a:lstStyle/>
            <a:p>
              <a:endParaRPr lang="zh-CN" altLang="en-US" sz="1200" b="1">
                <a:solidFill>
                  <a:srgbClr val="000099"/>
                </a:solidFill>
                <a:latin typeface="微软雅黑" panose="020B0503020204020204" pitchFamily="34" charset="-122"/>
                <a:ea typeface="微软雅黑" panose="020B0503020204020204" pitchFamily="34" charset="-122"/>
              </a:endParaRPr>
            </a:p>
          </p:txBody>
        </p:sp>
        <p:sp>
          <p:nvSpPr>
            <p:cNvPr id="54" name="AutoShape 51"/>
            <p:cNvSpPr>
              <a:spLocks noChangeArrowheads="1"/>
            </p:cNvSpPr>
            <p:nvPr/>
          </p:nvSpPr>
          <p:spPr bwMode="auto">
            <a:xfrm>
              <a:off x="6640840" y="2869053"/>
              <a:ext cx="188944" cy="334082"/>
            </a:xfrm>
            <a:prstGeom prst="downArrow">
              <a:avLst>
                <a:gd name="adj1" fmla="val 39435"/>
                <a:gd name="adj2" fmla="val 90143"/>
              </a:avLst>
            </a:prstGeom>
            <a:solidFill>
              <a:schemeClr val="accent6">
                <a:lumMod val="75000"/>
              </a:schemeClr>
            </a:solidFill>
            <a:ln>
              <a:noFill/>
            </a:ln>
            <a:effectLst/>
          </p:spPr>
          <p:txBody>
            <a:bodyPr wrap="none" anchor="ctr"/>
            <a:lstStyle/>
            <a:p>
              <a:endParaRPr lang="zh-CN" altLang="en-US" sz="1200" b="1">
                <a:solidFill>
                  <a:srgbClr val="000099"/>
                </a:solidFill>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2000" advTm="2000"/>
    </mc:Choice>
    <mc:Fallback>
      <p:transition spd="slow" advTm="2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wipe(up)">
                                      <p:cBhvr>
                                        <p:cTn id="7" dur="1000"/>
                                        <p:tgtEl>
                                          <p:spTgt spid="57"/>
                                        </p:tgtEl>
                                      </p:cBhvr>
                                    </p:animEffect>
                                  </p:childTnLst>
                                </p:cTn>
                              </p:par>
                            </p:childTnLst>
                          </p:cTn>
                        </p:par>
                        <p:par>
                          <p:cTn id="8" fill="hold">
                            <p:stCondLst>
                              <p:cond delay="1000"/>
                            </p:stCondLst>
                            <p:childTnLst>
                              <p:par>
                                <p:cTn id="9" presetID="1" presetClass="entr" presetSubtype="0" fill="hold" nodeType="afterEffect">
                                  <p:stCondLst>
                                    <p:cond delay="0"/>
                                  </p:stCondLst>
                                  <p:childTnLst>
                                    <p:set>
                                      <p:cBhvr>
                                        <p:cTn id="10" dur="1" fill="hold">
                                          <p:stCondLst>
                                            <p:cond delay="0"/>
                                          </p:stCondLst>
                                        </p:cTn>
                                        <p:tgtEl>
                                          <p:spTgt spid="58"/>
                                        </p:tgtEl>
                                        <p:attrNameLst>
                                          <p:attrName>style.visibility</p:attrName>
                                        </p:attrNameLst>
                                      </p:cBhvr>
                                      <p:to>
                                        <p:strVal val="visible"/>
                                      </p:to>
                                    </p:set>
                                  </p:childTnLst>
                                </p:cTn>
                              </p:par>
                            </p:childTnLst>
                          </p:cTn>
                        </p:par>
                        <p:par>
                          <p:cTn id="11" fill="hold">
                            <p:stCondLst>
                              <p:cond delay="1000"/>
                            </p:stCondLst>
                            <p:childTnLst>
                              <p:par>
                                <p:cTn id="12" presetID="35" presetClass="emph" presetSubtype="0" repeatCount="indefinite" fill="hold" nodeType="afterEffect">
                                  <p:stCondLst>
                                    <p:cond delay="0"/>
                                  </p:stCondLst>
                                  <p:endCondLst>
                                    <p:cond evt="onNext" delay="0">
                                      <p:tgtEl>
                                        <p:sldTgt/>
                                      </p:tgtEl>
                                    </p:cond>
                                  </p:endCondLst>
                                  <p:childTnLst>
                                    <p:anim calcmode="discrete" valueType="str">
                                      <p:cBhvr>
                                        <p:cTn id="13" dur="1000" fill="hold"/>
                                        <p:tgtEl>
                                          <p:spTgt spid="58"/>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圆角矩形 16"/>
          <p:cNvSpPr/>
          <p:nvPr/>
        </p:nvSpPr>
        <p:spPr>
          <a:xfrm>
            <a:off x="466344" y="1378072"/>
            <a:ext cx="8129015" cy="2220417"/>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AutoShape 5"/>
          <p:cNvSpPr>
            <a:spLocks noChangeArrowheads="1"/>
          </p:cNvSpPr>
          <p:nvPr/>
        </p:nvSpPr>
        <p:spPr bwMode="auto">
          <a:xfrm>
            <a:off x="466345" y="620237"/>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 name="Rectangle 6"/>
          <p:cNvSpPr>
            <a:spLocks noChangeArrowheads="1"/>
          </p:cNvSpPr>
          <p:nvPr/>
        </p:nvSpPr>
        <p:spPr bwMode="auto">
          <a:xfrm>
            <a:off x="3768616" y="587026"/>
            <a:ext cx="159691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anose="020B0503020204020204" pitchFamily="34" charset="-122"/>
                <a:ea typeface="微软雅黑" panose="020B0503020204020204" pitchFamily="34" charset="-122"/>
              </a:rPr>
              <a:t>3.  </a:t>
            </a:r>
            <a:r>
              <a:rPr lang="zh-CN" altLang="en-US" sz="2000" b="1" dirty="0">
                <a:solidFill>
                  <a:schemeClr val="bg1"/>
                </a:solidFill>
                <a:latin typeface="微软雅黑" panose="020B0503020204020204" pitchFamily="34" charset="-122"/>
                <a:ea typeface="微软雅黑" panose="020B0503020204020204" pitchFamily="34" charset="-122"/>
              </a:rPr>
              <a:t>差错检测</a:t>
            </a:r>
            <a:endParaRPr lang="fr-FR" altLang="zh-CN" sz="2000" b="1" dirty="0">
              <a:solidFill>
                <a:schemeClr val="bg1"/>
              </a:solidFill>
              <a:latin typeface="微软雅黑" panose="020B0503020204020204" pitchFamily="34" charset="-122"/>
              <a:ea typeface="微软雅黑" panose="020B0503020204020204" pitchFamily="34" charset="-122"/>
            </a:endParaRPr>
          </a:p>
        </p:txBody>
      </p:sp>
      <p:graphicFrame>
        <p:nvGraphicFramePr>
          <p:cNvPr id="11" name="表格 10"/>
          <p:cNvGraphicFramePr>
            <a:graphicFrameLocks noGrp="1"/>
          </p:cNvGraphicFramePr>
          <p:nvPr/>
        </p:nvGraphicFramePr>
        <p:xfrm>
          <a:off x="1093346" y="1624782"/>
          <a:ext cx="2786336" cy="335280"/>
        </p:xfrm>
        <a:graphic>
          <a:graphicData uri="http://schemas.openxmlformats.org/drawingml/2006/table">
            <a:tbl>
              <a:tblPr firstRow="1" bandRow="1">
                <a:tableStyleId>{5C22544A-7EE6-4342-B048-85BDC9FD1C3A}</a:tableStyleId>
              </a:tblPr>
              <a:tblGrid>
                <a:gridCol w="348292"/>
                <a:gridCol w="348292"/>
                <a:gridCol w="348292"/>
                <a:gridCol w="348292"/>
                <a:gridCol w="348292"/>
                <a:gridCol w="348292"/>
                <a:gridCol w="348292"/>
                <a:gridCol w="348292"/>
              </a:tblGrid>
              <a:tr h="0">
                <a:tc>
                  <a:txBody>
                    <a:bodyPr/>
                    <a:lstStyle/>
                    <a:p>
                      <a:pPr algn="ctr"/>
                      <a:r>
                        <a:rPr lang="en-US" altLang="zh-CN" sz="1600" dirty="0" smtClean="0">
                          <a:solidFill>
                            <a:schemeClr val="tx1"/>
                          </a:solidFill>
                          <a:latin typeface="微软雅黑" panose="020B0503020204020204" pitchFamily="34" charset="-122"/>
                          <a:ea typeface="微软雅黑" panose="020B0503020204020204" pitchFamily="34" charset="-122"/>
                        </a:rPr>
                        <a:t>0</a:t>
                      </a:r>
                      <a:endParaRPr lang="zh-CN" altLang="en-US" sz="1600" dirty="0">
                        <a:solidFill>
                          <a:schemeClr val="tx1"/>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600" dirty="0" smtClean="0">
                          <a:solidFill>
                            <a:schemeClr val="tx1"/>
                          </a:solidFill>
                          <a:latin typeface="微软雅黑" panose="020B0503020204020204" pitchFamily="34" charset="-122"/>
                          <a:ea typeface="微软雅黑" panose="020B0503020204020204" pitchFamily="34" charset="-122"/>
                        </a:rPr>
                        <a:t>0</a:t>
                      </a:r>
                      <a:endParaRPr lang="zh-CN" altLang="en-US" sz="1600" dirty="0">
                        <a:solidFill>
                          <a:schemeClr val="tx1"/>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600" dirty="0" smtClean="0">
                          <a:solidFill>
                            <a:schemeClr val="tx1"/>
                          </a:solidFill>
                          <a:latin typeface="微软雅黑" panose="020B0503020204020204" pitchFamily="34" charset="-122"/>
                          <a:ea typeface="微软雅黑" panose="020B0503020204020204" pitchFamily="34" charset="-122"/>
                        </a:rPr>
                        <a:t>0</a:t>
                      </a:r>
                      <a:endParaRPr lang="zh-CN" altLang="en-US" sz="1600" dirty="0">
                        <a:solidFill>
                          <a:schemeClr val="tx1"/>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600" dirty="0" smtClean="0">
                          <a:solidFill>
                            <a:schemeClr val="tx1"/>
                          </a:solidFill>
                          <a:latin typeface="微软雅黑" panose="020B0503020204020204" pitchFamily="34" charset="-122"/>
                          <a:ea typeface="微软雅黑" panose="020B0503020204020204" pitchFamily="34" charset="-122"/>
                        </a:rPr>
                        <a:t>1</a:t>
                      </a:r>
                      <a:endParaRPr lang="zh-CN" altLang="en-US" sz="1600" dirty="0">
                        <a:solidFill>
                          <a:schemeClr val="tx1"/>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a:r>
                        <a:rPr lang="en-US" altLang="zh-CN" sz="1600" dirty="0" smtClean="0">
                          <a:solidFill>
                            <a:schemeClr val="tx1"/>
                          </a:solidFill>
                          <a:latin typeface="微软雅黑" panose="020B0503020204020204" pitchFamily="34" charset="-122"/>
                          <a:ea typeface="微软雅黑" panose="020B0503020204020204" pitchFamily="34" charset="-122"/>
                        </a:rPr>
                        <a:t>1</a:t>
                      </a:r>
                      <a:endParaRPr lang="zh-CN" altLang="en-US" sz="1600" dirty="0">
                        <a:solidFill>
                          <a:schemeClr val="tx1"/>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600" dirty="0" smtClean="0">
                          <a:solidFill>
                            <a:schemeClr val="tx1"/>
                          </a:solidFill>
                          <a:latin typeface="微软雅黑" panose="020B0503020204020204" pitchFamily="34" charset="-122"/>
                          <a:ea typeface="微软雅黑" panose="020B0503020204020204" pitchFamily="34" charset="-122"/>
                        </a:rPr>
                        <a:t>0</a:t>
                      </a:r>
                      <a:endParaRPr lang="zh-CN" altLang="en-US" sz="1600" dirty="0">
                        <a:solidFill>
                          <a:schemeClr val="tx1"/>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600" dirty="0" smtClean="0">
                          <a:solidFill>
                            <a:schemeClr val="tx1"/>
                          </a:solidFill>
                          <a:latin typeface="微软雅黑" panose="020B0503020204020204" pitchFamily="34" charset="-122"/>
                          <a:ea typeface="微软雅黑" panose="020B0503020204020204" pitchFamily="34" charset="-122"/>
                        </a:rPr>
                        <a:t>1</a:t>
                      </a:r>
                      <a:endParaRPr lang="zh-CN" altLang="en-US" sz="1600" dirty="0">
                        <a:solidFill>
                          <a:schemeClr val="tx1"/>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600" dirty="0" smtClean="0">
                          <a:solidFill>
                            <a:schemeClr val="tx1"/>
                          </a:solidFill>
                          <a:latin typeface="微软雅黑" panose="020B0503020204020204" pitchFamily="34" charset="-122"/>
                          <a:ea typeface="微软雅黑" panose="020B0503020204020204" pitchFamily="34" charset="-122"/>
                        </a:rPr>
                        <a:t>1</a:t>
                      </a:r>
                      <a:endParaRPr lang="zh-CN" altLang="en-US" sz="1600" dirty="0">
                        <a:solidFill>
                          <a:schemeClr val="tx1"/>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graphicFrame>
        <p:nvGraphicFramePr>
          <p:cNvPr id="12" name="表格 11"/>
          <p:cNvGraphicFramePr>
            <a:graphicFrameLocks noGrp="1"/>
          </p:cNvGraphicFramePr>
          <p:nvPr/>
        </p:nvGraphicFramePr>
        <p:xfrm>
          <a:off x="1093346" y="2649967"/>
          <a:ext cx="2786336" cy="335280"/>
        </p:xfrm>
        <a:graphic>
          <a:graphicData uri="http://schemas.openxmlformats.org/drawingml/2006/table">
            <a:tbl>
              <a:tblPr firstRow="1" bandRow="1">
                <a:tableStyleId>{5C22544A-7EE6-4342-B048-85BDC9FD1C3A}</a:tableStyleId>
              </a:tblPr>
              <a:tblGrid>
                <a:gridCol w="348292"/>
                <a:gridCol w="348292"/>
                <a:gridCol w="348292"/>
                <a:gridCol w="348292"/>
                <a:gridCol w="348292"/>
                <a:gridCol w="348292"/>
                <a:gridCol w="348292"/>
                <a:gridCol w="348292"/>
              </a:tblGrid>
              <a:tr h="0">
                <a:tc>
                  <a:txBody>
                    <a:bodyPr/>
                    <a:lstStyle/>
                    <a:p>
                      <a:pPr algn="ctr"/>
                      <a:r>
                        <a:rPr lang="en-US" altLang="zh-CN" sz="1600" dirty="0" smtClean="0">
                          <a:solidFill>
                            <a:schemeClr val="tx1"/>
                          </a:solidFill>
                          <a:latin typeface="微软雅黑" panose="020B0503020204020204" pitchFamily="34" charset="-122"/>
                          <a:ea typeface="微软雅黑" panose="020B0503020204020204" pitchFamily="34" charset="-122"/>
                        </a:rPr>
                        <a:t>0</a:t>
                      </a:r>
                      <a:endParaRPr lang="zh-CN" altLang="en-US" sz="1600" dirty="0">
                        <a:solidFill>
                          <a:schemeClr val="tx1"/>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600" dirty="0" smtClean="0">
                          <a:solidFill>
                            <a:schemeClr val="tx1"/>
                          </a:solidFill>
                          <a:latin typeface="微软雅黑" panose="020B0503020204020204" pitchFamily="34" charset="-122"/>
                          <a:ea typeface="微软雅黑" panose="020B0503020204020204" pitchFamily="34" charset="-122"/>
                        </a:rPr>
                        <a:t>0</a:t>
                      </a:r>
                      <a:endParaRPr lang="zh-CN" altLang="en-US" sz="1600" dirty="0">
                        <a:solidFill>
                          <a:schemeClr val="tx1"/>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600" dirty="0" smtClean="0">
                          <a:solidFill>
                            <a:schemeClr val="tx1"/>
                          </a:solidFill>
                          <a:latin typeface="微软雅黑" panose="020B0503020204020204" pitchFamily="34" charset="-122"/>
                          <a:ea typeface="微软雅黑" panose="020B0503020204020204" pitchFamily="34" charset="-122"/>
                        </a:rPr>
                        <a:t>0</a:t>
                      </a:r>
                      <a:endParaRPr lang="zh-CN" altLang="en-US" sz="1600" dirty="0">
                        <a:solidFill>
                          <a:schemeClr val="tx1"/>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600" dirty="0" smtClean="0">
                          <a:solidFill>
                            <a:srgbClr val="C00000"/>
                          </a:solidFill>
                          <a:latin typeface="微软雅黑" panose="020B0503020204020204" pitchFamily="34" charset="-122"/>
                          <a:ea typeface="微软雅黑" panose="020B0503020204020204" pitchFamily="34" charset="-122"/>
                        </a:rPr>
                        <a:t>0</a:t>
                      </a:r>
                      <a:endParaRPr lang="zh-CN" altLang="en-US" sz="1600" dirty="0">
                        <a:solidFill>
                          <a:srgbClr val="C00000"/>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a:r>
                        <a:rPr lang="en-US" altLang="zh-CN" sz="1600" dirty="0" smtClean="0">
                          <a:solidFill>
                            <a:schemeClr val="tx1"/>
                          </a:solidFill>
                          <a:latin typeface="微软雅黑" panose="020B0503020204020204" pitchFamily="34" charset="-122"/>
                          <a:ea typeface="微软雅黑" panose="020B0503020204020204" pitchFamily="34" charset="-122"/>
                        </a:rPr>
                        <a:t>1</a:t>
                      </a:r>
                      <a:endParaRPr lang="zh-CN" altLang="en-US" sz="1600" dirty="0">
                        <a:solidFill>
                          <a:schemeClr val="tx1"/>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600" dirty="0" smtClean="0">
                          <a:solidFill>
                            <a:schemeClr val="tx1"/>
                          </a:solidFill>
                          <a:latin typeface="微软雅黑" panose="020B0503020204020204" pitchFamily="34" charset="-122"/>
                          <a:ea typeface="微软雅黑" panose="020B0503020204020204" pitchFamily="34" charset="-122"/>
                        </a:rPr>
                        <a:t>0</a:t>
                      </a:r>
                      <a:endParaRPr lang="zh-CN" altLang="en-US" sz="1600" dirty="0">
                        <a:solidFill>
                          <a:schemeClr val="tx1"/>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600" dirty="0" smtClean="0">
                          <a:solidFill>
                            <a:schemeClr val="tx1"/>
                          </a:solidFill>
                          <a:latin typeface="微软雅黑" panose="020B0503020204020204" pitchFamily="34" charset="-122"/>
                          <a:ea typeface="微软雅黑" panose="020B0503020204020204" pitchFamily="34" charset="-122"/>
                        </a:rPr>
                        <a:t>1</a:t>
                      </a:r>
                      <a:endParaRPr lang="zh-CN" altLang="en-US" sz="1600" dirty="0">
                        <a:solidFill>
                          <a:schemeClr val="tx1"/>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600" dirty="0" smtClean="0">
                          <a:solidFill>
                            <a:schemeClr val="tx1"/>
                          </a:solidFill>
                          <a:latin typeface="微软雅黑" panose="020B0503020204020204" pitchFamily="34" charset="-122"/>
                          <a:ea typeface="微软雅黑" panose="020B0503020204020204" pitchFamily="34" charset="-122"/>
                        </a:rPr>
                        <a:t>1</a:t>
                      </a:r>
                      <a:endParaRPr lang="zh-CN" altLang="en-US" sz="1600" dirty="0">
                        <a:solidFill>
                          <a:schemeClr val="tx1"/>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
        <p:nvSpPr>
          <p:cNvPr id="24" name="Text Box 8"/>
          <p:cNvSpPr txBox="1">
            <a:spLocks noChangeArrowheads="1"/>
          </p:cNvSpPr>
          <p:nvPr/>
        </p:nvSpPr>
        <p:spPr bwMode="auto">
          <a:xfrm>
            <a:off x="1795805" y="3128061"/>
            <a:ext cx="1210588"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600" b="1" dirty="0" smtClean="0">
                <a:latin typeface="微软雅黑" panose="020B0503020204020204" pitchFamily="34" charset="-122"/>
                <a:ea typeface="微软雅黑" panose="020B0503020204020204" pitchFamily="34" charset="-122"/>
              </a:rPr>
              <a:t>一位比特错</a:t>
            </a:r>
            <a:endParaRPr kumimoji="1" lang="en-US" altLang="zh-CN" sz="1600" b="1" dirty="0">
              <a:latin typeface="微软雅黑" panose="020B0503020204020204" pitchFamily="34" charset="-122"/>
              <a:ea typeface="微软雅黑" panose="020B0503020204020204" pitchFamily="34" charset="-122"/>
            </a:endParaRPr>
          </a:p>
        </p:txBody>
      </p:sp>
      <p:graphicFrame>
        <p:nvGraphicFramePr>
          <p:cNvPr id="25" name="表格 24"/>
          <p:cNvGraphicFramePr>
            <a:graphicFrameLocks noGrp="1"/>
          </p:cNvGraphicFramePr>
          <p:nvPr/>
        </p:nvGraphicFramePr>
        <p:xfrm>
          <a:off x="4229193" y="1620936"/>
          <a:ext cx="4169664" cy="335280"/>
        </p:xfrm>
        <a:graphic>
          <a:graphicData uri="http://schemas.openxmlformats.org/drawingml/2006/table">
            <a:tbl>
              <a:tblPr firstRow="1" bandRow="1">
                <a:tableStyleId>{5C22544A-7EE6-4342-B048-85BDC9FD1C3A}</a:tableStyleId>
              </a:tblPr>
              <a:tblGrid>
                <a:gridCol w="347472"/>
                <a:gridCol w="347472"/>
                <a:gridCol w="347472"/>
                <a:gridCol w="347472"/>
                <a:gridCol w="347472"/>
                <a:gridCol w="347472"/>
                <a:gridCol w="347472"/>
                <a:gridCol w="347472"/>
                <a:gridCol w="347472"/>
                <a:gridCol w="347472"/>
                <a:gridCol w="347472"/>
                <a:gridCol w="347472"/>
              </a:tblGrid>
              <a:tr h="0">
                <a:tc>
                  <a:txBody>
                    <a:bodyPr/>
                    <a:lstStyle/>
                    <a:p>
                      <a:pPr algn="ctr"/>
                      <a:r>
                        <a:rPr lang="en-US" altLang="zh-CN" sz="1600" dirty="0" smtClean="0">
                          <a:solidFill>
                            <a:schemeClr val="tx1"/>
                          </a:solidFill>
                          <a:latin typeface="微软雅黑" panose="020B0503020204020204" pitchFamily="34" charset="-122"/>
                          <a:ea typeface="微软雅黑" panose="020B0503020204020204" pitchFamily="34" charset="-122"/>
                        </a:rPr>
                        <a:t>0</a:t>
                      </a:r>
                      <a:endParaRPr lang="zh-CN" altLang="en-US" sz="1600" dirty="0">
                        <a:solidFill>
                          <a:schemeClr val="tx1"/>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600" dirty="0" smtClean="0">
                          <a:solidFill>
                            <a:schemeClr val="tx1"/>
                          </a:solidFill>
                          <a:latin typeface="微软雅黑" panose="020B0503020204020204" pitchFamily="34" charset="-122"/>
                          <a:ea typeface="微软雅黑" panose="020B0503020204020204" pitchFamily="34" charset="-122"/>
                        </a:rPr>
                        <a:t>0</a:t>
                      </a:r>
                      <a:endParaRPr lang="zh-CN" altLang="en-US" sz="1600" dirty="0">
                        <a:solidFill>
                          <a:schemeClr val="tx1"/>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600" dirty="0" smtClean="0">
                          <a:solidFill>
                            <a:schemeClr val="tx1"/>
                          </a:solidFill>
                          <a:latin typeface="微软雅黑" panose="020B0503020204020204" pitchFamily="34" charset="-122"/>
                          <a:ea typeface="微软雅黑" panose="020B0503020204020204" pitchFamily="34" charset="-122"/>
                        </a:rPr>
                        <a:t>0</a:t>
                      </a:r>
                      <a:endParaRPr lang="zh-CN" altLang="en-US" sz="1600" dirty="0">
                        <a:solidFill>
                          <a:schemeClr val="tx1"/>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600" dirty="0" smtClean="0">
                          <a:solidFill>
                            <a:schemeClr val="tx1"/>
                          </a:solidFill>
                          <a:latin typeface="微软雅黑" panose="020B0503020204020204" pitchFamily="34" charset="-122"/>
                          <a:ea typeface="微软雅黑" panose="020B0503020204020204" pitchFamily="34" charset="-122"/>
                        </a:rPr>
                        <a:t>1</a:t>
                      </a:r>
                      <a:endParaRPr lang="zh-CN" altLang="en-US" sz="1600" dirty="0">
                        <a:solidFill>
                          <a:schemeClr val="tx1"/>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a:r>
                        <a:rPr lang="en-US" altLang="zh-CN" sz="1600" dirty="0" smtClean="0">
                          <a:solidFill>
                            <a:schemeClr val="tx1"/>
                          </a:solidFill>
                          <a:latin typeface="微软雅黑" panose="020B0503020204020204" pitchFamily="34" charset="-122"/>
                          <a:ea typeface="微软雅黑" panose="020B0503020204020204" pitchFamily="34" charset="-122"/>
                        </a:rPr>
                        <a:t>0</a:t>
                      </a:r>
                      <a:endParaRPr lang="zh-CN" altLang="en-US" sz="1600" dirty="0">
                        <a:solidFill>
                          <a:schemeClr val="tx1"/>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a:r>
                        <a:rPr lang="en-US" altLang="zh-CN" sz="1600" dirty="0" smtClean="0">
                          <a:solidFill>
                            <a:schemeClr val="tx1"/>
                          </a:solidFill>
                          <a:latin typeface="微软雅黑" panose="020B0503020204020204" pitchFamily="34" charset="-122"/>
                          <a:ea typeface="微软雅黑" panose="020B0503020204020204" pitchFamily="34" charset="-122"/>
                        </a:rPr>
                        <a:t>0</a:t>
                      </a:r>
                      <a:endParaRPr lang="zh-CN" altLang="en-US" sz="1600" dirty="0">
                        <a:solidFill>
                          <a:schemeClr val="tx1"/>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600" dirty="0" smtClean="0">
                          <a:solidFill>
                            <a:schemeClr val="tx1"/>
                          </a:solidFill>
                          <a:latin typeface="微软雅黑" panose="020B0503020204020204" pitchFamily="34" charset="-122"/>
                          <a:ea typeface="微软雅黑" panose="020B0503020204020204" pitchFamily="34" charset="-122"/>
                        </a:rPr>
                        <a:t>1</a:t>
                      </a:r>
                      <a:endParaRPr lang="zh-CN" altLang="en-US" sz="1600" dirty="0">
                        <a:solidFill>
                          <a:schemeClr val="tx1"/>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600" dirty="0" smtClean="0">
                          <a:solidFill>
                            <a:schemeClr val="tx1"/>
                          </a:solidFill>
                          <a:latin typeface="微软雅黑" panose="020B0503020204020204" pitchFamily="34" charset="-122"/>
                          <a:ea typeface="微软雅黑" panose="020B0503020204020204" pitchFamily="34" charset="-122"/>
                        </a:rPr>
                        <a:t>1</a:t>
                      </a:r>
                      <a:endParaRPr lang="zh-CN" altLang="en-US" sz="1600" dirty="0">
                        <a:solidFill>
                          <a:schemeClr val="tx1"/>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600" dirty="0" smtClean="0">
                          <a:solidFill>
                            <a:schemeClr val="tx1"/>
                          </a:solidFill>
                          <a:latin typeface="微软雅黑" panose="020B0503020204020204" pitchFamily="34" charset="-122"/>
                          <a:ea typeface="微软雅黑" panose="020B0503020204020204" pitchFamily="34" charset="-122"/>
                        </a:rPr>
                        <a:t>0</a:t>
                      </a:r>
                      <a:endParaRPr lang="zh-CN" altLang="en-US" sz="1600" dirty="0">
                        <a:solidFill>
                          <a:schemeClr val="tx1"/>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a:r>
                        <a:rPr lang="en-US" altLang="zh-CN" sz="1600" dirty="0" smtClean="0">
                          <a:solidFill>
                            <a:schemeClr val="tx1"/>
                          </a:solidFill>
                          <a:latin typeface="微软雅黑" panose="020B0503020204020204" pitchFamily="34" charset="-122"/>
                          <a:ea typeface="微软雅黑" panose="020B0503020204020204" pitchFamily="34" charset="-122"/>
                        </a:rPr>
                        <a:t>0</a:t>
                      </a:r>
                      <a:endParaRPr lang="zh-CN" altLang="en-US" sz="1600" dirty="0">
                        <a:solidFill>
                          <a:schemeClr val="tx1"/>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600" dirty="0" smtClean="0">
                          <a:solidFill>
                            <a:schemeClr val="tx1"/>
                          </a:solidFill>
                          <a:latin typeface="微软雅黑" panose="020B0503020204020204" pitchFamily="34" charset="-122"/>
                          <a:ea typeface="微软雅黑" panose="020B0503020204020204" pitchFamily="34" charset="-122"/>
                        </a:rPr>
                        <a:t>1</a:t>
                      </a:r>
                      <a:endParaRPr lang="zh-CN" altLang="en-US" sz="1600" dirty="0">
                        <a:solidFill>
                          <a:schemeClr val="tx1"/>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600" dirty="0" smtClean="0">
                          <a:solidFill>
                            <a:schemeClr val="tx1"/>
                          </a:solidFill>
                          <a:latin typeface="微软雅黑" panose="020B0503020204020204" pitchFamily="34" charset="-122"/>
                          <a:ea typeface="微软雅黑" panose="020B0503020204020204" pitchFamily="34" charset="-122"/>
                        </a:rPr>
                        <a:t>0</a:t>
                      </a:r>
                      <a:endParaRPr lang="zh-CN" altLang="en-US" sz="1600" dirty="0">
                        <a:solidFill>
                          <a:schemeClr val="tx1"/>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graphicFrame>
        <p:nvGraphicFramePr>
          <p:cNvPr id="26" name="表格 25"/>
          <p:cNvGraphicFramePr>
            <a:graphicFrameLocks noGrp="1"/>
          </p:cNvGraphicFramePr>
          <p:nvPr/>
        </p:nvGraphicFramePr>
        <p:xfrm>
          <a:off x="4229193" y="2663019"/>
          <a:ext cx="4169664" cy="335280"/>
        </p:xfrm>
        <a:graphic>
          <a:graphicData uri="http://schemas.openxmlformats.org/drawingml/2006/table">
            <a:tbl>
              <a:tblPr firstRow="1" bandRow="1">
                <a:tableStyleId>{5C22544A-7EE6-4342-B048-85BDC9FD1C3A}</a:tableStyleId>
              </a:tblPr>
              <a:tblGrid>
                <a:gridCol w="347472"/>
                <a:gridCol w="347472"/>
                <a:gridCol w="347472"/>
                <a:gridCol w="347472"/>
                <a:gridCol w="347472"/>
                <a:gridCol w="347472"/>
                <a:gridCol w="347472"/>
                <a:gridCol w="347472"/>
                <a:gridCol w="347472"/>
                <a:gridCol w="347472"/>
                <a:gridCol w="347472"/>
                <a:gridCol w="347472"/>
              </a:tblGrid>
              <a:tr h="0">
                <a:tc>
                  <a:txBody>
                    <a:bodyPr/>
                    <a:lstStyle/>
                    <a:p>
                      <a:pPr algn="ctr"/>
                      <a:r>
                        <a:rPr lang="en-US" altLang="zh-CN" sz="1600" dirty="0" smtClean="0">
                          <a:solidFill>
                            <a:schemeClr val="tx1"/>
                          </a:solidFill>
                          <a:latin typeface="微软雅黑" panose="020B0503020204020204" pitchFamily="34" charset="-122"/>
                          <a:ea typeface="微软雅黑" panose="020B0503020204020204" pitchFamily="34" charset="-122"/>
                        </a:rPr>
                        <a:t>0</a:t>
                      </a:r>
                      <a:endParaRPr lang="zh-CN" altLang="en-US" sz="1600" dirty="0">
                        <a:solidFill>
                          <a:schemeClr val="tx1"/>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600" dirty="0" smtClean="0">
                          <a:solidFill>
                            <a:schemeClr val="tx1"/>
                          </a:solidFill>
                          <a:latin typeface="微软雅黑" panose="020B0503020204020204" pitchFamily="34" charset="-122"/>
                          <a:ea typeface="微软雅黑" panose="020B0503020204020204" pitchFamily="34" charset="-122"/>
                        </a:rPr>
                        <a:t>0</a:t>
                      </a:r>
                      <a:endParaRPr lang="zh-CN" altLang="en-US" sz="1600" dirty="0">
                        <a:solidFill>
                          <a:schemeClr val="tx1"/>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600" dirty="0" smtClean="0">
                          <a:solidFill>
                            <a:schemeClr val="tx1"/>
                          </a:solidFill>
                          <a:latin typeface="微软雅黑" panose="020B0503020204020204" pitchFamily="34" charset="-122"/>
                          <a:ea typeface="微软雅黑" panose="020B0503020204020204" pitchFamily="34" charset="-122"/>
                        </a:rPr>
                        <a:t>0</a:t>
                      </a:r>
                      <a:endParaRPr lang="zh-CN" altLang="en-US" sz="1600" dirty="0">
                        <a:solidFill>
                          <a:schemeClr val="tx1"/>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600" dirty="0" smtClean="0">
                          <a:solidFill>
                            <a:srgbClr val="C00000"/>
                          </a:solidFill>
                          <a:latin typeface="微软雅黑" panose="020B0503020204020204" pitchFamily="34" charset="-122"/>
                          <a:ea typeface="微软雅黑" panose="020B0503020204020204" pitchFamily="34" charset="-122"/>
                        </a:rPr>
                        <a:t>0</a:t>
                      </a:r>
                      <a:endParaRPr lang="zh-CN" altLang="en-US" sz="1600" dirty="0">
                        <a:solidFill>
                          <a:srgbClr val="C00000"/>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a:r>
                        <a:rPr lang="en-US" altLang="zh-CN" sz="1600" dirty="0" smtClean="0">
                          <a:solidFill>
                            <a:srgbClr val="C00000"/>
                          </a:solidFill>
                          <a:latin typeface="微软雅黑" panose="020B0503020204020204" pitchFamily="34" charset="-122"/>
                          <a:ea typeface="微软雅黑" panose="020B0503020204020204" pitchFamily="34" charset="-122"/>
                        </a:rPr>
                        <a:t>1</a:t>
                      </a:r>
                      <a:endParaRPr lang="zh-CN" altLang="en-US" sz="1600" dirty="0">
                        <a:solidFill>
                          <a:srgbClr val="C00000"/>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a:r>
                        <a:rPr lang="en-US" altLang="zh-CN" sz="1600" dirty="0" smtClean="0">
                          <a:solidFill>
                            <a:schemeClr val="tx1"/>
                          </a:solidFill>
                          <a:latin typeface="微软雅黑" panose="020B0503020204020204" pitchFamily="34" charset="-122"/>
                          <a:ea typeface="微软雅黑" panose="020B0503020204020204" pitchFamily="34" charset="-122"/>
                        </a:rPr>
                        <a:t>0</a:t>
                      </a:r>
                      <a:endParaRPr lang="zh-CN" altLang="en-US" sz="1600" dirty="0">
                        <a:solidFill>
                          <a:schemeClr val="tx1"/>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600" dirty="0" smtClean="0">
                          <a:solidFill>
                            <a:schemeClr val="tx1"/>
                          </a:solidFill>
                          <a:latin typeface="微软雅黑" panose="020B0503020204020204" pitchFamily="34" charset="-122"/>
                          <a:ea typeface="微软雅黑" panose="020B0503020204020204" pitchFamily="34" charset="-122"/>
                        </a:rPr>
                        <a:t>1</a:t>
                      </a:r>
                      <a:endParaRPr lang="zh-CN" altLang="en-US" sz="1600" dirty="0">
                        <a:solidFill>
                          <a:schemeClr val="tx1"/>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600" dirty="0" smtClean="0">
                          <a:solidFill>
                            <a:schemeClr val="tx1"/>
                          </a:solidFill>
                          <a:latin typeface="微软雅黑" panose="020B0503020204020204" pitchFamily="34" charset="-122"/>
                          <a:ea typeface="微软雅黑" panose="020B0503020204020204" pitchFamily="34" charset="-122"/>
                        </a:rPr>
                        <a:t>1</a:t>
                      </a:r>
                      <a:endParaRPr lang="zh-CN" altLang="en-US" sz="1600" dirty="0">
                        <a:solidFill>
                          <a:schemeClr val="tx1"/>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600" dirty="0" smtClean="0">
                          <a:solidFill>
                            <a:srgbClr val="C00000"/>
                          </a:solidFill>
                          <a:latin typeface="微软雅黑" panose="020B0503020204020204" pitchFamily="34" charset="-122"/>
                          <a:ea typeface="微软雅黑" panose="020B0503020204020204" pitchFamily="34" charset="-122"/>
                        </a:rPr>
                        <a:t>1</a:t>
                      </a:r>
                      <a:endParaRPr lang="zh-CN" altLang="en-US" sz="1600" dirty="0">
                        <a:solidFill>
                          <a:srgbClr val="C00000"/>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C000"/>
                    </a:solidFill>
                  </a:tcPr>
                </a:tc>
                <a:tc>
                  <a:txBody>
                    <a:bodyPr/>
                    <a:lstStyle/>
                    <a:p>
                      <a:pPr algn="ctr"/>
                      <a:r>
                        <a:rPr lang="en-US" altLang="zh-CN" sz="1600" dirty="0" smtClean="0">
                          <a:solidFill>
                            <a:schemeClr val="tx1"/>
                          </a:solidFill>
                          <a:latin typeface="微软雅黑" panose="020B0503020204020204" pitchFamily="34" charset="-122"/>
                          <a:ea typeface="微软雅黑" panose="020B0503020204020204" pitchFamily="34" charset="-122"/>
                        </a:rPr>
                        <a:t>0</a:t>
                      </a:r>
                      <a:endParaRPr lang="zh-CN" altLang="en-US" sz="1600" dirty="0">
                        <a:solidFill>
                          <a:schemeClr val="tx1"/>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600" dirty="0" smtClean="0">
                          <a:solidFill>
                            <a:schemeClr val="tx1"/>
                          </a:solidFill>
                          <a:latin typeface="微软雅黑" panose="020B0503020204020204" pitchFamily="34" charset="-122"/>
                          <a:ea typeface="微软雅黑" panose="020B0503020204020204" pitchFamily="34" charset="-122"/>
                        </a:rPr>
                        <a:t>1</a:t>
                      </a:r>
                      <a:endParaRPr lang="zh-CN" altLang="en-US" sz="1600" dirty="0">
                        <a:solidFill>
                          <a:schemeClr val="tx1"/>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altLang="zh-CN" sz="1600" dirty="0" smtClean="0">
                          <a:solidFill>
                            <a:schemeClr val="tx1"/>
                          </a:solidFill>
                          <a:latin typeface="微软雅黑" panose="020B0503020204020204" pitchFamily="34" charset="-122"/>
                          <a:ea typeface="微软雅黑" panose="020B0503020204020204" pitchFamily="34" charset="-122"/>
                        </a:rPr>
                        <a:t>0</a:t>
                      </a:r>
                      <a:endParaRPr lang="zh-CN" altLang="en-US" sz="1600" dirty="0">
                        <a:solidFill>
                          <a:schemeClr val="tx1"/>
                        </a:solidFill>
                        <a:latin typeface="微软雅黑" panose="020B0503020204020204" pitchFamily="34" charset="-122"/>
                        <a:ea typeface="微软雅黑"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cxnSp>
        <p:nvCxnSpPr>
          <p:cNvPr id="28" name="直接箭头连接符 27"/>
          <p:cNvCxnSpPr/>
          <p:nvPr/>
        </p:nvCxnSpPr>
        <p:spPr>
          <a:xfrm>
            <a:off x="5444644" y="2069833"/>
            <a:ext cx="0" cy="53189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9" name="直接箭头连接符 28"/>
          <p:cNvCxnSpPr/>
          <p:nvPr/>
        </p:nvCxnSpPr>
        <p:spPr>
          <a:xfrm>
            <a:off x="5774280" y="2069833"/>
            <a:ext cx="0" cy="53189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p:nvPr/>
        </p:nvCxnSpPr>
        <p:spPr>
          <a:xfrm>
            <a:off x="7164295" y="2069833"/>
            <a:ext cx="0" cy="53189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1" name="Text Box 8"/>
          <p:cNvSpPr txBox="1">
            <a:spLocks noChangeArrowheads="1"/>
          </p:cNvSpPr>
          <p:nvPr/>
        </p:nvSpPr>
        <p:spPr bwMode="auto">
          <a:xfrm>
            <a:off x="5613073" y="3128061"/>
            <a:ext cx="1210588"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600" b="1" dirty="0" smtClean="0">
                <a:latin typeface="微软雅黑" panose="020B0503020204020204" pitchFamily="34" charset="-122"/>
                <a:ea typeface="微软雅黑" panose="020B0503020204020204" pitchFamily="34" charset="-122"/>
              </a:rPr>
              <a:t>多位比特错</a:t>
            </a:r>
            <a:endParaRPr kumimoji="1" lang="en-US" altLang="zh-CN" sz="1600" b="1" dirty="0">
              <a:latin typeface="微软雅黑" panose="020B0503020204020204" pitchFamily="34" charset="-122"/>
              <a:ea typeface="微软雅黑" panose="020B0503020204020204" pitchFamily="34" charset="-122"/>
            </a:endParaRPr>
          </a:p>
        </p:txBody>
      </p:sp>
      <p:sp>
        <p:nvSpPr>
          <p:cNvPr id="34" name="Text Box 45"/>
          <p:cNvSpPr txBox="1">
            <a:spLocks noChangeArrowheads="1"/>
          </p:cNvSpPr>
          <p:nvPr/>
        </p:nvSpPr>
        <p:spPr bwMode="auto">
          <a:xfrm>
            <a:off x="438758" y="1642102"/>
            <a:ext cx="646331" cy="27699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r>
              <a:rPr kumimoji="1" lang="zh-CN" altLang="en-US" sz="1200" b="1" dirty="0" smtClean="0">
                <a:latin typeface="微软雅黑" panose="020B0503020204020204" pitchFamily="34" charset="-122"/>
                <a:ea typeface="微软雅黑" panose="020B0503020204020204" pitchFamily="34" charset="-122"/>
              </a:rPr>
              <a:t>发送方</a:t>
            </a:r>
            <a:endParaRPr kumimoji="1" lang="zh-CN" altLang="en-US" sz="1200" b="1" dirty="0">
              <a:latin typeface="微软雅黑" panose="020B0503020204020204" pitchFamily="34" charset="-122"/>
              <a:ea typeface="微软雅黑" panose="020B0503020204020204" pitchFamily="34" charset="-122"/>
            </a:endParaRPr>
          </a:p>
        </p:txBody>
      </p:sp>
      <p:sp>
        <p:nvSpPr>
          <p:cNvPr id="35" name="Text Box 45"/>
          <p:cNvSpPr txBox="1">
            <a:spLocks noChangeArrowheads="1"/>
          </p:cNvSpPr>
          <p:nvPr/>
        </p:nvSpPr>
        <p:spPr bwMode="auto">
          <a:xfrm>
            <a:off x="445478" y="2672061"/>
            <a:ext cx="646331" cy="27699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r>
              <a:rPr kumimoji="1" lang="zh-CN" altLang="en-US" sz="1200" b="1" dirty="0" smtClean="0">
                <a:latin typeface="微软雅黑" panose="020B0503020204020204" pitchFamily="34" charset="-122"/>
                <a:ea typeface="微软雅黑" panose="020B0503020204020204" pitchFamily="34" charset="-122"/>
              </a:rPr>
              <a:t>接收方</a:t>
            </a:r>
            <a:endParaRPr kumimoji="1" lang="zh-CN" altLang="en-US" sz="1200" b="1" dirty="0">
              <a:latin typeface="微软雅黑" panose="020B0503020204020204" pitchFamily="34" charset="-122"/>
              <a:ea typeface="微软雅黑" panose="020B0503020204020204" pitchFamily="34" charset="-122"/>
            </a:endParaRPr>
          </a:p>
        </p:txBody>
      </p:sp>
      <p:cxnSp>
        <p:nvCxnSpPr>
          <p:cNvPr id="39" name="直接箭头连接符 38"/>
          <p:cNvCxnSpPr/>
          <p:nvPr/>
        </p:nvCxnSpPr>
        <p:spPr>
          <a:xfrm>
            <a:off x="2307315" y="2069833"/>
            <a:ext cx="0" cy="53189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0" name="矩形 39"/>
          <p:cNvSpPr/>
          <p:nvPr/>
        </p:nvSpPr>
        <p:spPr>
          <a:xfrm>
            <a:off x="466346" y="971003"/>
            <a:ext cx="8129014" cy="400110"/>
          </a:xfrm>
          <a:prstGeom prst="rect">
            <a:avLst/>
          </a:prstGeom>
        </p:spPr>
        <p:txBody>
          <a:bodyPr wrap="square">
            <a:spAutoFit/>
          </a:bodyPr>
          <a:lstStyle/>
          <a:p>
            <a:pPr eaLnBrk="0" hangingPunct="0">
              <a:buClr>
                <a:srgbClr val="0070C0"/>
              </a:buClr>
            </a:pPr>
            <a:r>
              <a:rPr lang="zh-CN" altLang="en-US" sz="2000" b="1" dirty="0">
                <a:latin typeface="微软雅黑" panose="020B0503020204020204" pitchFamily="34" charset="-122"/>
                <a:ea typeface="微软雅黑" panose="020B0503020204020204" pitchFamily="34" charset="-122"/>
              </a:rPr>
              <a:t>在传输过程中可能会产生</a:t>
            </a:r>
            <a:r>
              <a:rPr lang="zh-CN" altLang="en-US" sz="2000" b="1" dirty="0">
                <a:solidFill>
                  <a:srgbClr val="C00000"/>
                </a:solidFill>
                <a:latin typeface="微软雅黑" panose="020B0503020204020204" pitchFamily="34" charset="-122"/>
                <a:ea typeface="微软雅黑" panose="020B0503020204020204" pitchFamily="34" charset="-122"/>
              </a:rPr>
              <a:t>比特差错：</a:t>
            </a:r>
            <a:r>
              <a:rPr lang="en-US" altLang="zh-CN" sz="2000" b="1" dirty="0">
                <a:latin typeface="微软雅黑" panose="020B0503020204020204" pitchFamily="34" charset="-122"/>
                <a:ea typeface="微软雅黑" panose="020B0503020204020204" pitchFamily="34" charset="-122"/>
              </a:rPr>
              <a:t>1 </a:t>
            </a:r>
            <a:r>
              <a:rPr lang="zh-CN" altLang="en-US" sz="2000" b="1" dirty="0" smtClean="0">
                <a:latin typeface="微软雅黑" panose="020B0503020204020204" pitchFamily="34" charset="-122"/>
                <a:ea typeface="微软雅黑" panose="020B0503020204020204" pitchFamily="34" charset="-122"/>
              </a:rPr>
              <a:t> </a:t>
            </a:r>
            <a:r>
              <a:rPr lang="en-US" altLang="zh-CN" sz="2000" b="1" dirty="0" smtClean="0">
                <a:latin typeface="微软雅黑" panose="020B0503020204020204" pitchFamily="34" charset="-122"/>
                <a:ea typeface="微软雅黑" panose="020B0503020204020204" pitchFamily="34" charset="-122"/>
                <a:sym typeface="Wingdings" panose="05000000000000000000" pitchFamily="2" charset="2"/>
              </a:rPr>
              <a:t>  </a:t>
            </a:r>
            <a:r>
              <a:rPr lang="en-US" altLang="zh-CN" sz="2000" b="1" dirty="0" smtClean="0">
                <a:latin typeface="微软雅黑" panose="020B0503020204020204" pitchFamily="34" charset="-122"/>
                <a:ea typeface="微软雅黑" panose="020B0503020204020204" pitchFamily="34" charset="-122"/>
              </a:rPr>
              <a:t>0</a:t>
            </a:r>
            <a:r>
              <a:rPr lang="zh-CN" altLang="en-US" sz="2000" b="1" dirty="0" smtClean="0">
                <a:latin typeface="微软雅黑" panose="020B0503020204020204" pitchFamily="34" charset="-122"/>
                <a:ea typeface="微软雅黑" panose="020B0503020204020204" pitchFamily="34" charset="-122"/>
              </a:rPr>
              <a:t>，</a:t>
            </a:r>
            <a:r>
              <a:rPr lang="en-US" altLang="zh-CN" sz="2000" b="1" dirty="0" smtClean="0">
                <a:latin typeface="微软雅黑" panose="020B0503020204020204" pitchFamily="34" charset="-122"/>
                <a:ea typeface="微软雅黑" panose="020B0503020204020204" pitchFamily="34" charset="-122"/>
              </a:rPr>
              <a:t> 0  </a:t>
            </a:r>
            <a:r>
              <a:rPr lang="en-US" altLang="zh-CN" sz="2000" b="1" dirty="0" smtClean="0">
                <a:latin typeface="微软雅黑" panose="020B0503020204020204" pitchFamily="34" charset="-122"/>
                <a:ea typeface="微软雅黑" panose="020B0503020204020204" pitchFamily="34" charset="-122"/>
                <a:sym typeface="Wingdings" panose="05000000000000000000" pitchFamily="2" charset="2"/>
              </a:rPr>
              <a:t></a:t>
            </a:r>
            <a:r>
              <a:rPr lang="zh-CN" altLang="en-US" sz="2000" b="1" dirty="0" smtClean="0">
                <a:latin typeface="微软雅黑" panose="020B0503020204020204" pitchFamily="34" charset="-122"/>
                <a:ea typeface="微软雅黑" panose="020B0503020204020204" pitchFamily="34" charset="-122"/>
              </a:rPr>
              <a:t>  </a:t>
            </a:r>
            <a:r>
              <a:rPr lang="en-US" altLang="zh-CN" sz="2000" b="1" dirty="0" smtClean="0">
                <a:latin typeface="微软雅黑" panose="020B0503020204020204" pitchFamily="34" charset="-122"/>
                <a:ea typeface="微软雅黑" panose="020B0503020204020204" pitchFamily="34" charset="-122"/>
              </a:rPr>
              <a:t>1</a:t>
            </a:r>
            <a:r>
              <a:rPr lang="zh-CN" altLang="en-US" sz="2000" b="1" dirty="0">
                <a:latin typeface="微软雅黑" panose="020B0503020204020204" pitchFamily="34" charset="-122"/>
                <a:ea typeface="微软雅黑" panose="020B0503020204020204" pitchFamily="34" charset="-122"/>
              </a:rPr>
              <a:t>。</a:t>
            </a:r>
            <a:endParaRPr lang="zh-CN" altLang="en-US" sz="2000" b="1" dirty="0">
              <a:latin typeface="微软雅黑" panose="020B0503020204020204" pitchFamily="34" charset="-122"/>
              <a:ea typeface="微软雅黑" panose="020B0503020204020204" pitchFamily="34" charset="-122"/>
            </a:endParaRPr>
          </a:p>
        </p:txBody>
      </p:sp>
      <p:sp>
        <p:nvSpPr>
          <p:cNvPr id="2" name="矩形 1"/>
          <p:cNvSpPr/>
          <p:nvPr/>
        </p:nvSpPr>
        <p:spPr>
          <a:xfrm>
            <a:off x="1355390" y="3659785"/>
            <a:ext cx="6483928" cy="707886"/>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nSpc>
                <a:spcPts val="2400"/>
              </a:lnSpc>
            </a:pPr>
            <a:r>
              <a:rPr lang="zh-CN" altLang="en-US" b="1" dirty="0">
                <a:latin typeface="微软雅黑" panose="020B0503020204020204" pitchFamily="34" charset="-122"/>
                <a:ea typeface="微软雅黑" panose="020B0503020204020204" pitchFamily="34" charset="-122"/>
              </a:rPr>
              <a:t>在一段时间内，传输错误的比特占所传输比特总数的比率称为</a:t>
            </a:r>
            <a:r>
              <a:rPr lang="zh-CN" altLang="en-US" b="1" dirty="0">
                <a:solidFill>
                  <a:srgbClr val="0000FF"/>
                </a:solidFill>
                <a:latin typeface="微软雅黑" panose="020B0503020204020204" pitchFamily="34" charset="-122"/>
                <a:ea typeface="微软雅黑" panose="020B0503020204020204" pitchFamily="34" charset="-122"/>
              </a:rPr>
              <a:t>误码率 </a:t>
            </a:r>
            <a:r>
              <a:rPr lang="en-US" altLang="zh-CN" b="1" dirty="0">
                <a:solidFill>
                  <a:srgbClr val="0000FF"/>
                </a:solidFill>
                <a:latin typeface="微软雅黑" panose="020B0503020204020204" pitchFamily="34" charset="-122"/>
                <a:ea typeface="微软雅黑" panose="020B0503020204020204" pitchFamily="34" charset="-122"/>
              </a:rPr>
              <a:t>BER </a:t>
            </a:r>
            <a:r>
              <a:rPr lang="en-US" altLang="zh-CN" b="1" dirty="0">
                <a:latin typeface="微软雅黑" panose="020B0503020204020204" pitchFamily="34" charset="-122"/>
                <a:ea typeface="微软雅黑" panose="020B0503020204020204" pitchFamily="34" charset="-122"/>
              </a:rPr>
              <a:t>(Bit Error Rate)</a:t>
            </a:r>
            <a:r>
              <a:rPr lang="zh-CN" altLang="en-US" b="1" dirty="0">
                <a:latin typeface="微软雅黑" panose="020B0503020204020204" pitchFamily="34" charset="-122"/>
                <a:ea typeface="微软雅黑" panose="020B0503020204020204" pitchFamily="34" charset="-122"/>
              </a:rPr>
              <a:t>。</a:t>
            </a:r>
            <a:endParaRPr lang="zh-CN" altLang="en-US" b="1"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Tm="2000"/>
    </mc:Choice>
    <mc:Fallback>
      <p:transition spd="slow" advTm="2000"/>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46"/>
          <p:cNvSpPr>
            <a:spLocks noChangeArrowheads="1"/>
          </p:cNvSpPr>
          <p:nvPr/>
        </p:nvSpPr>
        <p:spPr bwMode="auto">
          <a:xfrm>
            <a:off x="466345" y="1208440"/>
            <a:ext cx="8129015" cy="22072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eaLnBrk="0" hangingPunct="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误码率与信噪比有很大的关系。</a:t>
            </a:r>
            <a:endParaRPr lang="zh-CN" altLang="en-US" sz="2000" b="1" dirty="0">
              <a:latin typeface="微软雅黑" panose="020B0503020204020204" pitchFamily="34" charset="-122"/>
              <a:ea typeface="微软雅黑" panose="020B0503020204020204" pitchFamily="34" charset="-122"/>
            </a:endParaRPr>
          </a:p>
          <a:p>
            <a:pPr marL="342900" indent="-342900" eaLnBrk="0" hangingPunct="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为了保证数据传输的可靠性，在计算机网络传输数据时，必须采用各种差错检测措施。 </a:t>
            </a:r>
            <a:endParaRPr lang="zh-CN" altLang="en-US" sz="2000" b="1" dirty="0">
              <a:latin typeface="微软雅黑" panose="020B0503020204020204" pitchFamily="34" charset="-122"/>
              <a:ea typeface="微软雅黑" panose="020B0503020204020204" pitchFamily="34" charset="-122"/>
            </a:endParaRPr>
          </a:p>
          <a:p>
            <a:pPr marL="342900" indent="-342900" eaLnBrk="0" hangingPunct="0">
              <a:lnSpc>
                <a:spcPts val="3300"/>
              </a:lnSpc>
              <a:buClr>
                <a:srgbClr val="0070C0"/>
              </a:buClr>
              <a:buFont typeface="Wingdings" panose="05000000000000000000" pitchFamily="2" charset="2"/>
              <a:buChar char="l"/>
            </a:pPr>
            <a:r>
              <a:rPr lang="zh-CN" altLang="en-US" sz="2000" b="1" dirty="0" smtClean="0">
                <a:latin typeface="微软雅黑" panose="020B0503020204020204" pitchFamily="34" charset="-122"/>
                <a:ea typeface="微软雅黑" panose="020B0503020204020204" pitchFamily="34" charset="-122"/>
              </a:rPr>
              <a:t>在数据链路层传送的帧中，广泛使用了</a:t>
            </a:r>
            <a:r>
              <a:rPr lang="zh-CN" altLang="en-US" sz="2000" b="1" dirty="0" smtClean="0">
                <a:solidFill>
                  <a:srgbClr val="0000FF"/>
                </a:solidFill>
                <a:latin typeface="微软雅黑" panose="020B0503020204020204" pitchFamily="34" charset="-122"/>
                <a:ea typeface="微软雅黑" panose="020B0503020204020204" pitchFamily="34" charset="-122"/>
              </a:rPr>
              <a:t>循环冗余检验</a:t>
            </a:r>
            <a:r>
              <a:rPr lang="zh-CN" altLang="en-US" sz="2000" b="1" dirty="0" smtClean="0">
                <a:latin typeface="微软雅黑" panose="020B0503020204020204" pitchFamily="34" charset="-122"/>
                <a:ea typeface="微软雅黑" panose="020B0503020204020204" pitchFamily="34" charset="-122"/>
              </a:rPr>
              <a:t> </a:t>
            </a:r>
            <a:r>
              <a:rPr lang="en-US" altLang="zh-CN" sz="2000" b="1" dirty="0" smtClean="0">
                <a:latin typeface="微软雅黑" panose="020B0503020204020204" pitchFamily="34" charset="-122"/>
                <a:ea typeface="微软雅黑" panose="020B0503020204020204" pitchFamily="34" charset="-122"/>
              </a:rPr>
              <a:t>CRC </a:t>
            </a:r>
            <a:r>
              <a:rPr lang="zh-CN" altLang="en-US" sz="2000" b="1" dirty="0" smtClean="0">
                <a:latin typeface="微软雅黑" panose="020B0503020204020204" pitchFamily="34" charset="-122"/>
                <a:ea typeface="微软雅黑" panose="020B0503020204020204" pitchFamily="34" charset="-122"/>
              </a:rPr>
              <a:t>的检错技术。</a:t>
            </a:r>
            <a:endParaRPr lang="zh-CN" altLang="en-US" sz="2000" b="1" dirty="0">
              <a:latin typeface="微软雅黑" panose="020B0503020204020204" pitchFamily="34" charset="-122"/>
              <a:ea typeface="微软雅黑" panose="020B0503020204020204" pitchFamily="34" charset="-122"/>
            </a:endParaRPr>
          </a:p>
        </p:txBody>
      </p:sp>
      <p:sp>
        <p:nvSpPr>
          <p:cNvPr id="3" name="AutoShape 5"/>
          <p:cNvSpPr>
            <a:spLocks noChangeArrowheads="1"/>
          </p:cNvSpPr>
          <p:nvPr/>
        </p:nvSpPr>
        <p:spPr bwMode="auto">
          <a:xfrm>
            <a:off x="466345" y="868713"/>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 name="Rectangle 6"/>
          <p:cNvSpPr>
            <a:spLocks noChangeArrowheads="1"/>
          </p:cNvSpPr>
          <p:nvPr/>
        </p:nvSpPr>
        <p:spPr bwMode="auto">
          <a:xfrm>
            <a:off x="3768616" y="835502"/>
            <a:ext cx="159691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anose="020B0503020204020204" pitchFamily="34" charset="-122"/>
                <a:ea typeface="微软雅黑" panose="020B0503020204020204" pitchFamily="34" charset="-122"/>
              </a:rPr>
              <a:t>3.  </a:t>
            </a:r>
            <a:r>
              <a:rPr lang="zh-CN" altLang="en-US" sz="2000" b="1" dirty="0">
                <a:solidFill>
                  <a:schemeClr val="bg1"/>
                </a:solidFill>
                <a:latin typeface="微软雅黑" panose="020B0503020204020204" pitchFamily="34" charset="-122"/>
                <a:ea typeface="微软雅黑" panose="020B0503020204020204" pitchFamily="34" charset="-122"/>
              </a:rPr>
              <a:t>差错检测</a:t>
            </a:r>
            <a:endParaRPr lang="fr-FR" altLang="zh-CN" sz="2000" b="1" dirty="0">
              <a:solidFill>
                <a:schemeClr val="bg1"/>
              </a:solidFill>
              <a:latin typeface="微软雅黑" panose="020B0503020204020204" pitchFamily="34" charset="-122"/>
              <a:ea typeface="微软雅黑" panose="020B0503020204020204" pitchFamily="34" charset="-122"/>
            </a:endParaRPr>
          </a:p>
        </p:txBody>
      </p:sp>
      <p:pic>
        <p:nvPicPr>
          <p:cNvPr id="20" name="图片 19"/>
          <p:cNvPicPr>
            <a:picLocks noChangeAspect="1"/>
          </p:cNvPicPr>
          <p:nvPr/>
        </p:nvPicPr>
        <p:blipFill>
          <a:blip r:embed="rId1"/>
          <a:stretch>
            <a:fillRect/>
          </a:stretch>
        </p:blipFill>
        <p:spPr>
          <a:xfrm>
            <a:off x="3674110" y="2970530"/>
            <a:ext cx="1796415" cy="1752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000"/>
    </mc:Choice>
    <mc:Fallback>
      <p:transition spd="slow" advTm="2000"/>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圆角矩形 15"/>
          <p:cNvSpPr/>
          <p:nvPr/>
        </p:nvSpPr>
        <p:spPr>
          <a:xfrm>
            <a:off x="466344" y="1135977"/>
            <a:ext cx="4356027" cy="2977632"/>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AutoShape 5"/>
          <p:cNvSpPr>
            <a:spLocks noChangeArrowheads="1"/>
          </p:cNvSpPr>
          <p:nvPr/>
        </p:nvSpPr>
        <p:spPr bwMode="auto">
          <a:xfrm>
            <a:off x="466344" y="623961"/>
            <a:ext cx="8129015" cy="308939"/>
          </a:xfrm>
          <a:prstGeom prst="roundRect">
            <a:avLst>
              <a:gd name="adj" fmla="val 16667"/>
            </a:avLst>
          </a:prstGeom>
          <a:solidFill>
            <a:srgbClr val="ABEBD7"/>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 name="矩形 2"/>
          <p:cNvSpPr/>
          <p:nvPr/>
        </p:nvSpPr>
        <p:spPr>
          <a:xfrm>
            <a:off x="616085" y="572577"/>
            <a:ext cx="6696128" cy="400110"/>
          </a:xfrm>
          <a:prstGeom prst="rect">
            <a:avLst/>
          </a:prstGeom>
        </p:spPr>
        <p:txBody>
          <a:bodyPr wrap="none">
            <a:spAutoFit/>
          </a:bodyPr>
          <a:lstStyle/>
          <a:p>
            <a:r>
              <a:rPr lang="zh-CN" altLang="en-US" sz="2000" b="1" dirty="0" smtClean="0">
                <a:latin typeface="微软雅黑" panose="020B0503020204020204" pitchFamily="34" charset="-122"/>
                <a:ea typeface="微软雅黑" panose="020B0503020204020204" pitchFamily="34" charset="-122"/>
              </a:rPr>
              <a:t>循环冗余检验 </a:t>
            </a:r>
            <a:r>
              <a:rPr lang="en-US" altLang="zh-CN" sz="2000" b="1" dirty="0" smtClean="0">
                <a:latin typeface="微软雅黑" panose="020B0503020204020204" pitchFamily="34" charset="-122"/>
                <a:ea typeface="微软雅黑" panose="020B0503020204020204" pitchFamily="34" charset="-122"/>
              </a:rPr>
              <a:t>CRC </a:t>
            </a:r>
            <a:r>
              <a:rPr lang="en-US" altLang="zh-CN" sz="2000" b="1" dirty="0">
                <a:latin typeface="微软雅黑" panose="020B0503020204020204" pitchFamily="34" charset="-122"/>
                <a:ea typeface="微软雅黑" panose="020B0503020204020204" pitchFamily="34" charset="-122"/>
              </a:rPr>
              <a:t>(Cyclic Redundancy Check</a:t>
            </a:r>
            <a:r>
              <a:rPr lang="en-US" altLang="zh-CN" sz="2000" b="1" dirty="0" smtClean="0">
                <a:latin typeface="微软雅黑" panose="020B0503020204020204" pitchFamily="34" charset="-122"/>
                <a:ea typeface="微软雅黑" panose="020B0503020204020204" pitchFamily="34" charset="-122"/>
              </a:rPr>
              <a:t>) </a:t>
            </a:r>
            <a:r>
              <a:rPr lang="zh-CN" altLang="en-US" sz="2000" b="1" dirty="0" smtClean="0">
                <a:latin typeface="微软雅黑" panose="020B0503020204020204" pitchFamily="34" charset="-122"/>
                <a:ea typeface="微软雅黑" panose="020B0503020204020204" pitchFamily="34" charset="-122"/>
              </a:rPr>
              <a:t>原理</a:t>
            </a:r>
            <a:endParaRPr lang="zh-CN" altLang="en-US" sz="2000" b="1" dirty="0">
              <a:latin typeface="微软雅黑" panose="020B0503020204020204" pitchFamily="34" charset="-122"/>
              <a:ea typeface="微软雅黑" panose="020B0503020204020204" pitchFamily="34" charset="-122"/>
            </a:endParaRPr>
          </a:p>
        </p:txBody>
      </p:sp>
      <p:sp>
        <p:nvSpPr>
          <p:cNvPr id="6" name="矩形 5"/>
          <p:cNvSpPr/>
          <p:nvPr/>
        </p:nvSpPr>
        <p:spPr>
          <a:xfrm>
            <a:off x="857507" y="1547250"/>
            <a:ext cx="2332892" cy="299698"/>
          </a:xfrm>
          <a:prstGeom prst="rect">
            <a:avLst/>
          </a:prstGeom>
          <a:solidFill>
            <a:srgbClr val="0000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smtClean="0">
                <a:solidFill>
                  <a:schemeClr val="bg1"/>
                </a:solidFill>
                <a:latin typeface="微软雅黑" panose="020B0503020204020204" pitchFamily="34" charset="-122"/>
                <a:ea typeface="微软雅黑" panose="020B0503020204020204" pitchFamily="34" charset="-122"/>
              </a:rPr>
              <a:t>原始数据</a:t>
            </a:r>
            <a:endParaRPr lang="zh-CN" altLang="en-US" sz="1400" b="1" dirty="0">
              <a:solidFill>
                <a:schemeClr val="bg1"/>
              </a:solidFill>
              <a:latin typeface="微软雅黑" panose="020B0503020204020204" pitchFamily="34" charset="-122"/>
              <a:ea typeface="微软雅黑" panose="020B0503020204020204" pitchFamily="34" charset="-122"/>
            </a:endParaRPr>
          </a:p>
        </p:txBody>
      </p:sp>
      <p:sp>
        <p:nvSpPr>
          <p:cNvPr id="7" name="矩形 6"/>
          <p:cNvSpPr/>
          <p:nvPr/>
        </p:nvSpPr>
        <p:spPr>
          <a:xfrm>
            <a:off x="3190396" y="1547250"/>
            <a:ext cx="1184033" cy="299698"/>
          </a:xfrm>
          <a:prstGeom prst="rect">
            <a:avLst/>
          </a:prstGeom>
          <a:solidFill>
            <a:srgbClr val="00FF99"/>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smtClean="0">
                <a:solidFill>
                  <a:schemeClr val="tx1"/>
                </a:solidFill>
                <a:latin typeface="微软雅黑" panose="020B0503020204020204" pitchFamily="34" charset="-122"/>
                <a:ea typeface="微软雅黑" panose="020B0503020204020204" pitchFamily="34" charset="-122"/>
              </a:rPr>
              <a:t>CRC </a:t>
            </a:r>
            <a:r>
              <a:rPr lang="zh-CN" altLang="en-US" sz="1400" b="1" dirty="0" smtClean="0">
                <a:solidFill>
                  <a:schemeClr val="tx1"/>
                </a:solidFill>
                <a:latin typeface="微软雅黑" panose="020B0503020204020204" pitchFamily="34" charset="-122"/>
                <a:ea typeface="微软雅黑" panose="020B0503020204020204" pitchFamily="34" charset="-122"/>
              </a:rPr>
              <a:t>冗余码</a:t>
            </a:r>
            <a:endParaRPr lang="zh-CN" altLang="en-US" sz="1400" b="1" dirty="0">
              <a:latin typeface="微软雅黑" panose="020B0503020204020204" pitchFamily="34" charset="-122"/>
              <a:ea typeface="微软雅黑" panose="020B0503020204020204" pitchFamily="34" charset="-122"/>
            </a:endParaRPr>
          </a:p>
        </p:txBody>
      </p:sp>
      <p:sp>
        <p:nvSpPr>
          <p:cNvPr id="9" name="矩形 8"/>
          <p:cNvSpPr/>
          <p:nvPr/>
        </p:nvSpPr>
        <p:spPr>
          <a:xfrm>
            <a:off x="857507" y="2473374"/>
            <a:ext cx="3516922" cy="299698"/>
          </a:xfrm>
          <a:prstGeom prst="rect">
            <a:avLst/>
          </a:prstGeom>
          <a:solidFill>
            <a:srgbClr val="FFFF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smtClean="0">
                <a:solidFill>
                  <a:schemeClr val="tx1"/>
                </a:solidFill>
                <a:latin typeface="微软雅黑" panose="020B0503020204020204" pitchFamily="34" charset="-122"/>
                <a:ea typeface="微软雅黑" panose="020B0503020204020204" pitchFamily="34" charset="-122"/>
              </a:rPr>
              <a:t>发送数据</a:t>
            </a:r>
            <a:endParaRPr lang="zh-CN" altLang="en-US" sz="1400" b="1" dirty="0">
              <a:solidFill>
                <a:schemeClr val="tx1"/>
              </a:solidFill>
              <a:latin typeface="微软雅黑" panose="020B0503020204020204" pitchFamily="34" charset="-122"/>
              <a:ea typeface="微软雅黑" panose="020B0503020204020204" pitchFamily="34" charset="-122"/>
            </a:endParaRPr>
          </a:p>
        </p:txBody>
      </p:sp>
      <p:sp>
        <p:nvSpPr>
          <p:cNvPr id="11" name="矩形 10"/>
          <p:cNvSpPr/>
          <p:nvPr/>
        </p:nvSpPr>
        <p:spPr>
          <a:xfrm>
            <a:off x="1861696" y="1272539"/>
            <a:ext cx="524503" cy="307777"/>
          </a:xfrm>
          <a:prstGeom prst="rect">
            <a:avLst/>
          </a:prstGeom>
        </p:spPr>
        <p:txBody>
          <a:bodyPr wrap="none">
            <a:spAutoFit/>
          </a:bodyPr>
          <a:lstStyle/>
          <a:p>
            <a:pPr algn="ctr"/>
            <a:r>
              <a:rPr lang="en-US" altLang="zh-CN" sz="1400" b="1" i="1" dirty="0" smtClean="0">
                <a:latin typeface="微软雅黑" panose="020B0503020204020204" pitchFamily="34" charset="-122"/>
                <a:ea typeface="微软雅黑" panose="020B0503020204020204" pitchFamily="34" charset="-122"/>
              </a:rPr>
              <a:t>k</a:t>
            </a:r>
            <a:r>
              <a:rPr lang="en-US" altLang="zh-CN" sz="1400" b="1" dirty="0" smtClean="0">
                <a:latin typeface="微软雅黑" panose="020B0503020204020204" pitchFamily="34" charset="-122"/>
                <a:ea typeface="微软雅黑" panose="020B0503020204020204" pitchFamily="34" charset="-122"/>
              </a:rPr>
              <a:t> </a:t>
            </a:r>
            <a:r>
              <a:rPr lang="zh-CN" altLang="en-US" sz="1400" b="1" dirty="0" smtClean="0">
                <a:latin typeface="微软雅黑" panose="020B0503020204020204" pitchFamily="34" charset="-122"/>
                <a:ea typeface="微软雅黑" panose="020B0503020204020204" pitchFamily="34" charset="-122"/>
              </a:rPr>
              <a:t>位</a:t>
            </a:r>
            <a:endParaRPr lang="zh-CN" altLang="en-US" sz="1400" b="1" dirty="0">
              <a:latin typeface="微软雅黑" panose="020B0503020204020204" pitchFamily="34" charset="-122"/>
              <a:ea typeface="微软雅黑" panose="020B0503020204020204" pitchFamily="34" charset="-122"/>
            </a:endParaRPr>
          </a:p>
        </p:txBody>
      </p:sp>
      <p:sp>
        <p:nvSpPr>
          <p:cNvPr id="12" name="矩形 11"/>
          <p:cNvSpPr/>
          <p:nvPr/>
        </p:nvSpPr>
        <p:spPr>
          <a:xfrm>
            <a:off x="3474321" y="1272539"/>
            <a:ext cx="534121" cy="307777"/>
          </a:xfrm>
          <a:prstGeom prst="rect">
            <a:avLst/>
          </a:prstGeom>
        </p:spPr>
        <p:txBody>
          <a:bodyPr wrap="none">
            <a:spAutoFit/>
          </a:bodyPr>
          <a:lstStyle/>
          <a:p>
            <a:pPr algn="ctr"/>
            <a:r>
              <a:rPr lang="en-US" altLang="zh-CN" sz="1400" b="1" i="1" dirty="0" smtClean="0">
                <a:latin typeface="微软雅黑" panose="020B0503020204020204" pitchFamily="34" charset="-122"/>
                <a:ea typeface="微软雅黑" panose="020B0503020204020204" pitchFamily="34" charset="-122"/>
              </a:rPr>
              <a:t>n</a:t>
            </a:r>
            <a:r>
              <a:rPr lang="en-US" altLang="zh-CN" sz="1400" b="1" dirty="0" smtClean="0">
                <a:latin typeface="微软雅黑" panose="020B0503020204020204" pitchFamily="34" charset="-122"/>
                <a:ea typeface="微软雅黑" panose="020B0503020204020204" pitchFamily="34" charset="-122"/>
              </a:rPr>
              <a:t> </a:t>
            </a:r>
            <a:r>
              <a:rPr lang="zh-CN" altLang="en-US" sz="1400" b="1" dirty="0" smtClean="0">
                <a:latin typeface="微软雅黑" panose="020B0503020204020204" pitchFamily="34" charset="-122"/>
                <a:ea typeface="微软雅黑" panose="020B0503020204020204" pitchFamily="34" charset="-122"/>
              </a:rPr>
              <a:t>位</a:t>
            </a:r>
            <a:endParaRPr lang="zh-CN" altLang="en-US" sz="1400" b="1" dirty="0">
              <a:latin typeface="微软雅黑" panose="020B0503020204020204" pitchFamily="34" charset="-122"/>
              <a:ea typeface="微软雅黑" panose="020B0503020204020204" pitchFamily="34" charset="-122"/>
            </a:endParaRPr>
          </a:p>
        </p:txBody>
      </p:sp>
      <p:sp>
        <p:nvSpPr>
          <p:cNvPr id="14" name="下箭头 13"/>
          <p:cNvSpPr/>
          <p:nvPr/>
        </p:nvSpPr>
        <p:spPr>
          <a:xfrm>
            <a:off x="2440121" y="1952458"/>
            <a:ext cx="208780" cy="410308"/>
          </a:xfrm>
          <a:prstGeom prst="downArrow">
            <a:avLst/>
          </a:prstGeom>
          <a:solidFill>
            <a:srgbClr val="00FFCC"/>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2094807" y="2772259"/>
            <a:ext cx="970437" cy="307777"/>
          </a:xfrm>
          <a:prstGeom prst="rect">
            <a:avLst/>
          </a:prstGeom>
        </p:spPr>
        <p:txBody>
          <a:bodyPr wrap="square">
            <a:spAutoFit/>
          </a:bodyPr>
          <a:lstStyle/>
          <a:p>
            <a:pPr algn="ctr"/>
            <a:r>
              <a:rPr lang="en-US" altLang="zh-CN" sz="1400" b="1" i="1" dirty="0" smtClean="0">
                <a:latin typeface="微软雅黑" panose="020B0503020204020204" pitchFamily="34" charset="-122"/>
                <a:ea typeface="微软雅黑" panose="020B0503020204020204" pitchFamily="34" charset="-122"/>
              </a:rPr>
              <a:t>k</a:t>
            </a:r>
            <a:r>
              <a:rPr lang="en-US" altLang="zh-CN" sz="1400" b="1" dirty="0" smtClean="0">
                <a:latin typeface="微软雅黑" panose="020B0503020204020204" pitchFamily="34" charset="-122"/>
                <a:ea typeface="微软雅黑" panose="020B0503020204020204" pitchFamily="34" charset="-122"/>
              </a:rPr>
              <a:t> + </a:t>
            </a:r>
            <a:r>
              <a:rPr lang="en-US" altLang="zh-CN" sz="1400" b="1" i="1" dirty="0" smtClean="0">
                <a:latin typeface="微软雅黑" panose="020B0503020204020204" pitchFamily="34" charset="-122"/>
                <a:ea typeface="微软雅黑" panose="020B0503020204020204" pitchFamily="34" charset="-122"/>
              </a:rPr>
              <a:t>n</a:t>
            </a:r>
            <a:r>
              <a:rPr lang="en-US" altLang="zh-CN" sz="1400" b="1" dirty="0" smtClean="0">
                <a:latin typeface="微软雅黑" panose="020B0503020204020204" pitchFamily="34" charset="-122"/>
                <a:ea typeface="微软雅黑" panose="020B0503020204020204" pitchFamily="34" charset="-122"/>
              </a:rPr>
              <a:t> </a:t>
            </a:r>
            <a:r>
              <a:rPr lang="zh-CN" altLang="en-US" sz="1400" b="1" dirty="0" smtClean="0">
                <a:latin typeface="微软雅黑" panose="020B0503020204020204" pitchFamily="34" charset="-122"/>
                <a:ea typeface="微软雅黑" panose="020B0503020204020204" pitchFamily="34" charset="-122"/>
              </a:rPr>
              <a:t>位</a:t>
            </a:r>
            <a:endParaRPr lang="zh-CN" altLang="en-US" sz="1400" b="1" dirty="0">
              <a:latin typeface="微软雅黑" panose="020B0503020204020204" pitchFamily="34" charset="-122"/>
              <a:ea typeface="微软雅黑" panose="020B0503020204020204" pitchFamily="34" charset="-122"/>
            </a:endParaRPr>
          </a:p>
        </p:txBody>
      </p:sp>
      <p:cxnSp>
        <p:nvCxnSpPr>
          <p:cNvPr id="17" name="直接连接符 16"/>
          <p:cNvCxnSpPr/>
          <p:nvPr/>
        </p:nvCxnSpPr>
        <p:spPr>
          <a:xfrm>
            <a:off x="3190399" y="2473374"/>
            <a:ext cx="0" cy="299698"/>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8" name="下箭头 17"/>
          <p:cNvSpPr/>
          <p:nvPr/>
        </p:nvSpPr>
        <p:spPr>
          <a:xfrm>
            <a:off x="2440121" y="3096150"/>
            <a:ext cx="208780" cy="410308"/>
          </a:xfrm>
          <a:prstGeom prst="downArrow">
            <a:avLst/>
          </a:prstGeom>
          <a:solidFill>
            <a:srgbClr val="00FFCC"/>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圆角矩形 19"/>
          <p:cNvSpPr/>
          <p:nvPr/>
        </p:nvSpPr>
        <p:spPr>
          <a:xfrm>
            <a:off x="2004291" y="3622867"/>
            <a:ext cx="1089891" cy="276999"/>
          </a:xfrm>
          <a:prstGeom prst="roundRect">
            <a:avLst/>
          </a:prstGeom>
          <a:solidFill>
            <a:srgbClr val="CC00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smtClean="0">
                <a:solidFill>
                  <a:schemeClr val="bg1"/>
                </a:solidFill>
                <a:latin typeface="微软雅黑" panose="020B0503020204020204" pitchFamily="34" charset="-122"/>
                <a:ea typeface="微软雅黑" panose="020B0503020204020204" pitchFamily="34" charset="-122"/>
              </a:rPr>
              <a:t>组帧发送</a:t>
            </a:r>
            <a:endParaRPr lang="zh-CN" altLang="en-US" sz="1400" b="1" dirty="0">
              <a:solidFill>
                <a:schemeClr val="bg1"/>
              </a:solidFill>
              <a:latin typeface="微软雅黑" panose="020B0503020204020204" pitchFamily="34" charset="-122"/>
              <a:ea typeface="微软雅黑" panose="020B0503020204020204" pitchFamily="34" charset="-122"/>
            </a:endParaRPr>
          </a:p>
        </p:txBody>
      </p:sp>
      <p:sp>
        <p:nvSpPr>
          <p:cNvPr id="4" name="矩形 3"/>
          <p:cNvSpPr/>
          <p:nvPr/>
        </p:nvSpPr>
        <p:spPr>
          <a:xfrm>
            <a:off x="4923626" y="1157629"/>
            <a:ext cx="3627001" cy="2631490"/>
          </a:xfrm>
          <a:prstGeom prst="rect">
            <a:avLst/>
          </a:prstGeom>
        </p:spPr>
        <p:txBody>
          <a:bodyPr wrap="square">
            <a:spAutoFit/>
          </a:bodyPr>
          <a:lstStyle/>
          <a:p>
            <a:pPr marL="285750" lvl="0" indent="-285750">
              <a:lnSpc>
                <a:spcPts val="3300"/>
              </a:lnSpc>
              <a:buClr>
                <a:srgbClr val="0070C0"/>
              </a:buClr>
              <a:buFont typeface="Wingdings" panose="05000000000000000000" pitchFamily="2" charset="2"/>
              <a:buChar char="l"/>
            </a:pPr>
            <a:r>
              <a:rPr lang="zh-CN" altLang="en-US" sz="2000" b="1" dirty="0">
                <a:solidFill>
                  <a:prstClr val="black"/>
                </a:solidFill>
                <a:latin typeface="微软雅黑" panose="020B0503020204020204" pitchFamily="34" charset="-122"/>
                <a:ea typeface="微软雅黑" panose="020B0503020204020204" pitchFamily="34" charset="-122"/>
              </a:rPr>
              <a:t>在发送端，先把</a:t>
            </a:r>
            <a:r>
              <a:rPr lang="zh-CN" altLang="en-US" sz="2000" b="1" dirty="0">
                <a:solidFill>
                  <a:srgbClr val="C00000"/>
                </a:solidFill>
                <a:latin typeface="微软雅黑" panose="020B0503020204020204" pitchFamily="34" charset="-122"/>
                <a:ea typeface="微软雅黑" panose="020B0503020204020204" pitchFamily="34" charset="-122"/>
              </a:rPr>
              <a:t>数据划分为组。</a:t>
            </a:r>
            <a:r>
              <a:rPr lang="zh-CN" altLang="en-US" sz="2000" b="1" dirty="0">
                <a:solidFill>
                  <a:prstClr val="black"/>
                </a:solidFill>
                <a:latin typeface="微软雅黑" panose="020B0503020204020204" pitchFamily="34" charset="-122"/>
                <a:ea typeface="微软雅黑" panose="020B0503020204020204" pitchFamily="34" charset="-122"/>
              </a:rPr>
              <a:t>假定每组 </a:t>
            </a:r>
            <a:r>
              <a:rPr lang="en-US" altLang="zh-CN" sz="2000" b="1" i="1" dirty="0">
                <a:solidFill>
                  <a:prstClr val="black"/>
                </a:solidFill>
                <a:latin typeface="微软雅黑" panose="020B0503020204020204" pitchFamily="34" charset="-122"/>
                <a:ea typeface="微软雅黑" panose="020B0503020204020204" pitchFamily="34" charset="-122"/>
              </a:rPr>
              <a:t>k</a:t>
            </a:r>
            <a:r>
              <a:rPr lang="en-US" altLang="zh-CN" sz="2000" b="1" dirty="0">
                <a:solidFill>
                  <a:prstClr val="black"/>
                </a:solidFill>
                <a:latin typeface="微软雅黑" panose="020B0503020204020204" pitchFamily="34" charset="-122"/>
                <a:ea typeface="微软雅黑" panose="020B0503020204020204" pitchFamily="34" charset="-122"/>
              </a:rPr>
              <a:t> </a:t>
            </a:r>
            <a:r>
              <a:rPr lang="zh-CN" altLang="en-US" sz="2000" b="1" dirty="0">
                <a:solidFill>
                  <a:prstClr val="black"/>
                </a:solidFill>
                <a:latin typeface="微软雅黑" panose="020B0503020204020204" pitchFamily="34" charset="-122"/>
                <a:ea typeface="微软雅黑" panose="020B0503020204020204" pitchFamily="34" charset="-122"/>
              </a:rPr>
              <a:t>个比特。 </a:t>
            </a:r>
            <a:endParaRPr lang="zh-CN" altLang="en-US" sz="2000" b="1" dirty="0">
              <a:solidFill>
                <a:prstClr val="black"/>
              </a:solidFill>
              <a:latin typeface="微软雅黑" panose="020B0503020204020204" pitchFamily="34" charset="-122"/>
              <a:ea typeface="微软雅黑" panose="020B0503020204020204" pitchFamily="34" charset="-122"/>
            </a:endParaRPr>
          </a:p>
          <a:p>
            <a:pPr marL="285750" lvl="0" indent="-285750">
              <a:lnSpc>
                <a:spcPts val="3300"/>
              </a:lnSpc>
              <a:buClr>
                <a:srgbClr val="0070C0"/>
              </a:buClr>
              <a:buFont typeface="Wingdings" panose="05000000000000000000" pitchFamily="2" charset="2"/>
              <a:buChar char="l"/>
            </a:pPr>
            <a:r>
              <a:rPr lang="en-US" altLang="zh-CN" sz="2000" b="1" dirty="0" smtClean="0">
                <a:solidFill>
                  <a:srgbClr val="C00000"/>
                </a:solidFill>
                <a:latin typeface="微软雅黑" panose="020B0503020204020204" pitchFamily="34" charset="-122"/>
                <a:ea typeface="微软雅黑" panose="020B0503020204020204" pitchFamily="34" charset="-122"/>
              </a:rPr>
              <a:t>CRC </a:t>
            </a:r>
            <a:r>
              <a:rPr lang="zh-CN" altLang="en-US" sz="2000" b="1" dirty="0" smtClean="0">
                <a:solidFill>
                  <a:srgbClr val="C00000"/>
                </a:solidFill>
                <a:latin typeface="微软雅黑" panose="020B0503020204020204" pitchFamily="34" charset="-122"/>
                <a:ea typeface="微软雅黑" panose="020B0503020204020204" pitchFamily="34" charset="-122"/>
              </a:rPr>
              <a:t>运算</a:t>
            </a:r>
            <a:r>
              <a:rPr lang="zh-CN" altLang="en-US" sz="2000" b="1" dirty="0" smtClean="0">
                <a:solidFill>
                  <a:prstClr val="black"/>
                </a:solidFill>
                <a:latin typeface="微软雅黑" panose="020B0503020204020204" pitchFamily="34" charset="-122"/>
                <a:ea typeface="微软雅黑" panose="020B0503020204020204" pitchFamily="34" charset="-122"/>
              </a:rPr>
              <a:t>在每组 </a:t>
            </a:r>
            <a:r>
              <a:rPr lang="en-US" altLang="zh-CN" sz="2000" b="1" i="1" dirty="0" smtClean="0">
                <a:solidFill>
                  <a:prstClr val="black"/>
                </a:solidFill>
                <a:latin typeface="微软雅黑" panose="020B0503020204020204" pitchFamily="34" charset="-122"/>
                <a:ea typeface="微软雅黑" panose="020B0503020204020204" pitchFamily="34" charset="-122"/>
              </a:rPr>
              <a:t>M</a:t>
            </a:r>
            <a:r>
              <a:rPr lang="en-US" altLang="zh-CN" sz="2000" b="1" dirty="0" smtClean="0">
                <a:solidFill>
                  <a:prstClr val="black"/>
                </a:solidFill>
                <a:latin typeface="微软雅黑" panose="020B0503020204020204" pitchFamily="34" charset="-122"/>
                <a:ea typeface="微软雅黑" panose="020B0503020204020204" pitchFamily="34" charset="-122"/>
              </a:rPr>
              <a:t> </a:t>
            </a:r>
            <a:r>
              <a:rPr lang="zh-CN" altLang="en-US" sz="2000" b="1" dirty="0" smtClean="0">
                <a:solidFill>
                  <a:prstClr val="black"/>
                </a:solidFill>
                <a:latin typeface="微软雅黑" panose="020B0503020204020204" pitchFamily="34" charset="-122"/>
                <a:ea typeface="微软雅黑" panose="020B0503020204020204" pitchFamily="34" charset="-122"/>
              </a:rPr>
              <a:t>后面</a:t>
            </a:r>
            <a:r>
              <a:rPr lang="zh-CN" altLang="en-US" sz="2000" b="1" dirty="0">
                <a:solidFill>
                  <a:prstClr val="black"/>
                </a:solidFill>
                <a:latin typeface="微软雅黑" panose="020B0503020204020204" pitchFamily="34" charset="-122"/>
                <a:ea typeface="微软雅黑" panose="020B0503020204020204" pitchFamily="34" charset="-122"/>
              </a:rPr>
              <a:t>再添加供差错检测用的 </a:t>
            </a:r>
            <a:r>
              <a:rPr lang="en-US" altLang="zh-CN" sz="2000" b="1" i="1" dirty="0">
                <a:solidFill>
                  <a:prstClr val="black"/>
                </a:solidFill>
                <a:latin typeface="微软雅黑" panose="020B0503020204020204" pitchFamily="34" charset="-122"/>
                <a:ea typeface="微软雅黑" panose="020B0503020204020204" pitchFamily="34" charset="-122"/>
              </a:rPr>
              <a:t>n</a:t>
            </a:r>
            <a:r>
              <a:rPr lang="en-US" altLang="zh-CN" sz="2000" b="1" dirty="0">
                <a:solidFill>
                  <a:prstClr val="black"/>
                </a:solidFill>
                <a:latin typeface="微软雅黑" panose="020B0503020204020204" pitchFamily="34" charset="-122"/>
                <a:ea typeface="微软雅黑" panose="020B0503020204020204" pitchFamily="34" charset="-122"/>
              </a:rPr>
              <a:t> </a:t>
            </a:r>
            <a:r>
              <a:rPr lang="zh-CN" altLang="en-US" sz="2000" b="1" dirty="0">
                <a:solidFill>
                  <a:prstClr val="black"/>
                </a:solidFill>
                <a:latin typeface="微软雅黑" panose="020B0503020204020204" pitchFamily="34" charset="-122"/>
                <a:ea typeface="微软雅黑" panose="020B0503020204020204" pitchFamily="34" charset="-122"/>
              </a:rPr>
              <a:t>位</a:t>
            </a:r>
            <a:r>
              <a:rPr lang="zh-CN" altLang="en-US" sz="2000" b="1" dirty="0" smtClean="0">
                <a:solidFill>
                  <a:srgbClr val="0000FF"/>
                </a:solidFill>
                <a:latin typeface="微软雅黑" panose="020B0503020204020204" pitchFamily="34" charset="-122"/>
                <a:ea typeface="微软雅黑" panose="020B0503020204020204" pitchFamily="34" charset="-122"/>
              </a:rPr>
              <a:t>冗余码，</a:t>
            </a:r>
            <a:r>
              <a:rPr lang="zh-CN" altLang="en-US" sz="2000" b="1" dirty="0">
                <a:solidFill>
                  <a:prstClr val="black"/>
                </a:solidFill>
                <a:latin typeface="微软雅黑" panose="020B0503020204020204" pitchFamily="34" charset="-122"/>
                <a:ea typeface="微软雅黑" panose="020B0503020204020204" pitchFamily="34" charset="-122"/>
              </a:rPr>
              <a:t>然后构成一个帧发送</a:t>
            </a:r>
            <a:r>
              <a:rPr lang="zh-CN" altLang="en-US" sz="2000" b="1" dirty="0" smtClean="0">
                <a:solidFill>
                  <a:prstClr val="black"/>
                </a:solidFill>
                <a:latin typeface="微软雅黑" panose="020B0503020204020204" pitchFamily="34" charset="-122"/>
                <a:ea typeface="微软雅黑" panose="020B0503020204020204" pitchFamily="34" charset="-122"/>
              </a:rPr>
              <a:t>出去。一共发送 </a:t>
            </a:r>
            <a:r>
              <a:rPr lang="en-US" altLang="zh-CN" sz="2000" b="1" i="1" dirty="0" smtClean="0">
                <a:solidFill>
                  <a:srgbClr val="C00000"/>
                </a:solidFill>
                <a:latin typeface="微软雅黑" panose="020B0503020204020204" pitchFamily="34" charset="-122"/>
                <a:ea typeface="微软雅黑" panose="020B0503020204020204" pitchFamily="34" charset="-122"/>
              </a:rPr>
              <a:t>(</a:t>
            </a:r>
            <a:r>
              <a:rPr lang="en-US" altLang="zh-CN" sz="2000" b="1" i="1" dirty="0">
                <a:solidFill>
                  <a:srgbClr val="C00000"/>
                </a:solidFill>
                <a:latin typeface="微软雅黑" panose="020B0503020204020204" pitchFamily="34" charset="-122"/>
                <a:ea typeface="微软雅黑" panose="020B0503020204020204" pitchFamily="34" charset="-122"/>
              </a:rPr>
              <a:t>k + n</a:t>
            </a:r>
            <a:r>
              <a:rPr lang="en-US" altLang="zh-CN" sz="2000" b="1" i="1" dirty="0" smtClean="0">
                <a:solidFill>
                  <a:srgbClr val="C00000"/>
                </a:solidFill>
                <a:latin typeface="微软雅黑" panose="020B0503020204020204" pitchFamily="34" charset="-122"/>
                <a:ea typeface="微软雅黑" panose="020B0503020204020204" pitchFamily="34" charset="-122"/>
              </a:rPr>
              <a:t>) </a:t>
            </a:r>
            <a:r>
              <a:rPr lang="zh-CN" altLang="en-US" sz="2000" b="1" dirty="0" smtClean="0">
                <a:latin typeface="微软雅黑" panose="020B0503020204020204" pitchFamily="34" charset="-122"/>
                <a:ea typeface="微软雅黑" panose="020B0503020204020204" pitchFamily="34" charset="-122"/>
              </a:rPr>
              <a:t>位。</a:t>
            </a:r>
            <a:endParaRPr lang="zh-CN" altLang="en-US" sz="2000" b="1"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Tm="2000"/>
    </mc:Choice>
    <mc:Fallback>
      <p:transition spd="slow" advTm="2000"/>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466344" y="623761"/>
            <a:ext cx="8129015" cy="308939"/>
          </a:xfrm>
          <a:prstGeom prst="roundRect">
            <a:avLst>
              <a:gd name="adj" fmla="val 16667"/>
            </a:avLst>
          </a:prstGeom>
          <a:solidFill>
            <a:srgbClr val="ABEBD7"/>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 name="矩形 2"/>
          <p:cNvSpPr/>
          <p:nvPr/>
        </p:nvSpPr>
        <p:spPr>
          <a:xfrm>
            <a:off x="616085" y="572377"/>
            <a:ext cx="2323265" cy="400110"/>
          </a:xfrm>
          <a:prstGeom prst="rect">
            <a:avLst/>
          </a:prstGeom>
        </p:spPr>
        <p:txBody>
          <a:bodyPr wrap="none">
            <a:spAutoFit/>
          </a:bodyPr>
          <a:lstStyle/>
          <a:p>
            <a:r>
              <a:rPr lang="en-US" altLang="zh-CN" sz="2000" b="1" dirty="0" smtClean="0">
                <a:latin typeface="微软雅黑" panose="020B0503020204020204" pitchFamily="34" charset="-122"/>
                <a:ea typeface="微软雅黑" panose="020B0503020204020204" pitchFamily="34" charset="-122"/>
              </a:rPr>
              <a:t>CRC </a:t>
            </a:r>
            <a:r>
              <a:rPr lang="zh-CN" altLang="en-US" sz="2000" b="1" dirty="0" smtClean="0">
                <a:latin typeface="微软雅黑" panose="020B0503020204020204" pitchFamily="34" charset="-122"/>
                <a:ea typeface="微软雅黑" panose="020B0503020204020204" pitchFamily="34" charset="-122"/>
              </a:rPr>
              <a:t>冗余码</a:t>
            </a:r>
            <a:r>
              <a:rPr lang="zh-CN" altLang="en-US" sz="2000" b="1" dirty="0">
                <a:latin typeface="微软雅黑" panose="020B0503020204020204" pitchFamily="34" charset="-122"/>
                <a:ea typeface="微软雅黑" panose="020B0503020204020204" pitchFamily="34" charset="-122"/>
              </a:rPr>
              <a:t>的</a:t>
            </a:r>
            <a:r>
              <a:rPr lang="zh-CN" altLang="en-US" sz="2000" b="1" dirty="0" smtClean="0">
                <a:latin typeface="微软雅黑" panose="020B0503020204020204" pitchFamily="34" charset="-122"/>
                <a:ea typeface="微软雅黑" panose="020B0503020204020204" pitchFamily="34" charset="-122"/>
              </a:rPr>
              <a:t>计算</a:t>
            </a:r>
            <a:endParaRPr lang="zh-CN" altLang="en-US" sz="2000" b="1" dirty="0">
              <a:latin typeface="微软雅黑" panose="020B0503020204020204" pitchFamily="34" charset="-122"/>
              <a:ea typeface="微软雅黑" panose="020B0503020204020204" pitchFamily="34" charset="-122"/>
            </a:endParaRPr>
          </a:p>
        </p:txBody>
      </p:sp>
      <p:sp>
        <p:nvSpPr>
          <p:cNvPr id="4" name="矩形 3"/>
          <p:cNvSpPr/>
          <p:nvPr/>
        </p:nvSpPr>
        <p:spPr>
          <a:xfrm>
            <a:off x="466344" y="937042"/>
            <a:ext cx="8129015" cy="2631490"/>
          </a:xfrm>
          <a:prstGeom prst="rect">
            <a:avLst/>
          </a:prstGeom>
        </p:spPr>
        <p:txBody>
          <a:bodyPr wrap="square">
            <a:spAutoFit/>
          </a:bodyPr>
          <a:lstStyle/>
          <a:p>
            <a:pPr marL="285750" indent="-285750">
              <a:lnSpc>
                <a:spcPts val="3300"/>
              </a:lnSpc>
              <a:buClr>
                <a:srgbClr val="0070C0"/>
              </a:buClr>
              <a:buFont typeface="Wingdings" panose="05000000000000000000" pitchFamily="2" charset="2"/>
              <a:buChar char="l"/>
            </a:pPr>
            <a:r>
              <a:rPr lang="en-US" altLang="zh-CN" sz="2000" b="1" dirty="0" smtClean="0">
                <a:latin typeface="微软雅黑" panose="020B0503020204020204" pitchFamily="34" charset="-122"/>
                <a:ea typeface="微软雅黑" panose="020B0503020204020204" pitchFamily="34" charset="-122"/>
              </a:rPr>
              <a:t>1</a:t>
            </a:r>
            <a:r>
              <a:rPr lang="zh-CN" altLang="en-US" sz="2000" b="1" dirty="0" smtClean="0">
                <a:latin typeface="微软雅黑" panose="020B0503020204020204" pitchFamily="34" charset="-122"/>
                <a:ea typeface="微软雅黑" panose="020B0503020204020204" pitchFamily="34" charset="-122"/>
              </a:rPr>
              <a:t>，用</a:t>
            </a:r>
            <a:r>
              <a:rPr lang="zh-CN" altLang="en-US" sz="2000" b="1" dirty="0">
                <a:latin typeface="微软雅黑" panose="020B0503020204020204" pitchFamily="34" charset="-122"/>
                <a:ea typeface="微软雅黑" panose="020B0503020204020204" pitchFamily="34" charset="-122"/>
              </a:rPr>
              <a:t>二进制的模 </a:t>
            </a:r>
            <a:r>
              <a:rPr lang="en-US" altLang="zh-CN" sz="2000" b="1" dirty="0">
                <a:latin typeface="微软雅黑" panose="020B0503020204020204" pitchFamily="34" charset="-122"/>
                <a:ea typeface="微软雅黑" panose="020B0503020204020204" pitchFamily="34" charset="-122"/>
              </a:rPr>
              <a:t>2 </a:t>
            </a:r>
            <a:r>
              <a:rPr lang="zh-CN" altLang="en-US" sz="2000" b="1" dirty="0">
                <a:latin typeface="微软雅黑" panose="020B0503020204020204" pitchFamily="34" charset="-122"/>
                <a:ea typeface="微软雅黑" panose="020B0503020204020204" pitchFamily="34" charset="-122"/>
              </a:rPr>
              <a:t>运算进行 </a:t>
            </a:r>
            <a:r>
              <a:rPr lang="en-US" altLang="zh-CN" sz="2000" b="1" dirty="0">
                <a:latin typeface="微软雅黑" panose="020B0503020204020204" pitchFamily="34" charset="-122"/>
                <a:ea typeface="微软雅黑" panose="020B0503020204020204" pitchFamily="34" charset="-122"/>
              </a:rPr>
              <a:t>2</a:t>
            </a:r>
            <a:r>
              <a:rPr lang="en-US" altLang="zh-CN" sz="2000" b="1" i="1" baseline="30000" dirty="0">
                <a:latin typeface="微软雅黑" panose="020B0503020204020204" pitchFamily="34" charset="-122"/>
                <a:ea typeface="微软雅黑" panose="020B0503020204020204" pitchFamily="34" charset="-122"/>
              </a:rPr>
              <a:t>n</a:t>
            </a:r>
            <a:r>
              <a:rPr lang="en-US" altLang="zh-CN" sz="2000" b="1" dirty="0">
                <a:latin typeface="微软雅黑" panose="020B0503020204020204" pitchFamily="34" charset="-122"/>
                <a:ea typeface="微软雅黑" panose="020B0503020204020204" pitchFamily="34" charset="-122"/>
              </a:rPr>
              <a:t> </a:t>
            </a:r>
            <a:r>
              <a:rPr lang="zh-CN" altLang="en-US" sz="2000" b="1" dirty="0">
                <a:latin typeface="微软雅黑" panose="020B0503020204020204" pitchFamily="34" charset="-122"/>
                <a:ea typeface="微软雅黑" panose="020B0503020204020204" pitchFamily="34" charset="-122"/>
              </a:rPr>
              <a:t>乘 </a:t>
            </a:r>
            <a:r>
              <a:rPr lang="en-US" altLang="zh-CN" sz="2000" b="1" i="1" dirty="0">
                <a:latin typeface="微软雅黑" panose="020B0503020204020204" pitchFamily="34" charset="-122"/>
                <a:ea typeface="微软雅黑" panose="020B0503020204020204" pitchFamily="34" charset="-122"/>
              </a:rPr>
              <a:t>M</a:t>
            </a:r>
            <a:r>
              <a:rPr lang="en-US" altLang="zh-CN" sz="2000" b="1" dirty="0">
                <a:latin typeface="微软雅黑" panose="020B0503020204020204" pitchFamily="34" charset="-122"/>
                <a:ea typeface="微软雅黑" panose="020B0503020204020204" pitchFamily="34" charset="-122"/>
              </a:rPr>
              <a:t> </a:t>
            </a:r>
            <a:r>
              <a:rPr lang="zh-CN" altLang="en-US" sz="2000" b="1" dirty="0">
                <a:latin typeface="微软雅黑" panose="020B0503020204020204" pitchFamily="34" charset="-122"/>
                <a:ea typeface="微软雅黑" panose="020B0503020204020204" pitchFamily="34" charset="-122"/>
              </a:rPr>
              <a:t>的运算，这相当于在 </a:t>
            </a:r>
            <a:r>
              <a:rPr lang="en-US" altLang="zh-CN" sz="2000" b="1" i="1" dirty="0">
                <a:latin typeface="微软雅黑" panose="020B0503020204020204" pitchFamily="34" charset="-122"/>
                <a:ea typeface="微软雅黑" panose="020B0503020204020204" pitchFamily="34" charset="-122"/>
              </a:rPr>
              <a:t>M</a:t>
            </a:r>
            <a:r>
              <a:rPr lang="en-US" altLang="zh-CN" sz="2000" b="1" dirty="0">
                <a:latin typeface="微软雅黑" panose="020B0503020204020204" pitchFamily="34" charset="-122"/>
                <a:ea typeface="微软雅黑" panose="020B0503020204020204" pitchFamily="34" charset="-122"/>
              </a:rPr>
              <a:t> </a:t>
            </a:r>
            <a:r>
              <a:rPr lang="zh-CN" altLang="en-US" sz="2000" b="1" dirty="0">
                <a:latin typeface="微软雅黑" panose="020B0503020204020204" pitchFamily="34" charset="-122"/>
                <a:ea typeface="微软雅黑" panose="020B0503020204020204" pitchFamily="34" charset="-122"/>
              </a:rPr>
              <a:t>后面添加 </a:t>
            </a:r>
            <a:r>
              <a:rPr lang="en-US" altLang="zh-CN" sz="2000" b="1" i="1" dirty="0">
                <a:latin typeface="微软雅黑" panose="020B0503020204020204" pitchFamily="34" charset="-122"/>
                <a:ea typeface="微软雅黑" panose="020B0503020204020204" pitchFamily="34" charset="-122"/>
              </a:rPr>
              <a:t>n </a:t>
            </a:r>
            <a:r>
              <a:rPr lang="zh-CN" altLang="en-US" sz="2000" b="1" dirty="0">
                <a:latin typeface="微软雅黑" panose="020B0503020204020204" pitchFamily="34" charset="-122"/>
                <a:ea typeface="微软雅黑" panose="020B0503020204020204" pitchFamily="34" charset="-122"/>
              </a:rPr>
              <a:t>个 </a:t>
            </a:r>
            <a:r>
              <a:rPr lang="en-US" altLang="zh-CN" sz="2000" b="1" dirty="0">
                <a:latin typeface="微软雅黑" panose="020B0503020204020204" pitchFamily="34" charset="-122"/>
                <a:ea typeface="微软雅黑" panose="020B0503020204020204" pitchFamily="34" charset="-122"/>
              </a:rPr>
              <a:t>0</a:t>
            </a:r>
            <a:r>
              <a:rPr lang="zh-CN" altLang="en-US" sz="2000" b="1" dirty="0">
                <a:latin typeface="微软雅黑" panose="020B0503020204020204" pitchFamily="34" charset="-122"/>
                <a:ea typeface="微软雅黑" panose="020B0503020204020204" pitchFamily="34" charset="-122"/>
              </a:rPr>
              <a:t>。</a:t>
            </a:r>
            <a:endParaRPr lang="zh-CN" altLang="en-US" sz="2000" b="1" dirty="0">
              <a:latin typeface="微软雅黑" panose="020B0503020204020204" pitchFamily="34" charset="-122"/>
              <a:ea typeface="微软雅黑" panose="020B0503020204020204" pitchFamily="34" charset="-122"/>
            </a:endParaRPr>
          </a:p>
          <a:p>
            <a:pPr marL="285750" indent="-285750">
              <a:lnSpc>
                <a:spcPts val="3300"/>
              </a:lnSpc>
              <a:buClr>
                <a:srgbClr val="0070C0"/>
              </a:buClr>
              <a:buFont typeface="Wingdings" panose="05000000000000000000" pitchFamily="2" charset="2"/>
              <a:buChar char="l"/>
            </a:pPr>
            <a:r>
              <a:rPr lang="en-US" altLang="zh-CN" sz="2000" b="1" dirty="0" smtClean="0">
                <a:latin typeface="微软雅黑" panose="020B0503020204020204" pitchFamily="34" charset="-122"/>
                <a:ea typeface="微软雅黑" panose="020B0503020204020204" pitchFamily="34" charset="-122"/>
              </a:rPr>
              <a:t>2</a:t>
            </a:r>
            <a:r>
              <a:rPr lang="zh-CN" altLang="en-US" sz="2000" b="1" dirty="0" smtClean="0">
                <a:latin typeface="微软雅黑" panose="020B0503020204020204" pitchFamily="34" charset="-122"/>
                <a:ea typeface="微软雅黑" panose="020B0503020204020204" pitchFamily="34" charset="-122"/>
              </a:rPr>
              <a:t>，得到</a:t>
            </a:r>
            <a:r>
              <a:rPr lang="zh-CN" altLang="en-US" sz="2000" b="1" dirty="0">
                <a:latin typeface="微软雅黑" panose="020B0503020204020204" pitchFamily="34" charset="-122"/>
                <a:ea typeface="微软雅黑" panose="020B0503020204020204" pitchFamily="34" charset="-122"/>
              </a:rPr>
              <a:t>的 </a:t>
            </a:r>
            <a:r>
              <a:rPr lang="en-US" altLang="zh-CN" sz="2000" b="1" dirty="0">
                <a:latin typeface="微软雅黑" panose="020B0503020204020204" pitchFamily="34" charset="-122"/>
                <a:ea typeface="微软雅黑" panose="020B0503020204020204" pitchFamily="34" charset="-122"/>
              </a:rPr>
              <a:t>(</a:t>
            </a:r>
            <a:r>
              <a:rPr lang="en-US" altLang="zh-CN" sz="2000" b="1" i="1" dirty="0">
                <a:latin typeface="微软雅黑" panose="020B0503020204020204" pitchFamily="34" charset="-122"/>
                <a:ea typeface="微软雅黑" panose="020B0503020204020204" pitchFamily="34" charset="-122"/>
              </a:rPr>
              <a:t>k</a:t>
            </a:r>
            <a:r>
              <a:rPr lang="en-US" altLang="zh-CN" sz="2000" b="1" dirty="0">
                <a:latin typeface="微软雅黑" panose="020B0503020204020204" pitchFamily="34" charset="-122"/>
                <a:ea typeface="微软雅黑" panose="020B0503020204020204" pitchFamily="34" charset="-122"/>
              </a:rPr>
              <a:t> + </a:t>
            </a:r>
            <a:r>
              <a:rPr lang="en-US" altLang="zh-CN" sz="2000" b="1" i="1" dirty="0">
                <a:latin typeface="微软雅黑" panose="020B0503020204020204" pitchFamily="34" charset="-122"/>
                <a:ea typeface="微软雅黑" panose="020B0503020204020204" pitchFamily="34" charset="-122"/>
              </a:rPr>
              <a:t>n</a:t>
            </a:r>
            <a:r>
              <a:rPr lang="en-US" altLang="zh-CN" sz="2000" b="1" dirty="0">
                <a:latin typeface="微软雅黑" panose="020B0503020204020204" pitchFamily="34" charset="-122"/>
                <a:ea typeface="微软雅黑" panose="020B0503020204020204" pitchFamily="34" charset="-122"/>
              </a:rPr>
              <a:t>) </a:t>
            </a:r>
            <a:r>
              <a:rPr lang="zh-CN" altLang="en-US" sz="2000" b="1" dirty="0">
                <a:latin typeface="微软雅黑" panose="020B0503020204020204" pitchFamily="34" charset="-122"/>
                <a:ea typeface="微软雅黑" panose="020B0503020204020204" pitchFamily="34" charset="-122"/>
              </a:rPr>
              <a:t>位的数</a:t>
            </a:r>
            <a:r>
              <a:rPr lang="zh-CN" altLang="en-US" sz="2000" b="1" dirty="0">
                <a:solidFill>
                  <a:srgbClr val="CC00CC"/>
                </a:solidFill>
                <a:latin typeface="微软雅黑" panose="020B0503020204020204" pitchFamily="34" charset="-122"/>
                <a:ea typeface="微软雅黑" panose="020B0503020204020204" pitchFamily="34" charset="-122"/>
              </a:rPr>
              <a:t>除以</a:t>
            </a:r>
            <a:r>
              <a:rPr lang="zh-CN" altLang="en-US" sz="2000" b="1" dirty="0">
                <a:latin typeface="微软雅黑" panose="020B0503020204020204" pitchFamily="34" charset="-122"/>
                <a:ea typeface="微软雅黑" panose="020B0503020204020204" pitchFamily="34" charset="-122"/>
              </a:rPr>
              <a:t>事先选定好的长度为 </a:t>
            </a:r>
            <a:r>
              <a:rPr lang="en-US" altLang="zh-CN" sz="2000" b="1" dirty="0">
                <a:latin typeface="微软雅黑" panose="020B0503020204020204" pitchFamily="34" charset="-122"/>
                <a:ea typeface="微软雅黑" panose="020B0503020204020204" pitchFamily="34" charset="-122"/>
              </a:rPr>
              <a:t>(</a:t>
            </a:r>
            <a:r>
              <a:rPr lang="en-US" altLang="zh-CN" sz="2000" b="1" i="1" dirty="0">
                <a:latin typeface="微软雅黑" panose="020B0503020204020204" pitchFamily="34" charset="-122"/>
                <a:ea typeface="微软雅黑" panose="020B0503020204020204" pitchFamily="34" charset="-122"/>
              </a:rPr>
              <a:t>n</a:t>
            </a:r>
            <a:r>
              <a:rPr lang="en-US" altLang="zh-CN" sz="2000" b="1" dirty="0">
                <a:latin typeface="微软雅黑" panose="020B0503020204020204" pitchFamily="34" charset="-122"/>
                <a:ea typeface="微软雅黑" panose="020B0503020204020204" pitchFamily="34" charset="-122"/>
              </a:rPr>
              <a:t> + 1) </a:t>
            </a:r>
            <a:r>
              <a:rPr lang="zh-CN" altLang="en-US" sz="2000" b="1" dirty="0">
                <a:latin typeface="微软雅黑" panose="020B0503020204020204" pitchFamily="34" charset="-122"/>
                <a:ea typeface="微软雅黑" panose="020B0503020204020204" pitchFamily="34" charset="-122"/>
              </a:rPr>
              <a:t>位的</a:t>
            </a:r>
            <a:r>
              <a:rPr lang="zh-CN" altLang="en-US" sz="2000" b="1" dirty="0">
                <a:solidFill>
                  <a:srgbClr val="0000FF"/>
                </a:solidFill>
                <a:latin typeface="微软雅黑" panose="020B0503020204020204" pitchFamily="34" charset="-122"/>
                <a:ea typeface="微软雅黑" panose="020B0503020204020204" pitchFamily="34" charset="-122"/>
              </a:rPr>
              <a:t>除数</a:t>
            </a:r>
            <a:r>
              <a:rPr lang="zh-CN" altLang="en-US" sz="2000" b="1" dirty="0">
                <a:latin typeface="微软雅黑" panose="020B0503020204020204" pitchFamily="34" charset="-122"/>
                <a:ea typeface="微软雅黑" panose="020B0503020204020204" pitchFamily="34" charset="-122"/>
              </a:rPr>
              <a:t> </a:t>
            </a:r>
            <a:r>
              <a:rPr lang="en-US" altLang="zh-CN" sz="2000" b="1" i="1" dirty="0">
                <a:latin typeface="微软雅黑" panose="020B0503020204020204" pitchFamily="34" charset="-122"/>
                <a:ea typeface="微软雅黑" panose="020B0503020204020204" pitchFamily="34" charset="-122"/>
              </a:rPr>
              <a:t>P</a:t>
            </a:r>
            <a:r>
              <a:rPr lang="zh-CN" altLang="en-US" sz="2000" b="1" dirty="0">
                <a:latin typeface="微软雅黑" panose="020B0503020204020204" pitchFamily="34" charset="-122"/>
                <a:ea typeface="微软雅黑" panose="020B0503020204020204" pitchFamily="34" charset="-122"/>
              </a:rPr>
              <a:t>，得出</a:t>
            </a:r>
            <a:r>
              <a:rPr lang="zh-CN" altLang="en-US" sz="2000" b="1" dirty="0">
                <a:solidFill>
                  <a:srgbClr val="0000FF"/>
                </a:solidFill>
                <a:latin typeface="微软雅黑" panose="020B0503020204020204" pitchFamily="34" charset="-122"/>
                <a:ea typeface="微软雅黑" panose="020B0503020204020204" pitchFamily="34" charset="-122"/>
              </a:rPr>
              <a:t>商</a:t>
            </a:r>
            <a:r>
              <a:rPr lang="zh-CN" altLang="en-US" sz="2000" b="1" dirty="0">
                <a:latin typeface="微软雅黑" panose="020B0503020204020204" pitchFamily="34" charset="-122"/>
                <a:ea typeface="微软雅黑" panose="020B0503020204020204" pitchFamily="34" charset="-122"/>
              </a:rPr>
              <a:t>是 </a:t>
            </a:r>
            <a:r>
              <a:rPr lang="en-US" altLang="zh-CN" sz="2000" b="1" i="1" dirty="0">
                <a:latin typeface="微软雅黑" panose="020B0503020204020204" pitchFamily="34" charset="-122"/>
                <a:ea typeface="微软雅黑" panose="020B0503020204020204" pitchFamily="34" charset="-122"/>
              </a:rPr>
              <a:t>Q</a:t>
            </a:r>
            <a:r>
              <a:rPr lang="en-US" altLang="zh-CN" sz="2000" b="1" dirty="0">
                <a:latin typeface="微软雅黑" panose="020B0503020204020204" pitchFamily="34" charset="-122"/>
                <a:ea typeface="微软雅黑" panose="020B0503020204020204" pitchFamily="34" charset="-122"/>
              </a:rPr>
              <a:t> </a:t>
            </a:r>
            <a:r>
              <a:rPr lang="zh-CN" altLang="en-US" sz="2000" b="1" dirty="0" smtClean="0">
                <a:latin typeface="微软雅黑" panose="020B0503020204020204" pitchFamily="34" charset="-122"/>
                <a:ea typeface="微软雅黑" panose="020B0503020204020204" pitchFamily="34" charset="-122"/>
              </a:rPr>
              <a:t>，</a:t>
            </a:r>
            <a:r>
              <a:rPr lang="zh-CN" altLang="en-US" sz="2000" b="1" dirty="0" smtClean="0">
                <a:solidFill>
                  <a:srgbClr val="C00000"/>
                </a:solidFill>
                <a:latin typeface="微软雅黑" panose="020B0503020204020204" pitchFamily="34" charset="-122"/>
                <a:ea typeface="微软雅黑" panose="020B0503020204020204" pitchFamily="34" charset="-122"/>
              </a:rPr>
              <a:t>余数</a:t>
            </a:r>
            <a:r>
              <a:rPr lang="zh-CN" altLang="en-US" sz="2000" b="1" dirty="0">
                <a:latin typeface="微软雅黑" panose="020B0503020204020204" pitchFamily="34" charset="-122"/>
                <a:ea typeface="微软雅黑" panose="020B0503020204020204" pitchFamily="34" charset="-122"/>
              </a:rPr>
              <a:t>是 </a:t>
            </a:r>
            <a:r>
              <a:rPr lang="en-US" altLang="zh-CN" sz="2000" b="1" i="1" dirty="0" smtClean="0">
                <a:latin typeface="微软雅黑" panose="020B0503020204020204" pitchFamily="34" charset="-122"/>
                <a:ea typeface="微软雅黑" panose="020B0503020204020204" pitchFamily="34" charset="-122"/>
              </a:rPr>
              <a:t>R</a:t>
            </a:r>
            <a:r>
              <a:rPr lang="zh-CN" altLang="en-US" sz="2000" b="1" dirty="0" smtClean="0">
                <a:latin typeface="微软雅黑" panose="020B0503020204020204" pitchFamily="34" charset="-122"/>
                <a:ea typeface="微软雅黑" panose="020B0503020204020204" pitchFamily="34" charset="-122"/>
              </a:rPr>
              <a:t>，余数 </a:t>
            </a:r>
            <a:r>
              <a:rPr lang="en-US" altLang="zh-CN" sz="2000" b="1" dirty="0">
                <a:latin typeface="微软雅黑" panose="020B0503020204020204" pitchFamily="34" charset="-122"/>
                <a:ea typeface="微软雅黑" panose="020B0503020204020204" pitchFamily="34" charset="-122"/>
              </a:rPr>
              <a:t>R </a:t>
            </a:r>
            <a:r>
              <a:rPr lang="zh-CN" altLang="en-US" sz="2000" b="1" dirty="0">
                <a:latin typeface="微软雅黑" panose="020B0503020204020204" pitchFamily="34" charset="-122"/>
                <a:ea typeface="微软雅黑" panose="020B0503020204020204" pitchFamily="34" charset="-122"/>
              </a:rPr>
              <a:t>比除数 </a:t>
            </a:r>
            <a:r>
              <a:rPr lang="en-US" altLang="zh-CN" sz="2000" b="1" i="1" dirty="0">
                <a:latin typeface="微软雅黑" panose="020B0503020204020204" pitchFamily="34" charset="-122"/>
                <a:ea typeface="微软雅黑" panose="020B0503020204020204" pitchFamily="34" charset="-122"/>
              </a:rPr>
              <a:t>P</a:t>
            </a:r>
            <a:r>
              <a:rPr lang="en-US" altLang="zh-CN" sz="2000" b="1" dirty="0">
                <a:latin typeface="微软雅黑" panose="020B0503020204020204" pitchFamily="34" charset="-122"/>
                <a:ea typeface="微软雅黑" panose="020B0503020204020204" pitchFamily="34" charset="-122"/>
              </a:rPr>
              <a:t> </a:t>
            </a:r>
            <a:r>
              <a:rPr lang="zh-CN" altLang="en-US" sz="2000" b="1" dirty="0">
                <a:latin typeface="微软雅黑" panose="020B0503020204020204" pitchFamily="34" charset="-122"/>
                <a:ea typeface="微软雅黑" panose="020B0503020204020204" pitchFamily="34" charset="-122"/>
              </a:rPr>
              <a:t>少 </a:t>
            </a:r>
            <a:r>
              <a:rPr lang="en-US" altLang="zh-CN" sz="2000" b="1" dirty="0">
                <a:latin typeface="微软雅黑" panose="020B0503020204020204" pitchFamily="34" charset="-122"/>
                <a:ea typeface="微软雅黑" panose="020B0503020204020204" pitchFamily="34" charset="-122"/>
              </a:rPr>
              <a:t>1 </a:t>
            </a:r>
            <a:r>
              <a:rPr lang="zh-CN" altLang="en-US" sz="2000" b="1" dirty="0">
                <a:latin typeface="微软雅黑" panose="020B0503020204020204" pitchFamily="34" charset="-122"/>
                <a:ea typeface="微软雅黑" panose="020B0503020204020204" pitchFamily="34" charset="-122"/>
              </a:rPr>
              <a:t>位，即 </a:t>
            </a:r>
            <a:r>
              <a:rPr lang="en-US" altLang="zh-CN" sz="2000" b="1" i="1" dirty="0">
                <a:latin typeface="微软雅黑" panose="020B0503020204020204" pitchFamily="34" charset="-122"/>
                <a:ea typeface="微软雅黑" panose="020B0503020204020204" pitchFamily="34" charset="-122"/>
              </a:rPr>
              <a:t>R</a:t>
            </a:r>
            <a:r>
              <a:rPr lang="en-US" altLang="zh-CN" sz="2000" b="1" dirty="0">
                <a:latin typeface="微软雅黑" panose="020B0503020204020204" pitchFamily="34" charset="-122"/>
                <a:ea typeface="微软雅黑" panose="020B0503020204020204" pitchFamily="34" charset="-122"/>
              </a:rPr>
              <a:t> </a:t>
            </a:r>
            <a:r>
              <a:rPr lang="zh-CN" altLang="en-US" sz="2000" b="1" dirty="0">
                <a:latin typeface="微软雅黑" panose="020B0503020204020204" pitchFamily="34" charset="-122"/>
                <a:ea typeface="微软雅黑" panose="020B0503020204020204" pitchFamily="34" charset="-122"/>
              </a:rPr>
              <a:t>是 </a:t>
            </a:r>
            <a:r>
              <a:rPr lang="en-US" altLang="zh-CN" sz="2000" b="1" i="1" dirty="0">
                <a:latin typeface="微软雅黑" panose="020B0503020204020204" pitchFamily="34" charset="-122"/>
                <a:ea typeface="微软雅黑" panose="020B0503020204020204" pitchFamily="34" charset="-122"/>
              </a:rPr>
              <a:t>n</a:t>
            </a:r>
            <a:r>
              <a:rPr lang="en-US" altLang="zh-CN" sz="2000" b="1" dirty="0">
                <a:latin typeface="微软雅黑" panose="020B0503020204020204" pitchFamily="34" charset="-122"/>
                <a:ea typeface="微软雅黑" panose="020B0503020204020204" pitchFamily="34" charset="-122"/>
              </a:rPr>
              <a:t> </a:t>
            </a:r>
            <a:r>
              <a:rPr lang="zh-CN" altLang="en-US" sz="2000" b="1" dirty="0">
                <a:latin typeface="微软雅黑" panose="020B0503020204020204" pitchFamily="34" charset="-122"/>
                <a:ea typeface="微软雅黑" panose="020B0503020204020204" pitchFamily="34" charset="-122"/>
              </a:rPr>
              <a:t>位。 </a:t>
            </a:r>
            <a:endParaRPr lang="zh-CN" altLang="en-US" sz="2000" b="1" dirty="0">
              <a:latin typeface="微软雅黑" panose="020B0503020204020204" pitchFamily="34" charset="-122"/>
              <a:ea typeface="微软雅黑" panose="020B0503020204020204" pitchFamily="34" charset="-122"/>
            </a:endParaRPr>
          </a:p>
          <a:p>
            <a:pPr marL="285750" indent="-285750">
              <a:lnSpc>
                <a:spcPts val="3300"/>
              </a:lnSpc>
              <a:buClr>
                <a:srgbClr val="0070C0"/>
              </a:buClr>
              <a:buFont typeface="Wingdings" panose="05000000000000000000" pitchFamily="2" charset="2"/>
              <a:buChar char="l"/>
            </a:pPr>
            <a:r>
              <a:rPr lang="en-US" altLang="zh-CN" sz="2000" b="1" dirty="0" smtClean="0">
                <a:latin typeface="微软雅黑" panose="020B0503020204020204" pitchFamily="34" charset="-122"/>
                <a:ea typeface="微软雅黑" panose="020B0503020204020204" pitchFamily="34" charset="-122"/>
              </a:rPr>
              <a:t>3</a:t>
            </a:r>
            <a:r>
              <a:rPr lang="zh-CN" altLang="en-US" sz="2000" b="1" dirty="0" smtClean="0">
                <a:latin typeface="微软雅黑" panose="020B0503020204020204" pitchFamily="34" charset="-122"/>
                <a:ea typeface="微软雅黑" panose="020B0503020204020204" pitchFamily="34" charset="-122"/>
              </a:rPr>
              <a:t>，将</a:t>
            </a:r>
            <a:r>
              <a:rPr lang="zh-CN" altLang="en-US" sz="2000" b="1" dirty="0">
                <a:solidFill>
                  <a:srgbClr val="C00000"/>
                </a:solidFill>
                <a:latin typeface="微软雅黑" panose="020B0503020204020204" pitchFamily="34" charset="-122"/>
                <a:ea typeface="微软雅黑" panose="020B0503020204020204" pitchFamily="34" charset="-122"/>
              </a:rPr>
              <a:t>余数 </a:t>
            </a:r>
            <a:r>
              <a:rPr lang="en-US" altLang="zh-CN" sz="2000" b="1" i="1" dirty="0">
                <a:solidFill>
                  <a:srgbClr val="C00000"/>
                </a:solidFill>
                <a:latin typeface="微软雅黑" panose="020B0503020204020204" pitchFamily="34" charset="-122"/>
                <a:ea typeface="微软雅黑" panose="020B0503020204020204" pitchFamily="34" charset="-122"/>
              </a:rPr>
              <a:t>R</a:t>
            </a:r>
            <a:r>
              <a:rPr lang="en-US" altLang="zh-CN" sz="2000" b="1" dirty="0">
                <a:solidFill>
                  <a:srgbClr val="CC00CC"/>
                </a:solidFill>
                <a:latin typeface="微软雅黑" panose="020B0503020204020204" pitchFamily="34" charset="-122"/>
                <a:ea typeface="微软雅黑" panose="020B0503020204020204" pitchFamily="34" charset="-122"/>
              </a:rPr>
              <a:t> </a:t>
            </a:r>
            <a:r>
              <a:rPr lang="zh-CN" altLang="en-US" sz="2000" b="1" dirty="0">
                <a:latin typeface="微软雅黑" panose="020B0503020204020204" pitchFamily="34" charset="-122"/>
                <a:ea typeface="微软雅黑" panose="020B0503020204020204" pitchFamily="34" charset="-122"/>
              </a:rPr>
              <a:t>作为</a:t>
            </a:r>
            <a:r>
              <a:rPr lang="zh-CN" altLang="en-US" sz="2000" b="1" dirty="0">
                <a:solidFill>
                  <a:srgbClr val="C00000"/>
                </a:solidFill>
                <a:latin typeface="微软雅黑" panose="020B0503020204020204" pitchFamily="34" charset="-122"/>
                <a:ea typeface="微软雅黑" panose="020B0503020204020204" pitchFamily="34" charset="-122"/>
              </a:rPr>
              <a:t>冗余码</a:t>
            </a:r>
            <a:r>
              <a:rPr lang="zh-CN" altLang="en-US" sz="2000" b="1" dirty="0">
                <a:latin typeface="微软雅黑" panose="020B0503020204020204" pitchFamily="34" charset="-122"/>
                <a:ea typeface="微软雅黑" panose="020B0503020204020204" pitchFamily="34" charset="-122"/>
              </a:rPr>
              <a:t>拼接在数据 </a:t>
            </a:r>
            <a:r>
              <a:rPr lang="en-US" altLang="zh-CN" sz="2000" b="1" i="1" dirty="0">
                <a:latin typeface="微软雅黑" panose="020B0503020204020204" pitchFamily="34" charset="-122"/>
                <a:ea typeface="微软雅黑" panose="020B0503020204020204" pitchFamily="34" charset="-122"/>
              </a:rPr>
              <a:t>M</a:t>
            </a:r>
            <a:r>
              <a:rPr lang="en-US" altLang="zh-CN" sz="2000" b="1" dirty="0">
                <a:latin typeface="微软雅黑" panose="020B0503020204020204" pitchFamily="34" charset="-122"/>
                <a:ea typeface="微软雅黑" panose="020B0503020204020204" pitchFamily="34" charset="-122"/>
              </a:rPr>
              <a:t> </a:t>
            </a:r>
            <a:r>
              <a:rPr lang="zh-CN" altLang="en-US" sz="2000" b="1" dirty="0" smtClean="0">
                <a:latin typeface="微软雅黑" panose="020B0503020204020204" pitchFamily="34" charset="-122"/>
                <a:ea typeface="微软雅黑" panose="020B0503020204020204" pitchFamily="34" charset="-122"/>
              </a:rPr>
              <a:t>后面，一起发送</a:t>
            </a:r>
            <a:r>
              <a:rPr lang="zh-CN" altLang="en-US" sz="2000" b="1" dirty="0">
                <a:latin typeface="微软雅黑" panose="020B0503020204020204" pitchFamily="34" charset="-122"/>
                <a:ea typeface="微软雅黑" panose="020B0503020204020204" pitchFamily="34" charset="-122"/>
              </a:rPr>
              <a:t>出去。</a:t>
            </a:r>
            <a:endParaRPr lang="zh-CN" altLang="en-US" sz="2000" b="1" dirty="0">
              <a:latin typeface="微软雅黑" panose="020B0503020204020204" pitchFamily="34" charset="-122"/>
              <a:ea typeface="微软雅黑" panose="020B0503020204020204" pitchFamily="34" charset="-122"/>
            </a:endParaRPr>
          </a:p>
        </p:txBody>
      </p:sp>
      <p:sp>
        <p:nvSpPr>
          <p:cNvPr id="5" name="矩形 4"/>
          <p:cNvSpPr/>
          <p:nvPr/>
        </p:nvSpPr>
        <p:spPr>
          <a:xfrm>
            <a:off x="1238087" y="3568532"/>
            <a:ext cx="6585528" cy="759182"/>
          </a:xfrm>
          <a:prstGeom prst="rect">
            <a:avLst/>
          </a:prstGeom>
        </p:spPr>
        <p:style>
          <a:lnRef idx="1">
            <a:schemeClr val="accent2"/>
          </a:lnRef>
          <a:fillRef idx="2">
            <a:schemeClr val="accent2"/>
          </a:fillRef>
          <a:effectRef idx="1">
            <a:schemeClr val="accent2"/>
          </a:effectRef>
          <a:fontRef idx="minor">
            <a:schemeClr val="dk1"/>
          </a:fontRef>
        </p:style>
        <p:txBody>
          <a:bodyPr wrap="square">
            <a:spAutoFit/>
          </a:bodyPr>
          <a:lstStyle/>
          <a:p>
            <a:pPr>
              <a:lnSpc>
                <a:spcPts val="2600"/>
              </a:lnSpc>
            </a:pPr>
            <a:r>
              <a:rPr lang="zh-CN" altLang="en-US" sz="2000" b="1" dirty="0">
                <a:latin typeface="微软雅黑" panose="020B0503020204020204" pitchFamily="34" charset="-122"/>
                <a:ea typeface="微软雅黑" panose="020B0503020204020204" pitchFamily="34" charset="-122"/>
              </a:rPr>
              <a:t>这种为了进行检错而添加的冗余码常称为</a:t>
            </a:r>
            <a:r>
              <a:rPr lang="zh-CN" altLang="en-US" sz="2000" b="1" dirty="0" smtClean="0">
                <a:solidFill>
                  <a:srgbClr val="0000FF"/>
                </a:solidFill>
                <a:latin typeface="微软雅黑" panose="020B0503020204020204" pitchFamily="34" charset="-122"/>
                <a:ea typeface="微软雅黑" panose="020B0503020204020204" pitchFamily="34" charset="-122"/>
              </a:rPr>
              <a:t>帧检验序列 </a:t>
            </a:r>
            <a:r>
              <a:rPr lang="en-US" altLang="zh-CN" sz="2000" b="1" dirty="0" smtClean="0">
                <a:solidFill>
                  <a:srgbClr val="0000FF"/>
                </a:solidFill>
                <a:latin typeface="微软雅黑" panose="020B0503020204020204" pitchFamily="34" charset="-122"/>
                <a:ea typeface="微软雅黑" panose="020B0503020204020204" pitchFamily="34" charset="-122"/>
              </a:rPr>
              <a:t>FCS </a:t>
            </a:r>
            <a:r>
              <a:rPr lang="en-US" altLang="zh-CN" sz="2000" b="1" dirty="0">
                <a:latin typeface="微软雅黑" panose="020B0503020204020204" pitchFamily="34" charset="-122"/>
                <a:ea typeface="微软雅黑" panose="020B0503020204020204" pitchFamily="34" charset="-122"/>
              </a:rPr>
              <a:t>(Frame Check Sequence)</a:t>
            </a:r>
            <a:r>
              <a:rPr lang="zh-CN" altLang="en-US" sz="2000" b="1" dirty="0">
                <a:latin typeface="微软雅黑" panose="020B0503020204020204" pitchFamily="34" charset="-122"/>
                <a:ea typeface="微软雅黑" panose="020B0503020204020204" pitchFamily="34" charset="-122"/>
              </a:rPr>
              <a:t>。</a:t>
            </a:r>
            <a:endParaRPr lang="zh-CN" altLang="en-US" sz="2000" b="1"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Tm="2000"/>
    </mc:Choice>
    <mc:Fallback>
      <p:transition spd="slow" advTm="2000"/>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AutoShape 5"/>
          <p:cNvSpPr>
            <a:spLocks noChangeArrowheads="1"/>
          </p:cNvSpPr>
          <p:nvPr/>
        </p:nvSpPr>
        <p:spPr bwMode="auto">
          <a:xfrm>
            <a:off x="466344" y="621125"/>
            <a:ext cx="8129015" cy="308939"/>
          </a:xfrm>
          <a:prstGeom prst="roundRect">
            <a:avLst>
              <a:gd name="adj" fmla="val 16667"/>
            </a:avLst>
          </a:prstGeom>
          <a:solidFill>
            <a:srgbClr val="ABEBD7"/>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2" name="矩形 111"/>
          <p:cNvSpPr/>
          <p:nvPr/>
        </p:nvSpPr>
        <p:spPr>
          <a:xfrm>
            <a:off x="616085" y="569741"/>
            <a:ext cx="2323265" cy="400110"/>
          </a:xfrm>
          <a:prstGeom prst="rect">
            <a:avLst/>
          </a:prstGeom>
        </p:spPr>
        <p:txBody>
          <a:bodyPr wrap="none">
            <a:spAutoFit/>
          </a:bodyPr>
          <a:lstStyle/>
          <a:p>
            <a:r>
              <a:rPr lang="en-US" altLang="zh-CN" sz="2000" b="1" dirty="0" smtClean="0">
                <a:latin typeface="微软雅黑" panose="020B0503020204020204" pitchFamily="34" charset="-122"/>
                <a:ea typeface="微软雅黑" panose="020B0503020204020204" pitchFamily="34" charset="-122"/>
              </a:rPr>
              <a:t>CRC </a:t>
            </a:r>
            <a:r>
              <a:rPr lang="zh-CN" altLang="en-US" sz="2000" b="1" dirty="0" smtClean="0">
                <a:latin typeface="微软雅黑" panose="020B0503020204020204" pitchFamily="34" charset="-122"/>
                <a:ea typeface="微软雅黑" panose="020B0503020204020204" pitchFamily="34" charset="-122"/>
              </a:rPr>
              <a:t>冗余码</a:t>
            </a:r>
            <a:r>
              <a:rPr lang="zh-CN" altLang="en-US" sz="2000" b="1" dirty="0">
                <a:latin typeface="微软雅黑" panose="020B0503020204020204" pitchFamily="34" charset="-122"/>
                <a:ea typeface="微软雅黑" panose="020B0503020204020204" pitchFamily="34" charset="-122"/>
              </a:rPr>
              <a:t>的</a:t>
            </a:r>
            <a:r>
              <a:rPr lang="zh-CN" altLang="en-US" sz="2000" b="1" dirty="0" smtClean="0">
                <a:latin typeface="微软雅黑" panose="020B0503020204020204" pitchFamily="34" charset="-122"/>
                <a:ea typeface="微软雅黑" panose="020B0503020204020204" pitchFamily="34" charset="-122"/>
              </a:rPr>
              <a:t>计算</a:t>
            </a:r>
            <a:endParaRPr lang="zh-CN" altLang="en-US" sz="2000" b="1" dirty="0">
              <a:latin typeface="微软雅黑" panose="020B0503020204020204" pitchFamily="34" charset="-122"/>
              <a:ea typeface="微软雅黑" panose="020B0503020204020204" pitchFamily="34" charset="-122"/>
            </a:endParaRPr>
          </a:p>
        </p:txBody>
      </p:sp>
      <p:sp>
        <p:nvSpPr>
          <p:cNvPr id="22" name="矩形 21"/>
          <p:cNvSpPr/>
          <p:nvPr/>
        </p:nvSpPr>
        <p:spPr>
          <a:xfrm>
            <a:off x="3430691" y="2199398"/>
            <a:ext cx="1438196" cy="299698"/>
          </a:xfrm>
          <a:prstGeom prst="rect">
            <a:avLst/>
          </a:prstGeom>
          <a:solidFill>
            <a:srgbClr val="0000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smtClean="0">
                <a:solidFill>
                  <a:schemeClr val="bg1"/>
                </a:solidFill>
                <a:latin typeface="微软雅黑" panose="020B0503020204020204" pitchFamily="34" charset="-122"/>
                <a:ea typeface="微软雅黑" panose="020B0503020204020204" pitchFamily="34" charset="-122"/>
              </a:rPr>
              <a:t>原始数据</a:t>
            </a:r>
            <a:endParaRPr lang="zh-CN" altLang="en-US" sz="1400" b="1" dirty="0">
              <a:solidFill>
                <a:schemeClr val="bg1"/>
              </a:solidFill>
              <a:latin typeface="微软雅黑" panose="020B0503020204020204" pitchFamily="34" charset="-122"/>
              <a:ea typeface="微软雅黑" panose="020B0503020204020204" pitchFamily="34" charset="-122"/>
            </a:endParaRPr>
          </a:p>
        </p:txBody>
      </p:sp>
      <p:sp>
        <p:nvSpPr>
          <p:cNvPr id="23" name="矩形 22"/>
          <p:cNvSpPr/>
          <p:nvPr/>
        </p:nvSpPr>
        <p:spPr>
          <a:xfrm>
            <a:off x="4868885" y="2199398"/>
            <a:ext cx="793199" cy="299698"/>
          </a:xfrm>
          <a:prstGeom prst="rect">
            <a:avLst/>
          </a:prstGeom>
          <a:solidFill>
            <a:srgbClr val="00FF99"/>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smtClean="0">
                <a:solidFill>
                  <a:schemeClr val="tx1"/>
                </a:solidFill>
                <a:latin typeface="微软雅黑" panose="020B0503020204020204" pitchFamily="34" charset="-122"/>
                <a:ea typeface="微软雅黑" panose="020B0503020204020204" pitchFamily="34" charset="-122"/>
              </a:rPr>
              <a:t>CRC</a:t>
            </a:r>
            <a:endParaRPr lang="zh-CN" altLang="en-US" sz="1400" b="1" dirty="0">
              <a:solidFill>
                <a:schemeClr val="tx1"/>
              </a:solidFill>
              <a:latin typeface="微软雅黑" panose="020B0503020204020204" pitchFamily="34" charset="-122"/>
              <a:ea typeface="微软雅黑" panose="020B0503020204020204" pitchFamily="34" charset="-122"/>
            </a:endParaRPr>
          </a:p>
        </p:txBody>
      </p:sp>
      <p:cxnSp>
        <p:nvCxnSpPr>
          <p:cNvPr id="40" name="直接箭头连接符 39"/>
          <p:cNvCxnSpPr/>
          <p:nvPr/>
        </p:nvCxnSpPr>
        <p:spPr>
          <a:xfrm flipH="1">
            <a:off x="3231237" y="2367746"/>
            <a:ext cx="199454" cy="0"/>
          </a:xfrm>
          <a:prstGeom prst="straightConnector1">
            <a:avLst/>
          </a:prstGeom>
          <a:ln w="28575">
            <a:solidFill>
              <a:srgbClr val="FF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p:nvPr/>
        </p:nvCxnSpPr>
        <p:spPr>
          <a:xfrm flipH="1">
            <a:off x="5662084" y="2367746"/>
            <a:ext cx="199454" cy="0"/>
          </a:xfrm>
          <a:prstGeom prst="straightConnector1">
            <a:avLst/>
          </a:prstGeom>
          <a:ln w="28575">
            <a:solidFill>
              <a:srgbClr val="FF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5" name="组合 14"/>
          <p:cNvGrpSpPr/>
          <p:nvPr/>
        </p:nvGrpSpPr>
        <p:grpSpPr>
          <a:xfrm>
            <a:off x="514830" y="1080106"/>
            <a:ext cx="2694376" cy="3256926"/>
            <a:chOff x="5861538" y="1114451"/>
            <a:chExt cx="2694376" cy="3256926"/>
          </a:xfrm>
        </p:grpSpPr>
        <p:sp>
          <p:nvSpPr>
            <p:cNvPr id="10" name="矩形 9"/>
            <p:cNvSpPr/>
            <p:nvPr/>
          </p:nvSpPr>
          <p:spPr>
            <a:xfrm>
              <a:off x="5861538" y="1114451"/>
              <a:ext cx="2694376" cy="2963668"/>
            </a:xfrm>
            <a:prstGeom prst="rect">
              <a:avLst/>
            </a:prstGeom>
            <a:solidFill>
              <a:srgbClr val="00FFFF"/>
            </a:solidFill>
            <a:ln w="952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6554073" y="1213222"/>
              <a:ext cx="476413" cy="276999"/>
            </a:xfrm>
            <a:prstGeom prst="rect">
              <a:avLst/>
            </a:prstGeom>
          </p:spPr>
          <p:txBody>
            <a:bodyPr wrap="none">
              <a:spAutoFit/>
            </a:bodyPr>
            <a:lstStyle/>
            <a:p>
              <a:pPr algn="ctr"/>
              <a:r>
                <a:rPr lang="en-US" altLang="zh-CN" sz="1200" b="1" i="1" dirty="0" smtClean="0">
                  <a:latin typeface="微软雅黑" panose="020B0503020204020204" pitchFamily="34" charset="-122"/>
                  <a:ea typeface="微软雅黑" panose="020B0503020204020204" pitchFamily="34" charset="-122"/>
                </a:rPr>
                <a:t>k</a:t>
              </a:r>
              <a:r>
                <a:rPr lang="en-US" altLang="zh-CN" sz="1200" b="1" dirty="0" smtClean="0">
                  <a:latin typeface="微软雅黑" panose="020B0503020204020204" pitchFamily="34" charset="-122"/>
                  <a:ea typeface="微软雅黑" panose="020B0503020204020204" pitchFamily="34" charset="-122"/>
                </a:rPr>
                <a:t> </a:t>
              </a:r>
              <a:r>
                <a:rPr lang="zh-CN" altLang="en-US" sz="1200" b="1" dirty="0" smtClean="0">
                  <a:latin typeface="微软雅黑" panose="020B0503020204020204" pitchFamily="34" charset="-122"/>
                  <a:ea typeface="微软雅黑" panose="020B0503020204020204" pitchFamily="34" charset="-122"/>
                </a:rPr>
                <a:t>位</a:t>
              </a:r>
              <a:endParaRPr lang="zh-CN" altLang="en-US" sz="1200" b="1" dirty="0">
                <a:latin typeface="微软雅黑" panose="020B0503020204020204" pitchFamily="34" charset="-122"/>
                <a:ea typeface="微软雅黑" panose="020B0503020204020204" pitchFamily="34" charset="-122"/>
              </a:endParaRPr>
            </a:p>
          </p:txBody>
        </p:sp>
        <p:sp>
          <p:nvSpPr>
            <p:cNvPr id="9" name="矩形 8"/>
            <p:cNvSpPr/>
            <p:nvPr/>
          </p:nvSpPr>
          <p:spPr>
            <a:xfrm>
              <a:off x="7688631" y="1213222"/>
              <a:ext cx="484428" cy="276999"/>
            </a:xfrm>
            <a:prstGeom prst="rect">
              <a:avLst/>
            </a:prstGeom>
          </p:spPr>
          <p:txBody>
            <a:bodyPr wrap="none">
              <a:spAutoFit/>
            </a:bodyPr>
            <a:lstStyle/>
            <a:p>
              <a:pPr algn="ctr"/>
              <a:r>
                <a:rPr lang="en-US" altLang="zh-CN" sz="1200" b="1" i="1" dirty="0" smtClean="0">
                  <a:latin typeface="微软雅黑" panose="020B0503020204020204" pitchFamily="34" charset="-122"/>
                  <a:ea typeface="微软雅黑" panose="020B0503020204020204" pitchFamily="34" charset="-122"/>
                </a:rPr>
                <a:t>n</a:t>
              </a:r>
              <a:r>
                <a:rPr lang="en-US" altLang="zh-CN" sz="1200" b="1" dirty="0" smtClean="0">
                  <a:latin typeface="微软雅黑" panose="020B0503020204020204" pitchFamily="34" charset="-122"/>
                  <a:ea typeface="微软雅黑" panose="020B0503020204020204" pitchFamily="34" charset="-122"/>
                </a:rPr>
                <a:t> </a:t>
              </a:r>
              <a:r>
                <a:rPr lang="zh-CN" altLang="en-US" sz="1200" b="1" dirty="0" smtClean="0">
                  <a:latin typeface="微软雅黑" panose="020B0503020204020204" pitchFamily="34" charset="-122"/>
                  <a:ea typeface="微软雅黑" panose="020B0503020204020204" pitchFamily="34" charset="-122"/>
                </a:rPr>
                <a:t>位</a:t>
              </a:r>
              <a:endParaRPr lang="zh-CN" altLang="en-US" sz="1200" b="1" dirty="0">
                <a:latin typeface="微软雅黑" panose="020B0503020204020204" pitchFamily="34" charset="-122"/>
                <a:ea typeface="微软雅黑" panose="020B0503020204020204" pitchFamily="34" charset="-122"/>
              </a:endParaRPr>
            </a:p>
          </p:txBody>
        </p:sp>
        <p:sp>
          <p:nvSpPr>
            <p:cNvPr id="2" name="矩形 1"/>
            <p:cNvSpPr/>
            <p:nvPr/>
          </p:nvSpPr>
          <p:spPr>
            <a:xfrm>
              <a:off x="6805425" y="2333649"/>
              <a:ext cx="832341" cy="316523"/>
            </a:xfrm>
            <a:prstGeom prst="rect">
              <a:avLst/>
            </a:prstGeom>
            <a:solidFill>
              <a:srgbClr val="FFFF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smtClean="0">
                  <a:solidFill>
                    <a:schemeClr val="tx1"/>
                  </a:solidFill>
                  <a:latin typeface="微软雅黑" panose="020B0503020204020204" pitchFamily="34" charset="-122"/>
                  <a:ea typeface="微软雅黑" panose="020B0503020204020204" pitchFamily="34" charset="-122"/>
                </a:rPr>
                <a:t>除数 </a:t>
              </a:r>
              <a:r>
                <a:rPr lang="en-US" altLang="zh-CN" sz="1200" b="1" i="1" dirty="0" smtClean="0">
                  <a:solidFill>
                    <a:schemeClr val="tx1"/>
                  </a:solidFill>
                  <a:latin typeface="微软雅黑" panose="020B0503020204020204" pitchFamily="34" charset="-122"/>
                  <a:ea typeface="微软雅黑" panose="020B0503020204020204" pitchFamily="34" charset="-122"/>
                </a:rPr>
                <a:t>P</a:t>
              </a:r>
              <a:endParaRPr lang="en-US" altLang="zh-CN" sz="1200" b="1" i="1" dirty="0">
                <a:solidFill>
                  <a:schemeClr val="tx1"/>
                </a:solidFill>
                <a:latin typeface="微软雅黑" panose="020B0503020204020204" pitchFamily="34" charset="-122"/>
                <a:ea typeface="微软雅黑" panose="020B0503020204020204" pitchFamily="34" charset="-122"/>
              </a:endParaRPr>
            </a:p>
          </p:txBody>
        </p:sp>
        <p:sp>
          <p:nvSpPr>
            <p:cNvPr id="11" name="矩形 10"/>
            <p:cNvSpPr/>
            <p:nvPr/>
          </p:nvSpPr>
          <p:spPr>
            <a:xfrm>
              <a:off x="6019232" y="2349727"/>
              <a:ext cx="788999" cy="276999"/>
            </a:xfrm>
            <a:prstGeom prst="rect">
              <a:avLst/>
            </a:prstGeom>
          </p:spPr>
          <p:txBody>
            <a:bodyPr wrap="none">
              <a:spAutoFit/>
            </a:bodyPr>
            <a:lstStyle/>
            <a:p>
              <a:pPr algn="ctr"/>
              <a:r>
                <a:rPr lang="en-US" altLang="zh-CN" sz="1200" b="1" i="1" dirty="0" smtClean="0">
                  <a:latin typeface="微软雅黑" panose="020B0503020204020204" pitchFamily="34" charset="-122"/>
                  <a:ea typeface="微软雅黑" panose="020B0503020204020204" pitchFamily="34" charset="-122"/>
                </a:rPr>
                <a:t>n</a:t>
              </a:r>
              <a:r>
                <a:rPr lang="en-US" altLang="zh-CN" sz="1200" b="1" dirty="0" smtClean="0">
                  <a:latin typeface="微软雅黑" panose="020B0503020204020204" pitchFamily="34" charset="-122"/>
                  <a:ea typeface="微软雅黑" panose="020B0503020204020204" pitchFamily="34" charset="-122"/>
                </a:rPr>
                <a:t> + 1 </a:t>
              </a:r>
              <a:r>
                <a:rPr lang="zh-CN" altLang="en-US" sz="1200" b="1" dirty="0" smtClean="0">
                  <a:latin typeface="微软雅黑" panose="020B0503020204020204" pitchFamily="34" charset="-122"/>
                  <a:ea typeface="微软雅黑" panose="020B0503020204020204" pitchFamily="34" charset="-122"/>
                </a:rPr>
                <a:t>位</a:t>
              </a:r>
              <a:endParaRPr lang="zh-CN" altLang="en-US" sz="1200" b="1" dirty="0">
                <a:latin typeface="微软雅黑" panose="020B0503020204020204" pitchFamily="34" charset="-122"/>
                <a:ea typeface="微软雅黑" panose="020B0503020204020204" pitchFamily="34" charset="-122"/>
              </a:endParaRPr>
            </a:p>
          </p:txBody>
        </p:sp>
        <p:sp>
          <p:nvSpPr>
            <p:cNvPr id="3" name="下箭头标注 2"/>
            <p:cNvSpPr/>
            <p:nvPr/>
          </p:nvSpPr>
          <p:spPr>
            <a:xfrm>
              <a:off x="6023726" y="1454420"/>
              <a:ext cx="2360346" cy="860138"/>
            </a:xfrm>
            <a:prstGeom prst="downArrowCallout">
              <a:avLst>
                <a:gd name="adj1" fmla="val 24908"/>
                <a:gd name="adj2" fmla="val 29389"/>
                <a:gd name="adj3" fmla="val 30452"/>
                <a:gd name="adj4" fmla="val 44537"/>
              </a:avLst>
            </a:prstGeom>
            <a:solidFill>
              <a:schemeClr val="bg1"/>
            </a:solidFill>
            <a:ln w="9525">
              <a:solidFill>
                <a:srgbClr val="00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6105788" y="1500493"/>
              <a:ext cx="1438196" cy="299698"/>
            </a:xfrm>
            <a:prstGeom prst="rect">
              <a:avLst/>
            </a:prstGeom>
            <a:solidFill>
              <a:srgbClr val="0000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smtClean="0">
                  <a:solidFill>
                    <a:schemeClr val="bg1"/>
                  </a:solidFill>
                  <a:latin typeface="微软雅黑" panose="020B0503020204020204" pitchFamily="34" charset="-122"/>
                  <a:ea typeface="微软雅黑" panose="020B0503020204020204" pitchFamily="34" charset="-122"/>
                </a:rPr>
                <a:t>原始数据</a:t>
              </a:r>
              <a:endParaRPr lang="zh-CN" altLang="en-US" sz="1400" b="1" dirty="0">
                <a:solidFill>
                  <a:schemeClr val="bg1"/>
                </a:solidFill>
                <a:latin typeface="微软雅黑" panose="020B0503020204020204" pitchFamily="34" charset="-122"/>
                <a:ea typeface="微软雅黑" panose="020B0503020204020204" pitchFamily="34" charset="-122"/>
              </a:endParaRPr>
            </a:p>
          </p:txBody>
        </p:sp>
        <p:sp>
          <p:nvSpPr>
            <p:cNvPr id="7" name="矩形 6"/>
            <p:cNvSpPr/>
            <p:nvPr/>
          </p:nvSpPr>
          <p:spPr>
            <a:xfrm>
              <a:off x="7543982" y="1500493"/>
              <a:ext cx="793199" cy="299698"/>
            </a:xfrm>
            <a:prstGeom prst="rect">
              <a:avLst/>
            </a:prstGeom>
            <a:solidFill>
              <a:srgbClr val="00FF99"/>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smtClean="0">
                  <a:solidFill>
                    <a:schemeClr val="tx1"/>
                  </a:solidFill>
                  <a:latin typeface="微软雅黑" panose="020B0503020204020204" pitchFamily="34" charset="-122"/>
                  <a:ea typeface="微软雅黑" panose="020B0503020204020204" pitchFamily="34" charset="-122"/>
                </a:rPr>
                <a:t>00…0</a:t>
              </a:r>
              <a:endParaRPr lang="zh-CN" altLang="en-US" sz="1400" b="1" dirty="0">
                <a:solidFill>
                  <a:schemeClr val="tx1"/>
                </a:solidFill>
                <a:latin typeface="微软雅黑" panose="020B0503020204020204" pitchFamily="34" charset="-122"/>
                <a:ea typeface="微软雅黑" panose="020B0503020204020204" pitchFamily="34" charset="-122"/>
              </a:endParaRPr>
            </a:p>
          </p:txBody>
        </p:sp>
        <p:sp>
          <p:nvSpPr>
            <p:cNvPr id="14" name="矩形 13"/>
            <p:cNvSpPr/>
            <p:nvPr/>
          </p:nvSpPr>
          <p:spPr>
            <a:xfrm>
              <a:off x="6805425" y="3177711"/>
              <a:ext cx="832341" cy="316523"/>
            </a:xfrm>
            <a:prstGeom prst="rect">
              <a:avLst/>
            </a:prstGeom>
            <a:solidFill>
              <a:srgbClr val="00B05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smtClean="0">
                  <a:solidFill>
                    <a:schemeClr val="bg1"/>
                  </a:solidFill>
                  <a:latin typeface="微软雅黑" panose="020B0503020204020204" pitchFamily="34" charset="-122"/>
                  <a:ea typeface="微软雅黑" panose="020B0503020204020204" pitchFamily="34" charset="-122"/>
                </a:rPr>
                <a:t>CRC</a:t>
              </a:r>
              <a:endParaRPr lang="en-US" altLang="zh-CN" sz="1200" b="1" dirty="0">
                <a:solidFill>
                  <a:schemeClr val="bg1"/>
                </a:solidFill>
                <a:latin typeface="微软雅黑" panose="020B0503020204020204" pitchFamily="34" charset="-122"/>
                <a:ea typeface="微软雅黑" panose="020B0503020204020204" pitchFamily="34" charset="-122"/>
              </a:endParaRPr>
            </a:p>
          </p:txBody>
        </p:sp>
        <p:sp>
          <p:nvSpPr>
            <p:cNvPr id="4" name="下箭头 3"/>
            <p:cNvSpPr/>
            <p:nvPr/>
          </p:nvSpPr>
          <p:spPr>
            <a:xfrm>
              <a:off x="7098390" y="2661897"/>
              <a:ext cx="238321" cy="515814"/>
            </a:xfrm>
            <a:prstGeom prst="downArrow">
              <a:avLst/>
            </a:prstGeom>
            <a:solidFill>
              <a:srgbClr val="CC00CC"/>
            </a:solidFill>
            <a:ln w="9525">
              <a:solidFill>
                <a:srgbClr val="00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6512873" y="2758745"/>
              <a:ext cx="646331" cy="276999"/>
            </a:xfrm>
            <a:prstGeom prst="rect">
              <a:avLst/>
            </a:prstGeom>
          </p:spPr>
          <p:txBody>
            <a:bodyPr wrap="none">
              <a:spAutoFit/>
            </a:bodyPr>
            <a:lstStyle/>
            <a:p>
              <a:pPr algn="ctr"/>
              <a:r>
                <a:rPr lang="zh-CN" altLang="en-US" sz="1200" b="1" dirty="0" smtClean="0">
                  <a:solidFill>
                    <a:srgbClr val="000066"/>
                  </a:solidFill>
                  <a:latin typeface="微软雅黑" panose="020B0503020204020204" pitchFamily="34" charset="-122"/>
                  <a:ea typeface="微软雅黑" panose="020B0503020204020204" pitchFamily="34" charset="-122"/>
                </a:rPr>
                <a:t>余数 </a:t>
              </a:r>
              <a:r>
                <a:rPr lang="en-US" altLang="zh-CN" sz="1200" b="1" i="1" dirty="0" smtClean="0">
                  <a:solidFill>
                    <a:srgbClr val="000066"/>
                  </a:solidFill>
                  <a:latin typeface="微软雅黑" panose="020B0503020204020204" pitchFamily="34" charset="-122"/>
                  <a:ea typeface="微软雅黑" panose="020B0503020204020204" pitchFamily="34" charset="-122"/>
                </a:rPr>
                <a:t>R</a:t>
              </a:r>
              <a:endParaRPr lang="zh-CN" altLang="en-US" sz="1200" b="1" i="1" dirty="0">
                <a:solidFill>
                  <a:srgbClr val="000066"/>
                </a:solidFill>
                <a:latin typeface="微软雅黑" panose="020B0503020204020204" pitchFamily="34" charset="-122"/>
                <a:ea typeface="微软雅黑" panose="020B0503020204020204" pitchFamily="34" charset="-122"/>
              </a:endParaRPr>
            </a:p>
          </p:txBody>
        </p:sp>
        <p:sp>
          <p:nvSpPr>
            <p:cNvPr id="19" name="矩形 18"/>
            <p:cNvSpPr/>
            <p:nvPr/>
          </p:nvSpPr>
          <p:spPr>
            <a:xfrm>
              <a:off x="6323804" y="3189434"/>
              <a:ext cx="484427" cy="276999"/>
            </a:xfrm>
            <a:prstGeom prst="rect">
              <a:avLst/>
            </a:prstGeom>
          </p:spPr>
          <p:txBody>
            <a:bodyPr wrap="none">
              <a:spAutoFit/>
            </a:bodyPr>
            <a:lstStyle/>
            <a:p>
              <a:pPr algn="ctr"/>
              <a:r>
                <a:rPr lang="en-US" altLang="zh-CN" sz="1200" b="1" i="1" dirty="0" smtClean="0">
                  <a:latin typeface="微软雅黑" panose="020B0503020204020204" pitchFamily="34" charset="-122"/>
                  <a:ea typeface="微软雅黑" panose="020B0503020204020204" pitchFamily="34" charset="-122"/>
                </a:rPr>
                <a:t>n</a:t>
              </a:r>
              <a:r>
                <a:rPr lang="en-US" altLang="zh-CN" sz="1200" b="1" dirty="0" smtClean="0">
                  <a:latin typeface="微软雅黑" panose="020B0503020204020204" pitchFamily="34" charset="-122"/>
                  <a:ea typeface="微软雅黑" panose="020B0503020204020204" pitchFamily="34" charset="-122"/>
                </a:rPr>
                <a:t> </a:t>
              </a:r>
              <a:r>
                <a:rPr lang="zh-CN" altLang="en-US" sz="1200" b="1" dirty="0" smtClean="0">
                  <a:latin typeface="微软雅黑" panose="020B0503020204020204" pitchFamily="34" charset="-122"/>
                  <a:ea typeface="微软雅黑" panose="020B0503020204020204" pitchFamily="34" charset="-122"/>
                </a:rPr>
                <a:t>位</a:t>
              </a:r>
              <a:endParaRPr lang="zh-CN" altLang="en-US" sz="1200" b="1" dirty="0">
                <a:latin typeface="微软雅黑" panose="020B0503020204020204" pitchFamily="34" charset="-122"/>
                <a:ea typeface="微软雅黑" panose="020B0503020204020204" pitchFamily="34" charset="-122"/>
              </a:endParaRPr>
            </a:p>
          </p:txBody>
        </p:sp>
        <p:sp>
          <p:nvSpPr>
            <p:cNvPr id="41" name="Text Box 45"/>
            <p:cNvSpPr txBox="1">
              <a:spLocks noChangeArrowheads="1"/>
            </p:cNvSpPr>
            <p:nvPr/>
          </p:nvSpPr>
          <p:spPr bwMode="auto">
            <a:xfrm>
              <a:off x="6938126" y="4094378"/>
              <a:ext cx="646331" cy="27699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r>
                <a:rPr kumimoji="1" lang="zh-CN" altLang="en-US" sz="1200" b="1" dirty="0" smtClean="0">
                  <a:latin typeface="微软雅黑" panose="020B0503020204020204" pitchFamily="34" charset="-122"/>
                  <a:ea typeface="微软雅黑" panose="020B0503020204020204" pitchFamily="34" charset="-122"/>
                </a:rPr>
                <a:t>发送方</a:t>
              </a:r>
              <a:endParaRPr kumimoji="1" lang="zh-CN" altLang="en-US" sz="1200" b="1" dirty="0">
                <a:latin typeface="微软雅黑" panose="020B0503020204020204" pitchFamily="34" charset="-122"/>
                <a:ea typeface="微软雅黑" panose="020B0503020204020204" pitchFamily="34" charset="-122"/>
              </a:endParaRPr>
            </a:p>
          </p:txBody>
        </p:sp>
      </p:grpSp>
      <p:grpSp>
        <p:nvGrpSpPr>
          <p:cNvPr id="12" name="组合 11"/>
          <p:cNvGrpSpPr/>
          <p:nvPr/>
        </p:nvGrpSpPr>
        <p:grpSpPr>
          <a:xfrm>
            <a:off x="5881035" y="1083639"/>
            <a:ext cx="2711334" cy="3253393"/>
            <a:chOff x="510578" y="1114451"/>
            <a:chExt cx="2711334" cy="3253393"/>
          </a:xfrm>
        </p:grpSpPr>
        <p:sp>
          <p:nvSpPr>
            <p:cNvPr id="36" name="矩形 35"/>
            <p:cNvSpPr/>
            <p:nvPr/>
          </p:nvSpPr>
          <p:spPr>
            <a:xfrm>
              <a:off x="510578" y="1114451"/>
              <a:ext cx="2711334" cy="2963668"/>
            </a:xfrm>
            <a:prstGeom prst="rect">
              <a:avLst/>
            </a:prstGeom>
            <a:solidFill>
              <a:srgbClr val="99FFCC"/>
            </a:solidFill>
            <a:ln w="9525">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a:off x="1231794" y="1213222"/>
              <a:ext cx="476413" cy="276999"/>
            </a:xfrm>
            <a:prstGeom prst="rect">
              <a:avLst/>
            </a:prstGeom>
          </p:spPr>
          <p:txBody>
            <a:bodyPr wrap="none">
              <a:spAutoFit/>
            </a:bodyPr>
            <a:lstStyle/>
            <a:p>
              <a:pPr algn="ctr"/>
              <a:r>
                <a:rPr lang="en-US" altLang="zh-CN" sz="1200" b="1" i="1" dirty="0" smtClean="0">
                  <a:latin typeface="微软雅黑" panose="020B0503020204020204" pitchFamily="34" charset="-122"/>
                  <a:ea typeface="微软雅黑" panose="020B0503020204020204" pitchFamily="34" charset="-122"/>
                </a:rPr>
                <a:t>k</a:t>
              </a:r>
              <a:r>
                <a:rPr lang="en-US" altLang="zh-CN" sz="1200" b="1" dirty="0" smtClean="0">
                  <a:latin typeface="微软雅黑" panose="020B0503020204020204" pitchFamily="34" charset="-122"/>
                  <a:ea typeface="微软雅黑" panose="020B0503020204020204" pitchFamily="34" charset="-122"/>
                </a:rPr>
                <a:t> </a:t>
              </a:r>
              <a:r>
                <a:rPr lang="zh-CN" altLang="en-US" sz="1200" b="1" dirty="0" smtClean="0">
                  <a:latin typeface="微软雅黑" panose="020B0503020204020204" pitchFamily="34" charset="-122"/>
                  <a:ea typeface="微软雅黑" panose="020B0503020204020204" pitchFamily="34" charset="-122"/>
                </a:rPr>
                <a:t>位</a:t>
              </a:r>
              <a:endParaRPr lang="zh-CN" altLang="en-US" sz="1200" b="1" dirty="0">
                <a:latin typeface="微软雅黑" panose="020B0503020204020204" pitchFamily="34" charset="-122"/>
                <a:ea typeface="微软雅黑" panose="020B0503020204020204" pitchFamily="34" charset="-122"/>
              </a:endParaRPr>
            </a:p>
          </p:txBody>
        </p:sp>
        <p:sp>
          <p:nvSpPr>
            <p:cNvPr id="26" name="矩形 25"/>
            <p:cNvSpPr/>
            <p:nvPr/>
          </p:nvSpPr>
          <p:spPr>
            <a:xfrm>
              <a:off x="2366352" y="1213222"/>
              <a:ext cx="484428" cy="276999"/>
            </a:xfrm>
            <a:prstGeom prst="rect">
              <a:avLst/>
            </a:prstGeom>
          </p:spPr>
          <p:txBody>
            <a:bodyPr wrap="none">
              <a:spAutoFit/>
            </a:bodyPr>
            <a:lstStyle/>
            <a:p>
              <a:pPr algn="ctr"/>
              <a:r>
                <a:rPr lang="en-US" altLang="zh-CN" sz="1200" b="1" i="1" dirty="0" smtClean="0">
                  <a:latin typeface="微软雅黑" panose="020B0503020204020204" pitchFamily="34" charset="-122"/>
                  <a:ea typeface="微软雅黑" panose="020B0503020204020204" pitchFamily="34" charset="-122"/>
                </a:rPr>
                <a:t>n</a:t>
              </a:r>
              <a:r>
                <a:rPr lang="en-US" altLang="zh-CN" sz="1200" b="1" dirty="0" smtClean="0">
                  <a:latin typeface="微软雅黑" panose="020B0503020204020204" pitchFamily="34" charset="-122"/>
                  <a:ea typeface="微软雅黑" panose="020B0503020204020204" pitchFamily="34" charset="-122"/>
                </a:rPr>
                <a:t> </a:t>
              </a:r>
              <a:r>
                <a:rPr lang="zh-CN" altLang="en-US" sz="1200" b="1" dirty="0" smtClean="0">
                  <a:latin typeface="微软雅黑" panose="020B0503020204020204" pitchFamily="34" charset="-122"/>
                  <a:ea typeface="微软雅黑" panose="020B0503020204020204" pitchFamily="34" charset="-122"/>
                </a:rPr>
                <a:t>位</a:t>
              </a:r>
              <a:endParaRPr lang="zh-CN" altLang="en-US" sz="1200" b="1" dirty="0">
                <a:latin typeface="微软雅黑" panose="020B0503020204020204" pitchFamily="34" charset="-122"/>
                <a:ea typeface="微软雅黑" panose="020B0503020204020204" pitchFamily="34" charset="-122"/>
              </a:endParaRPr>
            </a:p>
          </p:txBody>
        </p:sp>
        <p:sp>
          <p:nvSpPr>
            <p:cNvPr id="27" name="矩形 26"/>
            <p:cNvSpPr/>
            <p:nvPr/>
          </p:nvSpPr>
          <p:spPr>
            <a:xfrm>
              <a:off x="1483146" y="2333649"/>
              <a:ext cx="832341" cy="316523"/>
            </a:xfrm>
            <a:prstGeom prst="rect">
              <a:avLst/>
            </a:prstGeom>
            <a:solidFill>
              <a:srgbClr val="FFFF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smtClean="0">
                  <a:solidFill>
                    <a:schemeClr val="tx1"/>
                  </a:solidFill>
                  <a:latin typeface="微软雅黑" panose="020B0503020204020204" pitchFamily="34" charset="-122"/>
                  <a:ea typeface="微软雅黑" panose="020B0503020204020204" pitchFamily="34" charset="-122"/>
                </a:rPr>
                <a:t>除数 </a:t>
              </a:r>
              <a:r>
                <a:rPr lang="en-US" altLang="zh-CN" sz="1200" b="1" i="1" dirty="0" smtClean="0">
                  <a:solidFill>
                    <a:schemeClr val="tx1"/>
                  </a:solidFill>
                  <a:latin typeface="微软雅黑" panose="020B0503020204020204" pitchFamily="34" charset="-122"/>
                  <a:ea typeface="微软雅黑" panose="020B0503020204020204" pitchFamily="34" charset="-122"/>
                </a:rPr>
                <a:t>P</a:t>
              </a:r>
              <a:endParaRPr lang="en-US" altLang="zh-CN" sz="1200" b="1" i="1" dirty="0">
                <a:solidFill>
                  <a:schemeClr val="tx1"/>
                </a:solidFill>
                <a:latin typeface="微软雅黑" panose="020B0503020204020204" pitchFamily="34" charset="-122"/>
                <a:ea typeface="微软雅黑" panose="020B0503020204020204" pitchFamily="34" charset="-122"/>
              </a:endParaRPr>
            </a:p>
          </p:txBody>
        </p:sp>
        <p:sp>
          <p:nvSpPr>
            <p:cNvPr id="28" name="矩形 27"/>
            <p:cNvSpPr/>
            <p:nvPr/>
          </p:nvSpPr>
          <p:spPr>
            <a:xfrm>
              <a:off x="2341033" y="2349727"/>
              <a:ext cx="788999" cy="276999"/>
            </a:xfrm>
            <a:prstGeom prst="rect">
              <a:avLst/>
            </a:prstGeom>
          </p:spPr>
          <p:txBody>
            <a:bodyPr wrap="none">
              <a:spAutoFit/>
            </a:bodyPr>
            <a:lstStyle/>
            <a:p>
              <a:pPr algn="ctr"/>
              <a:r>
                <a:rPr lang="en-US" altLang="zh-CN" sz="1200" b="1" i="1" dirty="0" smtClean="0">
                  <a:latin typeface="微软雅黑" panose="020B0503020204020204" pitchFamily="34" charset="-122"/>
                  <a:ea typeface="微软雅黑" panose="020B0503020204020204" pitchFamily="34" charset="-122"/>
                </a:rPr>
                <a:t>n</a:t>
              </a:r>
              <a:r>
                <a:rPr lang="en-US" altLang="zh-CN" sz="1200" b="1" dirty="0" smtClean="0">
                  <a:latin typeface="微软雅黑" panose="020B0503020204020204" pitchFamily="34" charset="-122"/>
                  <a:ea typeface="微软雅黑" panose="020B0503020204020204" pitchFamily="34" charset="-122"/>
                </a:rPr>
                <a:t> + 1 </a:t>
              </a:r>
              <a:r>
                <a:rPr lang="zh-CN" altLang="en-US" sz="1200" b="1" dirty="0" smtClean="0">
                  <a:latin typeface="微软雅黑" panose="020B0503020204020204" pitchFamily="34" charset="-122"/>
                  <a:ea typeface="微软雅黑" panose="020B0503020204020204" pitchFamily="34" charset="-122"/>
                </a:rPr>
                <a:t>位</a:t>
              </a:r>
              <a:endParaRPr lang="zh-CN" altLang="en-US" sz="1200" b="1" dirty="0">
                <a:latin typeface="微软雅黑" panose="020B0503020204020204" pitchFamily="34" charset="-122"/>
                <a:ea typeface="微软雅黑" panose="020B0503020204020204" pitchFamily="34" charset="-122"/>
              </a:endParaRPr>
            </a:p>
          </p:txBody>
        </p:sp>
        <p:sp>
          <p:nvSpPr>
            <p:cNvPr id="29" name="下箭头标注 28"/>
            <p:cNvSpPr/>
            <p:nvPr/>
          </p:nvSpPr>
          <p:spPr>
            <a:xfrm>
              <a:off x="701447" y="1454420"/>
              <a:ext cx="2360346" cy="860138"/>
            </a:xfrm>
            <a:prstGeom prst="downArrowCallout">
              <a:avLst>
                <a:gd name="adj1" fmla="val 24908"/>
                <a:gd name="adj2" fmla="val 29389"/>
                <a:gd name="adj3" fmla="val 30452"/>
                <a:gd name="adj4" fmla="val 44537"/>
              </a:avLst>
            </a:prstGeom>
            <a:solidFill>
              <a:schemeClr val="bg1"/>
            </a:solidFill>
            <a:ln w="9525">
              <a:solidFill>
                <a:srgbClr val="00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p:cNvSpPr/>
            <p:nvPr/>
          </p:nvSpPr>
          <p:spPr>
            <a:xfrm>
              <a:off x="783509" y="1500493"/>
              <a:ext cx="1438196" cy="299698"/>
            </a:xfrm>
            <a:prstGeom prst="rect">
              <a:avLst/>
            </a:prstGeom>
            <a:solidFill>
              <a:srgbClr val="0000FF"/>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smtClean="0">
                  <a:solidFill>
                    <a:schemeClr val="bg1"/>
                  </a:solidFill>
                  <a:latin typeface="微软雅黑" panose="020B0503020204020204" pitchFamily="34" charset="-122"/>
                  <a:ea typeface="微软雅黑" panose="020B0503020204020204" pitchFamily="34" charset="-122"/>
                </a:rPr>
                <a:t>原始数据</a:t>
              </a:r>
              <a:endParaRPr lang="zh-CN" altLang="en-US" sz="1400" b="1" dirty="0">
                <a:solidFill>
                  <a:schemeClr val="bg1"/>
                </a:solidFill>
                <a:latin typeface="微软雅黑" panose="020B0503020204020204" pitchFamily="34" charset="-122"/>
                <a:ea typeface="微软雅黑" panose="020B0503020204020204" pitchFamily="34" charset="-122"/>
              </a:endParaRPr>
            </a:p>
          </p:txBody>
        </p:sp>
        <p:sp>
          <p:nvSpPr>
            <p:cNvPr id="31" name="矩形 30"/>
            <p:cNvSpPr/>
            <p:nvPr/>
          </p:nvSpPr>
          <p:spPr>
            <a:xfrm>
              <a:off x="2221703" y="1500493"/>
              <a:ext cx="793199" cy="299698"/>
            </a:xfrm>
            <a:prstGeom prst="rect">
              <a:avLst/>
            </a:prstGeom>
            <a:solidFill>
              <a:srgbClr val="00FF99"/>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smtClean="0">
                  <a:solidFill>
                    <a:schemeClr val="tx1"/>
                  </a:solidFill>
                  <a:latin typeface="微软雅黑" panose="020B0503020204020204" pitchFamily="34" charset="-122"/>
                  <a:ea typeface="微软雅黑" panose="020B0503020204020204" pitchFamily="34" charset="-122"/>
                </a:rPr>
                <a:t>CRC</a:t>
              </a:r>
              <a:endParaRPr lang="en-US" altLang="zh-CN" sz="1400" b="1" dirty="0" smtClean="0">
                <a:solidFill>
                  <a:schemeClr val="tx1"/>
                </a:solidFill>
                <a:latin typeface="微软雅黑" panose="020B0503020204020204" pitchFamily="34" charset="-122"/>
                <a:ea typeface="微软雅黑" panose="020B0503020204020204" pitchFamily="34" charset="-122"/>
              </a:endParaRPr>
            </a:p>
          </p:txBody>
        </p:sp>
        <p:sp>
          <p:nvSpPr>
            <p:cNvPr id="32" name="矩形 31"/>
            <p:cNvSpPr/>
            <p:nvPr/>
          </p:nvSpPr>
          <p:spPr>
            <a:xfrm>
              <a:off x="1483146" y="3177711"/>
              <a:ext cx="832341" cy="316523"/>
            </a:xfrm>
            <a:prstGeom prst="rect">
              <a:avLst/>
            </a:prstGeom>
            <a:solidFill>
              <a:srgbClr val="00B05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chemeClr val="bg1"/>
                  </a:solidFill>
                  <a:latin typeface="微软雅黑" panose="020B0503020204020204" pitchFamily="34" charset="-122"/>
                  <a:ea typeface="微软雅黑" panose="020B0503020204020204" pitchFamily="34" charset="-122"/>
                </a:rPr>
                <a:t>余数</a:t>
              </a:r>
              <a:endParaRPr lang="en-US" altLang="zh-CN" sz="1200" b="1" dirty="0">
                <a:solidFill>
                  <a:schemeClr val="bg1"/>
                </a:solidFill>
                <a:latin typeface="微软雅黑" panose="020B0503020204020204" pitchFamily="34" charset="-122"/>
                <a:ea typeface="微软雅黑" panose="020B0503020204020204" pitchFamily="34" charset="-122"/>
              </a:endParaRPr>
            </a:p>
          </p:txBody>
        </p:sp>
        <p:sp>
          <p:nvSpPr>
            <p:cNvPr id="33" name="下箭头 32"/>
            <p:cNvSpPr/>
            <p:nvPr/>
          </p:nvSpPr>
          <p:spPr>
            <a:xfrm>
              <a:off x="1776111" y="2661897"/>
              <a:ext cx="238321" cy="515814"/>
            </a:xfrm>
            <a:prstGeom prst="downArrow">
              <a:avLst/>
            </a:prstGeom>
            <a:solidFill>
              <a:srgbClr val="CC00CC"/>
            </a:solidFill>
            <a:ln w="9525">
              <a:solidFill>
                <a:srgbClr val="00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36"/>
            <p:cNvSpPr/>
            <p:nvPr/>
          </p:nvSpPr>
          <p:spPr>
            <a:xfrm>
              <a:off x="832586" y="3525868"/>
              <a:ext cx="2191551" cy="553998"/>
            </a:xfrm>
            <a:prstGeom prst="rect">
              <a:avLst/>
            </a:prstGeom>
          </p:spPr>
          <p:txBody>
            <a:bodyPr wrap="square">
              <a:spAutoFit/>
            </a:bodyPr>
            <a:lstStyle/>
            <a:p>
              <a:pPr algn="ctr">
                <a:lnSpc>
                  <a:spcPts val="1800"/>
                </a:lnSpc>
              </a:pPr>
              <a:r>
                <a:rPr lang="zh-CN" altLang="en-US" sz="1200" b="1" dirty="0" smtClean="0">
                  <a:solidFill>
                    <a:srgbClr val="000099"/>
                  </a:solidFill>
                  <a:latin typeface="微软雅黑" panose="020B0503020204020204" pitchFamily="34" charset="-122"/>
                  <a:ea typeface="微软雅黑" panose="020B0503020204020204" pitchFamily="34" charset="-122"/>
                </a:rPr>
                <a:t>若余数</a:t>
              </a:r>
              <a:r>
                <a:rPr lang="en-US" altLang="zh-CN" sz="1200" b="1" dirty="0" smtClean="0">
                  <a:solidFill>
                    <a:srgbClr val="000099"/>
                  </a:solidFill>
                  <a:latin typeface="微软雅黑" panose="020B0503020204020204" pitchFamily="34" charset="-122"/>
                  <a:ea typeface="微软雅黑" panose="020B0503020204020204" pitchFamily="34" charset="-122"/>
                </a:rPr>
                <a:t>=0</a:t>
              </a:r>
              <a:r>
                <a:rPr lang="zh-CN" altLang="en-US" sz="1200" b="1" dirty="0" smtClean="0">
                  <a:solidFill>
                    <a:srgbClr val="000099"/>
                  </a:solidFill>
                  <a:latin typeface="微软雅黑" panose="020B0503020204020204" pitchFamily="34" charset="-122"/>
                  <a:ea typeface="微软雅黑" panose="020B0503020204020204" pitchFamily="34" charset="-122"/>
                </a:rPr>
                <a:t>，接受</a:t>
              </a:r>
              <a:endParaRPr lang="en-US" altLang="zh-CN" sz="1200" b="1" dirty="0" smtClean="0">
                <a:solidFill>
                  <a:srgbClr val="000099"/>
                </a:solidFill>
                <a:latin typeface="微软雅黑" panose="020B0503020204020204" pitchFamily="34" charset="-122"/>
                <a:ea typeface="微软雅黑" panose="020B0503020204020204" pitchFamily="34" charset="-122"/>
              </a:endParaRPr>
            </a:p>
            <a:p>
              <a:pPr algn="ctr">
                <a:lnSpc>
                  <a:spcPts val="1800"/>
                </a:lnSpc>
              </a:pPr>
              <a:r>
                <a:rPr lang="zh-CN" altLang="en-US" sz="1200" b="1" dirty="0">
                  <a:solidFill>
                    <a:srgbClr val="000099"/>
                  </a:solidFill>
                  <a:latin typeface="微软雅黑" panose="020B0503020204020204" pitchFamily="34" charset="-122"/>
                  <a:ea typeface="微软雅黑" panose="020B0503020204020204" pitchFamily="34" charset="-122"/>
                </a:rPr>
                <a:t>若余数</a:t>
              </a:r>
              <a:r>
                <a:rPr lang="zh-CN" altLang="en-US" sz="1200" b="1" dirty="0" smtClean="0">
                  <a:solidFill>
                    <a:srgbClr val="000099"/>
                  </a:solidFill>
                  <a:latin typeface="微软雅黑" panose="020B0503020204020204" pitchFamily="34" charset="-122"/>
                  <a:ea typeface="微软雅黑" panose="020B0503020204020204" pitchFamily="34" charset="-122"/>
                </a:rPr>
                <a:t>≠</a:t>
              </a:r>
              <a:r>
                <a:rPr lang="en-US" altLang="zh-CN" sz="1200" b="1" dirty="0" smtClean="0">
                  <a:solidFill>
                    <a:srgbClr val="000099"/>
                  </a:solidFill>
                  <a:latin typeface="微软雅黑" panose="020B0503020204020204" pitchFamily="34" charset="-122"/>
                  <a:ea typeface="微软雅黑" panose="020B0503020204020204" pitchFamily="34" charset="-122"/>
                </a:rPr>
                <a:t>0</a:t>
              </a:r>
              <a:r>
                <a:rPr lang="zh-CN" altLang="en-US" sz="1200" b="1" dirty="0" smtClean="0">
                  <a:solidFill>
                    <a:srgbClr val="000099"/>
                  </a:solidFill>
                  <a:latin typeface="微软雅黑" panose="020B0503020204020204" pitchFamily="34" charset="-122"/>
                  <a:ea typeface="微软雅黑" panose="020B0503020204020204" pitchFamily="34" charset="-122"/>
                </a:rPr>
                <a:t>，丢弃</a:t>
              </a:r>
              <a:endParaRPr lang="zh-CN" altLang="en-US" sz="1200" b="1" dirty="0">
                <a:solidFill>
                  <a:srgbClr val="000099"/>
                </a:solidFill>
                <a:latin typeface="微软雅黑" panose="020B0503020204020204" pitchFamily="34" charset="-122"/>
                <a:ea typeface="微软雅黑" panose="020B0503020204020204" pitchFamily="34" charset="-122"/>
              </a:endParaRPr>
            </a:p>
          </p:txBody>
        </p:sp>
        <p:sp>
          <p:nvSpPr>
            <p:cNvPr id="42" name="Text Box 45"/>
            <p:cNvSpPr txBox="1">
              <a:spLocks noChangeArrowheads="1"/>
            </p:cNvSpPr>
            <p:nvPr/>
          </p:nvSpPr>
          <p:spPr bwMode="auto">
            <a:xfrm>
              <a:off x="1502607" y="4090845"/>
              <a:ext cx="646331" cy="27699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r>
                <a:rPr kumimoji="1" lang="zh-CN" altLang="en-US" sz="1200" b="1" dirty="0" smtClean="0">
                  <a:latin typeface="微软雅黑" panose="020B0503020204020204" pitchFamily="34" charset="-122"/>
                  <a:ea typeface="微软雅黑" panose="020B0503020204020204" pitchFamily="34" charset="-122"/>
                </a:rPr>
                <a:t>接收方</a:t>
              </a:r>
              <a:endParaRPr kumimoji="1" lang="zh-CN" altLang="en-US" sz="1200" b="1" dirty="0">
                <a:latin typeface="微软雅黑" panose="020B0503020204020204" pitchFamily="34" charset="-122"/>
                <a:ea typeface="微软雅黑" panose="020B0503020204020204" pitchFamily="34" charset="-122"/>
              </a:endParaRPr>
            </a:p>
          </p:txBody>
        </p:sp>
      </p:grpSp>
      <p:sp>
        <p:nvSpPr>
          <p:cNvPr id="38" name="Text Box 45"/>
          <p:cNvSpPr txBox="1">
            <a:spLocks noChangeArrowheads="1"/>
          </p:cNvSpPr>
          <p:nvPr/>
        </p:nvSpPr>
        <p:spPr bwMode="auto">
          <a:xfrm>
            <a:off x="3982373" y="1914086"/>
            <a:ext cx="1082349" cy="307777"/>
          </a:xfrm>
          <a:prstGeom prst="rect">
            <a:avLst/>
          </a:prstGeom>
          <a:noFill/>
          <a:ln>
            <a:noFill/>
          </a:ln>
          <a:effectLst/>
        </p:spPr>
        <p:txBody>
          <a:bodyPr wrap="none">
            <a:spAutoFit/>
          </a:bodyPr>
          <a:lstStyle/>
          <a:p>
            <a:pPr algn="r"/>
            <a:r>
              <a:rPr kumimoji="1" lang="zh-CN" altLang="en-US" sz="1400" b="1" dirty="0" smtClean="0">
                <a:latin typeface="微软雅黑" panose="020B0503020204020204" pitchFamily="34" charset="-122"/>
                <a:ea typeface="微软雅黑" panose="020B0503020204020204" pitchFamily="34" charset="-122"/>
              </a:rPr>
              <a:t>发送的数据</a:t>
            </a:r>
            <a:endParaRPr kumimoji="1" lang="zh-CN" altLang="en-US" sz="1400" b="1"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Tm="2000"/>
    </mc:Choice>
    <mc:Fallback>
      <p:transition spd="slow" advTm="2000"/>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466346" y="963359"/>
            <a:ext cx="8129014" cy="308939"/>
          </a:xfrm>
          <a:prstGeom prst="roundRect">
            <a:avLst>
              <a:gd name="adj" fmla="val 16667"/>
            </a:avLst>
          </a:prstGeom>
          <a:solidFill>
            <a:srgbClr val="ABEBD7"/>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 name="矩形 2"/>
          <p:cNvSpPr/>
          <p:nvPr/>
        </p:nvSpPr>
        <p:spPr>
          <a:xfrm>
            <a:off x="616085" y="921119"/>
            <a:ext cx="4452053" cy="400110"/>
          </a:xfrm>
          <a:prstGeom prst="rect">
            <a:avLst/>
          </a:prstGeom>
        </p:spPr>
        <p:txBody>
          <a:bodyPr wrap="none">
            <a:spAutoFit/>
          </a:bodyPr>
          <a:lstStyle/>
          <a:p>
            <a:r>
              <a:rPr lang="zh-CN" altLang="en-US" sz="2000" b="1" dirty="0">
                <a:latin typeface="微软雅黑" panose="020B0503020204020204" pitchFamily="34" charset="-122"/>
                <a:ea typeface="微软雅黑" panose="020B0503020204020204" pitchFamily="34" charset="-122"/>
              </a:rPr>
              <a:t>接收端对收到的每一帧进行 </a:t>
            </a:r>
            <a:r>
              <a:rPr lang="en-US" altLang="zh-CN" sz="2000" b="1" dirty="0">
                <a:latin typeface="微软雅黑" panose="020B0503020204020204" pitchFamily="34" charset="-122"/>
                <a:ea typeface="微软雅黑" panose="020B0503020204020204" pitchFamily="34" charset="-122"/>
              </a:rPr>
              <a:t>CRC </a:t>
            </a:r>
            <a:r>
              <a:rPr lang="zh-CN" altLang="en-US" sz="2000" b="1" dirty="0" smtClean="0">
                <a:latin typeface="微软雅黑" panose="020B0503020204020204" pitchFamily="34" charset="-122"/>
                <a:ea typeface="微软雅黑" panose="020B0503020204020204" pitchFamily="34" charset="-122"/>
              </a:rPr>
              <a:t>检验</a:t>
            </a:r>
            <a:endParaRPr lang="zh-CN" altLang="en-US" sz="2000" b="1" dirty="0">
              <a:latin typeface="微软雅黑" panose="020B0503020204020204" pitchFamily="34" charset="-122"/>
              <a:ea typeface="微软雅黑" panose="020B0503020204020204" pitchFamily="34" charset="-122"/>
            </a:endParaRPr>
          </a:p>
        </p:txBody>
      </p:sp>
      <p:sp>
        <p:nvSpPr>
          <p:cNvPr id="4" name="矩形 3"/>
          <p:cNvSpPr/>
          <p:nvPr/>
        </p:nvSpPr>
        <p:spPr>
          <a:xfrm>
            <a:off x="466346" y="1359768"/>
            <a:ext cx="8302750" cy="2208297"/>
          </a:xfrm>
          <a:prstGeom prst="rect">
            <a:avLst/>
          </a:prstGeom>
        </p:spPr>
        <p:txBody>
          <a:bodyPr wrap="square">
            <a:spAutoFit/>
          </a:bodyPr>
          <a:lstStyle/>
          <a:p>
            <a:pPr marL="285750" indent="-285750">
              <a:lnSpc>
                <a:spcPts val="3300"/>
              </a:lnSpc>
              <a:buClr>
                <a:srgbClr val="0070C0"/>
              </a:buClr>
              <a:buFont typeface="Wingdings" panose="05000000000000000000" pitchFamily="2" charset="2"/>
              <a:buChar char="l"/>
            </a:pPr>
            <a:r>
              <a:rPr lang="en-US" altLang="zh-CN" sz="2000" b="1" dirty="0">
                <a:latin typeface="微软雅黑" panose="020B0503020204020204" pitchFamily="34" charset="-122"/>
                <a:ea typeface="微软雅黑" panose="020B0503020204020204" pitchFamily="34" charset="-122"/>
              </a:rPr>
              <a:t>(1) </a:t>
            </a:r>
            <a:r>
              <a:rPr lang="zh-CN" altLang="en-US" sz="2000" b="1" dirty="0">
                <a:latin typeface="微软雅黑" panose="020B0503020204020204" pitchFamily="34" charset="-122"/>
                <a:ea typeface="微软雅黑" panose="020B0503020204020204" pitchFamily="34" charset="-122"/>
              </a:rPr>
              <a:t>若得出的余数 </a:t>
            </a:r>
            <a:r>
              <a:rPr lang="en-US" altLang="zh-CN" sz="2000" b="1" i="1" dirty="0">
                <a:latin typeface="微软雅黑" panose="020B0503020204020204" pitchFamily="34" charset="-122"/>
                <a:ea typeface="微软雅黑" panose="020B0503020204020204" pitchFamily="34" charset="-122"/>
              </a:rPr>
              <a:t>R</a:t>
            </a:r>
            <a:r>
              <a:rPr lang="en-US" altLang="zh-CN" sz="2000" b="1" dirty="0">
                <a:latin typeface="微软雅黑" panose="020B0503020204020204" pitchFamily="34" charset="-122"/>
                <a:ea typeface="微软雅黑" panose="020B0503020204020204" pitchFamily="34" charset="-122"/>
              </a:rPr>
              <a:t> = 0</a:t>
            </a:r>
            <a:r>
              <a:rPr lang="zh-CN" altLang="en-US" sz="2000" b="1" dirty="0">
                <a:latin typeface="微软雅黑" panose="020B0503020204020204" pitchFamily="34" charset="-122"/>
                <a:ea typeface="微软雅黑" panose="020B0503020204020204" pitchFamily="34" charset="-122"/>
              </a:rPr>
              <a:t>，则判定这个帧没有差错，就</a:t>
            </a:r>
            <a:r>
              <a:rPr lang="zh-CN" altLang="en-US" sz="2000" b="1" dirty="0">
                <a:solidFill>
                  <a:srgbClr val="0000FF"/>
                </a:solidFill>
                <a:latin typeface="微软雅黑" panose="020B0503020204020204" pitchFamily="34" charset="-122"/>
                <a:ea typeface="微软雅黑" panose="020B0503020204020204" pitchFamily="34" charset="-122"/>
              </a:rPr>
              <a:t>接受</a:t>
            </a:r>
            <a:r>
              <a:rPr lang="zh-CN" altLang="en-US" sz="2000" b="1" dirty="0">
                <a:latin typeface="微软雅黑" panose="020B0503020204020204" pitchFamily="34" charset="-122"/>
                <a:ea typeface="微软雅黑" panose="020B0503020204020204" pitchFamily="34" charset="-122"/>
              </a:rPr>
              <a:t> </a:t>
            </a:r>
            <a:r>
              <a:rPr lang="en-US" altLang="zh-CN" sz="2000" b="1" dirty="0">
                <a:latin typeface="微软雅黑" panose="020B0503020204020204" pitchFamily="34" charset="-122"/>
                <a:ea typeface="微软雅黑" panose="020B0503020204020204" pitchFamily="34" charset="-122"/>
              </a:rPr>
              <a:t>(accept)</a:t>
            </a:r>
            <a:r>
              <a:rPr lang="zh-CN" altLang="en-US" sz="2000" b="1" dirty="0">
                <a:latin typeface="微软雅黑" panose="020B0503020204020204" pitchFamily="34" charset="-122"/>
                <a:ea typeface="微软雅黑" panose="020B0503020204020204" pitchFamily="34" charset="-122"/>
              </a:rPr>
              <a:t>。</a:t>
            </a:r>
            <a:endParaRPr lang="zh-CN" altLang="en-US" sz="2000" b="1" dirty="0">
              <a:latin typeface="微软雅黑" panose="020B0503020204020204" pitchFamily="34" charset="-122"/>
              <a:ea typeface="微软雅黑" panose="020B0503020204020204" pitchFamily="34" charset="-122"/>
            </a:endParaRPr>
          </a:p>
          <a:p>
            <a:pPr marL="285750" indent="-285750">
              <a:lnSpc>
                <a:spcPts val="3300"/>
              </a:lnSpc>
              <a:buClr>
                <a:srgbClr val="0070C0"/>
              </a:buClr>
              <a:buFont typeface="Wingdings" panose="05000000000000000000" pitchFamily="2" charset="2"/>
              <a:buChar char="l"/>
            </a:pPr>
            <a:r>
              <a:rPr lang="en-US" altLang="zh-CN" sz="2000" b="1" dirty="0">
                <a:latin typeface="微软雅黑" panose="020B0503020204020204" pitchFamily="34" charset="-122"/>
                <a:ea typeface="微软雅黑" panose="020B0503020204020204" pitchFamily="34" charset="-122"/>
              </a:rPr>
              <a:t>(2) </a:t>
            </a:r>
            <a:r>
              <a:rPr lang="zh-CN" altLang="en-US" sz="2000" b="1" dirty="0">
                <a:latin typeface="微软雅黑" panose="020B0503020204020204" pitchFamily="34" charset="-122"/>
                <a:ea typeface="微软雅黑" panose="020B0503020204020204" pitchFamily="34" charset="-122"/>
              </a:rPr>
              <a:t>若余数 </a:t>
            </a:r>
            <a:r>
              <a:rPr lang="en-US" altLang="zh-CN" sz="2000" b="1" i="1" dirty="0" smtClean="0">
                <a:latin typeface="微软雅黑" panose="020B0503020204020204" pitchFamily="34" charset="-122"/>
                <a:ea typeface="微软雅黑" panose="020B0503020204020204" pitchFamily="34" charset="-122"/>
              </a:rPr>
              <a:t>R</a:t>
            </a:r>
            <a:r>
              <a:rPr lang="en-US" altLang="zh-CN" sz="2000" b="1" dirty="0" smtClean="0">
                <a:latin typeface="微软雅黑" panose="020B0503020204020204" pitchFamily="34" charset="-122"/>
                <a:ea typeface="微软雅黑" panose="020B0503020204020204" pitchFamily="34" charset="-122"/>
              </a:rPr>
              <a:t> ≠ 0</a:t>
            </a:r>
            <a:r>
              <a:rPr lang="zh-CN" altLang="en-US" sz="2000" b="1" dirty="0">
                <a:latin typeface="微软雅黑" panose="020B0503020204020204" pitchFamily="34" charset="-122"/>
                <a:ea typeface="微软雅黑" panose="020B0503020204020204" pitchFamily="34" charset="-122"/>
              </a:rPr>
              <a:t>，则判定这个帧有差错，就</a:t>
            </a:r>
            <a:r>
              <a:rPr lang="zh-CN" altLang="en-US" sz="2000" b="1" dirty="0">
                <a:solidFill>
                  <a:srgbClr val="0000FF"/>
                </a:solidFill>
                <a:latin typeface="微软雅黑" panose="020B0503020204020204" pitchFamily="34" charset="-122"/>
                <a:ea typeface="微软雅黑" panose="020B0503020204020204" pitchFamily="34" charset="-122"/>
              </a:rPr>
              <a:t>丢弃</a:t>
            </a:r>
            <a:r>
              <a:rPr lang="zh-CN" altLang="en-US" sz="2000" b="1" dirty="0">
                <a:latin typeface="微软雅黑" panose="020B0503020204020204" pitchFamily="34" charset="-122"/>
                <a:ea typeface="微软雅黑" panose="020B0503020204020204" pitchFamily="34" charset="-122"/>
              </a:rPr>
              <a:t>。</a:t>
            </a:r>
            <a:endParaRPr lang="zh-CN" altLang="en-US" sz="2000" b="1" dirty="0">
              <a:latin typeface="微软雅黑" panose="020B0503020204020204" pitchFamily="34" charset="-122"/>
              <a:ea typeface="微软雅黑" panose="020B0503020204020204" pitchFamily="34" charset="-122"/>
            </a:endParaRPr>
          </a:p>
          <a:p>
            <a:pPr marL="285750" indent="-28575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但这种检测方法并不能确定究竟是哪一个或哪几个比特出现了差错。</a:t>
            </a:r>
            <a:endParaRPr lang="zh-CN" altLang="en-US" sz="2000" b="1" dirty="0">
              <a:latin typeface="微软雅黑" panose="020B0503020204020204" pitchFamily="34" charset="-122"/>
              <a:ea typeface="微软雅黑" panose="020B0503020204020204" pitchFamily="34" charset="-122"/>
            </a:endParaRPr>
          </a:p>
          <a:p>
            <a:pPr marL="285750" indent="-28575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只要经过严格的挑选，并使用位数足够多的除数 </a:t>
            </a:r>
            <a:r>
              <a:rPr lang="en-US" altLang="zh-CN" sz="2000" b="1" i="1" dirty="0">
                <a:latin typeface="微软雅黑" panose="020B0503020204020204" pitchFamily="34" charset="-122"/>
                <a:ea typeface="微软雅黑" panose="020B0503020204020204" pitchFamily="34" charset="-122"/>
              </a:rPr>
              <a:t>P</a:t>
            </a:r>
            <a:r>
              <a:rPr lang="zh-CN" altLang="en-US" sz="2000" b="1" dirty="0">
                <a:latin typeface="微软雅黑" panose="020B0503020204020204" pitchFamily="34" charset="-122"/>
                <a:ea typeface="微软雅黑" panose="020B0503020204020204" pitchFamily="34" charset="-122"/>
              </a:rPr>
              <a:t>，那么出现检测不到的差错的概率就很小很小。 </a:t>
            </a:r>
            <a:endParaRPr lang="zh-CN" altLang="en-US" sz="2000" b="1"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Tm="2000"/>
    </mc:Choice>
    <mc:Fallback>
      <p:transition spd="slow" advTm="2000"/>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9"/>
          <p:cNvSpPr>
            <a:spLocks noChangeArrowheads="1"/>
          </p:cNvSpPr>
          <p:nvPr/>
        </p:nvSpPr>
        <p:spPr bwMode="auto">
          <a:xfrm>
            <a:off x="1673794" y="1204687"/>
            <a:ext cx="5775325" cy="330200"/>
          </a:xfrm>
          <a:prstGeom prst="rect">
            <a:avLst/>
          </a:prstGeom>
          <a:solidFill>
            <a:srgbClr val="0098F6"/>
          </a:solidFill>
          <a:ln>
            <a:noFill/>
          </a:ln>
          <a:effectLst>
            <a:outerShdw blurRad="57785" dist="33020" dir="3180000" algn="ctr">
              <a:srgbClr val="000000">
                <a:alpha val="30000"/>
              </a:srgbClr>
            </a:outerShdw>
          </a:effectLst>
        </p:spPr>
        <p:txBody>
          <a:bodyPr anchor="ctr"/>
          <a:lstStyle/>
          <a:p>
            <a:pPr algn="ctr" eaLnBrk="0" hangingPunct="0">
              <a:lnSpc>
                <a:spcPts val="3800"/>
              </a:lnSpc>
            </a:pPr>
            <a:endParaRPr lang="fr-FR">
              <a:solidFill>
                <a:srgbClr val="FFFFFF"/>
              </a:solidFill>
              <a:latin typeface="宋体" panose="02010600030101010101" pitchFamily="2" charset="-122"/>
            </a:endParaRPr>
          </a:p>
        </p:txBody>
      </p:sp>
      <p:sp>
        <p:nvSpPr>
          <p:cNvPr id="3" name="Rectangle 10"/>
          <p:cNvSpPr>
            <a:spLocks noChangeArrowheads="1"/>
          </p:cNvSpPr>
          <p:nvPr/>
        </p:nvSpPr>
        <p:spPr bwMode="auto">
          <a:xfrm>
            <a:off x="1673794" y="1684808"/>
            <a:ext cx="5775325" cy="330200"/>
          </a:xfrm>
          <a:prstGeom prst="rect">
            <a:avLst/>
          </a:prstGeom>
          <a:solidFill>
            <a:srgbClr val="1956B9"/>
          </a:solidFill>
          <a:ln>
            <a:noFill/>
          </a:ln>
          <a:effectLst>
            <a:outerShdw blurRad="57785" dist="33020" dir="3180000" algn="ctr">
              <a:srgbClr val="000000">
                <a:alpha val="30000"/>
              </a:srgbClr>
            </a:outerShdw>
          </a:effectLst>
        </p:spPr>
        <p:txBody>
          <a:bodyPr anchor="ctr"/>
          <a:lstStyle/>
          <a:p>
            <a:pPr algn="ctr" eaLnBrk="0" hangingPunct="0">
              <a:lnSpc>
                <a:spcPts val="3800"/>
              </a:lnSpc>
            </a:pPr>
            <a:endParaRPr lang="fr-FR">
              <a:solidFill>
                <a:srgbClr val="FFFFFF"/>
              </a:solidFill>
              <a:latin typeface="宋体" panose="02010600030101010101" pitchFamily="2" charset="-122"/>
            </a:endParaRPr>
          </a:p>
        </p:txBody>
      </p:sp>
      <p:sp>
        <p:nvSpPr>
          <p:cNvPr id="4" name="Rectangle 11"/>
          <p:cNvSpPr>
            <a:spLocks noChangeArrowheads="1"/>
          </p:cNvSpPr>
          <p:nvPr/>
        </p:nvSpPr>
        <p:spPr bwMode="auto">
          <a:xfrm>
            <a:off x="1673794" y="2174802"/>
            <a:ext cx="5775325" cy="330200"/>
          </a:xfrm>
          <a:prstGeom prst="rect">
            <a:avLst/>
          </a:prstGeom>
          <a:solidFill>
            <a:srgbClr val="0098F6"/>
          </a:solidFill>
          <a:ln>
            <a:noFill/>
          </a:ln>
          <a:effectLst>
            <a:outerShdw blurRad="57785" dist="33020" dir="3180000" algn="ctr">
              <a:srgbClr val="000000">
                <a:alpha val="30000"/>
              </a:srgbClr>
            </a:outerShdw>
          </a:effectLst>
        </p:spPr>
        <p:txBody>
          <a:bodyPr anchor="ctr"/>
          <a:lstStyle/>
          <a:p>
            <a:pPr algn="ctr" eaLnBrk="0" hangingPunct="0">
              <a:lnSpc>
                <a:spcPts val="3800"/>
              </a:lnSpc>
            </a:pPr>
            <a:endParaRPr lang="fr-FR">
              <a:solidFill>
                <a:srgbClr val="FFFFFF"/>
              </a:solidFill>
              <a:latin typeface="宋体" panose="02010600030101010101" pitchFamily="2" charset="-122"/>
            </a:endParaRPr>
          </a:p>
        </p:txBody>
      </p:sp>
      <p:sp>
        <p:nvSpPr>
          <p:cNvPr id="5" name="Rectangle 12"/>
          <p:cNvSpPr>
            <a:spLocks noChangeArrowheads="1"/>
          </p:cNvSpPr>
          <p:nvPr/>
        </p:nvSpPr>
        <p:spPr bwMode="auto">
          <a:xfrm>
            <a:off x="1673794" y="2663296"/>
            <a:ext cx="5775325" cy="330200"/>
          </a:xfrm>
          <a:prstGeom prst="rect">
            <a:avLst/>
          </a:prstGeom>
          <a:solidFill>
            <a:srgbClr val="1956B9"/>
          </a:solidFill>
          <a:ln>
            <a:noFill/>
          </a:ln>
          <a:effectLst>
            <a:outerShdw blurRad="57785" dist="33020" dir="3180000" algn="ctr">
              <a:srgbClr val="000000">
                <a:alpha val="30000"/>
              </a:srgbClr>
            </a:outerShdw>
          </a:effectLst>
        </p:spPr>
        <p:txBody>
          <a:bodyPr anchor="ctr"/>
          <a:lstStyle/>
          <a:p>
            <a:pPr algn="ctr" eaLnBrk="0" hangingPunct="0">
              <a:lnSpc>
                <a:spcPts val="3800"/>
              </a:lnSpc>
            </a:pPr>
            <a:endParaRPr lang="fr-FR">
              <a:solidFill>
                <a:srgbClr val="FFFFFF"/>
              </a:solidFill>
              <a:latin typeface="宋体" panose="02010600030101010101" pitchFamily="2" charset="-122"/>
            </a:endParaRPr>
          </a:p>
        </p:txBody>
      </p:sp>
      <p:sp>
        <p:nvSpPr>
          <p:cNvPr id="6" name="Rectangle 13"/>
          <p:cNvSpPr>
            <a:spLocks noChangeArrowheads="1"/>
          </p:cNvSpPr>
          <p:nvPr/>
        </p:nvSpPr>
        <p:spPr bwMode="auto">
          <a:xfrm>
            <a:off x="1673794" y="3144112"/>
            <a:ext cx="5775325" cy="330200"/>
          </a:xfrm>
          <a:prstGeom prst="rect">
            <a:avLst/>
          </a:prstGeom>
          <a:solidFill>
            <a:srgbClr val="0098F6"/>
          </a:solidFill>
          <a:ln>
            <a:noFill/>
          </a:ln>
          <a:effectLst>
            <a:outerShdw blurRad="57785" dist="33020" dir="3180000" algn="ctr">
              <a:srgbClr val="000000">
                <a:alpha val="30000"/>
              </a:srgbClr>
            </a:outerShdw>
          </a:effectLst>
        </p:spPr>
        <p:txBody>
          <a:bodyPr anchor="ctr"/>
          <a:lstStyle/>
          <a:p>
            <a:pPr algn="ctr" eaLnBrk="0" hangingPunct="0">
              <a:lnSpc>
                <a:spcPts val="3800"/>
              </a:lnSpc>
            </a:pPr>
            <a:endParaRPr lang="fr-FR">
              <a:solidFill>
                <a:srgbClr val="FFFFFF"/>
              </a:solidFill>
              <a:latin typeface="宋体" panose="02010600030101010101" pitchFamily="2" charset="-122"/>
            </a:endParaRPr>
          </a:p>
        </p:txBody>
      </p:sp>
      <p:sp>
        <p:nvSpPr>
          <p:cNvPr id="7" name="Line 16"/>
          <p:cNvSpPr>
            <a:spLocks noChangeShapeType="1"/>
          </p:cNvSpPr>
          <p:nvPr/>
        </p:nvSpPr>
        <p:spPr bwMode="auto">
          <a:xfrm>
            <a:off x="2421504" y="1023516"/>
            <a:ext cx="0" cy="2633685"/>
          </a:xfrm>
          <a:prstGeom prst="line">
            <a:avLst/>
          </a:prstGeom>
          <a:noFill/>
          <a:ln w="28575" algn="ctr">
            <a:solidFill>
              <a:srgbClr val="FFFFFF"/>
            </a:solidFill>
            <a:round/>
          </a:ln>
          <a:extLst>
            <a:ext uri="{909E8E84-426E-40DD-AFC4-6F175D3DCCD1}">
              <a14:hiddenFill xmlns:a14="http://schemas.microsoft.com/office/drawing/2010/main">
                <a:noFill/>
              </a14:hiddenFill>
            </a:ext>
          </a:extLst>
        </p:spPr>
        <p:txBody>
          <a:bodyPr/>
          <a:lstStyle/>
          <a:p>
            <a:pPr>
              <a:lnSpc>
                <a:spcPts val="3800"/>
              </a:lnSpc>
            </a:pPr>
            <a:endParaRPr lang="zh-CN" altLang="en-US"/>
          </a:p>
        </p:txBody>
      </p:sp>
      <p:sp>
        <p:nvSpPr>
          <p:cNvPr id="8" name="Rectangle 17"/>
          <p:cNvSpPr>
            <a:spLocks noChangeArrowheads="1"/>
          </p:cNvSpPr>
          <p:nvPr/>
        </p:nvSpPr>
        <p:spPr bwMode="auto">
          <a:xfrm>
            <a:off x="1705542" y="1053032"/>
            <a:ext cx="5603173" cy="25288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lnSpc>
                <a:spcPts val="3800"/>
              </a:lnSpc>
            </a:pPr>
            <a:r>
              <a:rPr lang="en-US" altLang="zh-CN" sz="2000" b="1" dirty="0">
                <a:solidFill>
                  <a:schemeClr val="bg1"/>
                </a:solidFill>
                <a:latin typeface="微软雅黑" panose="020B0503020204020204" pitchFamily="34" charset="-122"/>
                <a:ea typeface="微软雅黑" panose="020B0503020204020204" pitchFamily="34" charset="-122"/>
              </a:rPr>
              <a:t>3.1  </a:t>
            </a:r>
            <a:r>
              <a:rPr lang="en-US" altLang="zh-CN" sz="2000" b="1" dirty="0" smtClean="0">
                <a:solidFill>
                  <a:schemeClr val="bg1"/>
                </a:solidFill>
                <a:latin typeface="微软雅黑" panose="020B0503020204020204" pitchFamily="34" charset="-122"/>
                <a:ea typeface="微软雅黑" panose="020B0503020204020204" pitchFamily="34" charset="-122"/>
              </a:rPr>
              <a:t>                    </a:t>
            </a:r>
            <a:r>
              <a:rPr lang="zh-CN" altLang="en-US" sz="2000" b="1" dirty="0" smtClean="0">
                <a:solidFill>
                  <a:schemeClr val="bg1"/>
                </a:solidFill>
                <a:latin typeface="微软雅黑" panose="020B0503020204020204" pitchFamily="34" charset="-122"/>
                <a:ea typeface="微软雅黑" panose="020B0503020204020204" pitchFamily="34" charset="-122"/>
              </a:rPr>
              <a:t>使用</a:t>
            </a:r>
            <a:r>
              <a:rPr lang="zh-CN" altLang="en-US" sz="2000" b="1" dirty="0">
                <a:solidFill>
                  <a:schemeClr val="bg1"/>
                </a:solidFill>
                <a:latin typeface="微软雅黑" panose="020B0503020204020204" pitchFamily="34" charset="-122"/>
                <a:ea typeface="微软雅黑" panose="020B0503020204020204" pitchFamily="34" charset="-122"/>
              </a:rPr>
              <a:t>点对点信道的数据链路层</a:t>
            </a:r>
            <a:endParaRPr lang="zh-CN" altLang="en-US" sz="2000" b="1" dirty="0">
              <a:solidFill>
                <a:schemeClr val="bg1"/>
              </a:solidFill>
              <a:latin typeface="微软雅黑" panose="020B0503020204020204" pitchFamily="34" charset="-122"/>
              <a:ea typeface="微软雅黑" panose="020B0503020204020204" pitchFamily="34" charset="-122"/>
            </a:endParaRPr>
          </a:p>
          <a:p>
            <a:pPr eaLnBrk="0" hangingPunct="0">
              <a:lnSpc>
                <a:spcPts val="3800"/>
              </a:lnSpc>
            </a:pPr>
            <a:r>
              <a:rPr lang="en-US" altLang="zh-CN" sz="2000" b="1" dirty="0">
                <a:solidFill>
                  <a:schemeClr val="bg1"/>
                </a:solidFill>
                <a:latin typeface="微软雅黑" panose="020B0503020204020204" pitchFamily="34" charset="-122"/>
                <a:ea typeface="微软雅黑" panose="020B0503020204020204" pitchFamily="34" charset="-122"/>
              </a:rPr>
              <a:t>3.2  </a:t>
            </a:r>
            <a:r>
              <a:rPr lang="en-US" altLang="zh-CN" sz="2000" b="1" dirty="0" smtClean="0">
                <a:solidFill>
                  <a:schemeClr val="bg1"/>
                </a:solidFill>
                <a:latin typeface="微软雅黑" panose="020B0503020204020204" pitchFamily="34" charset="-122"/>
                <a:ea typeface="微软雅黑" panose="020B0503020204020204" pitchFamily="34" charset="-122"/>
              </a:rPr>
              <a:t>                                       </a:t>
            </a:r>
            <a:r>
              <a:rPr lang="zh-CN" altLang="en-US" sz="2000" b="1" dirty="0" smtClean="0">
                <a:solidFill>
                  <a:schemeClr val="bg1"/>
                </a:solidFill>
                <a:latin typeface="微软雅黑" panose="020B0503020204020204" pitchFamily="34" charset="-122"/>
                <a:ea typeface="微软雅黑" panose="020B0503020204020204" pitchFamily="34" charset="-122"/>
              </a:rPr>
              <a:t>点对点</a:t>
            </a:r>
            <a:r>
              <a:rPr lang="zh-CN" altLang="en-US" sz="2000" b="1" dirty="0">
                <a:solidFill>
                  <a:schemeClr val="bg1"/>
                </a:solidFill>
                <a:latin typeface="微软雅黑" panose="020B0503020204020204" pitchFamily="34" charset="-122"/>
                <a:ea typeface="微软雅黑" panose="020B0503020204020204" pitchFamily="34" charset="-122"/>
              </a:rPr>
              <a:t>协议 </a:t>
            </a:r>
            <a:r>
              <a:rPr lang="en-US" altLang="zh-CN" sz="2000" b="1" dirty="0">
                <a:solidFill>
                  <a:schemeClr val="bg1"/>
                </a:solidFill>
                <a:latin typeface="微软雅黑" panose="020B0503020204020204" pitchFamily="34" charset="-122"/>
                <a:ea typeface="微软雅黑" panose="020B0503020204020204" pitchFamily="34" charset="-122"/>
              </a:rPr>
              <a:t>PPP</a:t>
            </a:r>
            <a:endParaRPr lang="en-US" altLang="zh-CN" sz="2000" b="1" dirty="0">
              <a:solidFill>
                <a:schemeClr val="bg1"/>
              </a:solidFill>
              <a:latin typeface="微软雅黑" panose="020B0503020204020204" pitchFamily="34" charset="-122"/>
              <a:ea typeface="微软雅黑" panose="020B0503020204020204" pitchFamily="34" charset="-122"/>
            </a:endParaRPr>
          </a:p>
          <a:p>
            <a:pPr eaLnBrk="0" hangingPunct="0">
              <a:lnSpc>
                <a:spcPts val="3800"/>
              </a:lnSpc>
            </a:pPr>
            <a:r>
              <a:rPr lang="en-US" altLang="zh-CN" sz="2000" b="1" dirty="0">
                <a:solidFill>
                  <a:schemeClr val="bg1"/>
                </a:solidFill>
                <a:latin typeface="微软雅黑" panose="020B0503020204020204" pitchFamily="34" charset="-122"/>
                <a:ea typeface="微软雅黑" panose="020B0503020204020204" pitchFamily="34" charset="-122"/>
              </a:rPr>
              <a:t>3.3  </a:t>
            </a:r>
            <a:r>
              <a:rPr lang="en-US" altLang="zh-CN" sz="2000" b="1" dirty="0" smtClean="0">
                <a:solidFill>
                  <a:schemeClr val="bg1"/>
                </a:solidFill>
                <a:latin typeface="微软雅黑" panose="020B0503020204020204" pitchFamily="34" charset="-122"/>
                <a:ea typeface="微软雅黑" panose="020B0503020204020204" pitchFamily="34" charset="-122"/>
              </a:rPr>
              <a:t>                        </a:t>
            </a:r>
            <a:r>
              <a:rPr lang="zh-CN" altLang="en-US" sz="2000" b="1" dirty="0" smtClean="0">
                <a:solidFill>
                  <a:schemeClr val="bg1"/>
                </a:solidFill>
                <a:latin typeface="微软雅黑" panose="020B0503020204020204" pitchFamily="34" charset="-122"/>
                <a:ea typeface="微软雅黑" panose="020B0503020204020204" pitchFamily="34" charset="-122"/>
              </a:rPr>
              <a:t>使用</a:t>
            </a:r>
            <a:r>
              <a:rPr lang="zh-CN" altLang="en-US" sz="2000" b="1" dirty="0">
                <a:solidFill>
                  <a:schemeClr val="bg1"/>
                </a:solidFill>
                <a:latin typeface="微软雅黑" panose="020B0503020204020204" pitchFamily="34" charset="-122"/>
                <a:ea typeface="微软雅黑" panose="020B0503020204020204" pitchFamily="34" charset="-122"/>
              </a:rPr>
              <a:t>广播信道的数据链路层</a:t>
            </a:r>
            <a:endParaRPr lang="zh-CN" altLang="en-US" sz="2000" b="1" dirty="0">
              <a:solidFill>
                <a:schemeClr val="bg1"/>
              </a:solidFill>
              <a:latin typeface="微软雅黑" panose="020B0503020204020204" pitchFamily="34" charset="-122"/>
              <a:ea typeface="微软雅黑" panose="020B0503020204020204" pitchFamily="34" charset="-122"/>
            </a:endParaRPr>
          </a:p>
          <a:p>
            <a:pPr eaLnBrk="0" hangingPunct="0">
              <a:lnSpc>
                <a:spcPts val="3800"/>
              </a:lnSpc>
            </a:pPr>
            <a:r>
              <a:rPr lang="en-US" altLang="zh-CN" sz="2000" b="1" dirty="0">
                <a:solidFill>
                  <a:schemeClr val="bg1"/>
                </a:solidFill>
                <a:latin typeface="微软雅黑" panose="020B0503020204020204" pitchFamily="34" charset="-122"/>
                <a:ea typeface="微软雅黑" panose="020B0503020204020204" pitchFamily="34" charset="-122"/>
              </a:rPr>
              <a:t>3.4  </a:t>
            </a:r>
            <a:r>
              <a:rPr lang="en-US" altLang="zh-CN" sz="2000" b="1" dirty="0" smtClean="0">
                <a:solidFill>
                  <a:schemeClr val="bg1"/>
                </a:solidFill>
                <a:latin typeface="微软雅黑" panose="020B0503020204020204" pitchFamily="34" charset="-122"/>
                <a:ea typeface="微软雅黑" panose="020B0503020204020204" pitchFamily="34" charset="-122"/>
              </a:rPr>
              <a:t>                                            </a:t>
            </a:r>
            <a:r>
              <a:rPr lang="zh-CN" altLang="en-US" sz="2000" b="1" dirty="0" smtClean="0">
                <a:solidFill>
                  <a:schemeClr val="bg1"/>
                </a:solidFill>
                <a:latin typeface="微软雅黑" panose="020B0503020204020204" pitchFamily="34" charset="-122"/>
                <a:ea typeface="微软雅黑" panose="020B0503020204020204" pitchFamily="34" charset="-122"/>
              </a:rPr>
              <a:t>扩展</a:t>
            </a:r>
            <a:r>
              <a:rPr lang="zh-CN" altLang="en-US" sz="2000" b="1" dirty="0">
                <a:solidFill>
                  <a:schemeClr val="bg1"/>
                </a:solidFill>
                <a:latin typeface="微软雅黑" panose="020B0503020204020204" pitchFamily="34" charset="-122"/>
                <a:ea typeface="微软雅黑" panose="020B0503020204020204" pitchFamily="34" charset="-122"/>
              </a:rPr>
              <a:t>的以太网</a:t>
            </a:r>
            <a:endParaRPr lang="zh-CN" altLang="en-US" sz="2000" b="1" dirty="0">
              <a:solidFill>
                <a:schemeClr val="bg1"/>
              </a:solidFill>
              <a:latin typeface="微软雅黑" panose="020B0503020204020204" pitchFamily="34" charset="-122"/>
              <a:ea typeface="微软雅黑" panose="020B0503020204020204" pitchFamily="34" charset="-122"/>
            </a:endParaRPr>
          </a:p>
          <a:p>
            <a:pPr eaLnBrk="0" hangingPunct="0">
              <a:lnSpc>
                <a:spcPts val="3800"/>
              </a:lnSpc>
            </a:pPr>
            <a:r>
              <a:rPr lang="en-US" altLang="zh-CN" sz="2000" b="1" dirty="0">
                <a:solidFill>
                  <a:schemeClr val="bg1"/>
                </a:solidFill>
                <a:latin typeface="微软雅黑" panose="020B0503020204020204" pitchFamily="34" charset="-122"/>
                <a:ea typeface="微软雅黑" panose="020B0503020204020204" pitchFamily="34" charset="-122"/>
              </a:rPr>
              <a:t>3.5  </a:t>
            </a:r>
            <a:r>
              <a:rPr lang="en-US" altLang="zh-CN" sz="2000" b="1" dirty="0" smtClean="0">
                <a:solidFill>
                  <a:schemeClr val="bg1"/>
                </a:solidFill>
                <a:latin typeface="微软雅黑" panose="020B0503020204020204" pitchFamily="34" charset="-122"/>
                <a:ea typeface="微软雅黑" panose="020B0503020204020204" pitchFamily="34" charset="-122"/>
              </a:rPr>
              <a:t>                                               </a:t>
            </a:r>
            <a:r>
              <a:rPr lang="zh-CN" altLang="en-US" sz="2000" b="1" dirty="0" smtClean="0">
                <a:solidFill>
                  <a:schemeClr val="bg1"/>
                </a:solidFill>
                <a:latin typeface="微软雅黑" panose="020B0503020204020204" pitchFamily="34" charset="-122"/>
                <a:ea typeface="微软雅黑" panose="020B0503020204020204" pitchFamily="34" charset="-122"/>
              </a:rPr>
              <a:t>高速</a:t>
            </a:r>
            <a:r>
              <a:rPr lang="zh-CN" altLang="en-US" sz="2000" b="1" dirty="0">
                <a:solidFill>
                  <a:schemeClr val="bg1"/>
                </a:solidFill>
                <a:latin typeface="微软雅黑" panose="020B0503020204020204" pitchFamily="34" charset="-122"/>
                <a:ea typeface="微软雅黑" panose="020B0503020204020204" pitchFamily="34" charset="-122"/>
              </a:rPr>
              <a:t>以太网</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Tm="2000"/>
    </mc:Choice>
    <mc:Fallback>
      <p:transition spd="slow" advTm="2000"/>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294005" y="587375"/>
            <a:ext cx="8442960" cy="39687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000"/>
    </mc:Choice>
    <mc:Fallback>
      <p:transition spd="slow" advTm="2000"/>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466344" y="957566"/>
            <a:ext cx="8129015" cy="308939"/>
          </a:xfrm>
          <a:prstGeom prst="roundRect">
            <a:avLst>
              <a:gd name="adj" fmla="val 16667"/>
            </a:avLst>
          </a:prstGeom>
          <a:solidFill>
            <a:srgbClr val="ABEBD7"/>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 name="矩形 2"/>
          <p:cNvSpPr/>
          <p:nvPr/>
        </p:nvSpPr>
        <p:spPr>
          <a:xfrm>
            <a:off x="616085" y="906182"/>
            <a:ext cx="2313454" cy="400110"/>
          </a:xfrm>
          <a:prstGeom prst="rect">
            <a:avLst/>
          </a:prstGeom>
        </p:spPr>
        <p:txBody>
          <a:bodyPr wrap="none">
            <a:spAutoFit/>
          </a:bodyPr>
          <a:lstStyle/>
          <a:p>
            <a:r>
              <a:rPr lang="zh-CN" altLang="en-US" sz="2000" b="1" dirty="0">
                <a:latin typeface="微软雅黑" panose="020B0503020204020204" pitchFamily="34" charset="-122"/>
                <a:ea typeface="微软雅黑" panose="020B0503020204020204" pitchFamily="34" charset="-122"/>
              </a:rPr>
              <a:t>冗余码的计算举例 </a:t>
            </a:r>
            <a:endParaRPr lang="zh-CN" altLang="en-US" sz="2000" b="1" dirty="0">
              <a:latin typeface="微软雅黑" panose="020B0503020204020204" pitchFamily="34" charset="-122"/>
              <a:ea typeface="微软雅黑" panose="020B0503020204020204" pitchFamily="34" charset="-122"/>
            </a:endParaRPr>
          </a:p>
        </p:txBody>
      </p:sp>
      <p:sp>
        <p:nvSpPr>
          <p:cNvPr id="4" name="矩形 3"/>
          <p:cNvSpPr/>
          <p:nvPr/>
        </p:nvSpPr>
        <p:spPr>
          <a:xfrm>
            <a:off x="466344" y="1353975"/>
            <a:ext cx="8129015" cy="2631490"/>
          </a:xfrm>
          <a:prstGeom prst="rect">
            <a:avLst/>
          </a:prstGeom>
        </p:spPr>
        <p:txBody>
          <a:bodyPr wrap="square">
            <a:spAutoFit/>
          </a:bodyPr>
          <a:lstStyle/>
          <a:p>
            <a:pPr marL="285750" indent="-28575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现在 </a:t>
            </a:r>
            <a:r>
              <a:rPr lang="en-US" altLang="zh-CN" sz="2000" b="1" i="1" dirty="0">
                <a:latin typeface="微软雅黑" panose="020B0503020204020204" pitchFamily="34" charset="-122"/>
                <a:ea typeface="微软雅黑" panose="020B0503020204020204" pitchFamily="34" charset="-122"/>
              </a:rPr>
              <a:t>k</a:t>
            </a:r>
            <a:r>
              <a:rPr lang="en-US" altLang="zh-CN" sz="2000" b="1" dirty="0">
                <a:latin typeface="微软雅黑" panose="020B0503020204020204" pitchFamily="34" charset="-122"/>
                <a:ea typeface="微软雅黑" panose="020B0503020204020204" pitchFamily="34" charset="-122"/>
              </a:rPr>
              <a:t> = 6, </a:t>
            </a:r>
            <a:r>
              <a:rPr lang="en-US" altLang="zh-CN" sz="2000" b="1" i="1" dirty="0">
                <a:latin typeface="微软雅黑" panose="020B0503020204020204" pitchFamily="34" charset="-122"/>
                <a:ea typeface="微软雅黑" panose="020B0503020204020204" pitchFamily="34" charset="-122"/>
              </a:rPr>
              <a:t>M</a:t>
            </a:r>
            <a:r>
              <a:rPr lang="en-US" altLang="zh-CN" sz="2000" b="1" dirty="0">
                <a:latin typeface="微软雅黑" panose="020B0503020204020204" pitchFamily="34" charset="-122"/>
                <a:ea typeface="微软雅黑" panose="020B0503020204020204" pitchFamily="34" charset="-122"/>
              </a:rPr>
              <a:t> = 101001</a:t>
            </a:r>
            <a:r>
              <a:rPr lang="zh-CN" altLang="en-US" sz="2000" b="1" dirty="0">
                <a:latin typeface="微软雅黑" panose="020B0503020204020204" pitchFamily="34" charset="-122"/>
                <a:ea typeface="微软雅黑" panose="020B0503020204020204" pitchFamily="34" charset="-122"/>
              </a:rPr>
              <a:t>。</a:t>
            </a:r>
            <a:endParaRPr lang="zh-CN" altLang="en-US" sz="2000" b="1" dirty="0">
              <a:latin typeface="微软雅黑" panose="020B0503020204020204" pitchFamily="34" charset="-122"/>
              <a:ea typeface="微软雅黑" panose="020B0503020204020204" pitchFamily="34" charset="-122"/>
            </a:endParaRPr>
          </a:p>
          <a:p>
            <a:pPr marL="285750" indent="-28575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设 </a:t>
            </a:r>
            <a:r>
              <a:rPr lang="en-US" altLang="zh-CN" sz="2000" b="1" i="1" dirty="0">
                <a:latin typeface="微软雅黑" panose="020B0503020204020204" pitchFamily="34" charset="-122"/>
                <a:ea typeface="微软雅黑" panose="020B0503020204020204" pitchFamily="34" charset="-122"/>
              </a:rPr>
              <a:t>n</a:t>
            </a:r>
            <a:r>
              <a:rPr lang="en-US" altLang="zh-CN" sz="2000" b="1" dirty="0">
                <a:latin typeface="微软雅黑" panose="020B0503020204020204" pitchFamily="34" charset="-122"/>
                <a:ea typeface="微软雅黑" panose="020B0503020204020204" pitchFamily="34" charset="-122"/>
              </a:rPr>
              <a:t> = 3, </a:t>
            </a:r>
            <a:r>
              <a:rPr lang="zh-CN" altLang="en-US" sz="2000" b="1" dirty="0">
                <a:solidFill>
                  <a:srgbClr val="0000FF"/>
                </a:solidFill>
                <a:latin typeface="微软雅黑" panose="020B0503020204020204" pitchFamily="34" charset="-122"/>
                <a:ea typeface="微软雅黑" panose="020B0503020204020204" pitchFamily="34" charset="-122"/>
              </a:rPr>
              <a:t>除数</a:t>
            </a:r>
            <a:r>
              <a:rPr lang="zh-CN" altLang="en-US" sz="2000" b="1" dirty="0">
                <a:latin typeface="微软雅黑" panose="020B0503020204020204" pitchFamily="34" charset="-122"/>
                <a:ea typeface="微软雅黑" panose="020B0503020204020204" pitchFamily="34" charset="-122"/>
              </a:rPr>
              <a:t> </a:t>
            </a:r>
            <a:r>
              <a:rPr lang="en-US" altLang="zh-CN" sz="2000" b="1" i="1" dirty="0">
                <a:latin typeface="微软雅黑" panose="020B0503020204020204" pitchFamily="34" charset="-122"/>
                <a:ea typeface="微软雅黑" panose="020B0503020204020204" pitchFamily="34" charset="-122"/>
              </a:rPr>
              <a:t>P</a:t>
            </a:r>
            <a:r>
              <a:rPr lang="en-US" altLang="zh-CN" sz="2000" b="1" dirty="0">
                <a:latin typeface="微软雅黑" panose="020B0503020204020204" pitchFamily="34" charset="-122"/>
                <a:ea typeface="微软雅黑" panose="020B0503020204020204" pitchFamily="34" charset="-122"/>
              </a:rPr>
              <a:t> = 1101</a:t>
            </a:r>
            <a:r>
              <a:rPr lang="zh-CN" altLang="en-US" sz="2000" b="1" dirty="0">
                <a:latin typeface="微软雅黑" panose="020B0503020204020204" pitchFamily="34" charset="-122"/>
                <a:ea typeface="微软雅黑" panose="020B0503020204020204" pitchFamily="34" charset="-122"/>
              </a:rPr>
              <a:t>，</a:t>
            </a:r>
            <a:endParaRPr lang="zh-CN" altLang="en-US" sz="2000" b="1" dirty="0">
              <a:latin typeface="微软雅黑" panose="020B0503020204020204" pitchFamily="34" charset="-122"/>
              <a:ea typeface="微软雅黑" panose="020B0503020204020204" pitchFamily="34" charset="-122"/>
            </a:endParaRPr>
          </a:p>
          <a:p>
            <a:pPr marL="285750" indent="-28575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被除数是 </a:t>
            </a:r>
            <a:r>
              <a:rPr lang="en-US" altLang="zh-CN" sz="2000" b="1" dirty="0">
                <a:latin typeface="微软雅黑" panose="020B0503020204020204" pitchFamily="34" charset="-122"/>
                <a:ea typeface="微软雅黑" panose="020B0503020204020204" pitchFamily="34" charset="-122"/>
              </a:rPr>
              <a:t>2</a:t>
            </a:r>
            <a:r>
              <a:rPr lang="en-US" altLang="zh-CN" sz="2000" b="1" i="1" baseline="30000" dirty="0">
                <a:latin typeface="微软雅黑" panose="020B0503020204020204" pitchFamily="34" charset="-122"/>
                <a:ea typeface="微软雅黑" panose="020B0503020204020204" pitchFamily="34" charset="-122"/>
              </a:rPr>
              <a:t>n</a:t>
            </a:r>
            <a:r>
              <a:rPr lang="en-US" altLang="zh-CN" sz="2000" b="1" i="1" dirty="0">
                <a:latin typeface="微软雅黑" panose="020B0503020204020204" pitchFamily="34" charset="-122"/>
                <a:ea typeface="微软雅黑" panose="020B0503020204020204" pitchFamily="34" charset="-122"/>
              </a:rPr>
              <a:t>M</a:t>
            </a:r>
            <a:r>
              <a:rPr lang="en-US" altLang="zh-CN" sz="2000" b="1" dirty="0">
                <a:latin typeface="微软雅黑" panose="020B0503020204020204" pitchFamily="34" charset="-122"/>
                <a:ea typeface="微软雅黑" panose="020B0503020204020204" pitchFamily="34" charset="-122"/>
              </a:rPr>
              <a:t> = 101001000</a:t>
            </a:r>
            <a:r>
              <a:rPr lang="zh-CN" altLang="en-US" sz="2000" b="1" dirty="0">
                <a:latin typeface="微软雅黑" panose="020B0503020204020204" pitchFamily="34" charset="-122"/>
                <a:ea typeface="微软雅黑" panose="020B0503020204020204" pitchFamily="34" charset="-122"/>
              </a:rPr>
              <a:t>。 </a:t>
            </a:r>
            <a:endParaRPr lang="zh-CN" altLang="en-US" sz="2000" b="1" dirty="0">
              <a:latin typeface="微软雅黑" panose="020B0503020204020204" pitchFamily="34" charset="-122"/>
              <a:ea typeface="微软雅黑" panose="020B0503020204020204" pitchFamily="34" charset="-122"/>
            </a:endParaRPr>
          </a:p>
          <a:p>
            <a:pPr marL="285750" indent="-28575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模 </a:t>
            </a:r>
            <a:r>
              <a:rPr lang="en-US" altLang="zh-CN" sz="2000" b="1" dirty="0">
                <a:latin typeface="微软雅黑" panose="020B0503020204020204" pitchFamily="34" charset="-122"/>
                <a:ea typeface="微软雅黑" panose="020B0503020204020204" pitchFamily="34" charset="-122"/>
              </a:rPr>
              <a:t>2 </a:t>
            </a:r>
            <a:r>
              <a:rPr lang="zh-CN" altLang="en-US" sz="2000" b="1" dirty="0">
                <a:latin typeface="微软雅黑" panose="020B0503020204020204" pitchFamily="34" charset="-122"/>
                <a:ea typeface="微软雅黑" panose="020B0503020204020204" pitchFamily="34" charset="-122"/>
              </a:rPr>
              <a:t>运算的结果是：</a:t>
            </a:r>
            <a:r>
              <a:rPr lang="zh-CN" altLang="en-US" sz="2000" b="1" dirty="0">
                <a:solidFill>
                  <a:srgbClr val="0000FF"/>
                </a:solidFill>
                <a:latin typeface="微软雅黑" panose="020B0503020204020204" pitchFamily="34" charset="-122"/>
                <a:ea typeface="微软雅黑" panose="020B0503020204020204" pitchFamily="34" charset="-122"/>
              </a:rPr>
              <a:t>商</a:t>
            </a:r>
            <a:r>
              <a:rPr lang="zh-CN" altLang="en-US" sz="2000" b="1" dirty="0">
                <a:latin typeface="微软雅黑" panose="020B0503020204020204" pitchFamily="34" charset="-122"/>
                <a:ea typeface="微软雅黑" panose="020B0503020204020204" pitchFamily="34" charset="-122"/>
              </a:rPr>
              <a:t> </a:t>
            </a:r>
            <a:r>
              <a:rPr lang="en-US" altLang="zh-CN" sz="2000" b="1" i="1" dirty="0">
                <a:latin typeface="微软雅黑" panose="020B0503020204020204" pitchFamily="34" charset="-122"/>
                <a:ea typeface="微软雅黑" panose="020B0503020204020204" pitchFamily="34" charset="-122"/>
              </a:rPr>
              <a:t>Q</a:t>
            </a:r>
            <a:r>
              <a:rPr lang="en-US" altLang="zh-CN" sz="2000" b="1" dirty="0">
                <a:latin typeface="微软雅黑" panose="020B0503020204020204" pitchFamily="34" charset="-122"/>
                <a:ea typeface="微软雅黑" panose="020B0503020204020204" pitchFamily="34" charset="-122"/>
              </a:rPr>
              <a:t> = 110101</a:t>
            </a:r>
            <a:r>
              <a:rPr lang="zh-CN" altLang="en-US" sz="2000" b="1" dirty="0" smtClean="0">
                <a:latin typeface="微软雅黑" panose="020B0503020204020204" pitchFamily="34" charset="-122"/>
                <a:ea typeface="微软雅黑" panose="020B0503020204020204" pitchFamily="34" charset="-122"/>
              </a:rPr>
              <a:t>，</a:t>
            </a:r>
            <a:r>
              <a:rPr lang="zh-CN" altLang="en-US" sz="2000" b="1" dirty="0" smtClean="0">
                <a:solidFill>
                  <a:srgbClr val="0000FF"/>
                </a:solidFill>
                <a:latin typeface="微软雅黑" panose="020B0503020204020204" pitchFamily="34" charset="-122"/>
                <a:ea typeface="微软雅黑" panose="020B0503020204020204" pitchFamily="34" charset="-122"/>
              </a:rPr>
              <a:t>余数</a:t>
            </a:r>
            <a:r>
              <a:rPr lang="zh-CN" altLang="en-US" sz="2000" b="1" dirty="0" smtClean="0">
                <a:latin typeface="微软雅黑" panose="020B0503020204020204" pitchFamily="34" charset="-122"/>
                <a:ea typeface="微软雅黑" panose="020B0503020204020204" pitchFamily="34" charset="-122"/>
              </a:rPr>
              <a:t> </a:t>
            </a:r>
            <a:r>
              <a:rPr lang="en-US" altLang="zh-CN" sz="2000" b="1" i="1" dirty="0">
                <a:latin typeface="微软雅黑" panose="020B0503020204020204" pitchFamily="34" charset="-122"/>
                <a:ea typeface="微软雅黑" panose="020B0503020204020204" pitchFamily="34" charset="-122"/>
              </a:rPr>
              <a:t>R</a:t>
            </a:r>
            <a:r>
              <a:rPr lang="en-US" altLang="zh-CN" sz="2000" b="1" dirty="0">
                <a:latin typeface="微软雅黑" panose="020B0503020204020204" pitchFamily="34" charset="-122"/>
                <a:ea typeface="微软雅黑" panose="020B0503020204020204" pitchFamily="34" charset="-122"/>
              </a:rPr>
              <a:t> = 001</a:t>
            </a:r>
            <a:r>
              <a:rPr lang="zh-CN" altLang="en-US" sz="2000" b="1" dirty="0">
                <a:latin typeface="微软雅黑" panose="020B0503020204020204" pitchFamily="34" charset="-122"/>
                <a:ea typeface="微软雅黑" panose="020B0503020204020204" pitchFamily="34" charset="-122"/>
              </a:rPr>
              <a:t>。</a:t>
            </a:r>
            <a:endParaRPr lang="zh-CN" altLang="en-US" sz="2000" b="1" dirty="0">
              <a:latin typeface="微软雅黑" panose="020B0503020204020204" pitchFamily="34" charset="-122"/>
              <a:ea typeface="微软雅黑" panose="020B0503020204020204" pitchFamily="34" charset="-122"/>
            </a:endParaRPr>
          </a:p>
          <a:p>
            <a:pPr marL="285750" indent="-28575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把余数 </a:t>
            </a:r>
            <a:r>
              <a:rPr lang="en-US" altLang="zh-CN" sz="2000" b="1" i="1" dirty="0">
                <a:latin typeface="微软雅黑" panose="020B0503020204020204" pitchFamily="34" charset="-122"/>
                <a:ea typeface="微软雅黑" panose="020B0503020204020204" pitchFamily="34" charset="-122"/>
              </a:rPr>
              <a:t>R</a:t>
            </a:r>
            <a:r>
              <a:rPr lang="en-US" altLang="zh-CN" sz="2000" b="1" dirty="0">
                <a:latin typeface="微软雅黑" panose="020B0503020204020204" pitchFamily="34" charset="-122"/>
                <a:ea typeface="微软雅黑" panose="020B0503020204020204" pitchFamily="34" charset="-122"/>
              </a:rPr>
              <a:t> </a:t>
            </a:r>
            <a:r>
              <a:rPr lang="zh-CN" altLang="en-US" sz="2000" b="1" dirty="0">
                <a:latin typeface="微软雅黑" panose="020B0503020204020204" pitchFamily="34" charset="-122"/>
                <a:ea typeface="微软雅黑" panose="020B0503020204020204" pitchFamily="34" charset="-122"/>
              </a:rPr>
              <a:t>作为</a:t>
            </a:r>
            <a:r>
              <a:rPr lang="zh-CN" altLang="en-US" sz="2000" b="1" dirty="0">
                <a:solidFill>
                  <a:srgbClr val="0000FF"/>
                </a:solidFill>
                <a:latin typeface="微软雅黑" panose="020B0503020204020204" pitchFamily="34" charset="-122"/>
                <a:ea typeface="微软雅黑" panose="020B0503020204020204" pitchFamily="34" charset="-122"/>
              </a:rPr>
              <a:t>冗余码</a:t>
            </a:r>
            <a:r>
              <a:rPr lang="zh-CN" altLang="en-US" sz="2000" b="1" dirty="0">
                <a:latin typeface="微软雅黑" panose="020B0503020204020204" pitchFamily="34" charset="-122"/>
                <a:ea typeface="微软雅黑" panose="020B0503020204020204" pitchFamily="34" charset="-122"/>
              </a:rPr>
              <a:t>添加在数据 </a:t>
            </a:r>
            <a:r>
              <a:rPr lang="en-US" altLang="zh-CN" sz="2000" b="1" i="1" dirty="0">
                <a:latin typeface="微软雅黑" panose="020B0503020204020204" pitchFamily="34" charset="-122"/>
                <a:ea typeface="微软雅黑" panose="020B0503020204020204" pitchFamily="34" charset="-122"/>
              </a:rPr>
              <a:t>M</a:t>
            </a:r>
            <a:r>
              <a:rPr lang="en-US" altLang="zh-CN" sz="2000" b="1" dirty="0">
                <a:latin typeface="微软雅黑" panose="020B0503020204020204" pitchFamily="34" charset="-122"/>
                <a:ea typeface="微软雅黑" panose="020B0503020204020204" pitchFamily="34" charset="-122"/>
              </a:rPr>
              <a:t> </a:t>
            </a:r>
            <a:r>
              <a:rPr lang="zh-CN" altLang="en-US" sz="2000" b="1" dirty="0">
                <a:latin typeface="微软雅黑" panose="020B0503020204020204" pitchFamily="34" charset="-122"/>
                <a:ea typeface="微软雅黑" panose="020B0503020204020204" pitchFamily="34" charset="-122"/>
              </a:rPr>
              <a:t>的后面发送出去。发送的数据是：</a:t>
            </a:r>
            <a:r>
              <a:rPr lang="en-US" altLang="zh-CN" sz="2000" b="1" dirty="0">
                <a:latin typeface="微软雅黑" panose="020B0503020204020204" pitchFamily="34" charset="-122"/>
                <a:ea typeface="微软雅黑" panose="020B0503020204020204" pitchFamily="34" charset="-122"/>
              </a:rPr>
              <a:t>2</a:t>
            </a:r>
            <a:r>
              <a:rPr lang="en-US" altLang="zh-CN" sz="2000" b="1" i="1" baseline="30000" dirty="0">
                <a:latin typeface="微软雅黑" panose="020B0503020204020204" pitchFamily="34" charset="-122"/>
                <a:ea typeface="微软雅黑" panose="020B0503020204020204" pitchFamily="34" charset="-122"/>
              </a:rPr>
              <a:t>n</a:t>
            </a:r>
            <a:r>
              <a:rPr lang="en-US" altLang="zh-CN" sz="2000" b="1" i="1" dirty="0">
                <a:latin typeface="微软雅黑" panose="020B0503020204020204" pitchFamily="34" charset="-122"/>
                <a:ea typeface="微软雅黑" panose="020B0503020204020204" pitchFamily="34" charset="-122"/>
              </a:rPr>
              <a:t>M</a:t>
            </a:r>
            <a:r>
              <a:rPr lang="en-US" altLang="zh-CN" sz="2000" b="1" dirty="0">
                <a:latin typeface="微软雅黑" panose="020B0503020204020204" pitchFamily="34" charset="-122"/>
                <a:ea typeface="微软雅黑" panose="020B0503020204020204" pitchFamily="34" charset="-122"/>
              </a:rPr>
              <a:t> + </a:t>
            </a:r>
            <a:r>
              <a:rPr lang="en-US" altLang="zh-CN" sz="2000" b="1" i="1" dirty="0" smtClean="0">
                <a:latin typeface="微软雅黑" panose="020B0503020204020204" pitchFamily="34" charset="-122"/>
                <a:ea typeface="微软雅黑" panose="020B0503020204020204" pitchFamily="34" charset="-122"/>
              </a:rPr>
              <a:t>R</a:t>
            </a:r>
            <a:r>
              <a:rPr lang="zh-CN" altLang="en-US" sz="2000" b="1" dirty="0" smtClean="0">
                <a:latin typeface="微软雅黑" panose="020B0503020204020204" pitchFamily="34" charset="-122"/>
                <a:ea typeface="微软雅黑" panose="020B0503020204020204" pitchFamily="34" charset="-122"/>
              </a:rPr>
              <a:t>，即</a:t>
            </a:r>
            <a:r>
              <a:rPr lang="zh-CN" altLang="en-US" sz="2000" b="1" dirty="0">
                <a:latin typeface="微软雅黑" panose="020B0503020204020204" pitchFamily="34" charset="-122"/>
                <a:ea typeface="微软雅黑" panose="020B0503020204020204" pitchFamily="34" charset="-122"/>
              </a:rPr>
              <a:t>：</a:t>
            </a:r>
            <a:r>
              <a:rPr lang="en-US" altLang="zh-CN" sz="2000" b="1" dirty="0">
                <a:latin typeface="微软雅黑" panose="020B0503020204020204" pitchFamily="34" charset="-122"/>
                <a:ea typeface="微软雅黑" panose="020B0503020204020204" pitchFamily="34" charset="-122"/>
              </a:rPr>
              <a:t>101001001</a:t>
            </a:r>
            <a:r>
              <a:rPr lang="zh-CN" altLang="en-US" sz="2000" b="1" dirty="0">
                <a:latin typeface="微软雅黑" panose="020B0503020204020204" pitchFamily="34" charset="-122"/>
                <a:ea typeface="微软雅黑" panose="020B0503020204020204" pitchFamily="34" charset="-122"/>
              </a:rPr>
              <a:t>，共 </a:t>
            </a:r>
            <a:r>
              <a:rPr lang="en-US" altLang="zh-CN" sz="2000" b="1" dirty="0">
                <a:latin typeface="微软雅黑" panose="020B0503020204020204" pitchFamily="34" charset="-122"/>
                <a:ea typeface="微软雅黑" panose="020B0503020204020204" pitchFamily="34" charset="-122"/>
              </a:rPr>
              <a:t>(</a:t>
            </a:r>
            <a:r>
              <a:rPr lang="en-US" altLang="zh-CN" sz="2000" b="1" i="1" dirty="0">
                <a:latin typeface="微软雅黑" panose="020B0503020204020204" pitchFamily="34" charset="-122"/>
                <a:ea typeface="微软雅黑" panose="020B0503020204020204" pitchFamily="34" charset="-122"/>
              </a:rPr>
              <a:t>k </a:t>
            </a:r>
            <a:r>
              <a:rPr lang="en-US" altLang="zh-CN" sz="2000" b="1" dirty="0">
                <a:latin typeface="微软雅黑" panose="020B0503020204020204" pitchFamily="34" charset="-122"/>
                <a:ea typeface="微软雅黑" panose="020B0503020204020204" pitchFamily="34" charset="-122"/>
              </a:rPr>
              <a:t>+ </a:t>
            </a:r>
            <a:r>
              <a:rPr lang="en-US" altLang="zh-CN" sz="2000" b="1" i="1" dirty="0">
                <a:latin typeface="微软雅黑" panose="020B0503020204020204" pitchFamily="34" charset="-122"/>
                <a:ea typeface="微软雅黑" panose="020B0503020204020204" pitchFamily="34" charset="-122"/>
              </a:rPr>
              <a:t>n</a:t>
            </a:r>
            <a:r>
              <a:rPr lang="en-US" altLang="zh-CN" sz="2000" b="1" dirty="0">
                <a:latin typeface="微软雅黑" panose="020B0503020204020204" pitchFamily="34" charset="-122"/>
                <a:ea typeface="微软雅黑" panose="020B0503020204020204" pitchFamily="34" charset="-122"/>
              </a:rPr>
              <a:t>) </a:t>
            </a:r>
            <a:r>
              <a:rPr lang="zh-CN" altLang="en-US" sz="2000" b="1" dirty="0">
                <a:latin typeface="微软雅黑" panose="020B0503020204020204" pitchFamily="34" charset="-122"/>
                <a:ea typeface="微软雅黑" panose="020B0503020204020204" pitchFamily="34" charset="-122"/>
              </a:rPr>
              <a:t>位。 </a:t>
            </a:r>
            <a:endParaRPr lang="zh-CN" altLang="en-US" sz="2000" b="1"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Tm="2000"/>
    </mc:Choice>
    <mc:Fallback>
      <p:transition spd="slow" advTm="2000"/>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圆角矩形 43"/>
          <p:cNvSpPr/>
          <p:nvPr/>
        </p:nvSpPr>
        <p:spPr>
          <a:xfrm>
            <a:off x="466344" y="1028233"/>
            <a:ext cx="8129015" cy="3326970"/>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AutoShape 5"/>
          <p:cNvSpPr>
            <a:spLocks noChangeArrowheads="1"/>
          </p:cNvSpPr>
          <p:nvPr/>
        </p:nvSpPr>
        <p:spPr bwMode="auto">
          <a:xfrm>
            <a:off x="466344" y="627200"/>
            <a:ext cx="8129015" cy="308939"/>
          </a:xfrm>
          <a:prstGeom prst="roundRect">
            <a:avLst>
              <a:gd name="adj" fmla="val 16667"/>
            </a:avLst>
          </a:prstGeom>
          <a:solidFill>
            <a:srgbClr val="ABEBD7"/>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 name="矩形 5"/>
          <p:cNvSpPr/>
          <p:nvPr/>
        </p:nvSpPr>
        <p:spPr>
          <a:xfrm>
            <a:off x="616085" y="575816"/>
            <a:ext cx="2836226" cy="400110"/>
          </a:xfrm>
          <a:prstGeom prst="rect">
            <a:avLst/>
          </a:prstGeom>
        </p:spPr>
        <p:txBody>
          <a:bodyPr wrap="none">
            <a:spAutoFit/>
          </a:bodyPr>
          <a:lstStyle/>
          <a:p>
            <a:r>
              <a:rPr lang="en-US" altLang="zh-CN" sz="2000" b="1" dirty="0" smtClean="0">
                <a:latin typeface="微软雅黑" panose="020B0503020204020204" pitchFamily="34" charset="-122"/>
                <a:ea typeface="微软雅黑" panose="020B0503020204020204" pitchFamily="34" charset="-122"/>
              </a:rPr>
              <a:t>CRC </a:t>
            </a:r>
            <a:r>
              <a:rPr lang="zh-CN" altLang="en-US" sz="2000" b="1" dirty="0" smtClean="0">
                <a:latin typeface="微软雅黑" panose="020B0503020204020204" pitchFamily="34" charset="-122"/>
                <a:ea typeface="微软雅黑" panose="020B0503020204020204" pitchFamily="34" charset="-122"/>
              </a:rPr>
              <a:t>冗余码</a:t>
            </a:r>
            <a:r>
              <a:rPr lang="zh-CN" altLang="en-US" sz="2000" b="1" dirty="0">
                <a:latin typeface="微软雅黑" panose="020B0503020204020204" pitchFamily="34" charset="-122"/>
                <a:ea typeface="微软雅黑" panose="020B0503020204020204" pitchFamily="34" charset="-122"/>
              </a:rPr>
              <a:t>的</a:t>
            </a:r>
            <a:r>
              <a:rPr lang="zh-CN" altLang="en-US" sz="2000" b="1" dirty="0" smtClean="0">
                <a:latin typeface="微软雅黑" panose="020B0503020204020204" pitchFamily="34" charset="-122"/>
                <a:ea typeface="微软雅黑" panose="020B0503020204020204" pitchFamily="34" charset="-122"/>
              </a:rPr>
              <a:t>计算举例</a:t>
            </a:r>
            <a:endParaRPr lang="zh-CN" altLang="en-US" sz="2000" b="1" dirty="0">
              <a:latin typeface="微软雅黑" panose="020B0503020204020204" pitchFamily="34" charset="-122"/>
              <a:ea typeface="微软雅黑" panose="020B0503020204020204" pitchFamily="34" charset="-122"/>
            </a:endParaRPr>
          </a:p>
        </p:txBody>
      </p:sp>
      <p:grpSp>
        <p:nvGrpSpPr>
          <p:cNvPr id="8" name="组合 7"/>
          <p:cNvGrpSpPr/>
          <p:nvPr/>
        </p:nvGrpSpPr>
        <p:grpSpPr>
          <a:xfrm>
            <a:off x="2660204" y="1118782"/>
            <a:ext cx="5586506" cy="3122156"/>
            <a:chOff x="669696" y="1204869"/>
            <a:chExt cx="8778542" cy="5056277"/>
          </a:xfrm>
        </p:grpSpPr>
        <p:sp>
          <p:nvSpPr>
            <p:cNvPr id="9" name="Rectangle 4"/>
            <p:cNvSpPr>
              <a:spLocks noChangeArrowheads="1"/>
            </p:cNvSpPr>
            <p:nvPr/>
          </p:nvSpPr>
          <p:spPr bwMode="auto">
            <a:xfrm>
              <a:off x="669696" y="1645619"/>
              <a:ext cx="1160847" cy="384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500" b="1" i="1" dirty="0" smtClean="0">
                  <a:solidFill>
                    <a:srgbClr val="CC00CC"/>
                  </a:solidFill>
                  <a:latin typeface="微软雅黑" panose="020B0503020204020204" pitchFamily="34" charset="-122"/>
                  <a:ea typeface="微软雅黑" panose="020B0503020204020204" pitchFamily="34" charset="-122"/>
                </a:rPr>
                <a:t>P</a:t>
              </a:r>
              <a:r>
                <a:rPr lang="en-US" altLang="zh-CN" sz="1500" b="1" dirty="0" smtClean="0">
                  <a:solidFill>
                    <a:srgbClr val="CC00CC"/>
                  </a:solidFill>
                  <a:latin typeface="微软雅黑" panose="020B0503020204020204" pitchFamily="34" charset="-122"/>
                  <a:ea typeface="微软雅黑" panose="020B0503020204020204" pitchFamily="34" charset="-122"/>
                </a:rPr>
                <a:t> (</a:t>
              </a:r>
              <a:r>
                <a:rPr lang="zh-CN" altLang="en-US" sz="1500" b="1" dirty="0" smtClean="0">
                  <a:solidFill>
                    <a:srgbClr val="CC00CC"/>
                  </a:solidFill>
                  <a:latin typeface="微软雅黑" panose="020B0503020204020204" pitchFamily="34" charset="-122"/>
                  <a:ea typeface="微软雅黑" panose="020B0503020204020204" pitchFamily="34" charset="-122"/>
                </a:rPr>
                <a:t>除数</a:t>
              </a:r>
              <a:r>
                <a:rPr lang="en-US" altLang="zh-CN" sz="1500" b="1" dirty="0" smtClean="0">
                  <a:solidFill>
                    <a:srgbClr val="CC00CC"/>
                  </a:solidFill>
                  <a:latin typeface="微软雅黑" panose="020B0503020204020204" pitchFamily="34" charset="-122"/>
                  <a:ea typeface="微软雅黑" panose="020B0503020204020204" pitchFamily="34" charset="-122"/>
                </a:rPr>
                <a:t>)</a:t>
              </a:r>
              <a:endParaRPr lang="zh-CN" altLang="en-US" sz="1500" b="1" dirty="0">
                <a:solidFill>
                  <a:srgbClr val="CC00CC"/>
                </a:solidFill>
                <a:latin typeface="微软雅黑" panose="020B0503020204020204" pitchFamily="34" charset="-122"/>
                <a:ea typeface="微软雅黑" panose="020B0503020204020204" pitchFamily="34" charset="-122"/>
              </a:endParaRPr>
            </a:p>
          </p:txBody>
        </p:sp>
        <p:sp>
          <p:nvSpPr>
            <p:cNvPr id="10" name="Rectangle 5"/>
            <p:cNvSpPr>
              <a:spLocks noChangeArrowheads="1"/>
            </p:cNvSpPr>
            <p:nvPr/>
          </p:nvSpPr>
          <p:spPr bwMode="auto">
            <a:xfrm>
              <a:off x="2351435" y="1644427"/>
              <a:ext cx="767422" cy="384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500" b="1" dirty="0">
                  <a:latin typeface="微软雅黑" panose="020B0503020204020204" pitchFamily="34" charset="-122"/>
                  <a:ea typeface="微软雅黑" panose="020B0503020204020204" pitchFamily="34" charset="-122"/>
                </a:rPr>
                <a:t>1101</a:t>
              </a:r>
              <a:endParaRPr lang="en-US" altLang="zh-CN" sz="1500" b="1" dirty="0">
                <a:latin typeface="微软雅黑" panose="020B0503020204020204" pitchFamily="34" charset="-122"/>
                <a:ea typeface="微软雅黑" panose="020B0503020204020204" pitchFamily="34" charset="-122"/>
              </a:endParaRPr>
            </a:p>
          </p:txBody>
        </p:sp>
        <p:sp>
          <p:nvSpPr>
            <p:cNvPr id="11" name="Rectangle 6"/>
            <p:cNvSpPr>
              <a:spLocks noChangeArrowheads="1"/>
            </p:cNvSpPr>
            <p:nvPr/>
          </p:nvSpPr>
          <p:spPr bwMode="auto">
            <a:xfrm>
              <a:off x="4067523" y="1206277"/>
              <a:ext cx="1421987" cy="384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en-US" altLang="zh-CN" sz="1500" b="1" dirty="0" smtClean="0">
                  <a:latin typeface="微软雅黑" panose="020B0503020204020204" pitchFamily="34" charset="-122"/>
                  <a:ea typeface="微软雅黑" panose="020B0503020204020204" pitchFamily="34" charset="-122"/>
                </a:rPr>
                <a:t>110100</a:t>
              </a:r>
              <a:endParaRPr lang="en-US" altLang="zh-CN" sz="1500" b="1" dirty="0">
                <a:latin typeface="微软雅黑" panose="020B0503020204020204" pitchFamily="34" charset="-122"/>
                <a:ea typeface="微软雅黑" panose="020B0503020204020204" pitchFamily="34" charset="-122"/>
              </a:endParaRPr>
            </a:p>
          </p:txBody>
        </p:sp>
        <p:sp>
          <p:nvSpPr>
            <p:cNvPr id="12" name="Rectangle 7"/>
            <p:cNvSpPr>
              <a:spLocks noChangeArrowheads="1"/>
            </p:cNvSpPr>
            <p:nvPr/>
          </p:nvSpPr>
          <p:spPr bwMode="auto">
            <a:xfrm>
              <a:off x="3483322" y="1641251"/>
              <a:ext cx="2386013" cy="384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r>
                <a:rPr lang="en-US" altLang="zh-CN" sz="1500" b="1" dirty="0" smtClean="0">
                  <a:latin typeface="微软雅黑" panose="020B0503020204020204" pitchFamily="34" charset="-122"/>
                  <a:ea typeface="微软雅黑" panose="020B0503020204020204" pitchFamily="34" charset="-122"/>
                </a:rPr>
                <a:t>101001</a:t>
              </a:r>
              <a:r>
                <a:rPr lang="en-US" altLang="zh-CN" sz="1500" b="1" dirty="0" smtClean="0">
                  <a:solidFill>
                    <a:srgbClr val="CC00CC"/>
                  </a:solidFill>
                  <a:latin typeface="微软雅黑" panose="020B0503020204020204" pitchFamily="34" charset="-122"/>
                  <a:ea typeface="微软雅黑" panose="020B0503020204020204" pitchFamily="34" charset="-122"/>
                </a:rPr>
                <a:t>000</a:t>
              </a:r>
              <a:endParaRPr lang="en-US" altLang="zh-CN" sz="1500" b="1" dirty="0">
                <a:solidFill>
                  <a:srgbClr val="CC00CC"/>
                </a:solidFill>
                <a:latin typeface="微软雅黑" panose="020B0503020204020204" pitchFamily="34" charset="-122"/>
                <a:ea typeface="微软雅黑" panose="020B0503020204020204" pitchFamily="34" charset="-122"/>
              </a:endParaRPr>
            </a:p>
          </p:txBody>
        </p:sp>
        <p:sp>
          <p:nvSpPr>
            <p:cNvPr id="13" name="Rectangle 8"/>
            <p:cNvSpPr>
              <a:spLocks noChangeArrowheads="1"/>
            </p:cNvSpPr>
            <p:nvPr/>
          </p:nvSpPr>
          <p:spPr bwMode="auto">
            <a:xfrm>
              <a:off x="5993010" y="1664374"/>
              <a:ext cx="2316906" cy="3738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en-US" altLang="zh-CN" sz="1500" b="1" dirty="0" smtClean="0">
                  <a:solidFill>
                    <a:srgbClr val="CC00CC"/>
                  </a:solidFill>
                  <a:latin typeface="微软雅黑" panose="020B0503020204020204" pitchFamily="34" charset="-122"/>
                  <a:ea typeface="微软雅黑" panose="020B0503020204020204" pitchFamily="34" charset="-122"/>
                </a:rPr>
                <a:t>2</a:t>
              </a:r>
              <a:r>
                <a:rPr lang="en-US" altLang="zh-CN" sz="1500" b="1" i="1" baseline="30000" dirty="0" smtClean="0">
                  <a:solidFill>
                    <a:srgbClr val="CC00CC"/>
                  </a:solidFill>
                  <a:latin typeface="微软雅黑" panose="020B0503020204020204" pitchFamily="34" charset="-122"/>
                  <a:ea typeface="微软雅黑" panose="020B0503020204020204" pitchFamily="34" charset="-122"/>
                </a:rPr>
                <a:t>n</a:t>
              </a:r>
              <a:r>
                <a:rPr lang="en-US" altLang="zh-CN" sz="1500" b="1" i="1" dirty="0" smtClean="0">
                  <a:solidFill>
                    <a:srgbClr val="CC00CC"/>
                  </a:solidFill>
                  <a:latin typeface="微软雅黑" panose="020B0503020204020204" pitchFamily="34" charset="-122"/>
                  <a:ea typeface="微软雅黑" panose="020B0503020204020204" pitchFamily="34" charset="-122"/>
                </a:rPr>
                <a:t>M </a:t>
              </a:r>
              <a:r>
                <a:rPr lang="en-US" altLang="zh-CN" sz="1500" b="1" dirty="0">
                  <a:solidFill>
                    <a:srgbClr val="CC00CC"/>
                  </a:solidFill>
                  <a:latin typeface="微软雅黑" panose="020B0503020204020204" pitchFamily="34" charset="-122"/>
                  <a:ea typeface="微软雅黑" panose="020B0503020204020204" pitchFamily="34" charset="-122"/>
                </a:rPr>
                <a:t>(</a:t>
              </a:r>
              <a:r>
                <a:rPr lang="zh-CN" altLang="en-US" sz="1500" b="1" dirty="0">
                  <a:solidFill>
                    <a:srgbClr val="CC00CC"/>
                  </a:solidFill>
                  <a:latin typeface="微软雅黑" panose="020B0503020204020204" pitchFamily="34" charset="-122"/>
                  <a:ea typeface="微软雅黑" panose="020B0503020204020204" pitchFamily="34" charset="-122"/>
                </a:rPr>
                <a:t>被除数</a:t>
              </a:r>
              <a:r>
                <a:rPr lang="en-US" altLang="zh-CN" sz="1500" b="1" dirty="0" smtClean="0">
                  <a:solidFill>
                    <a:srgbClr val="CC00CC"/>
                  </a:solidFill>
                  <a:latin typeface="微软雅黑" panose="020B0503020204020204" pitchFamily="34" charset="-122"/>
                  <a:ea typeface="微软雅黑" panose="020B0503020204020204" pitchFamily="34" charset="-122"/>
                </a:rPr>
                <a:t>)</a:t>
              </a:r>
              <a:endParaRPr lang="en-US" altLang="zh-CN" sz="1500" b="1" dirty="0">
                <a:solidFill>
                  <a:srgbClr val="CC00CC"/>
                </a:solidFill>
                <a:latin typeface="微软雅黑" panose="020B0503020204020204" pitchFamily="34" charset="-122"/>
                <a:ea typeface="微软雅黑" panose="020B0503020204020204" pitchFamily="34" charset="-122"/>
              </a:endParaRPr>
            </a:p>
          </p:txBody>
        </p:sp>
        <p:sp>
          <p:nvSpPr>
            <p:cNvPr id="14" name="Rectangle 9"/>
            <p:cNvSpPr>
              <a:spLocks noChangeArrowheads="1"/>
            </p:cNvSpPr>
            <p:nvPr/>
          </p:nvSpPr>
          <p:spPr bwMode="auto">
            <a:xfrm>
              <a:off x="3483322" y="1993677"/>
              <a:ext cx="767422" cy="384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500" b="1">
                  <a:latin typeface="微软雅黑" panose="020B0503020204020204" pitchFamily="34" charset="-122"/>
                  <a:ea typeface="微软雅黑" panose="020B0503020204020204" pitchFamily="34" charset="-122"/>
                </a:rPr>
                <a:t>1101</a:t>
              </a:r>
              <a:endParaRPr lang="en-US" altLang="zh-CN" sz="1500" b="1">
                <a:latin typeface="微软雅黑" panose="020B0503020204020204" pitchFamily="34" charset="-122"/>
                <a:ea typeface="微软雅黑" panose="020B0503020204020204" pitchFamily="34" charset="-122"/>
              </a:endParaRPr>
            </a:p>
          </p:txBody>
        </p:sp>
        <p:sp>
          <p:nvSpPr>
            <p:cNvPr id="15" name="Rectangle 10"/>
            <p:cNvSpPr>
              <a:spLocks noChangeArrowheads="1"/>
            </p:cNvSpPr>
            <p:nvPr/>
          </p:nvSpPr>
          <p:spPr bwMode="auto">
            <a:xfrm>
              <a:off x="3691285" y="2395314"/>
              <a:ext cx="767422" cy="384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500" b="1" dirty="0" smtClean="0">
                  <a:latin typeface="微软雅黑" panose="020B0503020204020204" pitchFamily="34" charset="-122"/>
                  <a:ea typeface="微软雅黑" panose="020B0503020204020204" pitchFamily="34" charset="-122"/>
                </a:rPr>
                <a:t>1110</a:t>
              </a:r>
              <a:endParaRPr lang="en-US" altLang="zh-CN" sz="1500" b="1" dirty="0">
                <a:latin typeface="微软雅黑" panose="020B0503020204020204" pitchFamily="34" charset="-122"/>
                <a:ea typeface="微软雅黑" panose="020B0503020204020204" pitchFamily="34" charset="-122"/>
              </a:endParaRPr>
            </a:p>
          </p:txBody>
        </p:sp>
        <p:sp>
          <p:nvSpPr>
            <p:cNvPr id="16" name="Rectangle 11"/>
            <p:cNvSpPr>
              <a:spLocks noChangeArrowheads="1"/>
            </p:cNvSpPr>
            <p:nvPr/>
          </p:nvSpPr>
          <p:spPr bwMode="auto">
            <a:xfrm>
              <a:off x="3688109" y="2706463"/>
              <a:ext cx="767422" cy="384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500" b="1">
                  <a:latin typeface="微软雅黑" panose="020B0503020204020204" pitchFamily="34" charset="-122"/>
                  <a:ea typeface="微软雅黑" panose="020B0503020204020204" pitchFamily="34" charset="-122"/>
                </a:rPr>
                <a:t>1101</a:t>
              </a:r>
              <a:endParaRPr lang="en-US" altLang="zh-CN" sz="1500" b="1">
                <a:latin typeface="微软雅黑" panose="020B0503020204020204" pitchFamily="34" charset="-122"/>
                <a:ea typeface="微软雅黑" panose="020B0503020204020204" pitchFamily="34" charset="-122"/>
              </a:endParaRPr>
            </a:p>
          </p:txBody>
        </p:sp>
        <p:sp>
          <p:nvSpPr>
            <p:cNvPr id="17" name="Rectangle 12"/>
            <p:cNvSpPr>
              <a:spLocks noChangeArrowheads="1"/>
            </p:cNvSpPr>
            <p:nvPr/>
          </p:nvSpPr>
          <p:spPr bwMode="auto">
            <a:xfrm>
              <a:off x="3892897" y="3096989"/>
              <a:ext cx="767422" cy="384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500" b="1" dirty="0" smtClean="0">
                  <a:latin typeface="微软雅黑" panose="020B0503020204020204" pitchFamily="34" charset="-122"/>
                  <a:ea typeface="微软雅黑" panose="020B0503020204020204" pitchFamily="34" charset="-122"/>
                </a:rPr>
                <a:t>0111</a:t>
              </a:r>
              <a:endParaRPr lang="en-US" altLang="zh-CN" sz="1500" b="1" dirty="0">
                <a:latin typeface="微软雅黑" panose="020B0503020204020204" pitchFamily="34" charset="-122"/>
                <a:ea typeface="微软雅黑" panose="020B0503020204020204" pitchFamily="34" charset="-122"/>
              </a:endParaRPr>
            </a:p>
          </p:txBody>
        </p:sp>
        <p:sp>
          <p:nvSpPr>
            <p:cNvPr id="18" name="Rectangle 13"/>
            <p:cNvSpPr>
              <a:spLocks noChangeArrowheads="1"/>
            </p:cNvSpPr>
            <p:nvPr/>
          </p:nvSpPr>
          <p:spPr bwMode="auto">
            <a:xfrm>
              <a:off x="3892897" y="3401788"/>
              <a:ext cx="767422" cy="384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500" b="1" dirty="0" smtClean="0">
                  <a:latin typeface="微软雅黑" panose="020B0503020204020204" pitchFamily="34" charset="-122"/>
                  <a:ea typeface="微软雅黑" panose="020B0503020204020204" pitchFamily="34" charset="-122"/>
                </a:rPr>
                <a:t>0000</a:t>
              </a:r>
              <a:endParaRPr lang="en-US" altLang="zh-CN" sz="1500" b="1" dirty="0">
                <a:latin typeface="微软雅黑" panose="020B0503020204020204" pitchFamily="34" charset="-122"/>
                <a:ea typeface="微软雅黑" panose="020B0503020204020204" pitchFamily="34" charset="-122"/>
              </a:endParaRPr>
            </a:p>
          </p:txBody>
        </p:sp>
        <p:sp>
          <p:nvSpPr>
            <p:cNvPr id="19" name="Rectangle 14"/>
            <p:cNvSpPr>
              <a:spLocks noChangeArrowheads="1"/>
            </p:cNvSpPr>
            <p:nvPr/>
          </p:nvSpPr>
          <p:spPr bwMode="auto">
            <a:xfrm>
              <a:off x="4086571" y="3787551"/>
              <a:ext cx="767422" cy="384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500" b="1" dirty="0" smtClean="0">
                  <a:latin typeface="微软雅黑" panose="020B0503020204020204" pitchFamily="34" charset="-122"/>
                  <a:ea typeface="微软雅黑" panose="020B0503020204020204" pitchFamily="34" charset="-122"/>
                </a:rPr>
                <a:t>1110</a:t>
              </a:r>
              <a:endParaRPr lang="en-US" altLang="zh-CN" sz="1500" b="1" dirty="0">
                <a:latin typeface="微软雅黑" panose="020B0503020204020204" pitchFamily="34" charset="-122"/>
                <a:ea typeface="微软雅黑" panose="020B0503020204020204" pitchFamily="34" charset="-122"/>
              </a:endParaRPr>
            </a:p>
          </p:txBody>
        </p:sp>
        <p:sp>
          <p:nvSpPr>
            <p:cNvPr id="20" name="Rectangle 15"/>
            <p:cNvSpPr>
              <a:spLocks noChangeArrowheads="1"/>
            </p:cNvSpPr>
            <p:nvPr/>
          </p:nvSpPr>
          <p:spPr bwMode="auto">
            <a:xfrm>
              <a:off x="4083397" y="4116166"/>
              <a:ext cx="767422" cy="384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500" b="1">
                  <a:latin typeface="微软雅黑" panose="020B0503020204020204" pitchFamily="34" charset="-122"/>
                  <a:ea typeface="微软雅黑" panose="020B0503020204020204" pitchFamily="34" charset="-122"/>
                </a:rPr>
                <a:t>1101</a:t>
              </a:r>
              <a:endParaRPr lang="en-US" altLang="zh-CN" sz="1500" b="1">
                <a:latin typeface="微软雅黑" panose="020B0503020204020204" pitchFamily="34" charset="-122"/>
                <a:ea typeface="微软雅黑" panose="020B0503020204020204" pitchFamily="34" charset="-122"/>
              </a:endParaRPr>
            </a:p>
          </p:txBody>
        </p:sp>
        <p:sp>
          <p:nvSpPr>
            <p:cNvPr id="21" name="Rectangle 16"/>
            <p:cNvSpPr>
              <a:spLocks noChangeArrowheads="1"/>
            </p:cNvSpPr>
            <p:nvPr/>
          </p:nvSpPr>
          <p:spPr bwMode="auto">
            <a:xfrm>
              <a:off x="4285011" y="4463826"/>
              <a:ext cx="767422" cy="384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500" b="1" dirty="0" smtClean="0">
                  <a:latin typeface="微软雅黑" panose="020B0503020204020204" pitchFamily="34" charset="-122"/>
                  <a:ea typeface="微软雅黑" panose="020B0503020204020204" pitchFamily="34" charset="-122"/>
                </a:rPr>
                <a:t>0110</a:t>
              </a:r>
              <a:endParaRPr lang="en-US" altLang="zh-CN" sz="1500" b="1" dirty="0">
                <a:latin typeface="微软雅黑" panose="020B0503020204020204" pitchFamily="34" charset="-122"/>
                <a:ea typeface="微软雅黑" panose="020B0503020204020204" pitchFamily="34" charset="-122"/>
              </a:endParaRPr>
            </a:p>
          </p:txBody>
        </p:sp>
        <p:sp>
          <p:nvSpPr>
            <p:cNvPr id="22" name="Rectangle 17"/>
            <p:cNvSpPr>
              <a:spLocks noChangeArrowheads="1"/>
            </p:cNvSpPr>
            <p:nvPr/>
          </p:nvSpPr>
          <p:spPr bwMode="auto">
            <a:xfrm>
              <a:off x="4285011" y="4787677"/>
              <a:ext cx="767422" cy="384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500" b="1" dirty="0" smtClean="0">
                  <a:latin typeface="微软雅黑" panose="020B0503020204020204" pitchFamily="34" charset="-122"/>
                  <a:ea typeface="微软雅黑" panose="020B0503020204020204" pitchFamily="34" charset="-122"/>
                </a:rPr>
                <a:t>0000</a:t>
              </a:r>
              <a:endParaRPr lang="en-US" altLang="zh-CN" sz="1500" b="1" dirty="0">
                <a:latin typeface="微软雅黑" panose="020B0503020204020204" pitchFamily="34" charset="-122"/>
                <a:ea typeface="微软雅黑" panose="020B0503020204020204" pitchFamily="34" charset="-122"/>
              </a:endParaRPr>
            </a:p>
          </p:txBody>
        </p:sp>
        <p:sp>
          <p:nvSpPr>
            <p:cNvPr id="23" name="Rectangle 18"/>
            <p:cNvSpPr>
              <a:spLocks noChangeArrowheads="1"/>
            </p:cNvSpPr>
            <p:nvPr/>
          </p:nvSpPr>
          <p:spPr bwMode="auto">
            <a:xfrm>
              <a:off x="4451021" y="5140103"/>
              <a:ext cx="767423" cy="384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500" b="1" dirty="0" smtClean="0">
                  <a:latin typeface="微软雅黑" panose="020B0503020204020204" pitchFamily="34" charset="-122"/>
                  <a:ea typeface="微软雅黑" panose="020B0503020204020204" pitchFamily="34" charset="-122"/>
                </a:rPr>
                <a:t>1100</a:t>
              </a:r>
              <a:endParaRPr lang="en-US" altLang="zh-CN" sz="1500" b="1" dirty="0">
                <a:latin typeface="微软雅黑" panose="020B0503020204020204" pitchFamily="34" charset="-122"/>
                <a:ea typeface="微软雅黑" panose="020B0503020204020204" pitchFamily="34" charset="-122"/>
              </a:endParaRPr>
            </a:p>
          </p:txBody>
        </p:sp>
        <p:sp>
          <p:nvSpPr>
            <p:cNvPr id="24" name="Rectangle 19"/>
            <p:cNvSpPr>
              <a:spLocks noChangeArrowheads="1"/>
            </p:cNvSpPr>
            <p:nvPr/>
          </p:nvSpPr>
          <p:spPr bwMode="auto">
            <a:xfrm>
              <a:off x="4448079" y="5467128"/>
              <a:ext cx="767423" cy="384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500" b="1" dirty="0">
                  <a:latin typeface="微软雅黑" panose="020B0503020204020204" pitchFamily="34" charset="-122"/>
                  <a:ea typeface="微软雅黑" panose="020B0503020204020204" pitchFamily="34" charset="-122"/>
                </a:rPr>
                <a:t>1101</a:t>
              </a:r>
              <a:endParaRPr lang="en-US" altLang="zh-CN" sz="1500" b="1" dirty="0">
                <a:latin typeface="微软雅黑" panose="020B0503020204020204" pitchFamily="34" charset="-122"/>
                <a:ea typeface="微软雅黑" panose="020B0503020204020204" pitchFamily="34" charset="-122"/>
              </a:endParaRPr>
            </a:p>
          </p:txBody>
        </p:sp>
        <p:sp>
          <p:nvSpPr>
            <p:cNvPr id="25" name="Rectangle 20"/>
            <p:cNvSpPr>
              <a:spLocks noChangeArrowheads="1"/>
            </p:cNvSpPr>
            <p:nvPr/>
          </p:nvSpPr>
          <p:spPr bwMode="auto">
            <a:xfrm>
              <a:off x="4689410" y="5876703"/>
              <a:ext cx="575567" cy="384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500" b="1" dirty="0" smtClean="0">
                  <a:solidFill>
                    <a:srgbClr val="C00000"/>
                  </a:solidFill>
                  <a:latin typeface="微软雅黑" panose="020B0503020204020204" pitchFamily="34" charset="-122"/>
                  <a:ea typeface="微软雅黑" panose="020B0503020204020204" pitchFamily="34" charset="-122"/>
                </a:rPr>
                <a:t>001</a:t>
              </a:r>
              <a:endParaRPr lang="en-US" altLang="zh-CN" sz="1500" b="1" dirty="0">
                <a:solidFill>
                  <a:srgbClr val="C00000"/>
                </a:solidFill>
                <a:latin typeface="微软雅黑" panose="020B0503020204020204" pitchFamily="34" charset="-122"/>
                <a:ea typeface="微软雅黑" panose="020B0503020204020204" pitchFamily="34" charset="-122"/>
              </a:endParaRPr>
            </a:p>
          </p:txBody>
        </p:sp>
        <p:sp>
          <p:nvSpPr>
            <p:cNvPr id="26" name="Rectangle 21"/>
            <p:cNvSpPr>
              <a:spLocks noChangeArrowheads="1"/>
            </p:cNvSpPr>
            <p:nvPr/>
          </p:nvSpPr>
          <p:spPr bwMode="auto">
            <a:xfrm>
              <a:off x="6071115" y="5846473"/>
              <a:ext cx="3377123" cy="3738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en-US" altLang="zh-CN" sz="1500" b="1" i="1" dirty="0" smtClean="0">
                  <a:solidFill>
                    <a:srgbClr val="CC00CC"/>
                  </a:solidFill>
                  <a:latin typeface="微软雅黑" panose="020B0503020204020204" pitchFamily="34" charset="-122"/>
                  <a:ea typeface="微软雅黑" panose="020B0503020204020204" pitchFamily="34" charset="-122"/>
                </a:rPr>
                <a:t>R</a:t>
              </a:r>
              <a:r>
                <a:rPr lang="en-US" altLang="zh-CN" sz="1500" b="1" dirty="0" smtClean="0">
                  <a:solidFill>
                    <a:srgbClr val="CC00CC"/>
                  </a:solidFill>
                  <a:latin typeface="微软雅黑" panose="020B0503020204020204" pitchFamily="34" charset="-122"/>
                  <a:ea typeface="微软雅黑" panose="020B0503020204020204" pitchFamily="34" charset="-122"/>
                </a:rPr>
                <a:t> </a:t>
              </a:r>
              <a:r>
                <a:rPr lang="en-US" altLang="zh-CN" sz="1500" b="1" dirty="0">
                  <a:solidFill>
                    <a:srgbClr val="CC00CC"/>
                  </a:solidFill>
                  <a:latin typeface="微软雅黑" panose="020B0503020204020204" pitchFamily="34" charset="-122"/>
                  <a:ea typeface="微软雅黑" panose="020B0503020204020204" pitchFamily="34" charset="-122"/>
                </a:rPr>
                <a:t>(</a:t>
              </a:r>
              <a:r>
                <a:rPr lang="zh-CN" altLang="en-US" sz="1500" b="1" dirty="0">
                  <a:solidFill>
                    <a:srgbClr val="CC00CC"/>
                  </a:solidFill>
                  <a:latin typeface="微软雅黑" panose="020B0503020204020204" pitchFamily="34" charset="-122"/>
                  <a:ea typeface="微软雅黑" panose="020B0503020204020204" pitchFamily="34" charset="-122"/>
                </a:rPr>
                <a:t>余数</a:t>
              </a:r>
              <a:r>
                <a:rPr lang="en-US" altLang="zh-CN" sz="1500" b="1" dirty="0">
                  <a:solidFill>
                    <a:srgbClr val="CC00CC"/>
                  </a:solidFill>
                  <a:latin typeface="微软雅黑" panose="020B0503020204020204" pitchFamily="34" charset="-122"/>
                  <a:ea typeface="微软雅黑" panose="020B0503020204020204" pitchFamily="34" charset="-122"/>
                </a:rPr>
                <a:t>)</a:t>
              </a:r>
              <a:r>
                <a:rPr lang="zh-CN" altLang="en-US" sz="1500" b="1" dirty="0">
                  <a:solidFill>
                    <a:srgbClr val="CC00CC"/>
                  </a:solidFill>
                  <a:latin typeface="微软雅黑" panose="020B0503020204020204" pitchFamily="34" charset="-122"/>
                  <a:ea typeface="微软雅黑" panose="020B0503020204020204" pitchFamily="34" charset="-122"/>
                </a:rPr>
                <a:t>，作为 </a:t>
              </a:r>
              <a:r>
                <a:rPr lang="en-US" altLang="zh-CN" sz="1500" b="1" dirty="0">
                  <a:solidFill>
                    <a:srgbClr val="CC00CC"/>
                  </a:solidFill>
                  <a:latin typeface="微软雅黑" panose="020B0503020204020204" pitchFamily="34" charset="-122"/>
                  <a:ea typeface="微软雅黑" panose="020B0503020204020204" pitchFamily="34" charset="-122"/>
                </a:rPr>
                <a:t>FCS</a:t>
              </a:r>
              <a:endParaRPr lang="en-US" altLang="zh-CN" sz="1500" b="1" dirty="0">
                <a:solidFill>
                  <a:srgbClr val="CC00CC"/>
                </a:solidFill>
                <a:latin typeface="微软雅黑" panose="020B0503020204020204" pitchFamily="34" charset="-122"/>
                <a:ea typeface="微软雅黑" panose="020B0503020204020204" pitchFamily="34" charset="-122"/>
              </a:endParaRPr>
            </a:p>
          </p:txBody>
        </p:sp>
        <p:sp>
          <p:nvSpPr>
            <p:cNvPr id="27" name="Freeform 22"/>
            <p:cNvSpPr/>
            <p:nvPr/>
          </p:nvSpPr>
          <p:spPr bwMode="auto">
            <a:xfrm>
              <a:off x="3199160" y="1626964"/>
              <a:ext cx="2600325" cy="454025"/>
            </a:xfrm>
            <a:custGeom>
              <a:avLst/>
              <a:gdLst>
                <a:gd name="T0" fmla="*/ 0 w 944"/>
                <a:gd name="T1" fmla="*/ 2147483647 h 134"/>
                <a:gd name="T2" fmla="*/ 2147483647 w 944"/>
                <a:gd name="T3" fmla="*/ 2147483647 h 134"/>
                <a:gd name="T4" fmla="*/ 2147483647 w 944"/>
                <a:gd name="T5" fmla="*/ 2147483647 h 134"/>
                <a:gd name="T6" fmla="*/ 2147483647 w 944"/>
                <a:gd name="T7" fmla="*/ 2147483647 h 134"/>
                <a:gd name="T8" fmla="*/ 2147483647 w 944"/>
                <a:gd name="T9" fmla="*/ 2147483647 h 134"/>
                <a:gd name="T10" fmla="*/ 2147483647 w 944"/>
                <a:gd name="T11" fmla="*/ 2147483647 h 134"/>
                <a:gd name="T12" fmla="*/ 2147483647 w 944"/>
                <a:gd name="T13" fmla="*/ 2147483647 h 134"/>
                <a:gd name="T14" fmla="*/ 2147483647 w 944"/>
                <a:gd name="T15" fmla="*/ 2147483647 h 134"/>
                <a:gd name="T16" fmla="*/ 2147483647 w 944"/>
                <a:gd name="T17" fmla="*/ 2147483647 h 134"/>
                <a:gd name="T18" fmla="*/ 2147483647 w 944"/>
                <a:gd name="T19" fmla="*/ 2147483647 h 134"/>
                <a:gd name="T20" fmla="*/ 2147483647 w 944"/>
                <a:gd name="T21" fmla="*/ 2147483647 h 134"/>
                <a:gd name="T22" fmla="*/ 2147483647 w 944"/>
                <a:gd name="T23" fmla="*/ 2147483647 h 134"/>
                <a:gd name="T24" fmla="*/ 2147483647 w 944"/>
                <a:gd name="T25" fmla="*/ 2147483647 h 134"/>
                <a:gd name="T26" fmla="*/ 2147483647 w 944"/>
                <a:gd name="T27" fmla="*/ 2147483647 h 134"/>
                <a:gd name="T28" fmla="*/ 2147483647 w 944"/>
                <a:gd name="T29" fmla="*/ 2147483647 h 134"/>
                <a:gd name="T30" fmla="*/ 2147483647 w 944"/>
                <a:gd name="T31" fmla="*/ 2147483647 h 134"/>
                <a:gd name="T32" fmla="*/ 2147483647 w 944"/>
                <a:gd name="T33" fmla="*/ 2147483647 h 134"/>
                <a:gd name="T34" fmla="*/ 2147483647 w 944"/>
                <a:gd name="T35" fmla="*/ 2147483647 h 134"/>
                <a:gd name="T36" fmla="*/ 2147483647 w 944"/>
                <a:gd name="T37" fmla="*/ 0 h 134"/>
                <a:gd name="T38" fmla="*/ 2147483647 w 944"/>
                <a:gd name="T39" fmla="*/ 0 h 134"/>
                <a:gd name="T40" fmla="*/ 2147483647 w 944"/>
                <a:gd name="T41" fmla="*/ 0 h 134"/>
                <a:gd name="T42" fmla="*/ 2147483647 w 944"/>
                <a:gd name="T43" fmla="*/ 0 h 134"/>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944" h="134">
                  <a:moveTo>
                    <a:pt x="0" y="134"/>
                  </a:moveTo>
                  <a:lnTo>
                    <a:pt x="4" y="134"/>
                  </a:lnTo>
                  <a:lnTo>
                    <a:pt x="4" y="129"/>
                  </a:lnTo>
                  <a:lnTo>
                    <a:pt x="13" y="129"/>
                  </a:lnTo>
                  <a:lnTo>
                    <a:pt x="18" y="125"/>
                  </a:lnTo>
                  <a:lnTo>
                    <a:pt x="22" y="120"/>
                  </a:lnTo>
                  <a:lnTo>
                    <a:pt x="31" y="111"/>
                  </a:lnTo>
                  <a:lnTo>
                    <a:pt x="36" y="103"/>
                  </a:lnTo>
                  <a:lnTo>
                    <a:pt x="40" y="94"/>
                  </a:lnTo>
                  <a:lnTo>
                    <a:pt x="45" y="80"/>
                  </a:lnTo>
                  <a:lnTo>
                    <a:pt x="45" y="67"/>
                  </a:lnTo>
                  <a:lnTo>
                    <a:pt x="45" y="54"/>
                  </a:lnTo>
                  <a:lnTo>
                    <a:pt x="40" y="45"/>
                  </a:lnTo>
                  <a:lnTo>
                    <a:pt x="36" y="31"/>
                  </a:lnTo>
                  <a:lnTo>
                    <a:pt x="31" y="22"/>
                  </a:lnTo>
                  <a:lnTo>
                    <a:pt x="27" y="18"/>
                  </a:lnTo>
                  <a:lnTo>
                    <a:pt x="18" y="9"/>
                  </a:lnTo>
                  <a:lnTo>
                    <a:pt x="13" y="5"/>
                  </a:lnTo>
                  <a:lnTo>
                    <a:pt x="9" y="0"/>
                  </a:lnTo>
                  <a:lnTo>
                    <a:pt x="944" y="0"/>
                  </a:lnTo>
                </a:path>
              </a:pathLst>
            </a:custGeom>
            <a:noFill/>
            <a:ln w="28575" cmpd="sng">
              <a:solidFill>
                <a:schemeClr val="tx1"/>
              </a:solidFill>
              <a:prstDash val="solid"/>
              <a:round/>
            </a:ln>
            <a:extLst>
              <a:ext uri="{909E8E84-426E-40DD-AFC4-6F175D3DCCD1}">
                <a14:hiddenFill xmlns:a14="http://schemas.microsoft.com/office/drawing/2010/main">
                  <a:solidFill>
                    <a:srgbClr val="FFFFFF"/>
                  </a:solidFill>
                </a14:hiddenFill>
              </a:ext>
            </a:extLst>
          </p:spPr>
          <p:txBody>
            <a:bodyPr/>
            <a:lstStyle/>
            <a:p>
              <a:endParaRPr lang="zh-CN" altLang="en-US" sz="1500">
                <a:latin typeface="微软雅黑" panose="020B0503020204020204" pitchFamily="34" charset="-122"/>
                <a:ea typeface="微软雅黑" panose="020B0503020204020204" pitchFamily="34" charset="-122"/>
              </a:endParaRPr>
            </a:p>
          </p:txBody>
        </p:sp>
        <p:sp>
          <p:nvSpPr>
            <p:cNvPr id="28" name="Line 23"/>
            <p:cNvSpPr>
              <a:spLocks noChangeShapeType="1"/>
            </p:cNvSpPr>
            <p:nvPr/>
          </p:nvSpPr>
          <p:spPr bwMode="auto">
            <a:xfrm>
              <a:off x="1937097" y="1836514"/>
              <a:ext cx="344488" cy="0"/>
            </a:xfrm>
            <a:prstGeom prst="line">
              <a:avLst/>
            </a:prstGeom>
            <a:noFill/>
            <a:ln w="38100">
              <a:solidFill>
                <a:srgbClr val="0000FF"/>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500">
                <a:latin typeface="微软雅黑" panose="020B0503020204020204" pitchFamily="34" charset="-122"/>
                <a:ea typeface="微软雅黑" panose="020B0503020204020204" pitchFamily="34" charset="-122"/>
              </a:endParaRPr>
            </a:p>
          </p:txBody>
        </p:sp>
        <p:sp>
          <p:nvSpPr>
            <p:cNvPr id="29" name="Line 24"/>
            <p:cNvSpPr>
              <a:spLocks noChangeShapeType="1"/>
            </p:cNvSpPr>
            <p:nvPr/>
          </p:nvSpPr>
          <p:spPr bwMode="auto">
            <a:xfrm>
              <a:off x="4333979" y="1991047"/>
              <a:ext cx="19050" cy="438149"/>
            </a:xfrm>
            <a:prstGeom prst="line">
              <a:avLst/>
            </a:prstGeom>
            <a:noFill/>
            <a:ln w="28575">
              <a:solidFill>
                <a:srgbClr val="0000FF"/>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500">
                <a:latin typeface="微软雅黑" panose="020B0503020204020204" pitchFamily="34" charset="-122"/>
                <a:ea typeface="微软雅黑" panose="020B0503020204020204" pitchFamily="34" charset="-122"/>
              </a:endParaRPr>
            </a:p>
          </p:txBody>
        </p:sp>
        <p:sp>
          <p:nvSpPr>
            <p:cNvPr id="30" name="Line 25"/>
            <p:cNvSpPr>
              <a:spLocks noChangeShapeType="1"/>
            </p:cNvSpPr>
            <p:nvPr/>
          </p:nvSpPr>
          <p:spPr bwMode="auto">
            <a:xfrm>
              <a:off x="4518128" y="1978347"/>
              <a:ext cx="15876" cy="1141413"/>
            </a:xfrm>
            <a:prstGeom prst="line">
              <a:avLst/>
            </a:prstGeom>
            <a:noFill/>
            <a:ln w="28575">
              <a:solidFill>
                <a:srgbClr val="0000FF"/>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500">
                <a:latin typeface="微软雅黑" panose="020B0503020204020204" pitchFamily="34" charset="-122"/>
                <a:ea typeface="微软雅黑" panose="020B0503020204020204" pitchFamily="34" charset="-122"/>
              </a:endParaRPr>
            </a:p>
          </p:txBody>
        </p:sp>
        <p:sp>
          <p:nvSpPr>
            <p:cNvPr id="31" name="Line 26"/>
            <p:cNvSpPr>
              <a:spLocks noChangeShapeType="1"/>
            </p:cNvSpPr>
            <p:nvPr/>
          </p:nvSpPr>
          <p:spPr bwMode="auto">
            <a:xfrm>
              <a:off x="4675650" y="1991047"/>
              <a:ext cx="25400" cy="1765301"/>
            </a:xfrm>
            <a:prstGeom prst="line">
              <a:avLst/>
            </a:prstGeom>
            <a:noFill/>
            <a:ln w="28575">
              <a:solidFill>
                <a:srgbClr val="0000FF"/>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500">
                <a:latin typeface="微软雅黑" panose="020B0503020204020204" pitchFamily="34" charset="-122"/>
                <a:ea typeface="微软雅黑" panose="020B0503020204020204" pitchFamily="34" charset="-122"/>
              </a:endParaRPr>
            </a:p>
          </p:txBody>
        </p:sp>
        <p:sp>
          <p:nvSpPr>
            <p:cNvPr id="32" name="Line 27"/>
            <p:cNvSpPr>
              <a:spLocks noChangeShapeType="1"/>
            </p:cNvSpPr>
            <p:nvPr/>
          </p:nvSpPr>
          <p:spPr bwMode="auto">
            <a:xfrm>
              <a:off x="4861388" y="1991047"/>
              <a:ext cx="33337" cy="2439988"/>
            </a:xfrm>
            <a:prstGeom prst="line">
              <a:avLst/>
            </a:prstGeom>
            <a:noFill/>
            <a:ln w="28575">
              <a:solidFill>
                <a:srgbClr val="0000FF"/>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500">
                <a:latin typeface="微软雅黑" panose="020B0503020204020204" pitchFamily="34" charset="-122"/>
                <a:ea typeface="微软雅黑" panose="020B0503020204020204" pitchFamily="34" charset="-122"/>
              </a:endParaRPr>
            </a:p>
          </p:txBody>
        </p:sp>
        <p:sp>
          <p:nvSpPr>
            <p:cNvPr id="33" name="Line 28"/>
            <p:cNvSpPr>
              <a:spLocks noChangeShapeType="1"/>
            </p:cNvSpPr>
            <p:nvPr/>
          </p:nvSpPr>
          <p:spPr bwMode="auto">
            <a:xfrm>
              <a:off x="3492039" y="2379622"/>
              <a:ext cx="757237" cy="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500">
                <a:latin typeface="微软雅黑" panose="020B0503020204020204" pitchFamily="34" charset="-122"/>
                <a:ea typeface="微软雅黑" panose="020B0503020204020204" pitchFamily="34" charset="-122"/>
              </a:endParaRPr>
            </a:p>
          </p:txBody>
        </p:sp>
        <p:sp>
          <p:nvSpPr>
            <p:cNvPr id="34" name="Line 29"/>
            <p:cNvSpPr>
              <a:spLocks noChangeShapeType="1"/>
            </p:cNvSpPr>
            <p:nvPr/>
          </p:nvSpPr>
          <p:spPr bwMode="auto">
            <a:xfrm>
              <a:off x="3686881" y="3092410"/>
              <a:ext cx="757239" cy="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500">
                <a:latin typeface="微软雅黑" panose="020B0503020204020204" pitchFamily="34" charset="-122"/>
                <a:ea typeface="微软雅黑" panose="020B0503020204020204" pitchFamily="34" charset="-122"/>
              </a:endParaRPr>
            </a:p>
          </p:txBody>
        </p:sp>
        <p:sp>
          <p:nvSpPr>
            <p:cNvPr id="35" name="Line 30"/>
            <p:cNvSpPr>
              <a:spLocks noChangeShapeType="1"/>
            </p:cNvSpPr>
            <p:nvPr/>
          </p:nvSpPr>
          <p:spPr bwMode="auto">
            <a:xfrm>
              <a:off x="3859530" y="3779798"/>
              <a:ext cx="758826" cy="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500">
                <a:latin typeface="微软雅黑" panose="020B0503020204020204" pitchFamily="34" charset="-122"/>
                <a:ea typeface="微软雅黑" panose="020B0503020204020204" pitchFamily="34" charset="-122"/>
              </a:endParaRPr>
            </a:p>
          </p:txBody>
        </p:sp>
        <p:sp>
          <p:nvSpPr>
            <p:cNvPr id="36" name="Line 31"/>
            <p:cNvSpPr>
              <a:spLocks noChangeShapeType="1"/>
            </p:cNvSpPr>
            <p:nvPr/>
          </p:nvSpPr>
          <p:spPr bwMode="auto">
            <a:xfrm>
              <a:off x="4107210" y="4467185"/>
              <a:ext cx="757237" cy="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500">
                <a:latin typeface="微软雅黑" panose="020B0503020204020204" pitchFamily="34" charset="-122"/>
                <a:ea typeface="微软雅黑" panose="020B0503020204020204" pitchFamily="34" charset="-122"/>
              </a:endParaRPr>
            </a:p>
          </p:txBody>
        </p:sp>
        <p:sp>
          <p:nvSpPr>
            <p:cNvPr id="37" name="Line 32"/>
            <p:cNvSpPr>
              <a:spLocks noChangeShapeType="1"/>
            </p:cNvSpPr>
            <p:nvPr/>
          </p:nvSpPr>
          <p:spPr bwMode="auto">
            <a:xfrm>
              <a:off x="4244483" y="5141873"/>
              <a:ext cx="758826" cy="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500">
                <a:latin typeface="微软雅黑" panose="020B0503020204020204" pitchFamily="34" charset="-122"/>
                <a:ea typeface="微软雅黑" panose="020B0503020204020204" pitchFamily="34" charset="-122"/>
              </a:endParaRPr>
            </a:p>
          </p:txBody>
        </p:sp>
        <p:sp>
          <p:nvSpPr>
            <p:cNvPr id="38" name="Line 33"/>
            <p:cNvSpPr>
              <a:spLocks noChangeShapeType="1"/>
            </p:cNvSpPr>
            <p:nvPr/>
          </p:nvSpPr>
          <p:spPr bwMode="auto">
            <a:xfrm>
              <a:off x="4519547" y="5860827"/>
              <a:ext cx="757238" cy="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500">
                <a:latin typeface="微软雅黑" panose="020B0503020204020204" pitchFamily="34" charset="-122"/>
                <a:ea typeface="微软雅黑" panose="020B0503020204020204" pitchFamily="34" charset="-122"/>
              </a:endParaRPr>
            </a:p>
          </p:txBody>
        </p:sp>
        <p:sp>
          <p:nvSpPr>
            <p:cNvPr id="39" name="Line 35"/>
            <p:cNvSpPr>
              <a:spLocks noChangeShapeType="1"/>
            </p:cNvSpPr>
            <p:nvPr/>
          </p:nvSpPr>
          <p:spPr bwMode="auto">
            <a:xfrm>
              <a:off x="5047606" y="1992635"/>
              <a:ext cx="39687" cy="3182937"/>
            </a:xfrm>
            <a:prstGeom prst="line">
              <a:avLst/>
            </a:prstGeom>
            <a:noFill/>
            <a:ln w="28575">
              <a:solidFill>
                <a:srgbClr val="0000FF"/>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500">
                <a:latin typeface="微软雅黑" panose="020B0503020204020204" pitchFamily="34" charset="-122"/>
                <a:ea typeface="微软雅黑" panose="020B0503020204020204" pitchFamily="34" charset="-122"/>
              </a:endParaRPr>
            </a:p>
          </p:txBody>
        </p:sp>
        <p:sp>
          <p:nvSpPr>
            <p:cNvPr id="40" name="Line 38"/>
            <p:cNvSpPr>
              <a:spLocks noChangeShapeType="1"/>
            </p:cNvSpPr>
            <p:nvPr/>
          </p:nvSpPr>
          <p:spPr bwMode="auto">
            <a:xfrm flipH="1">
              <a:off x="5386636" y="1849214"/>
              <a:ext cx="504825" cy="0"/>
            </a:xfrm>
            <a:prstGeom prst="line">
              <a:avLst/>
            </a:prstGeom>
            <a:noFill/>
            <a:ln w="38100">
              <a:solidFill>
                <a:srgbClr val="0000FF"/>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500">
                <a:latin typeface="微软雅黑" panose="020B0503020204020204" pitchFamily="34" charset="-122"/>
                <a:ea typeface="微软雅黑" panose="020B0503020204020204" pitchFamily="34" charset="-122"/>
              </a:endParaRPr>
            </a:p>
          </p:txBody>
        </p:sp>
        <p:sp>
          <p:nvSpPr>
            <p:cNvPr id="41" name="Line 39"/>
            <p:cNvSpPr>
              <a:spLocks noChangeShapeType="1"/>
            </p:cNvSpPr>
            <p:nvPr/>
          </p:nvSpPr>
          <p:spPr bwMode="auto">
            <a:xfrm flipH="1">
              <a:off x="5489510" y="6037039"/>
              <a:ext cx="504825" cy="0"/>
            </a:xfrm>
            <a:prstGeom prst="line">
              <a:avLst/>
            </a:prstGeom>
            <a:noFill/>
            <a:ln w="57150">
              <a:solidFill>
                <a:srgbClr val="0000FF"/>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500">
                <a:latin typeface="微软雅黑" panose="020B0503020204020204" pitchFamily="34" charset="-122"/>
                <a:ea typeface="微软雅黑" panose="020B0503020204020204" pitchFamily="34" charset="-122"/>
              </a:endParaRPr>
            </a:p>
          </p:txBody>
        </p:sp>
        <p:sp>
          <p:nvSpPr>
            <p:cNvPr id="42" name="Rectangle 40"/>
            <p:cNvSpPr>
              <a:spLocks noChangeArrowheads="1"/>
            </p:cNvSpPr>
            <p:nvPr/>
          </p:nvSpPr>
          <p:spPr bwMode="auto">
            <a:xfrm>
              <a:off x="5978721" y="1204869"/>
              <a:ext cx="900993" cy="384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500" b="1" i="1" dirty="0" smtClean="0">
                  <a:solidFill>
                    <a:srgbClr val="CC00CC"/>
                  </a:solidFill>
                  <a:latin typeface="微软雅黑" panose="020B0503020204020204" pitchFamily="34" charset="-122"/>
                  <a:ea typeface="微软雅黑" panose="020B0503020204020204" pitchFamily="34" charset="-122"/>
                </a:rPr>
                <a:t>Q</a:t>
              </a:r>
              <a:r>
                <a:rPr lang="en-US" altLang="zh-CN" sz="1500" b="1" dirty="0" smtClean="0">
                  <a:solidFill>
                    <a:srgbClr val="CC00CC"/>
                  </a:solidFill>
                  <a:latin typeface="微软雅黑" panose="020B0503020204020204" pitchFamily="34" charset="-122"/>
                  <a:ea typeface="微软雅黑" panose="020B0503020204020204" pitchFamily="34" charset="-122"/>
                </a:rPr>
                <a:t> (</a:t>
              </a:r>
              <a:r>
                <a:rPr lang="zh-CN" altLang="en-US" sz="1500" b="1" dirty="0" smtClean="0">
                  <a:solidFill>
                    <a:srgbClr val="CC00CC"/>
                  </a:solidFill>
                  <a:latin typeface="微软雅黑" panose="020B0503020204020204" pitchFamily="34" charset="-122"/>
                  <a:ea typeface="微软雅黑" panose="020B0503020204020204" pitchFamily="34" charset="-122"/>
                </a:rPr>
                <a:t>商</a:t>
              </a:r>
              <a:r>
                <a:rPr lang="en-US" altLang="zh-CN" sz="1500" b="1" dirty="0" smtClean="0">
                  <a:solidFill>
                    <a:srgbClr val="CC00CC"/>
                  </a:solidFill>
                  <a:latin typeface="微软雅黑" panose="020B0503020204020204" pitchFamily="34" charset="-122"/>
                  <a:ea typeface="微软雅黑" panose="020B0503020204020204" pitchFamily="34" charset="-122"/>
                </a:rPr>
                <a:t>)</a:t>
              </a:r>
              <a:endParaRPr lang="zh-CN" altLang="en-US" sz="1500" b="1" dirty="0">
                <a:solidFill>
                  <a:srgbClr val="CC00CC"/>
                </a:solidFill>
                <a:latin typeface="微软雅黑" panose="020B0503020204020204" pitchFamily="34" charset="-122"/>
                <a:ea typeface="微软雅黑" panose="020B0503020204020204" pitchFamily="34" charset="-122"/>
              </a:endParaRPr>
            </a:p>
          </p:txBody>
        </p:sp>
        <p:sp>
          <p:nvSpPr>
            <p:cNvPr id="43" name="Line 41"/>
            <p:cNvSpPr>
              <a:spLocks noChangeShapeType="1"/>
            </p:cNvSpPr>
            <p:nvPr/>
          </p:nvSpPr>
          <p:spPr bwMode="auto">
            <a:xfrm flipH="1">
              <a:off x="5385048" y="1399952"/>
              <a:ext cx="504825" cy="0"/>
            </a:xfrm>
            <a:prstGeom prst="line">
              <a:avLst/>
            </a:prstGeom>
            <a:noFill/>
            <a:ln w="38100">
              <a:solidFill>
                <a:srgbClr val="0000FF"/>
              </a:solidFill>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500">
                <a:latin typeface="微软雅黑" panose="020B0503020204020204" pitchFamily="34" charset="-122"/>
                <a:ea typeface="微软雅黑" panose="020B0503020204020204" pitchFamily="34" charset="-122"/>
              </a:endParaRPr>
            </a:p>
          </p:txBody>
        </p:sp>
      </p:grpSp>
      <p:sp>
        <p:nvSpPr>
          <p:cNvPr id="3" name="圆角矩形 2"/>
          <p:cNvSpPr/>
          <p:nvPr/>
        </p:nvSpPr>
        <p:spPr>
          <a:xfrm>
            <a:off x="664269" y="1947166"/>
            <a:ext cx="3001387" cy="1722556"/>
          </a:xfrm>
          <a:prstGeom prst="roundRect">
            <a:avLst>
              <a:gd name="adj" fmla="val 1054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20000"/>
              </a:lnSpc>
            </a:pPr>
            <a:r>
              <a:rPr lang="zh-CN" altLang="en-US" b="1" dirty="0">
                <a:solidFill>
                  <a:schemeClr val="tx1"/>
                </a:solidFill>
                <a:latin typeface="微软雅黑" panose="020B0503020204020204" pitchFamily="34" charset="-122"/>
                <a:ea typeface="微软雅黑" panose="020B0503020204020204" pitchFamily="34" charset="-122"/>
              </a:rPr>
              <a:t>原始数据 </a:t>
            </a:r>
            <a:r>
              <a:rPr lang="en-US" altLang="zh-CN" b="1" i="1" dirty="0">
                <a:solidFill>
                  <a:schemeClr val="tx1"/>
                </a:solidFill>
                <a:latin typeface="微软雅黑" panose="020B0503020204020204" pitchFamily="34" charset="-122"/>
                <a:ea typeface="微软雅黑" panose="020B0503020204020204" pitchFamily="34" charset="-122"/>
              </a:rPr>
              <a:t>M</a:t>
            </a:r>
            <a:r>
              <a:rPr lang="en-US" altLang="zh-CN" b="1" dirty="0">
                <a:solidFill>
                  <a:schemeClr val="tx1"/>
                </a:solidFill>
                <a:latin typeface="微软雅黑" panose="020B0503020204020204" pitchFamily="34" charset="-122"/>
                <a:ea typeface="微软雅黑" panose="020B0503020204020204" pitchFamily="34" charset="-122"/>
              </a:rPr>
              <a:t> = 101001</a:t>
            </a:r>
            <a:endParaRPr lang="en-US" altLang="zh-CN" b="1" dirty="0">
              <a:solidFill>
                <a:schemeClr val="tx1"/>
              </a:solidFill>
              <a:latin typeface="微软雅黑" panose="020B0503020204020204" pitchFamily="34" charset="-122"/>
              <a:ea typeface="微软雅黑" panose="020B0503020204020204" pitchFamily="34" charset="-122"/>
            </a:endParaRPr>
          </a:p>
          <a:p>
            <a:pPr>
              <a:lnSpc>
                <a:spcPct val="120000"/>
              </a:lnSpc>
            </a:pPr>
            <a:r>
              <a:rPr lang="zh-CN" altLang="en-US" b="1" dirty="0">
                <a:solidFill>
                  <a:schemeClr val="tx1"/>
                </a:solidFill>
                <a:latin typeface="微软雅黑" panose="020B0503020204020204" pitchFamily="34" charset="-122"/>
                <a:ea typeface="微软雅黑" panose="020B0503020204020204" pitchFamily="34" charset="-122"/>
              </a:rPr>
              <a:t>除数 </a:t>
            </a:r>
            <a:r>
              <a:rPr lang="en-US" altLang="zh-CN" b="1" i="1" dirty="0">
                <a:solidFill>
                  <a:schemeClr val="tx1"/>
                </a:solidFill>
                <a:latin typeface="微软雅黑" panose="020B0503020204020204" pitchFamily="34" charset="-122"/>
                <a:ea typeface="微软雅黑" panose="020B0503020204020204" pitchFamily="34" charset="-122"/>
              </a:rPr>
              <a:t>P</a:t>
            </a:r>
            <a:r>
              <a:rPr lang="en-US" altLang="zh-CN" b="1" dirty="0">
                <a:solidFill>
                  <a:schemeClr val="tx1"/>
                </a:solidFill>
                <a:latin typeface="微软雅黑" panose="020B0503020204020204" pitchFamily="34" charset="-122"/>
                <a:ea typeface="微软雅黑" panose="020B0503020204020204" pitchFamily="34" charset="-122"/>
              </a:rPr>
              <a:t> = 1101</a:t>
            </a:r>
            <a:endParaRPr lang="en-US" altLang="zh-CN" b="1" dirty="0">
              <a:solidFill>
                <a:schemeClr val="tx1"/>
              </a:solidFill>
              <a:latin typeface="微软雅黑" panose="020B0503020204020204" pitchFamily="34" charset="-122"/>
              <a:ea typeface="微软雅黑" panose="020B0503020204020204" pitchFamily="34" charset="-122"/>
            </a:endParaRPr>
          </a:p>
          <a:p>
            <a:pPr>
              <a:lnSpc>
                <a:spcPct val="120000"/>
              </a:lnSpc>
            </a:pPr>
            <a:endParaRPr lang="en-US" altLang="zh-CN" b="1" dirty="0">
              <a:solidFill>
                <a:schemeClr val="tx1"/>
              </a:solidFill>
              <a:latin typeface="微软雅黑" panose="020B0503020204020204" pitchFamily="34" charset="-122"/>
              <a:ea typeface="微软雅黑" panose="020B0503020204020204" pitchFamily="34" charset="-122"/>
            </a:endParaRPr>
          </a:p>
          <a:p>
            <a:pPr>
              <a:lnSpc>
                <a:spcPct val="120000"/>
              </a:lnSpc>
            </a:pPr>
            <a:r>
              <a:rPr lang="zh-CN" altLang="en-US" b="1" dirty="0">
                <a:solidFill>
                  <a:schemeClr val="tx1"/>
                </a:solidFill>
                <a:latin typeface="微软雅黑" panose="020B0503020204020204" pitchFamily="34" charset="-122"/>
                <a:ea typeface="微软雅黑" panose="020B0503020204020204" pitchFamily="34" charset="-122"/>
              </a:rPr>
              <a:t>得到：</a:t>
            </a:r>
            <a:endParaRPr lang="en-US" altLang="zh-CN" b="1" dirty="0">
              <a:solidFill>
                <a:schemeClr val="tx1"/>
              </a:solidFill>
              <a:latin typeface="微软雅黑" panose="020B0503020204020204" pitchFamily="34" charset="-122"/>
              <a:ea typeface="微软雅黑" panose="020B0503020204020204" pitchFamily="34" charset="-122"/>
            </a:endParaRPr>
          </a:p>
          <a:p>
            <a:pPr>
              <a:lnSpc>
                <a:spcPct val="120000"/>
              </a:lnSpc>
            </a:pPr>
            <a:r>
              <a:rPr lang="zh-CN" altLang="en-US" b="1" dirty="0">
                <a:solidFill>
                  <a:schemeClr val="tx1"/>
                </a:solidFill>
                <a:latin typeface="微软雅黑" panose="020B0503020204020204" pitchFamily="34" charset="-122"/>
                <a:ea typeface="微软雅黑" panose="020B0503020204020204" pitchFamily="34" charset="-122"/>
              </a:rPr>
              <a:t>发送数据 </a:t>
            </a:r>
            <a:r>
              <a:rPr lang="en-US" altLang="zh-CN" b="1" dirty="0">
                <a:solidFill>
                  <a:schemeClr val="tx1"/>
                </a:solidFill>
                <a:latin typeface="微软雅黑" panose="020B0503020204020204" pitchFamily="34" charset="-122"/>
                <a:ea typeface="微软雅黑" panose="020B0503020204020204" pitchFamily="34" charset="-122"/>
              </a:rPr>
              <a:t>= 101001</a:t>
            </a:r>
            <a:r>
              <a:rPr lang="en-US" altLang="zh-CN" b="1" dirty="0">
                <a:solidFill>
                  <a:srgbClr val="FF0000"/>
                </a:solidFill>
                <a:latin typeface="微软雅黑" panose="020B0503020204020204" pitchFamily="34" charset="-122"/>
                <a:ea typeface="微软雅黑" panose="020B0503020204020204" pitchFamily="34" charset="-122"/>
              </a:rPr>
              <a:t>001</a:t>
            </a:r>
            <a:endParaRPr lang="zh-CN" altLang="en-US" b="1" dirty="0">
              <a:solidFill>
                <a:srgbClr val="FF0000"/>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Tm="2000"/>
    </mc:Choice>
    <mc:Fallback>
      <p:transition spd="slow" advTm="2000"/>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5"/>
          <p:cNvSpPr>
            <a:spLocks noChangeArrowheads="1"/>
          </p:cNvSpPr>
          <p:nvPr/>
        </p:nvSpPr>
        <p:spPr bwMode="auto">
          <a:xfrm>
            <a:off x="466344" y="625193"/>
            <a:ext cx="8129015" cy="308939"/>
          </a:xfrm>
          <a:prstGeom prst="roundRect">
            <a:avLst>
              <a:gd name="adj" fmla="val 16667"/>
            </a:avLst>
          </a:prstGeom>
          <a:solidFill>
            <a:srgbClr val="ABEBD7"/>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 name="矩形 5"/>
          <p:cNvSpPr/>
          <p:nvPr/>
        </p:nvSpPr>
        <p:spPr>
          <a:xfrm>
            <a:off x="616085" y="582953"/>
            <a:ext cx="2013693" cy="400110"/>
          </a:xfrm>
          <a:prstGeom prst="rect">
            <a:avLst/>
          </a:prstGeom>
        </p:spPr>
        <p:txBody>
          <a:bodyPr wrap="none">
            <a:spAutoFit/>
          </a:bodyPr>
          <a:lstStyle/>
          <a:p>
            <a:r>
              <a:rPr lang="zh-CN" altLang="en-US" sz="2000" b="1" dirty="0">
                <a:latin typeface="微软雅黑" panose="020B0503020204020204" pitchFamily="34" charset="-122"/>
                <a:ea typeface="微软雅黑" panose="020B0503020204020204" pitchFamily="34" charset="-122"/>
              </a:rPr>
              <a:t>帧检验序列 </a:t>
            </a:r>
            <a:r>
              <a:rPr lang="en-US" altLang="zh-CN" sz="2000" b="1" dirty="0" smtClean="0">
                <a:latin typeface="微软雅黑" panose="020B0503020204020204" pitchFamily="34" charset="-122"/>
                <a:ea typeface="微软雅黑" panose="020B0503020204020204" pitchFamily="34" charset="-122"/>
              </a:rPr>
              <a:t>FCS</a:t>
            </a:r>
            <a:endParaRPr lang="zh-CN" altLang="en-US" sz="2000" b="1" dirty="0">
              <a:latin typeface="微软雅黑" panose="020B0503020204020204" pitchFamily="34" charset="-122"/>
              <a:ea typeface="微软雅黑" panose="020B0503020204020204" pitchFamily="34" charset="-122"/>
            </a:endParaRPr>
          </a:p>
        </p:txBody>
      </p:sp>
      <p:sp>
        <p:nvSpPr>
          <p:cNvPr id="7" name="矩形 6"/>
          <p:cNvSpPr/>
          <p:nvPr/>
        </p:nvSpPr>
        <p:spPr>
          <a:xfrm>
            <a:off x="466344" y="938474"/>
            <a:ext cx="8302752" cy="2631490"/>
          </a:xfrm>
          <a:prstGeom prst="rect">
            <a:avLst/>
          </a:prstGeom>
        </p:spPr>
        <p:txBody>
          <a:bodyPr wrap="square">
            <a:spAutoFit/>
          </a:bodyPr>
          <a:lstStyle/>
          <a:p>
            <a:pPr marL="285750" indent="-28575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在数据后面添加上的冗余码称为</a:t>
            </a:r>
            <a:r>
              <a:rPr lang="zh-CN" altLang="en-US" sz="2000" b="1" dirty="0" smtClean="0">
                <a:solidFill>
                  <a:srgbClr val="C00000"/>
                </a:solidFill>
                <a:latin typeface="微软雅黑" panose="020B0503020204020204" pitchFamily="34" charset="-122"/>
                <a:ea typeface="微软雅黑" panose="020B0503020204020204" pitchFamily="34" charset="-122"/>
              </a:rPr>
              <a:t>帧检验序列 </a:t>
            </a:r>
            <a:r>
              <a:rPr lang="en-US" altLang="zh-CN" sz="2000" b="1" dirty="0" smtClean="0">
                <a:solidFill>
                  <a:srgbClr val="C00000"/>
                </a:solidFill>
                <a:latin typeface="微软雅黑" panose="020B0503020204020204" pitchFamily="34" charset="-122"/>
                <a:ea typeface="微软雅黑" panose="020B0503020204020204" pitchFamily="34" charset="-122"/>
              </a:rPr>
              <a:t>FCS </a:t>
            </a:r>
            <a:r>
              <a:rPr lang="en-US" altLang="zh-CN" sz="2000" b="1" dirty="0" smtClean="0">
                <a:latin typeface="微软雅黑" panose="020B0503020204020204" pitchFamily="34" charset="-122"/>
                <a:ea typeface="微软雅黑" panose="020B0503020204020204" pitchFamily="34" charset="-122"/>
              </a:rPr>
              <a:t>(</a:t>
            </a:r>
            <a:r>
              <a:rPr lang="en-US" altLang="zh-CN" sz="2000" b="1" dirty="0">
                <a:latin typeface="微软雅黑" panose="020B0503020204020204" pitchFamily="34" charset="-122"/>
                <a:ea typeface="微软雅黑" panose="020B0503020204020204" pitchFamily="34" charset="-122"/>
              </a:rPr>
              <a:t>Frame Check Sequence)</a:t>
            </a:r>
            <a:r>
              <a:rPr lang="zh-CN" altLang="en-US" sz="2000" b="1" dirty="0">
                <a:latin typeface="微软雅黑" panose="020B0503020204020204" pitchFamily="34" charset="-122"/>
                <a:ea typeface="微软雅黑" panose="020B0503020204020204" pitchFamily="34" charset="-122"/>
              </a:rPr>
              <a:t>。</a:t>
            </a:r>
            <a:endParaRPr lang="zh-CN" altLang="en-US" sz="2000" b="1" dirty="0">
              <a:latin typeface="微软雅黑" panose="020B0503020204020204" pitchFamily="34" charset="-122"/>
              <a:ea typeface="微软雅黑" panose="020B0503020204020204" pitchFamily="34" charset="-122"/>
            </a:endParaRPr>
          </a:p>
          <a:p>
            <a:pPr marL="285750" indent="-28575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循环冗余检验 </a:t>
            </a:r>
            <a:r>
              <a:rPr lang="en-US" altLang="zh-CN" sz="2000" b="1" dirty="0">
                <a:latin typeface="微软雅黑" panose="020B0503020204020204" pitchFamily="34" charset="-122"/>
                <a:ea typeface="微软雅黑" panose="020B0503020204020204" pitchFamily="34" charset="-122"/>
              </a:rPr>
              <a:t>CRC </a:t>
            </a:r>
            <a:r>
              <a:rPr lang="zh-CN" altLang="en-US" sz="2000" b="1" dirty="0">
                <a:latin typeface="微软雅黑" panose="020B0503020204020204" pitchFamily="34" charset="-122"/>
                <a:ea typeface="微软雅黑" panose="020B0503020204020204" pitchFamily="34" charset="-122"/>
              </a:rPr>
              <a:t>和帧检验序列 </a:t>
            </a:r>
            <a:r>
              <a:rPr lang="en-US" altLang="zh-CN" sz="2000" b="1" dirty="0">
                <a:latin typeface="微软雅黑" panose="020B0503020204020204" pitchFamily="34" charset="-122"/>
                <a:ea typeface="微软雅黑" panose="020B0503020204020204" pitchFamily="34" charset="-122"/>
              </a:rPr>
              <a:t>FCS </a:t>
            </a:r>
            <a:r>
              <a:rPr lang="zh-CN" altLang="en-US" sz="2000" b="1" dirty="0">
                <a:solidFill>
                  <a:srgbClr val="C00000"/>
                </a:solidFill>
                <a:latin typeface="微软雅黑" panose="020B0503020204020204" pitchFamily="34" charset="-122"/>
                <a:ea typeface="微软雅黑" panose="020B0503020204020204" pitchFamily="34" charset="-122"/>
              </a:rPr>
              <a:t>并不等同。</a:t>
            </a:r>
            <a:endParaRPr lang="zh-CN" altLang="en-US" sz="2000" b="1" dirty="0">
              <a:solidFill>
                <a:srgbClr val="C00000"/>
              </a:solidFill>
              <a:latin typeface="微软雅黑" panose="020B0503020204020204" pitchFamily="34" charset="-122"/>
              <a:ea typeface="微软雅黑" panose="020B0503020204020204" pitchFamily="34" charset="-122"/>
            </a:endParaRPr>
          </a:p>
          <a:p>
            <a:pPr marL="542925" indent="-342900">
              <a:lnSpc>
                <a:spcPts val="3300"/>
              </a:lnSpc>
              <a:buClr>
                <a:srgbClr val="7030A0"/>
              </a:buClr>
              <a:buFont typeface="+mj-lt"/>
              <a:buAutoNum type="arabicPeriod"/>
            </a:pPr>
            <a:r>
              <a:rPr lang="en-US" altLang="zh-CN" sz="2000" b="1" dirty="0">
                <a:latin typeface="微软雅黑" panose="020B0503020204020204" pitchFamily="34" charset="-122"/>
                <a:ea typeface="微软雅黑" panose="020B0503020204020204" pitchFamily="34" charset="-122"/>
              </a:rPr>
              <a:t>CRC </a:t>
            </a:r>
            <a:r>
              <a:rPr lang="zh-CN" altLang="en-US" sz="2000" b="1" dirty="0">
                <a:latin typeface="微软雅黑" panose="020B0503020204020204" pitchFamily="34" charset="-122"/>
                <a:ea typeface="微软雅黑" panose="020B0503020204020204" pitchFamily="34" charset="-122"/>
              </a:rPr>
              <a:t>是一种常用的检错方法，而 </a:t>
            </a:r>
            <a:r>
              <a:rPr lang="en-US" altLang="zh-CN" sz="2000" b="1" dirty="0">
                <a:latin typeface="微软雅黑" panose="020B0503020204020204" pitchFamily="34" charset="-122"/>
                <a:ea typeface="微软雅黑" panose="020B0503020204020204" pitchFamily="34" charset="-122"/>
              </a:rPr>
              <a:t>FCS </a:t>
            </a:r>
            <a:r>
              <a:rPr lang="zh-CN" altLang="en-US" sz="2000" b="1" dirty="0">
                <a:latin typeface="微软雅黑" panose="020B0503020204020204" pitchFamily="34" charset="-122"/>
                <a:ea typeface="微软雅黑" panose="020B0503020204020204" pitchFamily="34" charset="-122"/>
              </a:rPr>
              <a:t>是添加在数据后面的冗余码。</a:t>
            </a:r>
            <a:endParaRPr lang="zh-CN" altLang="en-US" sz="2000" b="1" dirty="0">
              <a:latin typeface="微软雅黑" panose="020B0503020204020204" pitchFamily="34" charset="-122"/>
              <a:ea typeface="微软雅黑" panose="020B0503020204020204" pitchFamily="34" charset="-122"/>
            </a:endParaRPr>
          </a:p>
          <a:p>
            <a:pPr marL="542925" indent="-342900">
              <a:lnSpc>
                <a:spcPts val="3300"/>
              </a:lnSpc>
              <a:buClr>
                <a:srgbClr val="7030A0"/>
              </a:buClr>
              <a:buFont typeface="+mj-lt"/>
              <a:buAutoNum type="arabicPeriod"/>
            </a:pPr>
            <a:r>
              <a:rPr lang="en-US" altLang="zh-CN" sz="2000" b="1" dirty="0">
                <a:latin typeface="微软雅黑" panose="020B0503020204020204" pitchFamily="34" charset="-122"/>
                <a:ea typeface="微软雅黑" panose="020B0503020204020204" pitchFamily="34" charset="-122"/>
              </a:rPr>
              <a:t>FCS </a:t>
            </a:r>
            <a:r>
              <a:rPr lang="zh-CN" altLang="en-US" sz="2000" b="1" dirty="0">
                <a:latin typeface="微软雅黑" panose="020B0503020204020204" pitchFamily="34" charset="-122"/>
                <a:ea typeface="微软雅黑" panose="020B0503020204020204" pitchFamily="34" charset="-122"/>
              </a:rPr>
              <a:t>可以用 </a:t>
            </a:r>
            <a:r>
              <a:rPr lang="en-US" altLang="zh-CN" sz="2000" b="1" dirty="0">
                <a:latin typeface="微软雅黑" panose="020B0503020204020204" pitchFamily="34" charset="-122"/>
                <a:ea typeface="微软雅黑" panose="020B0503020204020204" pitchFamily="34" charset="-122"/>
              </a:rPr>
              <a:t>CRC </a:t>
            </a:r>
            <a:r>
              <a:rPr lang="zh-CN" altLang="en-US" sz="2000" b="1" dirty="0">
                <a:latin typeface="微软雅黑" panose="020B0503020204020204" pitchFamily="34" charset="-122"/>
                <a:ea typeface="微软雅黑" panose="020B0503020204020204" pitchFamily="34" charset="-122"/>
              </a:rPr>
              <a:t>这种方法得出，但 </a:t>
            </a:r>
            <a:r>
              <a:rPr lang="en-US" altLang="zh-CN" sz="2000" b="1" dirty="0">
                <a:latin typeface="微软雅黑" panose="020B0503020204020204" pitchFamily="34" charset="-122"/>
                <a:ea typeface="微软雅黑" panose="020B0503020204020204" pitchFamily="34" charset="-122"/>
              </a:rPr>
              <a:t>CRC </a:t>
            </a:r>
            <a:r>
              <a:rPr lang="zh-CN" altLang="en-US" sz="2000" b="1" dirty="0">
                <a:latin typeface="微软雅黑" panose="020B0503020204020204" pitchFamily="34" charset="-122"/>
                <a:ea typeface="微软雅黑" panose="020B0503020204020204" pitchFamily="34" charset="-122"/>
              </a:rPr>
              <a:t>并非用来获得 </a:t>
            </a:r>
            <a:r>
              <a:rPr lang="en-US" altLang="zh-CN" sz="2000" b="1" dirty="0">
                <a:latin typeface="微软雅黑" panose="020B0503020204020204" pitchFamily="34" charset="-122"/>
                <a:ea typeface="微软雅黑" panose="020B0503020204020204" pitchFamily="34" charset="-122"/>
              </a:rPr>
              <a:t>FCS </a:t>
            </a:r>
            <a:r>
              <a:rPr lang="zh-CN" altLang="en-US" sz="2000" b="1" dirty="0">
                <a:latin typeface="微软雅黑" panose="020B0503020204020204" pitchFamily="34" charset="-122"/>
                <a:ea typeface="微软雅黑" panose="020B0503020204020204" pitchFamily="34" charset="-122"/>
              </a:rPr>
              <a:t>的唯一方法。 </a:t>
            </a:r>
            <a:endParaRPr lang="zh-CN" altLang="en-US" sz="2000" b="1"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Tm="2000"/>
    </mc:Choice>
    <mc:Fallback>
      <p:transition spd="slow" advTm="2000"/>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AutoShape 5"/>
          <p:cNvSpPr>
            <a:spLocks noChangeArrowheads="1"/>
          </p:cNvSpPr>
          <p:nvPr/>
        </p:nvSpPr>
        <p:spPr bwMode="auto">
          <a:xfrm>
            <a:off x="466344" y="621380"/>
            <a:ext cx="8129015" cy="308939"/>
          </a:xfrm>
          <a:prstGeom prst="roundRect">
            <a:avLst>
              <a:gd name="adj" fmla="val 16667"/>
            </a:avLst>
          </a:prstGeom>
          <a:solidFill>
            <a:srgbClr val="ABEBD7"/>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9" name="矩形 98"/>
          <p:cNvSpPr/>
          <p:nvPr/>
        </p:nvSpPr>
        <p:spPr>
          <a:xfrm>
            <a:off x="616085" y="569996"/>
            <a:ext cx="3296095" cy="400110"/>
          </a:xfrm>
          <a:prstGeom prst="rect">
            <a:avLst/>
          </a:prstGeom>
        </p:spPr>
        <p:txBody>
          <a:bodyPr wrap="none">
            <a:spAutoFit/>
          </a:bodyPr>
          <a:lstStyle/>
          <a:p>
            <a:r>
              <a:rPr lang="zh-CN" altLang="en-US" sz="2000" b="1" dirty="0" smtClean="0">
                <a:latin typeface="微软雅黑" panose="020B0503020204020204" pitchFamily="34" charset="-122"/>
                <a:ea typeface="微软雅黑" panose="020B0503020204020204" pitchFamily="34" charset="-122"/>
              </a:rPr>
              <a:t>广泛</a:t>
            </a:r>
            <a:r>
              <a:rPr lang="zh-CN" altLang="en-US" sz="2000" b="1" dirty="0">
                <a:latin typeface="微软雅黑" panose="020B0503020204020204" pitchFamily="34" charset="-122"/>
                <a:ea typeface="微软雅黑" panose="020B0503020204020204" pitchFamily="34" charset="-122"/>
              </a:rPr>
              <a:t>使用的生成多项式</a:t>
            </a:r>
            <a:r>
              <a:rPr lang="en-US" altLang="zh-CN" sz="2000" b="1" dirty="0">
                <a:latin typeface="微软雅黑" panose="020B0503020204020204" pitchFamily="34" charset="-122"/>
                <a:ea typeface="微软雅黑" panose="020B0503020204020204" pitchFamily="34" charset="-122"/>
              </a:rPr>
              <a:t>P(X)</a:t>
            </a:r>
            <a:endParaRPr lang="zh-CN" altLang="en-US" sz="2000" b="1" dirty="0">
              <a:latin typeface="微软雅黑" panose="020B0503020204020204" pitchFamily="34" charset="-122"/>
              <a:ea typeface="微软雅黑" panose="020B0503020204020204" pitchFamily="34" charset="-122"/>
            </a:endParaRPr>
          </a:p>
        </p:txBody>
      </p:sp>
      <p:sp>
        <p:nvSpPr>
          <p:cNvPr id="2" name="矩形 1"/>
          <p:cNvSpPr/>
          <p:nvPr/>
        </p:nvSpPr>
        <p:spPr>
          <a:xfrm>
            <a:off x="616085" y="1152569"/>
            <a:ext cx="7698509" cy="1886585"/>
          </a:xfrm>
          <a:prstGeom prst="rect">
            <a:avLst/>
          </a:prstGeom>
        </p:spPr>
        <p:style>
          <a:lnRef idx="1">
            <a:schemeClr val="accent3"/>
          </a:lnRef>
          <a:fillRef idx="2">
            <a:schemeClr val="accent3"/>
          </a:fillRef>
          <a:effectRef idx="1">
            <a:schemeClr val="accent3"/>
          </a:effectRef>
          <a:fontRef idx="minor">
            <a:schemeClr val="dk1"/>
          </a:fontRef>
        </p:style>
        <p:txBody>
          <a:bodyPr wrap="square">
            <a:spAutoFit/>
          </a:bodyPr>
          <a:lstStyle/>
          <a:p>
            <a:pPr algn="just">
              <a:lnSpc>
                <a:spcPts val="2800"/>
              </a:lnSpc>
              <a:spcAft>
                <a:spcPts val="0"/>
              </a:spcAft>
            </a:pPr>
            <a:r>
              <a:rPr lang="en-US" altLang="zh-CN" b="1" dirty="0">
                <a:latin typeface="微软雅黑" panose="020B0503020204020204" pitchFamily="34" charset="-122"/>
                <a:ea typeface="微软雅黑" panose="020B0503020204020204" pitchFamily="34" charset="-122"/>
                <a:sym typeface="+mn-ea"/>
              </a:rPr>
              <a:t>P(x) = X</a:t>
            </a:r>
            <a:r>
              <a:rPr lang="en-US" altLang="zh-CN" b="1" baseline="30000" dirty="0">
                <a:latin typeface="微软雅黑" panose="020B0503020204020204" pitchFamily="34" charset="-122"/>
                <a:ea typeface="微软雅黑" panose="020B0503020204020204" pitchFamily="34" charset="-122"/>
                <a:sym typeface="+mn-ea"/>
              </a:rPr>
              <a:t>3</a:t>
            </a:r>
            <a:r>
              <a:rPr lang="en-US" altLang="zh-CN" b="1" dirty="0">
                <a:latin typeface="微软雅黑" panose="020B0503020204020204" pitchFamily="34" charset="-122"/>
                <a:ea typeface="微软雅黑" panose="020B0503020204020204" pitchFamily="34" charset="-122"/>
                <a:sym typeface="+mn-ea"/>
              </a:rPr>
              <a:t> + X</a:t>
            </a:r>
            <a:r>
              <a:rPr lang="en-US" altLang="zh-CN" b="1" baseline="30000" dirty="0">
                <a:latin typeface="微软雅黑" panose="020B0503020204020204" pitchFamily="34" charset="-122"/>
                <a:ea typeface="微软雅黑" panose="020B0503020204020204" pitchFamily="34" charset="-122"/>
                <a:sym typeface="+mn-ea"/>
              </a:rPr>
              <a:t>2</a:t>
            </a:r>
            <a:r>
              <a:rPr lang="en-US" altLang="zh-CN" b="1" dirty="0">
                <a:latin typeface="微软雅黑" panose="020B0503020204020204" pitchFamily="34" charset="-122"/>
                <a:ea typeface="微软雅黑" panose="020B0503020204020204" pitchFamily="34" charset="-122"/>
                <a:sym typeface="+mn-ea"/>
              </a:rPr>
              <a:t> + 1,表示除数 p = 1101。</a:t>
            </a:r>
            <a:endParaRPr lang="en-US" altLang="zh-CN" b="1" dirty="0">
              <a:solidFill>
                <a:srgbClr val="0000FF"/>
              </a:solidFill>
              <a:latin typeface="微软雅黑" panose="020B0503020204020204" pitchFamily="34" charset="-122"/>
              <a:ea typeface="微软雅黑" panose="020B0503020204020204" pitchFamily="34" charset="-122"/>
            </a:endParaRPr>
          </a:p>
          <a:p>
            <a:pPr algn="just">
              <a:lnSpc>
                <a:spcPts val="2800"/>
              </a:lnSpc>
              <a:spcAft>
                <a:spcPts val="0"/>
              </a:spcAft>
            </a:pPr>
            <a:r>
              <a:rPr lang="en-US" altLang="zh-CN" b="1" dirty="0">
                <a:solidFill>
                  <a:srgbClr val="0000FF"/>
                </a:solidFill>
                <a:latin typeface="微软雅黑" panose="020B0503020204020204" pitchFamily="34" charset="-122"/>
                <a:ea typeface="微软雅黑" panose="020B0503020204020204" pitchFamily="34" charset="-122"/>
              </a:rPr>
              <a:t>CRC-16</a:t>
            </a:r>
            <a:r>
              <a:rPr lang="en-US" altLang="zh-CN" b="1" dirty="0">
                <a:latin typeface="微软雅黑" panose="020B0503020204020204" pitchFamily="34" charset="-122"/>
                <a:ea typeface="微软雅黑" panose="020B0503020204020204" pitchFamily="34" charset="-122"/>
              </a:rPr>
              <a:t> = X</a:t>
            </a:r>
            <a:r>
              <a:rPr lang="en-US" altLang="zh-CN" b="1" baseline="30000" dirty="0">
                <a:latin typeface="微软雅黑" panose="020B0503020204020204" pitchFamily="34" charset="-122"/>
                <a:ea typeface="微软雅黑" panose="020B0503020204020204" pitchFamily="34" charset="-122"/>
              </a:rPr>
              <a:t>16</a:t>
            </a:r>
            <a:r>
              <a:rPr lang="en-US" altLang="zh-CN" b="1" dirty="0">
                <a:latin typeface="微软雅黑" panose="020B0503020204020204" pitchFamily="34" charset="-122"/>
                <a:ea typeface="微软雅黑" panose="020B0503020204020204" pitchFamily="34" charset="-122"/>
              </a:rPr>
              <a:t> +X</a:t>
            </a:r>
            <a:r>
              <a:rPr lang="en-US" altLang="zh-CN" b="1" baseline="30000" dirty="0">
                <a:latin typeface="微软雅黑" panose="020B0503020204020204" pitchFamily="34" charset="-122"/>
                <a:ea typeface="微软雅黑" panose="020B0503020204020204" pitchFamily="34" charset="-122"/>
              </a:rPr>
              <a:t>15</a:t>
            </a:r>
            <a:r>
              <a:rPr lang="en-US" altLang="zh-CN" b="1" dirty="0">
                <a:latin typeface="微软雅黑" panose="020B0503020204020204" pitchFamily="34" charset="-122"/>
                <a:ea typeface="微软雅黑" panose="020B0503020204020204" pitchFamily="34" charset="-122"/>
              </a:rPr>
              <a:t> + X</a:t>
            </a:r>
            <a:r>
              <a:rPr lang="en-US" altLang="zh-CN" b="1" baseline="30000" dirty="0">
                <a:latin typeface="微软雅黑" panose="020B0503020204020204" pitchFamily="34" charset="-122"/>
                <a:ea typeface="微软雅黑" panose="020B0503020204020204" pitchFamily="34" charset="-122"/>
              </a:rPr>
              <a:t>2</a:t>
            </a:r>
            <a:r>
              <a:rPr lang="en-US" altLang="zh-CN" b="1" dirty="0">
                <a:latin typeface="微软雅黑" panose="020B0503020204020204" pitchFamily="34" charset="-122"/>
                <a:ea typeface="微软雅黑" panose="020B0503020204020204" pitchFamily="34" charset="-122"/>
              </a:rPr>
              <a:t> + 1</a:t>
            </a:r>
            <a:endParaRPr lang="zh-CN" altLang="zh-CN" b="1" dirty="0">
              <a:latin typeface="微软雅黑" panose="020B0503020204020204" pitchFamily="34" charset="-122"/>
              <a:ea typeface="微软雅黑" panose="020B0503020204020204" pitchFamily="34" charset="-122"/>
            </a:endParaRPr>
          </a:p>
          <a:p>
            <a:pPr algn="just">
              <a:lnSpc>
                <a:spcPts val="2800"/>
              </a:lnSpc>
              <a:spcAft>
                <a:spcPts val="0"/>
              </a:spcAft>
            </a:pPr>
            <a:r>
              <a:rPr lang="en-US" altLang="zh-CN" b="1" dirty="0">
                <a:solidFill>
                  <a:srgbClr val="0000FF"/>
                </a:solidFill>
                <a:latin typeface="微软雅黑" panose="020B0503020204020204" pitchFamily="34" charset="-122"/>
                <a:ea typeface="微软雅黑" panose="020B0503020204020204" pitchFamily="34" charset="-122"/>
              </a:rPr>
              <a:t>CRC-CCITT</a:t>
            </a:r>
            <a:r>
              <a:rPr lang="en-US" altLang="zh-CN" b="1" dirty="0">
                <a:latin typeface="微软雅黑" panose="020B0503020204020204" pitchFamily="34" charset="-122"/>
                <a:ea typeface="微软雅黑" panose="020B0503020204020204" pitchFamily="34" charset="-122"/>
              </a:rPr>
              <a:t> = X</a:t>
            </a:r>
            <a:r>
              <a:rPr lang="en-US" altLang="zh-CN" b="1" baseline="30000" dirty="0">
                <a:latin typeface="微软雅黑" panose="020B0503020204020204" pitchFamily="34" charset="-122"/>
                <a:ea typeface="微软雅黑" panose="020B0503020204020204" pitchFamily="34" charset="-122"/>
              </a:rPr>
              <a:t>16</a:t>
            </a:r>
            <a:r>
              <a:rPr lang="en-US" altLang="zh-CN" b="1" dirty="0">
                <a:latin typeface="微软雅黑" panose="020B0503020204020204" pitchFamily="34" charset="-122"/>
                <a:ea typeface="微软雅黑" panose="020B0503020204020204" pitchFamily="34" charset="-122"/>
              </a:rPr>
              <a:t> +X</a:t>
            </a:r>
            <a:r>
              <a:rPr lang="en-US" altLang="zh-CN" b="1" baseline="30000" dirty="0">
                <a:latin typeface="微软雅黑" panose="020B0503020204020204" pitchFamily="34" charset="-122"/>
                <a:ea typeface="微软雅黑" panose="020B0503020204020204" pitchFamily="34" charset="-122"/>
              </a:rPr>
              <a:t>12</a:t>
            </a:r>
            <a:r>
              <a:rPr lang="en-US" altLang="zh-CN" b="1" dirty="0">
                <a:latin typeface="微软雅黑" panose="020B0503020204020204" pitchFamily="34" charset="-122"/>
                <a:ea typeface="微软雅黑" panose="020B0503020204020204" pitchFamily="34" charset="-122"/>
              </a:rPr>
              <a:t> + X</a:t>
            </a:r>
            <a:r>
              <a:rPr lang="en-US" altLang="zh-CN" b="1" baseline="30000" dirty="0">
                <a:latin typeface="微软雅黑" panose="020B0503020204020204" pitchFamily="34" charset="-122"/>
                <a:ea typeface="微软雅黑" panose="020B0503020204020204" pitchFamily="34" charset="-122"/>
              </a:rPr>
              <a:t>5</a:t>
            </a:r>
            <a:r>
              <a:rPr lang="en-US" altLang="zh-CN" b="1" dirty="0">
                <a:latin typeface="微软雅黑" panose="020B0503020204020204" pitchFamily="34" charset="-122"/>
                <a:ea typeface="微软雅黑" panose="020B0503020204020204" pitchFamily="34" charset="-122"/>
              </a:rPr>
              <a:t> + 1</a:t>
            </a:r>
            <a:endParaRPr lang="zh-CN" altLang="zh-CN" b="1" dirty="0">
              <a:latin typeface="微软雅黑" panose="020B0503020204020204" pitchFamily="34" charset="-122"/>
              <a:ea typeface="微软雅黑" panose="020B0503020204020204" pitchFamily="34" charset="-122"/>
            </a:endParaRPr>
          </a:p>
          <a:p>
            <a:pPr algn="just">
              <a:lnSpc>
                <a:spcPts val="2800"/>
              </a:lnSpc>
              <a:spcAft>
                <a:spcPts val="0"/>
              </a:spcAft>
            </a:pPr>
            <a:r>
              <a:rPr lang="en-US" altLang="zh-CN" b="1" dirty="0">
                <a:solidFill>
                  <a:srgbClr val="0000FF"/>
                </a:solidFill>
                <a:latin typeface="微软雅黑" panose="020B0503020204020204" pitchFamily="34" charset="-122"/>
                <a:ea typeface="微软雅黑" panose="020B0503020204020204" pitchFamily="34" charset="-122"/>
              </a:rPr>
              <a:t>CRC-32</a:t>
            </a:r>
            <a:r>
              <a:rPr lang="en-US" altLang="zh-CN" b="1" dirty="0">
                <a:latin typeface="微软雅黑" panose="020B0503020204020204" pitchFamily="34" charset="-122"/>
                <a:ea typeface="微软雅黑" panose="020B0503020204020204" pitchFamily="34" charset="-122"/>
              </a:rPr>
              <a:t> = X</a:t>
            </a:r>
            <a:r>
              <a:rPr lang="en-US" altLang="zh-CN" b="1" baseline="30000" dirty="0">
                <a:latin typeface="微软雅黑" panose="020B0503020204020204" pitchFamily="34" charset="-122"/>
                <a:ea typeface="微软雅黑" panose="020B0503020204020204" pitchFamily="34" charset="-122"/>
              </a:rPr>
              <a:t>32</a:t>
            </a:r>
            <a:r>
              <a:rPr lang="en-US" altLang="zh-CN" b="1" dirty="0">
                <a:latin typeface="微软雅黑" panose="020B0503020204020204" pitchFamily="34" charset="-122"/>
                <a:ea typeface="微软雅黑" panose="020B0503020204020204" pitchFamily="34" charset="-122"/>
              </a:rPr>
              <a:t> +X</a:t>
            </a:r>
            <a:r>
              <a:rPr lang="en-US" altLang="zh-CN" b="1" baseline="30000" dirty="0">
                <a:latin typeface="微软雅黑" panose="020B0503020204020204" pitchFamily="34" charset="-122"/>
                <a:ea typeface="微软雅黑" panose="020B0503020204020204" pitchFamily="34" charset="-122"/>
              </a:rPr>
              <a:t>26</a:t>
            </a:r>
            <a:r>
              <a:rPr lang="en-US" altLang="zh-CN" b="1" dirty="0">
                <a:latin typeface="微软雅黑" panose="020B0503020204020204" pitchFamily="34" charset="-122"/>
                <a:ea typeface="微软雅黑" panose="020B0503020204020204" pitchFamily="34" charset="-122"/>
              </a:rPr>
              <a:t> + X</a:t>
            </a:r>
            <a:r>
              <a:rPr lang="en-US" altLang="zh-CN" b="1" baseline="30000" dirty="0">
                <a:latin typeface="微软雅黑" panose="020B0503020204020204" pitchFamily="34" charset="-122"/>
                <a:ea typeface="微软雅黑" panose="020B0503020204020204" pitchFamily="34" charset="-122"/>
              </a:rPr>
              <a:t>23</a:t>
            </a:r>
            <a:r>
              <a:rPr lang="en-US" altLang="zh-CN" b="1" dirty="0">
                <a:latin typeface="微软雅黑" panose="020B0503020204020204" pitchFamily="34" charset="-122"/>
                <a:ea typeface="微软雅黑" panose="020B0503020204020204" pitchFamily="34" charset="-122"/>
              </a:rPr>
              <a:t> + X</a:t>
            </a:r>
            <a:r>
              <a:rPr lang="en-US" altLang="zh-CN" b="1" baseline="30000" dirty="0">
                <a:latin typeface="微软雅黑" panose="020B0503020204020204" pitchFamily="34" charset="-122"/>
                <a:ea typeface="微软雅黑" panose="020B0503020204020204" pitchFamily="34" charset="-122"/>
              </a:rPr>
              <a:t>22</a:t>
            </a:r>
            <a:r>
              <a:rPr lang="en-US" altLang="zh-CN" b="1" dirty="0">
                <a:latin typeface="微软雅黑" panose="020B0503020204020204" pitchFamily="34" charset="-122"/>
                <a:ea typeface="微软雅黑" panose="020B0503020204020204" pitchFamily="34" charset="-122"/>
              </a:rPr>
              <a:t> + X</a:t>
            </a:r>
            <a:r>
              <a:rPr lang="en-US" altLang="zh-CN" b="1" baseline="30000" dirty="0">
                <a:latin typeface="微软雅黑" panose="020B0503020204020204" pitchFamily="34" charset="-122"/>
                <a:ea typeface="微软雅黑" panose="020B0503020204020204" pitchFamily="34" charset="-122"/>
              </a:rPr>
              <a:t>16</a:t>
            </a:r>
            <a:r>
              <a:rPr lang="en-US" altLang="zh-CN" b="1" dirty="0">
                <a:latin typeface="微软雅黑" panose="020B0503020204020204" pitchFamily="34" charset="-122"/>
                <a:ea typeface="微软雅黑" panose="020B0503020204020204" pitchFamily="34" charset="-122"/>
              </a:rPr>
              <a:t> +X</a:t>
            </a:r>
            <a:r>
              <a:rPr lang="en-US" altLang="zh-CN" b="1" baseline="30000" dirty="0">
                <a:latin typeface="微软雅黑" panose="020B0503020204020204" pitchFamily="34" charset="-122"/>
                <a:ea typeface="微软雅黑" panose="020B0503020204020204" pitchFamily="34" charset="-122"/>
              </a:rPr>
              <a:t>12</a:t>
            </a:r>
            <a:r>
              <a:rPr lang="en-US" altLang="zh-CN" b="1" dirty="0">
                <a:latin typeface="微软雅黑" panose="020B0503020204020204" pitchFamily="34" charset="-122"/>
                <a:ea typeface="微软雅黑" panose="020B0503020204020204" pitchFamily="34" charset="-122"/>
              </a:rPr>
              <a:t> + X</a:t>
            </a:r>
            <a:r>
              <a:rPr lang="en-US" altLang="zh-CN" b="1" baseline="30000" dirty="0">
                <a:latin typeface="微软雅黑" panose="020B0503020204020204" pitchFamily="34" charset="-122"/>
                <a:ea typeface="微软雅黑" panose="020B0503020204020204" pitchFamily="34" charset="-122"/>
              </a:rPr>
              <a:t>11</a:t>
            </a:r>
            <a:r>
              <a:rPr lang="en-US" altLang="zh-CN" b="1" dirty="0">
                <a:latin typeface="微软雅黑" panose="020B0503020204020204" pitchFamily="34" charset="-122"/>
                <a:ea typeface="微软雅黑" panose="020B0503020204020204" pitchFamily="34" charset="-122"/>
              </a:rPr>
              <a:t> +X</a:t>
            </a:r>
            <a:r>
              <a:rPr lang="en-US" altLang="zh-CN" b="1" baseline="30000" dirty="0">
                <a:latin typeface="微软雅黑" panose="020B0503020204020204" pitchFamily="34" charset="-122"/>
                <a:ea typeface="微软雅黑" panose="020B0503020204020204" pitchFamily="34" charset="-122"/>
              </a:rPr>
              <a:t>10 </a:t>
            </a:r>
            <a:r>
              <a:rPr lang="en-US" altLang="zh-CN" b="1" dirty="0">
                <a:latin typeface="微软雅黑" panose="020B0503020204020204" pitchFamily="34" charset="-122"/>
                <a:ea typeface="微软雅黑" panose="020B0503020204020204" pitchFamily="34" charset="-122"/>
              </a:rPr>
              <a:t>+ X</a:t>
            </a:r>
            <a:r>
              <a:rPr lang="en-US" altLang="zh-CN" b="1" baseline="30000" dirty="0">
                <a:latin typeface="微软雅黑" panose="020B0503020204020204" pitchFamily="34" charset="-122"/>
                <a:ea typeface="微软雅黑" panose="020B0503020204020204" pitchFamily="34" charset="-122"/>
              </a:rPr>
              <a:t>8</a:t>
            </a:r>
            <a:r>
              <a:rPr lang="en-US" altLang="zh-CN" b="1" dirty="0">
                <a:latin typeface="微软雅黑" panose="020B0503020204020204" pitchFamily="34" charset="-122"/>
                <a:ea typeface="微软雅黑" panose="020B0503020204020204" pitchFamily="34" charset="-122"/>
              </a:rPr>
              <a:t> +X</a:t>
            </a:r>
            <a:r>
              <a:rPr lang="en-US" altLang="zh-CN" b="1" baseline="30000" dirty="0">
                <a:latin typeface="微软雅黑" panose="020B0503020204020204" pitchFamily="34" charset="-122"/>
                <a:ea typeface="微软雅黑" panose="020B0503020204020204" pitchFamily="34" charset="-122"/>
              </a:rPr>
              <a:t>7</a:t>
            </a:r>
            <a:r>
              <a:rPr lang="en-US" altLang="zh-CN" b="1" dirty="0">
                <a:latin typeface="微软雅黑" panose="020B0503020204020204" pitchFamily="34" charset="-122"/>
                <a:ea typeface="微软雅黑" panose="020B0503020204020204" pitchFamily="34" charset="-122"/>
              </a:rPr>
              <a:t>+ X</a:t>
            </a:r>
            <a:r>
              <a:rPr lang="en-US" altLang="zh-CN" b="1" baseline="30000" dirty="0">
                <a:latin typeface="微软雅黑" panose="020B0503020204020204" pitchFamily="34" charset="-122"/>
                <a:ea typeface="微软雅黑" panose="020B0503020204020204" pitchFamily="34" charset="-122"/>
              </a:rPr>
              <a:t>5</a:t>
            </a:r>
            <a:r>
              <a:rPr lang="en-US" altLang="zh-CN" b="1" dirty="0">
                <a:latin typeface="微软雅黑" panose="020B0503020204020204" pitchFamily="34" charset="-122"/>
                <a:ea typeface="微软雅黑" panose="020B0503020204020204" pitchFamily="34" charset="-122"/>
              </a:rPr>
              <a:t> +X</a:t>
            </a:r>
            <a:r>
              <a:rPr lang="en-US" altLang="zh-CN" b="1" baseline="30000" dirty="0">
                <a:latin typeface="微软雅黑" panose="020B0503020204020204" pitchFamily="34" charset="-122"/>
                <a:ea typeface="微软雅黑" panose="020B0503020204020204" pitchFamily="34" charset="-122"/>
              </a:rPr>
              <a:t>4 </a:t>
            </a:r>
            <a:r>
              <a:rPr lang="en-US" altLang="zh-CN" b="1" dirty="0">
                <a:latin typeface="微软雅黑" panose="020B0503020204020204" pitchFamily="34" charset="-122"/>
                <a:ea typeface="微软雅黑" panose="020B0503020204020204" pitchFamily="34" charset="-122"/>
              </a:rPr>
              <a:t>+ X</a:t>
            </a:r>
            <a:r>
              <a:rPr lang="en-US" altLang="zh-CN" b="1" baseline="30000" dirty="0">
                <a:latin typeface="微软雅黑" panose="020B0503020204020204" pitchFamily="34" charset="-122"/>
                <a:ea typeface="微软雅黑" panose="020B0503020204020204" pitchFamily="34" charset="-122"/>
              </a:rPr>
              <a:t>2</a:t>
            </a:r>
            <a:r>
              <a:rPr lang="en-US" altLang="zh-CN" b="1" dirty="0">
                <a:latin typeface="微软雅黑" panose="020B0503020204020204" pitchFamily="34" charset="-122"/>
                <a:ea typeface="微软雅黑" panose="020B0503020204020204" pitchFamily="34" charset="-122"/>
              </a:rPr>
              <a:t> + X + 1</a:t>
            </a:r>
            <a:endParaRPr lang="zh-CN" altLang="zh-CN" b="1"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Tm="2000"/>
    </mc:Choice>
    <mc:Fallback>
      <p:transition spd="slow" advTm="2000"/>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AutoShape 5"/>
          <p:cNvSpPr>
            <a:spLocks noChangeArrowheads="1"/>
          </p:cNvSpPr>
          <p:nvPr/>
        </p:nvSpPr>
        <p:spPr bwMode="auto">
          <a:xfrm>
            <a:off x="466344" y="621380"/>
            <a:ext cx="8129015" cy="308939"/>
          </a:xfrm>
          <a:prstGeom prst="roundRect">
            <a:avLst>
              <a:gd name="adj" fmla="val 16667"/>
            </a:avLst>
          </a:prstGeom>
          <a:solidFill>
            <a:srgbClr val="ABEBD7"/>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9" name="矩形 98"/>
          <p:cNvSpPr/>
          <p:nvPr/>
        </p:nvSpPr>
        <p:spPr>
          <a:xfrm>
            <a:off x="616085" y="569996"/>
            <a:ext cx="697627" cy="400110"/>
          </a:xfrm>
          <a:prstGeom prst="rect">
            <a:avLst/>
          </a:prstGeom>
        </p:spPr>
        <p:txBody>
          <a:bodyPr wrap="none">
            <a:spAutoFit/>
          </a:bodyPr>
          <a:lstStyle/>
          <a:p>
            <a:r>
              <a:rPr lang="zh-CN" altLang="en-US" sz="2000" b="1" dirty="0" smtClean="0">
                <a:solidFill>
                  <a:srgbClr val="C00000"/>
                </a:solidFill>
                <a:latin typeface="微软雅黑" panose="020B0503020204020204" pitchFamily="34" charset="-122"/>
                <a:ea typeface="微软雅黑" panose="020B0503020204020204" pitchFamily="34" charset="-122"/>
              </a:rPr>
              <a:t>注意</a:t>
            </a:r>
            <a:endParaRPr lang="zh-CN" altLang="en-US" sz="2000" b="1" dirty="0">
              <a:solidFill>
                <a:srgbClr val="C00000"/>
              </a:solidFill>
              <a:latin typeface="微软雅黑" panose="020B0503020204020204" pitchFamily="34" charset="-122"/>
              <a:ea typeface="微软雅黑" panose="020B0503020204020204" pitchFamily="34" charset="-122"/>
            </a:endParaRPr>
          </a:p>
        </p:txBody>
      </p:sp>
      <p:sp>
        <p:nvSpPr>
          <p:cNvPr id="100" name="矩形 99"/>
          <p:cNvSpPr/>
          <p:nvPr/>
        </p:nvSpPr>
        <p:spPr>
          <a:xfrm>
            <a:off x="466344" y="952473"/>
            <a:ext cx="8302752" cy="2630170"/>
          </a:xfrm>
          <a:prstGeom prst="rect">
            <a:avLst/>
          </a:prstGeom>
        </p:spPr>
        <p:txBody>
          <a:bodyPr wrap="square">
            <a:spAutoFit/>
          </a:bodyPr>
          <a:lstStyle/>
          <a:p>
            <a:pPr marL="285750" indent="-28575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仅用循环冗余检验 </a:t>
            </a:r>
            <a:r>
              <a:rPr lang="en-US" altLang="zh-CN" sz="2000" b="1" dirty="0">
                <a:latin typeface="微软雅黑" panose="020B0503020204020204" pitchFamily="34" charset="-122"/>
                <a:ea typeface="微软雅黑" panose="020B0503020204020204" pitchFamily="34" charset="-122"/>
              </a:rPr>
              <a:t>CRC </a:t>
            </a:r>
            <a:r>
              <a:rPr lang="zh-CN" altLang="en-US" sz="2000" b="1" dirty="0">
                <a:latin typeface="微软雅黑" panose="020B0503020204020204" pitchFamily="34" charset="-122"/>
                <a:ea typeface="微软雅黑" panose="020B0503020204020204" pitchFamily="34" charset="-122"/>
              </a:rPr>
              <a:t>差错检测技术只能做到</a:t>
            </a:r>
            <a:r>
              <a:rPr lang="zh-CN" altLang="en-US" sz="2000" b="1" dirty="0">
                <a:solidFill>
                  <a:srgbClr val="0000FF"/>
                </a:solidFill>
                <a:latin typeface="微软雅黑" panose="020B0503020204020204" pitchFamily="34" charset="-122"/>
                <a:ea typeface="微软雅黑" panose="020B0503020204020204" pitchFamily="34" charset="-122"/>
              </a:rPr>
              <a:t>无差错接受 </a:t>
            </a:r>
            <a:r>
              <a:rPr lang="en-US" altLang="zh-CN" sz="2000" b="1" dirty="0">
                <a:latin typeface="微软雅黑" panose="020B0503020204020204" pitchFamily="34" charset="-122"/>
                <a:ea typeface="微软雅黑" panose="020B0503020204020204" pitchFamily="34" charset="-122"/>
              </a:rPr>
              <a:t>(accept)</a:t>
            </a:r>
            <a:r>
              <a:rPr lang="zh-CN" altLang="en-US" sz="2000" b="1" dirty="0">
                <a:latin typeface="微软雅黑" panose="020B0503020204020204" pitchFamily="34" charset="-122"/>
                <a:ea typeface="微软雅黑" panose="020B0503020204020204" pitchFamily="34" charset="-122"/>
              </a:rPr>
              <a:t>。</a:t>
            </a:r>
            <a:endParaRPr lang="zh-CN" altLang="en-US" sz="2000" b="1" dirty="0">
              <a:latin typeface="微软雅黑" panose="020B0503020204020204" pitchFamily="34" charset="-122"/>
              <a:ea typeface="微软雅黑" panose="020B0503020204020204" pitchFamily="34" charset="-122"/>
            </a:endParaRPr>
          </a:p>
          <a:p>
            <a:pPr marL="285750" indent="-285750">
              <a:lnSpc>
                <a:spcPts val="3300"/>
              </a:lnSpc>
              <a:buClr>
                <a:srgbClr val="0070C0"/>
              </a:buClr>
              <a:buFont typeface="Wingdings" panose="05000000000000000000" pitchFamily="2" charset="2"/>
              <a:buChar char="l"/>
            </a:pPr>
            <a:r>
              <a:rPr lang="zh-CN" altLang="en-US" sz="2000" b="1" dirty="0" smtClean="0">
                <a:latin typeface="微软雅黑" panose="020B0503020204020204" pitchFamily="34" charset="-122"/>
                <a:ea typeface="微软雅黑" panose="020B0503020204020204" pitchFamily="34" charset="-122"/>
              </a:rPr>
              <a:t>即：</a:t>
            </a:r>
            <a:r>
              <a:rPr lang="zh-CN" altLang="en-US" sz="2000" b="1" dirty="0">
                <a:solidFill>
                  <a:srgbClr val="0000FF"/>
                </a:solidFill>
                <a:latin typeface="微软雅黑" panose="020B0503020204020204" pitchFamily="34" charset="-122"/>
                <a:ea typeface="微软雅黑" panose="020B0503020204020204" pitchFamily="34" charset="-122"/>
              </a:rPr>
              <a:t>“凡是接受的帧（即不包括丢弃的帧），我们都能以非常接近于 </a:t>
            </a:r>
            <a:r>
              <a:rPr lang="en-US" altLang="zh-CN" sz="2000" b="1" dirty="0">
                <a:solidFill>
                  <a:srgbClr val="0000FF"/>
                </a:solidFill>
                <a:latin typeface="微软雅黑" panose="020B0503020204020204" pitchFamily="34" charset="-122"/>
                <a:ea typeface="微软雅黑" panose="020B0503020204020204" pitchFamily="34" charset="-122"/>
              </a:rPr>
              <a:t>1 </a:t>
            </a:r>
            <a:r>
              <a:rPr lang="zh-CN" altLang="en-US" sz="2000" b="1" dirty="0">
                <a:solidFill>
                  <a:srgbClr val="0000FF"/>
                </a:solidFill>
                <a:latin typeface="微软雅黑" panose="020B0503020204020204" pitchFamily="34" charset="-122"/>
                <a:ea typeface="微软雅黑" panose="020B0503020204020204" pitchFamily="34" charset="-122"/>
              </a:rPr>
              <a:t>的概率认为这些帧在传输过程中没有产生差错”。</a:t>
            </a:r>
            <a:endParaRPr lang="zh-CN" altLang="en-US" sz="2000" b="1" dirty="0">
              <a:solidFill>
                <a:srgbClr val="0000FF"/>
              </a:solidFill>
              <a:latin typeface="微软雅黑" panose="020B0503020204020204" pitchFamily="34" charset="-122"/>
              <a:ea typeface="微软雅黑" panose="020B0503020204020204" pitchFamily="34" charset="-122"/>
            </a:endParaRPr>
          </a:p>
          <a:p>
            <a:pPr marL="285750" indent="-28575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即：</a:t>
            </a:r>
            <a:r>
              <a:rPr lang="zh-CN" altLang="en-US" sz="2000" b="1" dirty="0" smtClean="0">
                <a:latin typeface="微软雅黑" panose="020B0503020204020204" pitchFamily="34" charset="-122"/>
                <a:ea typeface="微软雅黑" panose="020B0503020204020204" pitchFamily="34" charset="-122"/>
              </a:rPr>
              <a:t>“</a:t>
            </a:r>
            <a:r>
              <a:rPr lang="zh-CN" altLang="en-US" sz="2000" b="1" dirty="0">
                <a:latin typeface="微软雅黑" panose="020B0503020204020204" pitchFamily="34" charset="-122"/>
                <a:ea typeface="微软雅黑" panose="020B0503020204020204" pitchFamily="34" charset="-122"/>
              </a:rPr>
              <a:t>凡是接收端数据链路层接受的帧均无差错</a:t>
            </a:r>
            <a:r>
              <a:rPr lang="zh-CN" altLang="en-US" sz="2000" b="1" dirty="0" smtClean="0">
                <a:latin typeface="微软雅黑" panose="020B0503020204020204" pitchFamily="34" charset="-122"/>
                <a:ea typeface="微软雅黑" panose="020B0503020204020204" pitchFamily="34" charset="-122"/>
              </a:rPr>
              <a:t>”</a:t>
            </a:r>
            <a:r>
              <a:rPr lang="zh-CN" altLang="en-US" sz="2000" b="1" dirty="0">
                <a:latin typeface="微软雅黑" panose="020B0503020204020204" pitchFamily="34" charset="-122"/>
                <a:ea typeface="微软雅黑" panose="020B0503020204020204" pitchFamily="34" charset="-122"/>
                <a:sym typeface="+mn-ea"/>
              </a:rPr>
              <a:t>（有差错的帧就丢弃而不接受）</a:t>
            </a:r>
            <a:r>
              <a:rPr lang="zh-CN" altLang="en-US" sz="2000" b="1" dirty="0" smtClean="0">
                <a:latin typeface="微软雅黑" panose="020B0503020204020204" pitchFamily="34" charset="-122"/>
                <a:ea typeface="微软雅黑" panose="020B0503020204020204" pitchFamily="34" charset="-122"/>
              </a:rPr>
              <a:t>。</a:t>
            </a:r>
            <a:endParaRPr lang="zh-CN" altLang="en-US" sz="2000" b="1" dirty="0" smtClean="0">
              <a:latin typeface="微软雅黑" panose="020B0503020204020204" pitchFamily="34" charset="-122"/>
              <a:ea typeface="微软雅黑" panose="020B0503020204020204" pitchFamily="34" charset="-122"/>
            </a:endParaRPr>
          </a:p>
          <a:p>
            <a:pPr marL="285750" indent="-285750">
              <a:lnSpc>
                <a:spcPts val="3300"/>
              </a:lnSpc>
              <a:buClr>
                <a:srgbClr val="0070C0"/>
              </a:buClr>
              <a:buFont typeface="Wingdings" panose="05000000000000000000" pitchFamily="2" charset="2"/>
              <a:buChar char="l"/>
            </a:pPr>
            <a:r>
              <a:rPr lang="zh-CN" altLang="en-US" sz="2000" b="1" dirty="0">
                <a:solidFill>
                  <a:srgbClr val="0000FF"/>
                </a:solidFill>
                <a:latin typeface="微软雅黑" panose="020B0503020204020204" pitchFamily="34" charset="-122"/>
                <a:ea typeface="微软雅黑" panose="020B0503020204020204" pitchFamily="34" charset="-122"/>
                <a:sym typeface="+mn-ea"/>
              </a:rPr>
              <a:t>单纯</a:t>
            </a:r>
            <a:r>
              <a:rPr lang="zh-CN" altLang="en-US" sz="2000" b="1" dirty="0" smtClean="0">
                <a:solidFill>
                  <a:srgbClr val="0000FF"/>
                </a:solidFill>
                <a:latin typeface="微软雅黑" panose="020B0503020204020204" pitchFamily="34" charset="-122"/>
                <a:ea typeface="微软雅黑" panose="020B0503020204020204" pitchFamily="34" charset="-122"/>
                <a:sym typeface="+mn-ea"/>
              </a:rPr>
              <a:t>使用 </a:t>
            </a:r>
            <a:r>
              <a:rPr lang="en-US" altLang="zh-CN" sz="2000" b="1" dirty="0" smtClean="0">
                <a:solidFill>
                  <a:srgbClr val="0000FF"/>
                </a:solidFill>
                <a:latin typeface="微软雅黑" panose="020B0503020204020204" pitchFamily="34" charset="-122"/>
                <a:ea typeface="微软雅黑" panose="020B0503020204020204" pitchFamily="34" charset="-122"/>
                <a:sym typeface="+mn-ea"/>
              </a:rPr>
              <a:t>CRC </a:t>
            </a:r>
            <a:r>
              <a:rPr lang="zh-CN" altLang="en-US" sz="2000" b="1" dirty="0" smtClean="0">
                <a:solidFill>
                  <a:srgbClr val="0000FF"/>
                </a:solidFill>
                <a:latin typeface="微软雅黑" panose="020B0503020204020204" pitchFamily="34" charset="-122"/>
                <a:ea typeface="微软雅黑" panose="020B0503020204020204" pitchFamily="34" charset="-122"/>
                <a:sym typeface="+mn-ea"/>
              </a:rPr>
              <a:t>差错检测</a:t>
            </a:r>
            <a:r>
              <a:rPr lang="zh-CN" altLang="en-US" sz="2000" b="1" dirty="0">
                <a:solidFill>
                  <a:srgbClr val="0000FF"/>
                </a:solidFill>
                <a:latin typeface="微软雅黑" panose="020B0503020204020204" pitchFamily="34" charset="-122"/>
                <a:ea typeface="微软雅黑" panose="020B0503020204020204" pitchFamily="34" charset="-122"/>
                <a:sym typeface="+mn-ea"/>
              </a:rPr>
              <a:t>技术不能实现“无差错传输”或“可靠传输”</a:t>
            </a:r>
            <a:r>
              <a:rPr lang="zh-CN" altLang="en-US" sz="2000" b="1" dirty="0" smtClean="0">
                <a:solidFill>
                  <a:srgbClr val="0000FF"/>
                </a:solidFill>
                <a:latin typeface="微软雅黑" panose="020B0503020204020204" pitchFamily="34" charset="-122"/>
                <a:ea typeface="微软雅黑" panose="020B0503020204020204" pitchFamily="34" charset="-122"/>
                <a:sym typeface="+mn-ea"/>
              </a:rPr>
              <a:t>。</a:t>
            </a:r>
            <a:endParaRPr lang="en-US" altLang="zh-CN" sz="2000" b="1" dirty="0" smtClean="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Tm="2000"/>
    </mc:Choice>
    <mc:Fallback>
      <p:transition spd="slow" advTm="2000"/>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5"/>
          <p:cNvSpPr>
            <a:spLocks noChangeArrowheads="1"/>
          </p:cNvSpPr>
          <p:nvPr/>
        </p:nvSpPr>
        <p:spPr bwMode="auto">
          <a:xfrm>
            <a:off x="466344" y="620617"/>
            <a:ext cx="8129015" cy="308939"/>
          </a:xfrm>
          <a:prstGeom prst="roundRect">
            <a:avLst>
              <a:gd name="adj" fmla="val 16667"/>
            </a:avLst>
          </a:prstGeom>
          <a:solidFill>
            <a:srgbClr val="ABEBD7"/>
          </a:solidFill>
          <a:ln w="9525">
            <a:no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 name="矩形 5"/>
          <p:cNvSpPr/>
          <p:nvPr/>
        </p:nvSpPr>
        <p:spPr>
          <a:xfrm>
            <a:off x="616085" y="569233"/>
            <a:ext cx="5889754" cy="400110"/>
          </a:xfrm>
          <a:prstGeom prst="rect">
            <a:avLst/>
          </a:prstGeom>
        </p:spPr>
        <p:txBody>
          <a:bodyPr wrap="none">
            <a:spAutoFit/>
          </a:bodyPr>
          <a:lstStyle/>
          <a:p>
            <a:r>
              <a:rPr lang="zh-CN" altLang="en-US" sz="2000" b="1" dirty="0">
                <a:solidFill>
                  <a:srgbClr val="C00000"/>
                </a:solidFill>
                <a:latin typeface="微软雅黑" panose="020B0503020204020204" pitchFamily="34" charset="-122"/>
                <a:ea typeface="微软雅黑" panose="020B0503020204020204" pitchFamily="34" charset="-122"/>
              </a:rPr>
              <a:t>注意：</a:t>
            </a:r>
            <a:r>
              <a:rPr lang="zh-CN" altLang="en-US" sz="2000" b="1" dirty="0">
                <a:latin typeface="微软雅黑" panose="020B0503020204020204" pitchFamily="34" charset="-122"/>
                <a:ea typeface="微软雅黑" panose="020B0503020204020204" pitchFamily="34" charset="-122"/>
              </a:rPr>
              <a:t>“无比特差错”与</a:t>
            </a:r>
            <a:r>
              <a:rPr lang="zh-CN" altLang="en-US" sz="2000" b="1" dirty="0" smtClean="0">
                <a:latin typeface="微软雅黑" panose="020B0503020204020204" pitchFamily="34" charset="-122"/>
                <a:ea typeface="微软雅黑" panose="020B0503020204020204" pitchFamily="34" charset="-122"/>
              </a:rPr>
              <a:t>“无传输差错”是不同的</a:t>
            </a:r>
            <a:endParaRPr lang="zh-CN" altLang="en-US" sz="2000" b="1" dirty="0">
              <a:latin typeface="微软雅黑" panose="020B0503020204020204" pitchFamily="34" charset="-122"/>
              <a:ea typeface="微软雅黑" panose="020B0503020204020204" pitchFamily="34" charset="-122"/>
            </a:endParaRPr>
          </a:p>
        </p:txBody>
      </p:sp>
      <p:sp>
        <p:nvSpPr>
          <p:cNvPr id="7" name="矩形 6"/>
          <p:cNvSpPr/>
          <p:nvPr/>
        </p:nvSpPr>
        <p:spPr>
          <a:xfrm>
            <a:off x="466345" y="951710"/>
            <a:ext cx="8302751" cy="3054682"/>
          </a:xfrm>
          <a:prstGeom prst="rect">
            <a:avLst/>
          </a:prstGeom>
        </p:spPr>
        <p:txBody>
          <a:bodyPr wrap="square">
            <a:spAutoFit/>
          </a:bodyPr>
          <a:lstStyle/>
          <a:p>
            <a:pPr marL="285750" indent="-285750">
              <a:lnSpc>
                <a:spcPts val="3300"/>
              </a:lnSpc>
              <a:buClr>
                <a:srgbClr val="0070C0"/>
              </a:buClr>
              <a:buFont typeface="Wingdings" panose="05000000000000000000" pitchFamily="2" charset="2"/>
              <a:buChar char="l"/>
            </a:pPr>
            <a:r>
              <a:rPr lang="zh-CN" altLang="en-US" sz="2000" b="1" dirty="0" smtClean="0">
                <a:solidFill>
                  <a:srgbClr val="0000FF"/>
                </a:solidFill>
                <a:latin typeface="微软雅黑" panose="020B0503020204020204" pitchFamily="34" charset="-122"/>
                <a:ea typeface="微软雅黑" panose="020B0503020204020204" pitchFamily="34" charset="-122"/>
              </a:rPr>
              <a:t>可靠传输：</a:t>
            </a:r>
            <a:r>
              <a:rPr lang="zh-CN" altLang="en-US" sz="2000" b="1" dirty="0">
                <a:latin typeface="微软雅黑" panose="020B0503020204020204" pitchFamily="34" charset="-122"/>
                <a:ea typeface="微软雅黑" panose="020B0503020204020204" pitchFamily="34" charset="-122"/>
              </a:rPr>
              <a:t>数据链路层的发送端发送什么，在接收端就收到什么。</a:t>
            </a:r>
            <a:endParaRPr lang="en-US" altLang="zh-CN" sz="2000" b="1" dirty="0" smtClean="0">
              <a:latin typeface="微软雅黑" panose="020B0503020204020204" pitchFamily="34" charset="-122"/>
              <a:ea typeface="微软雅黑" panose="020B0503020204020204" pitchFamily="34" charset="-122"/>
            </a:endParaRPr>
          </a:p>
          <a:p>
            <a:pPr marL="285750" indent="-285750">
              <a:lnSpc>
                <a:spcPts val="3300"/>
              </a:lnSpc>
              <a:buClr>
                <a:srgbClr val="0070C0"/>
              </a:buClr>
              <a:buFont typeface="Wingdings" panose="05000000000000000000" pitchFamily="2" charset="2"/>
              <a:buChar char="l"/>
            </a:pPr>
            <a:r>
              <a:rPr lang="zh-CN" altLang="en-US" sz="2000" b="1" dirty="0" smtClean="0">
                <a:solidFill>
                  <a:srgbClr val="0000FF"/>
                </a:solidFill>
                <a:latin typeface="微软雅黑" panose="020B0503020204020204" pitchFamily="34" charset="-122"/>
                <a:ea typeface="微软雅黑" panose="020B0503020204020204" pitchFamily="34" charset="-122"/>
              </a:rPr>
              <a:t>传输</a:t>
            </a:r>
            <a:r>
              <a:rPr lang="zh-CN" altLang="en-US" sz="2000" b="1" dirty="0">
                <a:solidFill>
                  <a:srgbClr val="0000FF"/>
                </a:solidFill>
                <a:latin typeface="微软雅黑" panose="020B0503020204020204" pitchFamily="34" charset="-122"/>
                <a:ea typeface="微软雅黑" panose="020B0503020204020204" pitchFamily="34" charset="-122"/>
              </a:rPr>
              <a:t>差错</a:t>
            </a:r>
            <a:r>
              <a:rPr lang="zh-CN" altLang="en-US" sz="2000" b="1" dirty="0">
                <a:latin typeface="微软雅黑" panose="020B0503020204020204" pitchFamily="34" charset="-122"/>
                <a:ea typeface="微软雅黑" panose="020B0503020204020204" pitchFamily="34" charset="-122"/>
              </a:rPr>
              <a:t>可分为两大类</a:t>
            </a:r>
            <a:r>
              <a:rPr lang="zh-CN" altLang="en-US" sz="2000" b="1" dirty="0" smtClean="0">
                <a:latin typeface="微软雅黑" panose="020B0503020204020204" pitchFamily="34" charset="-122"/>
                <a:ea typeface="微软雅黑" panose="020B0503020204020204" pitchFamily="34" charset="-122"/>
              </a:rPr>
              <a:t>：</a:t>
            </a:r>
            <a:endParaRPr lang="en-US" altLang="zh-CN" sz="2000" b="1" dirty="0" smtClean="0">
              <a:latin typeface="微软雅黑" panose="020B0503020204020204" pitchFamily="34" charset="-122"/>
              <a:ea typeface="微软雅黑" panose="020B0503020204020204" pitchFamily="34" charset="-122"/>
            </a:endParaRPr>
          </a:p>
          <a:p>
            <a:pPr marL="598805" lvl="1" indent="-342900">
              <a:lnSpc>
                <a:spcPts val="3000"/>
              </a:lnSpc>
              <a:buClr>
                <a:srgbClr val="7030A0"/>
              </a:buClr>
              <a:buSzPct val="75000"/>
              <a:buFont typeface="Wingdings" panose="05000000000000000000" pitchFamily="2" charset="2"/>
              <a:buChar char="u"/>
            </a:pPr>
            <a:r>
              <a:rPr lang="zh-CN" altLang="en-US" sz="2000" b="1" dirty="0">
                <a:latin typeface="微软雅黑" panose="020B0503020204020204" pitchFamily="34" charset="-122"/>
                <a:ea typeface="微软雅黑" panose="020B0503020204020204" pitchFamily="34" charset="-122"/>
              </a:rPr>
              <a:t>比特差错；</a:t>
            </a:r>
            <a:endParaRPr lang="en-US" altLang="zh-CN" sz="2000" b="1" dirty="0">
              <a:latin typeface="微软雅黑" panose="020B0503020204020204" pitchFamily="34" charset="-122"/>
              <a:ea typeface="微软雅黑" panose="020B0503020204020204" pitchFamily="34" charset="-122"/>
            </a:endParaRPr>
          </a:p>
          <a:p>
            <a:pPr marL="598805" lvl="1" indent="-342900">
              <a:lnSpc>
                <a:spcPts val="3000"/>
              </a:lnSpc>
              <a:buClr>
                <a:srgbClr val="7030A0"/>
              </a:buClr>
              <a:buSzPct val="75000"/>
              <a:buFont typeface="Wingdings" panose="05000000000000000000" pitchFamily="2" charset="2"/>
              <a:buChar char="u"/>
            </a:pPr>
            <a:r>
              <a:rPr lang="zh-CN" altLang="en-US" sz="2000" b="1" dirty="0">
                <a:latin typeface="微软雅黑" panose="020B0503020204020204" pitchFamily="34" charset="-122"/>
                <a:ea typeface="微软雅黑" panose="020B0503020204020204" pitchFamily="34" charset="-122"/>
              </a:rPr>
              <a:t>传输差错：帧丢失、帧重复或帧失序等。</a:t>
            </a:r>
            <a:endParaRPr lang="en-US" altLang="zh-CN" sz="2000" b="1" dirty="0">
              <a:latin typeface="微软雅黑" panose="020B0503020204020204" pitchFamily="34" charset="-122"/>
              <a:ea typeface="微软雅黑" panose="020B0503020204020204" pitchFamily="34" charset="-122"/>
            </a:endParaRPr>
          </a:p>
          <a:p>
            <a:pPr marL="285750" indent="-285750">
              <a:lnSpc>
                <a:spcPts val="3300"/>
              </a:lnSpc>
              <a:buClr>
                <a:srgbClr val="0070C0"/>
              </a:buClr>
              <a:buFont typeface="Wingdings" panose="05000000000000000000" pitchFamily="2" charset="2"/>
              <a:buChar char="l"/>
            </a:pPr>
            <a:r>
              <a:rPr lang="zh-CN" altLang="en-US" sz="2000" b="1" dirty="0" smtClean="0">
                <a:latin typeface="微软雅黑" panose="020B0503020204020204" pitchFamily="34" charset="-122"/>
                <a:ea typeface="微软雅黑" panose="020B0503020204020204" pitchFamily="34" charset="-122"/>
              </a:rPr>
              <a:t>在</a:t>
            </a:r>
            <a:r>
              <a:rPr lang="zh-CN" altLang="en-US" sz="2000" b="1" dirty="0">
                <a:latin typeface="微软雅黑" panose="020B0503020204020204" pitchFamily="34" charset="-122"/>
                <a:ea typeface="微软雅黑" panose="020B0503020204020204" pitchFamily="34" charset="-122"/>
              </a:rPr>
              <a:t>数据链路层</a:t>
            </a:r>
            <a:r>
              <a:rPr lang="zh-CN" altLang="en-US" sz="2000" b="1" dirty="0" smtClean="0">
                <a:latin typeface="微软雅黑" panose="020B0503020204020204" pitchFamily="34" charset="-122"/>
                <a:ea typeface="微软雅黑" panose="020B0503020204020204" pitchFamily="34" charset="-122"/>
              </a:rPr>
              <a:t>使用 </a:t>
            </a:r>
            <a:r>
              <a:rPr lang="en-US" altLang="zh-CN" sz="2000" b="1" dirty="0" smtClean="0">
                <a:latin typeface="微软雅黑" panose="020B0503020204020204" pitchFamily="34" charset="-122"/>
                <a:ea typeface="微软雅黑" panose="020B0503020204020204" pitchFamily="34" charset="-122"/>
              </a:rPr>
              <a:t>CRC </a:t>
            </a:r>
            <a:r>
              <a:rPr lang="zh-CN" altLang="en-US" sz="2000" b="1" dirty="0" smtClean="0">
                <a:latin typeface="微软雅黑" panose="020B0503020204020204" pitchFamily="34" charset="-122"/>
                <a:ea typeface="微软雅黑" panose="020B0503020204020204" pitchFamily="34" charset="-122"/>
              </a:rPr>
              <a:t>检验</a:t>
            </a:r>
            <a:r>
              <a:rPr lang="zh-CN" altLang="en-US" sz="2000" b="1" dirty="0">
                <a:latin typeface="微软雅黑" panose="020B0503020204020204" pitchFamily="34" charset="-122"/>
                <a:ea typeface="微软雅黑" panose="020B0503020204020204" pitchFamily="34" charset="-122"/>
              </a:rPr>
              <a:t>，能够实现无比特差错的传输，但这还不是可靠传输</a:t>
            </a:r>
            <a:r>
              <a:rPr lang="zh-CN" altLang="en-US" sz="2000" b="1" dirty="0" smtClean="0">
                <a:latin typeface="微软雅黑" panose="020B0503020204020204" pitchFamily="34" charset="-122"/>
                <a:ea typeface="微软雅黑" panose="020B0503020204020204" pitchFamily="34" charset="-122"/>
              </a:rPr>
              <a:t>。</a:t>
            </a:r>
            <a:endParaRPr lang="en-US" altLang="zh-CN" sz="2000" b="1" dirty="0" smtClean="0">
              <a:latin typeface="微软雅黑" panose="020B0503020204020204" pitchFamily="34" charset="-122"/>
              <a:ea typeface="微软雅黑" panose="020B0503020204020204" pitchFamily="34" charset="-122"/>
            </a:endParaRPr>
          </a:p>
          <a:p>
            <a:pPr marL="285750" indent="-285750">
              <a:lnSpc>
                <a:spcPts val="3300"/>
              </a:lnSpc>
              <a:buClr>
                <a:srgbClr val="0070C0"/>
              </a:buClr>
              <a:buFont typeface="Wingdings" panose="05000000000000000000" pitchFamily="2" charset="2"/>
              <a:buChar char="l"/>
            </a:pPr>
            <a:r>
              <a:rPr lang="zh-CN" altLang="en-US" sz="2000" b="1" dirty="0">
                <a:solidFill>
                  <a:srgbClr val="0000FF"/>
                </a:solidFill>
                <a:latin typeface="微软雅黑" panose="020B0503020204020204" pitchFamily="34" charset="-122"/>
                <a:ea typeface="微软雅黑" panose="020B0503020204020204" pitchFamily="34" charset="-122"/>
              </a:rPr>
              <a:t>要做到可靠</a:t>
            </a:r>
            <a:r>
              <a:rPr lang="zh-CN" altLang="en-US" sz="2000" b="1" dirty="0" smtClean="0">
                <a:solidFill>
                  <a:srgbClr val="0000FF"/>
                </a:solidFill>
                <a:latin typeface="微软雅黑" panose="020B0503020204020204" pitchFamily="34" charset="-122"/>
                <a:ea typeface="微软雅黑" panose="020B0503020204020204" pitchFamily="34" charset="-122"/>
              </a:rPr>
              <a:t>传输，还</a:t>
            </a:r>
            <a:r>
              <a:rPr lang="zh-CN" altLang="en-US" sz="2000" b="1" dirty="0" smtClean="0">
                <a:solidFill>
                  <a:srgbClr val="C00000"/>
                </a:solidFill>
                <a:latin typeface="微软雅黑" panose="020B0503020204020204" pitchFamily="34" charset="-122"/>
                <a:ea typeface="微软雅黑" panose="020B0503020204020204" pitchFamily="34" charset="-122"/>
              </a:rPr>
              <a:t>必须</a:t>
            </a:r>
            <a:r>
              <a:rPr lang="zh-CN" altLang="en-US" sz="2000" b="1" dirty="0">
                <a:solidFill>
                  <a:srgbClr val="C00000"/>
                </a:solidFill>
                <a:latin typeface="微软雅黑" panose="020B0503020204020204" pitchFamily="34" charset="-122"/>
                <a:ea typeface="微软雅黑" panose="020B0503020204020204" pitchFamily="34" charset="-122"/>
              </a:rPr>
              <a:t>再加上</a:t>
            </a:r>
            <a:r>
              <a:rPr lang="zh-CN" altLang="en-US" sz="2000" b="1" dirty="0">
                <a:solidFill>
                  <a:srgbClr val="0000FF"/>
                </a:solidFill>
                <a:latin typeface="微软雅黑" panose="020B0503020204020204" pitchFamily="34" charset="-122"/>
                <a:ea typeface="微软雅黑" panose="020B0503020204020204" pitchFamily="34" charset="-122"/>
              </a:rPr>
              <a:t>帧编号、确认和</a:t>
            </a:r>
            <a:r>
              <a:rPr lang="zh-CN" altLang="en-US" sz="2000" b="1" dirty="0" smtClean="0">
                <a:solidFill>
                  <a:srgbClr val="0000FF"/>
                </a:solidFill>
                <a:latin typeface="微软雅黑" panose="020B0503020204020204" pitchFamily="34" charset="-122"/>
                <a:ea typeface="微软雅黑" panose="020B0503020204020204" pitchFamily="34" charset="-122"/>
              </a:rPr>
              <a:t>重传等机制。 </a:t>
            </a:r>
            <a:endParaRPr lang="zh-CN" altLang="en-US" sz="2000" b="1" dirty="0">
              <a:solidFill>
                <a:srgbClr val="0000FF"/>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Tm="2000"/>
    </mc:Choice>
    <mc:Fallback>
      <p:transition spd="slow" advTm="2000"/>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 name="Rectangle 9"/>
          <p:cNvSpPr>
            <a:spLocks noChangeArrowheads="1"/>
          </p:cNvSpPr>
          <p:nvPr/>
        </p:nvSpPr>
        <p:spPr bwMode="auto">
          <a:xfrm>
            <a:off x="2629135" y="2536417"/>
            <a:ext cx="5775326" cy="330200"/>
          </a:xfrm>
          <a:prstGeom prst="rect">
            <a:avLst/>
          </a:prstGeom>
          <a:solidFill>
            <a:srgbClr val="0098F6"/>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solidFill>
                  <a:srgbClr val="000000"/>
                </a:solidFill>
                <a:miter lim="1000000"/>
                <a:headEnd/>
                <a:tailEnd/>
              </a14:hiddenLine>
            </a:ext>
          </a:extLst>
        </p:spPr>
        <p:txBody>
          <a:bodyPr anchor="ctr"/>
          <a:lstStyle/>
          <a:p>
            <a:pPr algn="ctr" eaLnBrk="0" hangingPunct="0"/>
            <a:endParaRPr lang="fr-FR">
              <a:solidFill>
                <a:srgbClr val="FFFFFF"/>
              </a:solidFill>
              <a:latin typeface="宋体" panose="02010600030101010101" pitchFamily="2" charset="-122"/>
            </a:endParaRPr>
          </a:p>
        </p:txBody>
      </p:sp>
      <p:sp>
        <p:nvSpPr>
          <p:cNvPr id="101" name="Rectangle 9"/>
          <p:cNvSpPr>
            <a:spLocks noChangeArrowheads="1"/>
          </p:cNvSpPr>
          <p:nvPr/>
        </p:nvSpPr>
        <p:spPr bwMode="auto">
          <a:xfrm>
            <a:off x="2629135" y="1326113"/>
            <a:ext cx="5775326" cy="330200"/>
          </a:xfrm>
          <a:prstGeom prst="rect">
            <a:avLst/>
          </a:prstGeom>
          <a:solidFill>
            <a:srgbClr val="0098F6"/>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solidFill>
                  <a:srgbClr val="000000"/>
                </a:solidFill>
                <a:miter lim="1000000"/>
                <a:headEnd/>
                <a:tailEnd/>
              </a14:hiddenLine>
            </a:ext>
          </a:extLst>
        </p:spPr>
        <p:txBody>
          <a:bodyPr anchor="ctr"/>
          <a:lstStyle/>
          <a:p>
            <a:pPr algn="ctr" eaLnBrk="0" hangingPunct="0"/>
            <a:endParaRPr lang="fr-FR">
              <a:solidFill>
                <a:srgbClr val="FFFFFF"/>
              </a:solidFill>
              <a:latin typeface="宋体" panose="02010600030101010101" pitchFamily="2" charset="-122"/>
            </a:endParaRPr>
          </a:p>
        </p:txBody>
      </p:sp>
      <p:sp>
        <p:nvSpPr>
          <p:cNvPr id="102" name="Rectangle 10"/>
          <p:cNvSpPr>
            <a:spLocks noChangeArrowheads="1"/>
          </p:cNvSpPr>
          <p:nvPr/>
        </p:nvSpPr>
        <p:spPr bwMode="auto">
          <a:xfrm>
            <a:off x="2629135" y="1932538"/>
            <a:ext cx="5775326" cy="330200"/>
          </a:xfrm>
          <a:prstGeom prst="rect">
            <a:avLst/>
          </a:prstGeom>
          <a:solidFill>
            <a:srgbClr val="1956B9"/>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solidFill>
                  <a:srgbClr val="000000"/>
                </a:solidFill>
                <a:miter lim="1000000"/>
                <a:headEnd/>
                <a:tailEnd/>
              </a14:hiddenLine>
            </a:ext>
          </a:extLst>
        </p:spPr>
        <p:txBody>
          <a:bodyPr anchor="ctr"/>
          <a:lstStyle/>
          <a:p>
            <a:pPr algn="ctr" eaLnBrk="0" hangingPunct="0"/>
            <a:endParaRPr lang="fr-FR">
              <a:solidFill>
                <a:srgbClr val="FFFFFF"/>
              </a:solidFill>
              <a:latin typeface="宋体" panose="02010600030101010101" pitchFamily="2" charset="-122"/>
            </a:endParaRPr>
          </a:p>
        </p:txBody>
      </p:sp>
      <p:sp>
        <p:nvSpPr>
          <p:cNvPr id="103" name="Line 16"/>
          <p:cNvSpPr>
            <a:spLocks noChangeShapeType="1"/>
          </p:cNvSpPr>
          <p:nvPr/>
        </p:nvSpPr>
        <p:spPr bwMode="auto">
          <a:xfrm>
            <a:off x="3637198" y="1254675"/>
            <a:ext cx="0" cy="1800225"/>
          </a:xfrm>
          <a:prstGeom prst="line">
            <a:avLst/>
          </a:prstGeom>
          <a:noFill/>
          <a:ln w="28575" algn="ctr">
            <a:solidFill>
              <a:srgbClr val="FFFFFF"/>
            </a:solidFill>
            <a:round/>
          </a:ln>
          <a:extLst>
            <a:ext uri="{909E8E84-426E-40DD-AFC4-6F175D3DCCD1}">
              <a14:hiddenFill xmlns:a14="http://schemas.microsoft.com/office/drawing/2010/main">
                <a:noFill/>
              </a14:hiddenFill>
            </a:ext>
          </a:extLst>
        </p:spPr>
        <p:txBody>
          <a:bodyPr/>
          <a:lstStyle/>
          <a:p>
            <a:endParaRPr lang="zh-CN" altLang="en-US"/>
          </a:p>
        </p:txBody>
      </p:sp>
      <p:sp>
        <p:nvSpPr>
          <p:cNvPr id="105" name="Rectangle 8"/>
          <p:cNvSpPr>
            <a:spLocks noChangeArrowheads="1"/>
          </p:cNvSpPr>
          <p:nvPr/>
        </p:nvSpPr>
        <p:spPr bwMode="auto">
          <a:xfrm>
            <a:off x="2700573" y="1072113"/>
            <a:ext cx="5612154" cy="18461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just" eaLnBrk="0" hangingPunct="0">
              <a:lnSpc>
                <a:spcPct val="200000"/>
              </a:lnSpc>
            </a:pPr>
            <a:r>
              <a:rPr lang="en-US" altLang="zh-CN" sz="2000" b="1" dirty="0">
                <a:solidFill>
                  <a:schemeClr val="bg1"/>
                </a:solidFill>
                <a:latin typeface="微软雅黑" panose="020B0503020204020204" pitchFamily="34" charset="-122"/>
                <a:ea typeface="微软雅黑" panose="020B0503020204020204" pitchFamily="34" charset="-122"/>
              </a:rPr>
              <a:t>3.2.1 </a:t>
            </a:r>
            <a:r>
              <a:rPr lang="en-US" altLang="zh-CN" sz="2000" b="1" dirty="0" smtClean="0">
                <a:solidFill>
                  <a:schemeClr val="bg1"/>
                </a:solidFill>
                <a:latin typeface="微软雅黑" panose="020B0503020204020204" pitchFamily="34" charset="-122"/>
                <a:ea typeface="微软雅黑" panose="020B0503020204020204" pitchFamily="34" charset="-122"/>
              </a:rPr>
              <a:t>                                     </a:t>
            </a:r>
            <a:r>
              <a:rPr lang="en-US" altLang="zh-CN" sz="2000" b="1" dirty="0">
                <a:solidFill>
                  <a:schemeClr val="bg1"/>
                </a:solidFill>
                <a:latin typeface="微软雅黑" panose="020B0503020204020204" pitchFamily="34" charset="-122"/>
                <a:ea typeface="微软雅黑" panose="020B0503020204020204" pitchFamily="34" charset="-122"/>
              </a:rPr>
              <a:t>PPP </a:t>
            </a:r>
            <a:r>
              <a:rPr lang="zh-CN" altLang="en-US" sz="2000" b="1" dirty="0">
                <a:solidFill>
                  <a:schemeClr val="bg1"/>
                </a:solidFill>
                <a:latin typeface="微软雅黑" panose="020B0503020204020204" pitchFamily="34" charset="-122"/>
                <a:ea typeface="微软雅黑" panose="020B0503020204020204" pitchFamily="34" charset="-122"/>
              </a:rPr>
              <a:t>协议的特点</a:t>
            </a:r>
            <a:endParaRPr lang="zh-CN" altLang="en-US" sz="2000" b="1" dirty="0">
              <a:solidFill>
                <a:schemeClr val="bg1"/>
              </a:solidFill>
              <a:latin typeface="微软雅黑" panose="020B0503020204020204" pitchFamily="34" charset="-122"/>
              <a:ea typeface="微软雅黑" panose="020B0503020204020204" pitchFamily="34" charset="-122"/>
            </a:endParaRPr>
          </a:p>
          <a:p>
            <a:pPr algn="just" eaLnBrk="0" hangingPunct="0">
              <a:lnSpc>
                <a:spcPct val="200000"/>
              </a:lnSpc>
            </a:pPr>
            <a:r>
              <a:rPr lang="en-US" altLang="zh-CN" sz="2000" b="1" dirty="0">
                <a:solidFill>
                  <a:schemeClr val="bg1"/>
                </a:solidFill>
                <a:latin typeface="微软雅黑" panose="020B0503020204020204" pitchFamily="34" charset="-122"/>
                <a:ea typeface="微软雅黑" panose="020B0503020204020204" pitchFamily="34" charset="-122"/>
              </a:rPr>
              <a:t>3.2.2  </a:t>
            </a:r>
            <a:r>
              <a:rPr lang="en-US" altLang="zh-CN" sz="2000" b="1" dirty="0" smtClean="0">
                <a:solidFill>
                  <a:schemeClr val="bg1"/>
                </a:solidFill>
                <a:latin typeface="微软雅黑" panose="020B0503020204020204" pitchFamily="34" charset="-122"/>
                <a:ea typeface="微软雅黑" panose="020B0503020204020204" pitchFamily="34" charset="-122"/>
              </a:rPr>
              <a:t>                                 PPP </a:t>
            </a:r>
            <a:r>
              <a:rPr lang="zh-CN" altLang="en-US" sz="2000" b="1" dirty="0">
                <a:solidFill>
                  <a:schemeClr val="bg1"/>
                </a:solidFill>
                <a:latin typeface="微软雅黑" panose="020B0503020204020204" pitchFamily="34" charset="-122"/>
                <a:ea typeface="微软雅黑" panose="020B0503020204020204" pitchFamily="34" charset="-122"/>
              </a:rPr>
              <a:t>协议的帧格式</a:t>
            </a:r>
            <a:endParaRPr lang="zh-CN" altLang="en-US" sz="2000" b="1" dirty="0">
              <a:solidFill>
                <a:schemeClr val="bg1"/>
              </a:solidFill>
              <a:latin typeface="微软雅黑" panose="020B0503020204020204" pitchFamily="34" charset="-122"/>
              <a:ea typeface="微软雅黑" panose="020B0503020204020204" pitchFamily="34" charset="-122"/>
            </a:endParaRPr>
          </a:p>
          <a:p>
            <a:pPr algn="just" eaLnBrk="0" hangingPunct="0">
              <a:lnSpc>
                <a:spcPct val="200000"/>
              </a:lnSpc>
            </a:pPr>
            <a:r>
              <a:rPr lang="en-US" altLang="zh-CN" sz="2000" b="1" dirty="0">
                <a:solidFill>
                  <a:schemeClr val="bg1"/>
                </a:solidFill>
                <a:latin typeface="微软雅黑" panose="020B0503020204020204" pitchFamily="34" charset="-122"/>
                <a:ea typeface="微软雅黑" panose="020B0503020204020204" pitchFamily="34" charset="-122"/>
              </a:rPr>
              <a:t>3.2.3  </a:t>
            </a:r>
            <a:r>
              <a:rPr lang="en-US" altLang="zh-CN" sz="2000" b="1" dirty="0" smtClean="0">
                <a:solidFill>
                  <a:schemeClr val="bg1"/>
                </a:solidFill>
                <a:latin typeface="微软雅黑" panose="020B0503020204020204" pitchFamily="34" charset="-122"/>
                <a:ea typeface="微软雅黑" panose="020B0503020204020204" pitchFamily="34" charset="-122"/>
              </a:rPr>
              <a:t>                              PPP </a:t>
            </a:r>
            <a:r>
              <a:rPr lang="zh-CN" altLang="en-US" sz="2000" b="1" dirty="0">
                <a:solidFill>
                  <a:schemeClr val="bg1"/>
                </a:solidFill>
                <a:latin typeface="微软雅黑" panose="020B0503020204020204" pitchFamily="34" charset="-122"/>
                <a:ea typeface="微软雅黑" panose="020B0503020204020204" pitchFamily="34" charset="-122"/>
              </a:rPr>
              <a:t>协议的工作状态</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106" name="Rectangle 27"/>
          <p:cNvSpPr>
            <a:spLocks noChangeArrowheads="1"/>
          </p:cNvSpPr>
          <p:nvPr/>
        </p:nvSpPr>
        <p:spPr bwMode="auto">
          <a:xfrm>
            <a:off x="639730" y="1326113"/>
            <a:ext cx="1636540" cy="1555639"/>
          </a:xfrm>
          <a:prstGeom prst="rect">
            <a:avLst/>
          </a:prstGeom>
          <a:solidFill>
            <a:srgbClr val="0070C0"/>
          </a:solidFill>
          <a:ln>
            <a:noFill/>
          </a:ln>
          <a:effectLst/>
          <a:scene3d>
            <a:camera prst="orthographicFront">
              <a:rot lat="0" lon="0" rev="0"/>
            </a:camera>
            <a:lightRig rig="glow" dir="t">
              <a:rot lat="0" lon="0" rev="14100000"/>
            </a:lightRig>
          </a:scene3d>
          <a:sp3d prstMaterial="softEdge">
            <a:bevelT w="127000" prst="artDeco"/>
          </a:sp3d>
          <a:extLs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fr-FR">
              <a:latin typeface="宋体" panose="02010600030101010101" pitchFamily="2" charset="-122"/>
            </a:endParaRPr>
          </a:p>
        </p:txBody>
      </p:sp>
      <p:sp>
        <p:nvSpPr>
          <p:cNvPr id="107" name="Rectangle 29"/>
          <p:cNvSpPr>
            <a:spLocks noChangeArrowheads="1"/>
          </p:cNvSpPr>
          <p:nvPr/>
        </p:nvSpPr>
        <p:spPr bwMode="auto">
          <a:xfrm>
            <a:off x="648619" y="1421045"/>
            <a:ext cx="1627651" cy="10156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r>
              <a:rPr lang="fr-FR" altLang="zh-CN" sz="2000" b="1" dirty="0" smtClean="0">
                <a:solidFill>
                  <a:srgbClr val="FFFF00"/>
                </a:solidFill>
                <a:latin typeface="微软雅黑" panose="020B0503020204020204" pitchFamily="34" charset="-122"/>
                <a:ea typeface="微软雅黑" panose="020B0503020204020204" pitchFamily="34" charset="-122"/>
              </a:rPr>
              <a:t>3.2</a:t>
            </a:r>
            <a:endParaRPr lang="fr-FR" altLang="zh-CN" sz="2000" b="1" dirty="0" smtClean="0">
              <a:solidFill>
                <a:srgbClr val="FFFF00"/>
              </a:solidFill>
              <a:latin typeface="微软雅黑" panose="020B0503020204020204" pitchFamily="34" charset="-122"/>
              <a:ea typeface="微软雅黑" panose="020B0503020204020204" pitchFamily="34" charset="-122"/>
            </a:endParaRPr>
          </a:p>
          <a:p>
            <a:pPr eaLnBrk="0" hangingPunct="0"/>
            <a:r>
              <a:rPr lang="zh-CN" altLang="en-US" sz="2000" b="1" dirty="0">
                <a:solidFill>
                  <a:schemeClr val="bg1"/>
                </a:solidFill>
                <a:latin typeface="微软雅黑" panose="020B0503020204020204" pitchFamily="34" charset="-122"/>
                <a:ea typeface="微软雅黑" panose="020B0503020204020204" pitchFamily="34" charset="-122"/>
              </a:rPr>
              <a:t>点对点协议 </a:t>
            </a:r>
            <a:r>
              <a:rPr lang="en-US" altLang="zh-CN" sz="2000" b="1" dirty="0">
                <a:solidFill>
                  <a:schemeClr val="bg1"/>
                </a:solidFill>
                <a:latin typeface="微软雅黑" panose="020B0503020204020204" pitchFamily="34" charset="-122"/>
                <a:ea typeface="微软雅黑" panose="020B0503020204020204" pitchFamily="34" charset="-122"/>
              </a:rPr>
              <a:t>PPP</a:t>
            </a:r>
            <a:endParaRPr lang="zh-CN" altLang="fr-FR" sz="20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Tm="2000"/>
    </mc:Choice>
    <mc:Fallback>
      <p:transition spd="slow" advTm="2000"/>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utoShape 5"/>
          <p:cNvSpPr>
            <a:spLocks noChangeArrowheads="1"/>
          </p:cNvSpPr>
          <p:nvPr/>
        </p:nvSpPr>
        <p:spPr bwMode="auto">
          <a:xfrm>
            <a:off x="502921" y="626919"/>
            <a:ext cx="8129015" cy="388721"/>
          </a:xfrm>
          <a:prstGeom prst="roundRect">
            <a:avLst>
              <a:gd name="adj" fmla="val 16667"/>
            </a:avLst>
          </a:prstGeom>
          <a:solidFill>
            <a:srgbClr val="0089FA"/>
          </a:solidFill>
          <a:ln>
            <a:noFill/>
          </a:ln>
          <a:effectLst/>
        </p:spPr>
        <p:txBody>
          <a:bodyPr wrap="none" anchor="ctr"/>
          <a:lstStyle/>
          <a:p>
            <a:endParaRPr lang="zh-CN" altLang="en-US"/>
          </a:p>
        </p:txBody>
      </p:sp>
      <p:sp>
        <p:nvSpPr>
          <p:cNvPr id="7" name="Rectangle 6"/>
          <p:cNvSpPr>
            <a:spLocks noChangeArrowheads="1"/>
          </p:cNvSpPr>
          <p:nvPr/>
        </p:nvSpPr>
        <p:spPr bwMode="auto">
          <a:xfrm>
            <a:off x="2925738" y="584648"/>
            <a:ext cx="334739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anose="020B0503020204020204" pitchFamily="34" charset="-122"/>
                <a:ea typeface="微软雅黑" panose="020B0503020204020204" pitchFamily="34" charset="-122"/>
              </a:rPr>
              <a:t>3.2.1  PPP </a:t>
            </a:r>
            <a:r>
              <a:rPr lang="zh-CN" altLang="en-US" sz="2400" b="1" dirty="0">
                <a:solidFill>
                  <a:schemeClr val="bg1"/>
                </a:solidFill>
                <a:latin typeface="微软雅黑" panose="020B0503020204020204" pitchFamily="34" charset="-122"/>
                <a:ea typeface="微软雅黑" panose="020B0503020204020204" pitchFamily="34" charset="-122"/>
              </a:rPr>
              <a:t>协议的</a:t>
            </a:r>
            <a:r>
              <a:rPr lang="zh-CN" altLang="en-US" sz="2400" b="1" dirty="0" smtClean="0">
                <a:solidFill>
                  <a:schemeClr val="bg1"/>
                </a:solidFill>
                <a:latin typeface="微软雅黑" panose="020B0503020204020204" pitchFamily="34" charset="-122"/>
                <a:ea typeface="微软雅黑" panose="020B0503020204020204" pitchFamily="34" charset="-122"/>
              </a:rPr>
              <a:t>特点</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8" name="Rectangle 8"/>
          <p:cNvSpPr>
            <a:spLocks noChangeArrowheads="1"/>
          </p:cNvSpPr>
          <p:nvPr/>
        </p:nvSpPr>
        <p:spPr bwMode="auto">
          <a:xfrm>
            <a:off x="502921" y="1027624"/>
            <a:ext cx="8428643" cy="13619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68605" indent="-268605">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对于点对点的链路，目前使用得最广泛的数据链路层协议是</a:t>
            </a:r>
            <a:r>
              <a:rPr lang="zh-CN" altLang="en-US" sz="2000" b="1" dirty="0">
                <a:solidFill>
                  <a:srgbClr val="C00000"/>
                </a:solidFill>
                <a:latin typeface="微软雅黑" panose="020B0503020204020204" pitchFamily="34" charset="-122"/>
                <a:ea typeface="微软雅黑" panose="020B0503020204020204" pitchFamily="34" charset="-122"/>
              </a:rPr>
              <a:t>点对点协议 </a:t>
            </a:r>
            <a:r>
              <a:rPr lang="en-US" altLang="zh-CN" sz="2000" b="1" dirty="0">
                <a:solidFill>
                  <a:srgbClr val="C00000"/>
                </a:solidFill>
                <a:latin typeface="微软雅黑" panose="020B0503020204020204" pitchFamily="34" charset="-122"/>
                <a:ea typeface="微软雅黑" panose="020B0503020204020204" pitchFamily="34" charset="-122"/>
              </a:rPr>
              <a:t>PPP</a:t>
            </a:r>
            <a:r>
              <a:rPr lang="en-US" altLang="zh-CN" sz="2000" b="1" dirty="0">
                <a:latin typeface="微软雅黑" panose="020B0503020204020204" pitchFamily="34" charset="-122"/>
                <a:ea typeface="微软雅黑" panose="020B0503020204020204" pitchFamily="34" charset="-122"/>
              </a:rPr>
              <a:t> (Point-to-Point Protocol)</a:t>
            </a:r>
            <a:r>
              <a:rPr lang="zh-CN" altLang="en-US" sz="2000" b="1" dirty="0">
                <a:latin typeface="微软雅黑" panose="020B0503020204020204" pitchFamily="34" charset="-122"/>
                <a:ea typeface="微软雅黑" panose="020B0503020204020204" pitchFamily="34" charset="-122"/>
              </a:rPr>
              <a:t>。</a:t>
            </a:r>
            <a:endParaRPr lang="zh-CN" altLang="en-US" sz="2000" b="1" dirty="0">
              <a:latin typeface="微软雅黑" panose="020B0503020204020204" pitchFamily="34" charset="-122"/>
              <a:ea typeface="微软雅黑" panose="020B0503020204020204" pitchFamily="34" charset="-122"/>
            </a:endParaRPr>
          </a:p>
          <a:p>
            <a:pPr marL="268605" indent="-268605">
              <a:lnSpc>
                <a:spcPts val="3300"/>
              </a:lnSpc>
              <a:buClr>
                <a:srgbClr val="0070C0"/>
              </a:buClr>
              <a:buFont typeface="Wingdings" panose="05000000000000000000" pitchFamily="2" charset="2"/>
              <a:buChar char="l"/>
            </a:pPr>
            <a:r>
              <a:rPr lang="en-US" altLang="zh-CN" sz="2000" b="1" dirty="0" smtClean="0">
                <a:latin typeface="微软雅黑" panose="020B0503020204020204" pitchFamily="34" charset="-122"/>
                <a:ea typeface="微软雅黑" panose="020B0503020204020204" pitchFamily="34" charset="-122"/>
              </a:rPr>
              <a:t>PPP </a:t>
            </a:r>
            <a:r>
              <a:rPr lang="zh-CN" altLang="en-US" sz="2000" b="1" dirty="0">
                <a:latin typeface="微软雅黑" panose="020B0503020204020204" pitchFamily="34" charset="-122"/>
                <a:ea typeface="微软雅黑" panose="020B0503020204020204" pitchFamily="34" charset="-122"/>
              </a:rPr>
              <a:t>协议</a:t>
            </a:r>
            <a:r>
              <a:rPr lang="zh-CN" altLang="en-US" sz="2000" b="1" dirty="0" smtClean="0">
                <a:latin typeface="微软雅黑" panose="020B0503020204020204" pitchFamily="34" charset="-122"/>
                <a:ea typeface="微软雅黑" panose="020B0503020204020204" pitchFamily="34" charset="-122"/>
              </a:rPr>
              <a:t>在 </a:t>
            </a:r>
            <a:r>
              <a:rPr lang="en-US" altLang="zh-CN" sz="2000" b="1" dirty="0" smtClean="0">
                <a:latin typeface="微软雅黑" panose="020B0503020204020204" pitchFamily="34" charset="-122"/>
                <a:ea typeface="微软雅黑" panose="020B0503020204020204" pitchFamily="34" charset="-122"/>
              </a:rPr>
              <a:t>1994 </a:t>
            </a:r>
            <a:r>
              <a:rPr lang="zh-CN" altLang="en-US" sz="2000" b="1" dirty="0" smtClean="0">
                <a:latin typeface="微软雅黑" panose="020B0503020204020204" pitchFamily="34" charset="-122"/>
                <a:ea typeface="微软雅黑" panose="020B0503020204020204" pitchFamily="34" charset="-122"/>
              </a:rPr>
              <a:t>年</a:t>
            </a:r>
            <a:r>
              <a:rPr lang="zh-CN" altLang="en-US" sz="2000" b="1" dirty="0">
                <a:latin typeface="微软雅黑" panose="020B0503020204020204" pitchFamily="34" charset="-122"/>
                <a:ea typeface="微软雅黑" panose="020B0503020204020204" pitchFamily="34" charset="-122"/>
              </a:rPr>
              <a:t>就已成为互联网的正式</a:t>
            </a:r>
            <a:r>
              <a:rPr lang="zh-CN" altLang="en-US" sz="2000" b="1" dirty="0" smtClean="0">
                <a:latin typeface="微软雅黑" panose="020B0503020204020204" pitchFamily="34" charset="-122"/>
                <a:ea typeface="微软雅黑" panose="020B0503020204020204" pitchFamily="34" charset="-122"/>
              </a:rPr>
              <a:t>标准 </a:t>
            </a:r>
            <a:r>
              <a:rPr lang="en-US" altLang="zh-CN" sz="2000" b="1" dirty="0" smtClean="0">
                <a:latin typeface="微软雅黑" panose="020B0503020204020204" pitchFamily="34" charset="-122"/>
                <a:ea typeface="微软雅黑" panose="020B0503020204020204" pitchFamily="34" charset="-122"/>
              </a:rPr>
              <a:t>[</a:t>
            </a:r>
            <a:r>
              <a:rPr lang="en-US" altLang="zh-CN" sz="2000" b="1" dirty="0">
                <a:latin typeface="微软雅黑" panose="020B0503020204020204" pitchFamily="34" charset="-122"/>
                <a:ea typeface="微软雅黑" panose="020B0503020204020204" pitchFamily="34" charset="-122"/>
              </a:rPr>
              <a:t>RFC 1661, STD51]</a:t>
            </a:r>
            <a:r>
              <a:rPr lang="zh-CN" altLang="en-US" sz="2000" b="1" dirty="0" smtClean="0">
                <a:latin typeface="微软雅黑" panose="020B0503020204020204" pitchFamily="34" charset="-122"/>
                <a:ea typeface="微软雅黑" panose="020B0503020204020204" pitchFamily="34" charset="-122"/>
              </a:rPr>
              <a:t>。</a:t>
            </a:r>
            <a:endParaRPr lang="zh-CN" altLang="en-US" sz="2000" b="1"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Tm="2000"/>
    </mc:Choice>
    <mc:Fallback>
      <p:transition spd="slow" advTm="2000"/>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4"/>
          <p:cNvSpPr/>
          <p:nvPr/>
        </p:nvSpPr>
        <p:spPr>
          <a:xfrm>
            <a:off x="502920" y="1068925"/>
            <a:ext cx="8129015" cy="306323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AutoShape 5"/>
          <p:cNvSpPr>
            <a:spLocks noChangeArrowheads="1"/>
          </p:cNvSpPr>
          <p:nvPr/>
        </p:nvSpPr>
        <p:spPr bwMode="auto">
          <a:xfrm>
            <a:off x="502921" y="625745"/>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 name="Rectangle 6"/>
          <p:cNvSpPr>
            <a:spLocks noChangeArrowheads="1"/>
          </p:cNvSpPr>
          <p:nvPr/>
        </p:nvSpPr>
        <p:spPr bwMode="auto">
          <a:xfrm>
            <a:off x="2543121" y="602655"/>
            <a:ext cx="404790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anose="020B0503020204020204" pitchFamily="34" charset="-122"/>
                <a:ea typeface="微软雅黑" panose="020B0503020204020204" pitchFamily="34" charset="-122"/>
              </a:rPr>
              <a:t>用户到 </a:t>
            </a:r>
            <a:r>
              <a:rPr lang="en-US" altLang="zh-CN" sz="2000" b="1" dirty="0">
                <a:solidFill>
                  <a:schemeClr val="bg1"/>
                </a:solidFill>
                <a:latin typeface="微软雅黑" panose="020B0503020204020204" pitchFamily="34" charset="-122"/>
                <a:ea typeface="微软雅黑" panose="020B0503020204020204" pitchFamily="34" charset="-122"/>
              </a:rPr>
              <a:t>ISP </a:t>
            </a:r>
            <a:r>
              <a:rPr lang="zh-CN" altLang="en-US" sz="2000" b="1" dirty="0">
                <a:solidFill>
                  <a:schemeClr val="bg1"/>
                </a:solidFill>
                <a:latin typeface="微软雅黑" panose="020B0503020204020204" pitchFamily="34" charset="-122"/>
                <a:ea typeface="微软雅黑" panose="020B0503020204020204" pitchFamily="34" charset="-122"/>
              </a:rPr>
              <a:t>的链路使用 </a:t>
            </a:r>
            <a:r>
              <a:rPr lang="en-US" altLang="zh-CN" sz="2000" b="1" dirty="0">
                <a:solidFill>
                  <a:schemeClr val="bg1"/>
                </a:solidFill>
                <a:latin typeface="微软雅黑" panose="020B0503020204020204" pitchFamily="34" charset="-122"/>
                <a:ea typeface="微软雅黑" panose="020B0503020204020204" pitchFamily="34" charset="-122"/>
              </a:rPr>
              <a:t>PPP </a:t>
            </a:r>
            <a:r>
              <a:rPr lang="zh-CN" altLang="en-US" sz="2000" b="1" dirty="0">
                <a:solidFill>
                  <a:schemeClr val="bg1"/>
                </a:solidFill>
                <a:latin typeface="微软雅黑" panose="020B0503020204020204" pitchFamily="34" charset="-122"/>
                <a:ea typeface="微软雅黑" panose="020B0503020204020204" pitchFamily="34" charset="-122"/>
              </a:rPr>
              <a:t>协议 </a:t>
            </a:r>
            <a:endParaRPr lang="fr-FR" altLang="zh-CN" sz="2000" b="1" dirty="0">
              <a:solidFill>
                <a:schemeClr val="bg1"/>
              </a:solidFill>
              <a:latin typeface="微软雅黑" panose="020B0503020204020204" pitchFamily="34" charset="-122"/>
              <a:ea typeface="微软雅黑" panose="020B0503020204020204" pitchFamily="34" charset="-122"/>
            </a:endParaRPr>
          </a:p>
        </p:txBody>
      </p:sp>
      <p:grpSp>
        <p:nvGrpSpPr>
          <p:cNvPr id="56" name="组合 55"/>
          <p:cNvGrpSpPr/>
          <p:nvPr/>
        </p:nvGrpSpPr>
        <p:grpSpPr>
          <a:xfrm>
            <a:off x="1695643" y="1369045"/>
            <a:ext cx="6046171" cy="2447463"/>
            <a:chOff x="1695643" y="1573631"/>
            <a:chExt cx="6046171" cy="2447463"/>
          </a:xfrm>
        </p:grpSpPr>
        <p:grpSp>
          <p:nvGrpSpPr>
            <p:cNvPr id="30" name="组合 29"/>
            <p:cNvGrpSpPr/>
            <p:nvPr/>
          </p:nvGrpSpPr>
          <p:grpSpPr>
            <a:xfrm>
              <a:off x="1695643" y="1814675"/>
              <a:ext cx="6046171" cy="2206419"/>
              <a:chOff x="-23697" y="1916832"/>
              <a:chExt cx="9934976" cy="3625556"/>
            </a:xfrm>
          </p:grpSpPr>
          <p:sp>
            <p:nvSpPr>
              <p:cNvPr id="31" name="Line 53"/>
              <p:cNvSpPr>
                <a:spLocks noChangeShapeType="1"/>
              </p:cNvSpPr>
              <p:nvPr/>
            </p:nvSpPr>
            <p:spPr bwMode="auto">
              <a:xfrm>
                <a:off x="1052512" y="5296078"/>
                <a:ext cx="4368270" cy="0"/>
              </a:xfrm>
              <a:prstGeom prst="line">
                <a:avLst/>
              </a:prstGeom>
              <a:noFill/>
              <a:ln w="1905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solidFill>
                    <a:srgbClr val="000099"/>
                  </a:solidFill>
                  <a:latin typeface="微软雅黑" panose="020B0503020204020204" pitchFamily="34" charset="-122"/>
                  <a:ea typeface="微软雅黑" panose="020B0503020204020204" pitchFamily="34" charset="-122"/>
                </a:endParaRPr>
              </a:p>
            </p:txBody>
          </p:sp>
          <p:sp>
            <p:nvSpPr>
              <p:cNvPr id="32" name="Oval 54"/>
              <p:cNvSpPr>
                <a:spLocks noChangeArrowheads="1"/>
              </p:cNvSpPr>
              <p:nvPr/>
            </p:nvSpPr>
            <p:spPr bwMode="auto">
              <a:xfrm>
                <a:off x="2691475" y="1916832"/>
                <a:ext cx="1014677" cy="2520950"/>
              </a:xfrm>
              <a:prstGeom prst="ellipse">
                <a:avLst/>
              </a:prstGeom>
              <a:solidFill>
                <a:srgbClr val="00FF99">
                  <a:alpha val="50000"/>
                </a:srgbClr>
              </a:solidFill>
              <a:ln w="952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99"/>
                  </a:solidFill>
                  <a:latin typeface="微软雅黑" panose="020B0503020204020204" pitchFamily="34" charset="-122"/>
                  <a:ea typeface="微软雅黑" panose="020B0503020204020204" pitchFamily="34" charset="-122"/>
                </a:endParaRPr>
              </a:p>
            </p:txBody>
          </p:sp>
          <p:sp>
            <p:nvSpPr>
              <p:cNvPr id="33" name="Text Box 55"/>
              <p:cNvSpPr txBox="1">
                <a:spLocks noChangeArrowheads="1"/>
              </p:cNvSpPr>
              <p:nvPr/>
            </p:nvSpPr>
            <p:spPr bwMode="auto">
              <a:xfrm>
                <a:off x="-23697" y="2721446"/>
                <a:ext cx="598451" cy="1213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400" b="1" dirty="0">
                    <a:latin typeface="微软雅黑" panose="020B0503020204020204" pitchFamily="34" charset="-122"/>
                    <a:ea typeface="微软雅黑" panose="020B0503020204020204" pitchFamily="34" charset="-122"/>
                  </a:rPr>
                  <a:t>用</a:t>
                </a:r>
                <a:endParaRPr kumimoji="1" lang="zh-CN" altLang="en-US" sz="1400" b="1" dirty="0">
                  <a:latin typeface="微软雅黑" panose="020B0503020204020204" pitchFamily="34" charset="-122"/>
                  <a:ea typeface="微软雅黑" panose="020B0503020204020204" pitchFamily="34" charset="-122"/>
                </a:endParaRPr>
              </a:p>
              <a:p>
                <a:endParaRPr kumimoji="1" lang="zh-CN" altLang="en-US" sz="1400" b="1" dirty="0">
                  <a:latin typeface="微软雅黑" panose="020B0503020204020204" pitchFamily="34" charset="-122"/>
                  <a:ea typeface="微软雅黑" panose="020B0503020204020204" pitchFamily="34" charset="-122"/>
                </a:endParaRPr>
              </a:p>
              <a:p>
                <a:r>
                  <a:rPr kumimoji="1" lang="zh-CN" altLang="en-US" sz="1400" b="1" dirty="0">
                    <a:latin typeface="微软雅黑" panose="020B0503020204020204" pitchFamily="34" charset="-122"/>
                    <a:ea typeface="微软雅黑" panose="020B0503020204020204" pitchFamily="34" charset="-122"/>
                  </a:rPr>
                  <a:t>户</a:t>
                </a:r>
                <a:endParaRPr kumimoji="1" lang="zh-CN" altLang="en-US" sz="1400" b="1" dirty="0">
                  <a:latin typeface="微软雅黑" panose="020B0503020204020204" pitchFamily="34" charset="-122"/>
                  <a:ea typeface="微软雅黑" panose="020B0503020204020204" pitchFamily="34" charset="-122"/>
                </a:endParaRPr>
              </a:p>
            </p:txBody>
          </p:sp>
          <p:sp>
            <p:nvSpPr>
              <p:cNvPr id="34" name="Text Box 56"/>
              <p:cNvSpPr txBox="1">
                <a:spLocks noChangeArrowheads="1"/>
              </p:cNvSpPr>
              <p:nvPr/>
            </p:nvSpPr>
            <p:spPr bwMode="auto">
              <a:xfrm>
                <a:off x="8427793" y="2790335"/>
                <a:ext cx="1483486" cy="50573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400" b="1" dirty="0" smtClean="0">
                    <a:latin typeface="微软雅黑" panose="020B0503020204020204" pitchFamily="34" charset="-122"/>
                    <a:ea typeface="微软雅黑" panose="020B0503020204020204" pitchFamily="34" charset="-122"/>
                  </a:rPr>
                  <a:t>至互联网</a:t>
                </a:r>
                <a:endParaRPr kumimoji="1" lang="zh-CN" altLang="en-US" sz="1400" b="1" dirty="0">
                  <a:latin typeface="微软雅黑" panose="020B0503020204020204" pitchFamily="34" charset="-122"/>
                  <a:ea typeface="微软雅黑" panose="020B0503020204020204" pitchFamily="34" charset="-122"/>
                </a:endParaRPr>
              </a:p>
            </p:txBody>
          </p:sp>
          <p:sp>
            <p:nvSpPr>
              <p:cNvPr id="35" name="Rectangle 58"/>
              <p:cNvSpPr>
                <a:spLocks noChangeArrowheads="1"/>
              </p:cNvSpPr>
              <p:nvPr/>
            </p:nvSpPr>
            <p:spPr bwMode="auto">
              <a:xfrm>
                <a:off x="5453460" y="2134320"/>
                <a:ext cx="2385351" cy="2232025"/>
              </a:xfrm>
              <a:prstGeom prst="rect">
                <a:avLst/>
              </a:prstGeom>
              <a:solidFill>
                <a:srgbClr val="00FFFF"/>
              </a:solidFill>
              <a:ln w="19050">
                <a:solidFill>
                  <a:schemeClr val="tx1"/>
                </a:solidFill>
                <a:miter lim="800000"/>
              </a:ln>
              <a:effectLst/>
            </p:spPr>
            <p:txBody>
              <a:bodyPr wrap="none" anchor="ctr"/>
              <a:lstStyle/>
              <a:p>
                <a:endParaRPr lang="zh-CN" altLang="en-US" sz="1600" b="1">
                  <a:solidFill>
                    <a:srgbClr val="000099"/>
                  </a:solidFill>
                  <a:latin typeface="微软雅黑" panose="020B0503020204020204" pitchFamily="34" charset="-122"/>
                  <a:ea typeface="微软雅黑" panose="020B0503020204020204" pitchFamily="34" charset="-122"/>
                </a:endParaRPr>
              </a:p>
            </p:txBody>
          </p:sp>
          <p:sp>
            <p:nvSpPr>
              <p:cNvPr id="36" name="Text Box 59"/>
              <p:cNvSpPr txBox="1">
                <a:spLocks noChangeArrowheads="1"/>
              </p:cNvSpPr>
              <p:nvPr/>
            </p:nvSpPr>
            <p:spPr bwMode="auto">
              <a:xfrm>
                <a:off x="5544101" y="2204058"/>
                <a:ext cx="2249633" cy="10620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kumimoji="1" lang="zh-CN" altLang="en-US" sz="1200" b="1" dirty="0">
                    <a:solidFill>
                      <a:sysClr val="windowText" lastClr="000000"/>
                    </a:solidFill>
                    <a:latin typeface="微软雅黑" panose="020B0503020204020204" pitchFamily="34" charset="-122"/>
                    <a:ea typeface="微软雅黑" panose="020B0503020204020204" pitchFamily="34" charset="-122"/>
                  </a:rPr>
                  <a:t>已</a:t>
                </a:r>
                <a:r>
                  <a:rPr kumimoji="1" lang="zh-CN" altLang="en-US" sz="1200" b="1" dirty="0" smtClean="0">
                    <a:solidFill>
                      <a:sysClr val="windowText" lastClr="000000"/>
                    </a:solidFill>
                    <a:latin typeface="微软雅黑" panose="020B0503020204020204" pitchFamily="34" charset="-122"/>
                    <a:ea typeface="微软雅黑" panose="020B0503020204020204" pitchFamily="34" charset="-122"/>
                  </a:rPr>
                  <a:t>向互联网管理机构申请</a:t>
                </a:r>
                <a:r>
                  <a:rPr kumimoji="1" lang="zh-CN" altLang="en-US" sz="1200" b="1" dirty="0">
                    <a:solidFill>
                      <a:sysClr val="windowText" lastClr="000000"/>
                    </a:solidFill>
                    <a:latin typeface="微软雅黑" panose="020B0503020204020204" pitchFamily="34" charset="-122"/>
                    <a:ea typeface="微软雅黑" panose="020B0503020204020204" pitchFamily="34" charset="-122"/>
                  </a:rPr>
                  <a:t>到一</a:t>
                </a:r>
                <a:r>
                  <a:rPr kumimoji="1" lang="zh-CN" altLang="en-US" sz="1200" b="1" dirty="0" smtClean="0">
                    <a:solidFill>
                      <a:sysClr val="windowText" lastClr="000000"/>
                    </a:solidFill>
                    <a:latin typeface="微软雅黑" panose="020B0503020204020204" pitchFamily="34" charset="-122"/>
                    <a:ea typeface="微软雅黑" panose="020B0503020204020204" pitchFamily="34" charset="-122"/>
                  </a:rPr>
                  <a:t>批</a:t>
                </a:r>
                <a:endParaRPr kumimoji="1" lang="en-US" altLang="zh-CN" sz="1200" b="1" dirty="0" smtClean="0">
                  <a:solidFill>
                    <a:sysClr val="windowText" lastClr="000000"/>
                  </a:solidFill>
                  <a:latin typeface="微软雅黑" panose="020B0503020204020204" pitchFamily="34" charset="-122"/>
                  <a:ea typeface="微软雅黑" panose="020B0503020204020204" pitchFamily="34" charset="-122"/>
                </a:endParaRPr>
              </a:p>
              <a:p>
                <a:pPr algn="ctr"/>
                <a:r>
                  <a:rPr kumimoji="1" lang="en-US" altLang="zh-CN" sz="1200" b="1" dirty="0" smtClean="0">
                    <a:solidFill>
                      <a:sysClr val="windowText" lastClr="000000"/>
                    </a:solidFill>
                    <a:latin typeface="微软雅黑" panose="020B0503020204020204" pitchFamily="34" charset="-122"/>
                    <a:ea typeface="微软雅黑" panose="020B0503020204020204" pitchFamily="34" charset="-122"/>
                  </a:rPr>
                  <a:t> IP </a:t>
                </a:r>
                <a:r>
                  <a:rPr kumimoji="1" lang="zh-CN" altLang="en-US" sz="1200" b="1" dirty="0">
                    <a:solidFill>
                      <a:sysClr val="windowText" lastClr="000000"/>
                    </a:solidFill>
                    <a:latin typeface="微软雅黑" panose="020B0503020204020204" pitchFamily="34" charset="-122"/>
                    <a:ea typeface="微软雅黑" panose="020B0503020204020204" pitchFamily="34" charset="-122"/>
                  </a:rPr>
                  <a:t>地址</a:t>
                </a:r>
                <a:endParaRPr kumimoji="1" lang="zh-CN" altLang="en-US" sz="1200" b="1" dirty="0">
                  <a:solidFill>
                    <a:sysClr val="windowText" lastClr="000000"/>
                  </a:solidFill>
                  <a:latin typeface="微软雅黑" panose="020B0503020204020204" pitchFamily="34" charset="-122"/>
                  <a:ea typeface="微软雅黑" panose="020B0503020204020204" pitchFamily="34" charset="-122"/>
                </a:endParaRPr>
              </a:p>
            </p:txBody>
          </p:sp>
          <p:sp>
            <p:nvSpPr>
              <p:cNvPr id="37" name="Text Box 60"/>
              <p:cNvSpPr txBox="1">
                <a:spLocks noChangeArrowheads="1"/>
              </p:cNvSpPr>
              <p:nvPr/>
            </p:nvSpPr>
            <p:spPr bwMode="auto">
              <a:xfrm>
                <a:off x="6248525" y="3399558"/>
                <a:ext cx="840785" cy="55630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600" b="1" dirty="0">
                    <a:solidFill>
                      <a:sysClr val="windowText" lastClr="000000"/>
                    </a:solidFill>
                    <a:latin typeface="微软雅黑" panose="020B0503020204020204" pitchFamily="34" charset="-122"/>
                    <a:ea typeface="微软雅黑" panose="020B0503020204020204" pitchFamily="34" charset="-122"/>
                  </a:rPr>
                  <a:t>ISP</a:t>
                </a:r>
                <a:endParaRPr kumimoji="1" lang="en-US" altLang="zh-CN" sz="1600" b="1" dirty="0">
                  <a:solidFill>
                    <a:sysClr val="windowText" lastClr="000000"/>
                  </a:solidFill>
                  <a:latin typeface="微软雅黑" panose="020B0503020204020204" pitchFamily="34" charset="-122"/>
                  <a:ea typeface="微软雅黑" panose="020B0503020204020204" pitchFamily="34" charset="-122"/>
                </a:endParaRPr>
              </a:p>
            </p:txBody>
          </p:sp>
          <p:sp>
            <p:nvSpPr>
              <p:cNvPr id="38" name="Freeform 61"/>
              <p:cNvSpPr/>
              <p:nvPr/>
            </p:nvSpPr>
            <p:spPr bwMode="auto">
              <a:xfrm>
                <a:off x="7845690" y="3285257"/>
                <a:ext cx="1632083" cy="114300"/>
              </a:xfrm>
              <a:custGeom>
                <a:avLst/>
                <a:gdLst>
                  <a:gd name="T0" fmla="*/ 0 w 949"/>
                  <a:gd name="T1" fmla="*/ 0 h 72"/>
                  <a:gd name="T2" fmla="*/ 379 w 949"/>
                  <a:gd name="T3" fmla="*/ 0 h 72"/>
                  <a:gd name="T4" fmla="*/ 297 w 949"/>
                  <a:gd name="T5" fmla="*/ 72 h 72"/>
                  <a:gd name="T6" fmla="*/ 949 w 949"/>
                  <a:gd name="T7" fmla="*/ 62 h 72"/>
                </a:gdLst>
                <a:ahLst/>
                <a:cxnLst>
                  <a:cxn ang="0">
                    <a:pos x="T0" y="T1"/>
                  </a:cxn>
                  <a:cxn ang="0">
                    <a:pos x="T2" y="T3"/>
                  </a:cxn>
                  <a:cxn ang="0">
                    <a:pos x="T4" y="T5"/>
                  </a:cxn>
                  <a:cxn ang="0">
                    <a:pos x="T6" y="T7"/>
                  </a:cxn>
                </a:cxnLst>
                <a:rect l="0" t="0" r="r" b="b"/>
                <a:pathLst>
                  <a:path w="949" h="72">
                    <a:moveTo>
                      <a:pt x="0" y="0"/>
                    </a:moveTo>
                    <a:lnTo>
                      <a:pt x="379" y="0"/>
                    </a:lnTo>
                    <a:lnTo>
                      <a:pt x="297" y="72"/>
                    </a:lnTo>
                    <a:lnTo>
                      <a:pt x="949" y="62"/>
                    </a:lnTo>
                  </a:path>
                </a:pathLst>
              </a:custGeom>
              <a:noFill/>
              <a:ln w="38100">
                <a:solidFill>
                  <a:srgbClr val="0000FF"/>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99"/>
                  </a:solidFill>
                  <a:latin typeface="微软雅黑" panose="020B0503020204020204" pitchFamily="34" charset="-122"/>
                  <a:ea typeface="微软雅黑" panose="020B0503020204020204" pitchFamily="34" charset="-122"/>
                </a:endParaRPr>
              </a:p>
            </p:txBody>
          </p:sp>
          <p:sp>
            <p:nvSpPr>
              <p:cNvPr id="39" name="Line 66"/>
              <p:cNvSpPr>
                <a:spLocks noChangeShapeType="1"/>
              </p:cNvSpPr>
              <p:nvPr/>
            </p:nvSpPr>
            <p:spPr bwMode="auto">
              <a:xfrm>
                <a:off x="1052512" y="1916832"/>
                <a:ext cx="4368270" cy="649287"/>
              </a:xfrm>
              <a:prstGeom prst="line">
                <a:avLst/>
              </a:prstGeom>
              <a:noFill/>
              <a:ln w="19050">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solidFill>
                    <a:srgbClr val="000099"/>
                  </a:solidFill>
                  <a:latin typeface="微软雅黑" panose="020B0503020204020204" pitchFamily="34" charset="-122"/>
                  <a:ea typeface="微软雅黑" panose="020B0503020204020204" pitchFamily="34" charset="-122"/>
                </a:endParaRPr>
              </a:p>
            </p:txBody>
          </p:sp>
          <p:sp>
            <p:nvSpPr>
              <p:cNvPr id="40" name="Text Box 67"/>
              <p:cNvSpPr txBox="1">
                <a:spLocks noChangeArrowheads="1"/>
              </p:cNvSpPr>
              <p:nvPr/>
            </p:nvSpPr>
            <p:spPr bwMode="auto">
              <a:xfrm>
                <a:off x="2633719" y="2792731"/>
                <a:ext cx="1188474" cy="50573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400" b="1" dirty="0">
                    <a:solidFill>
                      <a:srgbClr val="0000FF"/>
                    </a:solidFill>
                    <a:latin typeface="微软雅黑" panose="020B0503020204020204" pitchFamily="34" charset="-122"/>
                    <a:ea typeface="微软雅黑" panose="020B0503020204020204" pitchFamily="34" charset="-122"/>
                  </a:rPr>
                  <a:t>接入网</a:t>
                </a:r>
                <a:endParaRPr kumimoji="1" lang="zh-CN" altLang="en-US" sz="1400" b="1" dirty="0">
                  <a:solidFill>
                    <a:srgbClr val="0000FF"/>
                  </a:solidFill>
                  <a:latin typeface="微软雅黑" panose="020B0503020204020204" pitchFamily="34" charset="-122"/>
                  <a:ea typeface="微软雅黑" panose="020B0503020204020204" pitchFamily="34" charset="-122"/>
                </a:endParaRPr>
              </a:p>
            </p:txBody>
          </p:sp>
          <p:sp>
            <p:nvSpPr>
              <p:cNvPr id="41" name="Line 68"/>
              <p:cNvSpPr>
                <a:spLocks noChangeShapeType="1"/>
              </p:cNvSpPr>
              <p:nvPr/>
            </p:nvSpPr>
            <p:spPr bwMode="auto">
              <a:xfrm>
                <a:off x="1052512" y="2566119"/>
                <a:ext cx="4368270" cy="358777"/>
              </a:xfrm>
              <a:prstGeom prst="line">
                <a:avLst/>
              </a:prstGeom>
              <a:noFill/>
              <a:ln w="19050">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solidFill>
                    <a:srgbClr val="000099"/>
                  </a:solidFill>
                  <a:latin typeface="微软雅黑" panose="020B0503020204020204" pitchFamily="34" charset="-122"/>
                  <a:ea typeface="微软雅黑" panose="020B0503020204020204" pitchFamily="34" charset="-122"/>
                </a:endParaRPr>
              </a:p>
            </p:txBody>
          </p:sp>
          <p:sp>
            <p:nvSpPr>
              <p:cNvPr id="42" name="Line 69"/>
              <p:cNvSpPr>
                <a:spLocks noChangeShapeType="1"/>
              </p:cNvSpPr>
              <p:nvPr/>
            </p:nvSpPr>
            <p:spPr bwMode="auto">
              <a:xfrm>
                <a:off x="1052512" y="3285257"/>
                <a:ext cx="4368271" cy="0"/>
              </a:xfrm>
              <a:prstGeom prst="line">
                <a:avLst/>
              </a:prstGeom>
              <a:noFill/>
              <a:ln w="19050">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solidFill>
                    <a:srgbClr val="000099"/>
                  </a:solidFill>
                  <a:latin typeface="微软雅黑" panose="020B0503020204020204" pitchFamily="34" charset="-122"/>
                  <a:ea typeface="微软雅黑" panose="020B0503020204020204" pitchFamily="34" charset="-122"/>
                </a:endParaRPr>
              </a:p>
            </p:txBody>
          </p:sp>
          <p:sp>
            <p:nvSpPr>
              <p:cNvPr id="43" name="Line 70"/>
              <p:cNvSpPr>
                <a:spLocks noChangeShapeType="1"/>
              </p:cNvSpPr>
              <p:nvPr/>
            </p:nvSpPr>
            <p:spPr bwMode="auto">
              <a:xfrm flipV="1">
                <a:off x="1052513" y="3577355"/>
                <a:ext cx="4387190" cy="448619"/>
              </a:xfrm>
              <a:prstGeom prst="line">
                <a:avLst/>
              </a:prstGeom>
              <a:noFill/>
              <a:ln w="19050">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solidFill>
                    <a:srgbClr val="000099"/>
                  </a:solidFill>
                  <a:latin typeface="微软雅黑" panose="020B0503020204020204" pitchFamily="34" charset="-122"/>
                  <a:ea typeface="微软雅黑" panose="020B0503020204020204" pitchFamily="34" charset="-122"/>
                </a:endParaRPr>
              </a:p>
            </p:txBody>
          </p:sp>
          <p:sp>
            <p:nvSpPr>
              <p:cNvPr id="44" name="Line 71"/>
              <p:cNvSpPr>
                <a:spLocks noChangeShapeType="1"/>
              </p:cNvSpPr>
              <p:nvPr/>
            </p:nvSpPr>
            <p:spPr bwMode="auto">
              <a:xfrm flipV="1">
                <a:off x="946372" y="3932959"/>
                <a:ext cx="4474410" cy="797727"/>
              </a:xfrm>
              <a:prstGeom prst="line">
                <a:avLst/>
              </a:prstGeom>
              <a:noFill/>
              <a:ln w="19050">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solidFill>
                    <a:srgbClr val="000099"/>
                  </a:solidFill>
                  <a:latin typeface="微软雅黑" panose="020B0503020204020204" pitchFamily="34" charset="-122"/>
                  <a:ea typeface="微软雅黑" panose="020B0503020204020204" pitchFamily="34" charset="-122"/>
                </a:endParaRPr>
              </a:p>
            </p:txBody>
          </p:sp>
          <p:sp>
            <p:nvSpPr>
              <p:cNvPr id="45" name="Text Box 72"/>
              <p:cNvSpPr txBox="1">
                <a:spLocks noChangeArrowheads="1"/>
              </p:cNvSpPr>
              <p:nvPr/>
            </p:nvSpPr>
            <p:spPr bwMode="auto">
              <a:xfrm>
                <a:off x="2504727" y="5036653"/>
                <a:ext cx="1565143" cy="505735"/>
              </a:xfrm>
              <a:prstGeom prst="rect">
                <a:avLst/>
              </a:prstGeom>
              <a:solidFill>
                <a:srgbClr val="C3E3F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400" b="1" dirty="0">
                    <a:solidFill>
                      <a:srgbClr val="C00000"/>
                    </a:solidFill>
                    <a:latin typeface="微软雅黑" panose="020B0503020204020204" pitchFamily="34" charset="-122"/>
                    <a:ea typeface="微软雅黑" panose="020B0503020204020204" pitchFamily="34" charset="-122"/>
                  </a:rPr>
                  <a:t>PPP </a:t>
                </a:r>
                <a:r>
                  <a:rPr kumimoji="1" lang="zh-CN" altLang="en-US" sz="1400" b="1" dirty="0">
                    <a:solidFill>
                      <a:srgbClr val="C00000"/>
                    </a:solidFill>
                    <a:latin typeface="微软雅黑" panose="020B0503020204020204" pitchFamily="34" charset="-122"/>
                    <a:ea typeface="微软雅黑" panose="020B0503020204020204" pitchFamily="34" charset="-122"/>
                  </a:rPr>
                  <a:t>协议</a:t>
                </a:r>
                <a:endParaRPr kumimoji="1" lang="zh-CN" altLang="en-US" sz="1400" b="1" dirty="0">
                  <a:solidFill>
                    <a:srgbClr val="C00000"/>
                  </a:solidFill>
                  <a:latin typeface="微软雅黑" panose="020B0503020204020204" pitchFamily="34" charset="-122"/>
                  <a:ea typeface="微软雅黑" panose="020B0503020204020204" pitchFamily="34" charset="-122"/>
                </a:endParaRPr>
              </a:p>
            </p:txBody>
          </p:sp>
        </p:grpSp>
        <p:pic>
          <p:nvPicPr>
            <p:cNvPr id="51" name="Picture 115" descr="jisuanji"/>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2062121" y="1573631"/>
              <a:ext cx="411181" cy="411181"/>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115" descr="jisuanji"/>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2062121" y="2067694"/>
              <a:ext cx="411181" cy="411181"/>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115" descr="jisuanji"/>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2062121" y="2499742"/>
              <a:ext cx="411181" cy="411181"/>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115" descr="jisuanji"/>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2062121" y="2931790"/>
              <a:ext cx="411181" cy="411181"/>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115" descr="jisuanji"/>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2062121" y="3363838"/>
              <a:ext cx="411181" cy="411181"/>
            </a:xfrm>
            <a:prstGeom prst="rect">
              <a:avLst/>
            </a:prstGeom>
            <a:noFill/>
            <a:extLst>
              <a:ext uri="{909E8E84-426E-40DD-AFC4-6F175D3DCCD1}">
                <a14:hiddenFill xmlns:a14="http://schemas.microsoft.com/office/drawing/2010/main">
                  <a:solidFill>
                    <a:srgbClr val="FFFFFF"/>
                  </a:solidFill>
                </a14:hiddenFill>
              </a:ext>
            </a:extLst>
          </p:spPr>
        </p:pic>
      </p:grpSp>
    </p:spTree>
  </p:cSld>
  <p:clrMapOvr>
    <a:masterClrMapping/>
  </p:clrMapOvr>
  <mc:AlternateContent xmlns:mc="http://schemas.openxmlformats.org/markup-compatibility/2006">
    <mc:Choice xmlns:p14="http://schemas.microsoft.com/office/powerpoint/2010/main" Requires="p14">
      <p:transition spd="slow" p14:dur="2000" advTm="2000"/>
    </mc:Choice>
    <mc:Fallback>
      <p:transition spd="slow" advTm="2000"/>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518160" y="664210"/>
            <a:ext cx="7868920" cy="398970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000"/>
    </mc:Choice>
    <mc:Fallback>
      <p:transition spd="slow" advTm="2000"/>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46"/>
          <p:cNvSpPr>
            <a:spLocks noChangeArrowheads="1"/>
          </p:cNvSpPr>
          <p:nvPr/>
        </p:nvSpPr>
        <p:spPr bwMode="auto">
          <a:xfrm>
            <a:off x="191770" y="975995"/>
            <a:ext cx="8681085" cy="3476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eaLnBrk="0" hangingPunct="0">
              <a:lnSpc>
                <a:spcPts val="3300"/>
              </a:lnSpc>
              <a:buClr>
                <a:srgbClr val="0070C0"/>
              </a:buClr>
              <a:buFont typeface="Wingdings" panose="05000000000000000000" pitchFamily="2" charset="2"/>
              <a:buChar char="l"/>
            </a:pPr>
            <a:r>
              <a:rPr lang="en-US" altLang="zh-CN" b="1" dirty="0" smtClean="0">
                <a:latin typeface="微软雅黑" panose="020B0503020204020204" pitchFamily="34" charset="-122"/>
                <a:ea typeface="微软雅黑" panose="020B0503020204020204" pitchFamily="34" charset="-122"/>
              </a:rPr>
              <a:t>1</a:t>
            </a:r>
            <a:r>
              <a:rPr lang="zh-CN" altLang="en-US" b="1" dirty="0" smtClean="0">
                <a:latin typeface="微软雅黑" panose="020B0503020204020204" pitchFamily="34" charset="-122"/>
                <a:ea typeface="微软雅黑" panose="020B0503020204020204" pitchFamily="34" charset="-122"/>
              </a:rPr>
              <a:t>，简单 </a:t>
            </a:r>
            <a:r>
              <a:rPr lang="en-US" altLang="zh-CN" b="1" dirty="0" smtClean="0">
                <a:latin typeface="微软雅黑" panose="020B0503020204020204" pitchFamily="34" charset="-122"/>
                <a:ea typeface="微软雅黑" panose="020B0503020204020204" pitchFamily="34" charset="-122"/>
              </a:rPr>
              <a:t>——</a:t>
            </a:r>
            <a:r>
              <a:rPr lang="zh-CN" altLang="en-US" b="1" dirty="0" smtClean="0">
                <a:solidFill>
                  <a:srgbClr val="0000FF"/>
                </a:solidFill>
                <a:latin typeface="微软雅黑" panose="020B0503020204020204" pitchFamily="34" charset="-122"/>
                <a:ea typeface="微软雅黑" panose="020B0503020204020204" pitchFamily="34" charset="-122"/>
              </a:rPr>
              <a:t>首要要求</a:t>
            </a:r>
            <a:r>
              <a:rPr lang="zh-CN" altLang="en-US" b="1" dirty="0">
                <a:latin typeface="微软雅黑" panose="020B0503020204020204" pitchFamily="34" charset="-122"/>
                <a:ea typeface="微软雅黑" panose="020B0503020204020204" pitchFamily="34" charset="-122"/>
              </a:rPr>
              <a:t>。（</a:t>
            </a:r>
            <a:r>
              <a:rPr lang="zh-CN" altLang="en-US" b="1" dirty="0">
                <a:latin typeface="微软雅黑" panose="020B0503020204020204" pitchFamily="34" charset="-122"/>
                <a:ea typeface="微软雅黑" panose="020B0503020204020204" pitchFamily="34" charset="-122"/>
                <a:sym typeface="+mn-ea"/>
              </a:rPr>
              <a:t>每收到⼀个帧，进行CRC检验，如果CRC检验正确，  就收下这个帧，反之，就丢弃这个帧，其他什么也不做。</a:t>
            </a:r>
            <a:r>
              <a:rPr lang="zh-CN" altLang="en-US" b="1" dirty="0">
                <a:latin typeface="微软雅黑" panose="020B0503020204020204" pitchFamily="34" charset="-122"/>
                <a:ea typeface="微软雅黑" panose="020B0503020204020204" pitchFamily="34" charset="-122"/>
              </a:rPr>
              <a:t>）</a:t>
            </a:r>
            <a:endParaRPr lang="zh-CN" altLang="en-US" b="1" dirty="0">
              <a:latin typeface="微软雅黑" panose="020B0503020204020204" pitchFamily="34" charset="-122"/>
              <a:ea typeface="微软雅黑" panose="020B0503020204020204" pitchFamily="34" charset="-122"/>
            </a:endParaRPr>
          </a:p>
          <a:p>
            <a:pPr marL="342900" indent="-342900" eaLnBrk="0" hangingPunct="0">
              <a:lnSpc>
                <a:spcPts val="3300"/>
              </a:lnSpc>
              <a:buClr>
                <a:srgbClr val="0070C0"/>
              </a:buClr>
              <a:buFont typeface="Wingdings" panose="05000000000000000000" pitchFamily="2" charset="2"/>
              <a:buChar char="l"/>
            </a:pPr>
            <a:r>
              <a:rPr lang="en-US" altLang="zh-CN" b="1" dirty="0" smtClean="0">
                <a:latin typeface="微软雅黑" panose="020B0503020204020204" pitchFamily="34" charset="-122"/>
                <a:ea typeface="微软雅黑" panose="020B0503020204020204" pitchFamily="34" charset="-122"/>
              </a:rPr>
              <a:t>2</a:t>
            </a:r>
            <a:r>
              <a:rPr lang="zh-CN" altLang="en-US" b="1" dirty="0" smtClean="0">
                <a:latin typeface="微软雅黑" panose="020B0503020204020204" pitchFamily="34" charset="-122"/>
                <a:ea typeface="微软雅黑" panose="020B0503020204020204" pitchFamily="34" charset="-122"/>
              </a:rPr>
              <a:t>，封装</a:t>
            </a:r>
            <a:r>
              <a:rPr lang="zh-CN" altLang="en-US" b="1" dirty="0">
                <a:latin typeface="微软雅黑" panose="020B0503020204020204" pitchFamily="34" charset="-122"/>
                <a:ea typeface="微软雅黑" panose="020B0503020204020204" pitchFamily="34" charset="-122"/>
              </a:rPr>
              <a:t>成帧 </a:t>
            </a:r>
            <a:r>
              <a:rPr lang="en-US" altLang="zh-CN" b="1" dirty="0">
                <a:latin typeface="微软雅黑" panose="020B0503020204020204" pitchFamily="34" charset="-122"/>
                <a:ea typeface="微软雅黑" panose="020B0503020204020204" pitchFamily="34" charset="-122"/>
              </a:rPr>
              <a:t>—— </a:t>
            </a:r>
            <a:r>
              <a:rPr lang="zh-CN" altLang="en-US" b="1" dirty="0">
                <a:latin typeface="微软雅黑" panose="020B0503020204020204" pitchFamily="34" charset="-122"/>
                <a:ea typeface="微软雅黑" panose="020B0503020204020204" pitchFamily="34" charset="-122"/>
              </a:rPr>
              <a:t>必须规定特殊的字符作为帧定界符。</a:t>
            </a:r>
            <a:endParaRPr lang="zh-CN" altLang="en-US" b="1" dirty="0">
              <a:latin typeface="微软雅黑" panose="020B0503020204020204" pitchFamily="34" charset="-122"/>
              <a:ea typeface="微软雅黑" panose="020B0503020204020204" pitchFamily="34" charset="-122"/>
            </a:endParaRPr>
          </a:p>
          <a:p>
            <a:pPr marL="342900" indent="-342900" eaLnBrk="0" hangingPunct="0">
              <a:lnSpc>
                <a:spcPts val="3300"/>
              </a:lnSpc>
              <a:buClr>
                <a:srgbClr val="0070C0"/>
              </a:buClr>
              <a:buFont typeface="Wingdings" panose="05000000000000000000" pitchFamily="2" charset="2"/>
              <a:buChar char="l"/>
            </a:pPr>
            <a:r>
              <a:rPr lang="en-US" altLang="zh-CN" b="1" dirty="0" smtClean="0">
                <a:latin typeface="微软雅黑" panose="020B0503020204020204" pitchFamily="34" charset="-122"/>
                <a:ea typeface="微软雅黑" panose="020B0503020204020204" pitchFamily="34" charset="-122"/>
              </a:rPr>
              <a:t>3</a:t>
            </a:r>
            <a:r>
              <a:rPr lang="zh-CN" altLang="en-US" b="1" dirty="0" smtClean="0">
                <a:latin typeface="微软雅黑" panose="020B0503020204020204" pitchFamily="34" charset="-122"/>
                <a:ea typeface="微软雅黑" panose="020B0503020204020204" pitchFamily="34" charset="-122"/>
              </a:rPr>
              <a:t>，透明性 </a:t>
            </a:r>
            <a:r>
              <a:rPr lang="en-US" altLang="zh-CN" b="1" dirty="0">
                <a:latin typeface="微软雅黑" panose="020B0503020204020204" pitchFamily="34" charset="-122"/>
                <a:ea typeface="微软雅黑" panose="020B0503020204020204" pitchFamily="34" charset="-122"/>
              </a:rPr>
              <a:t>—— </a:t>
            </a:r>
            <a:r>
              <a:rPr lang="zh-CN" altLang="en-US" b="1" dirty="0">
                <a:latin typeface="微软雅黑" panose="020B0503020204020204" pitchFamily="34" charset="-122"/>
                <a:ea typeface="微软雅黑" panose="020B0503020204020204" pitchFamily="34" charset="-122"/>
              </a:rPr>
              <a:t>必须保证数据传输的透明性。</a:t>
            </a:r>
            <a:endParaRPr lang="zh-CN" altLang="en-US" b="1" dirty="0">
              <a:latin typeface="微软雅黑" panose="020B0503020204020204" pitchFamily="34" charset="-122"/>
              <a:ea typeface="微软雅黑" panose="020B0503020204020204" pitchFamily="34" charset="-122"/>
            </a:endParaRPr>
          </a:p>
          <a:p>
            <a:pPr marL="342900" indent="-342900" eaLnBrk="0" hangingPunct="0">
              <a:lnSpc>
                <a:spcPts val="3300"/>
              </a:lnSpc>
              <a:buClr>
                <a:srgbClr val="0070C0"/>
              </a:buClr>
              <a:buFont typeface="Wingdings" panose="05000000000000000000" pitchFamily="2" charset="2"/>
              <a:buChar char="l"/>
            </a:pPr>
            <a:r>
              <a:rPr lang="en-US" altLang="zh-CN" b="1" dirty="0" smtClean="0">
                <a:latin typeface="微软雅黑" panose="020B0503020204020204" pitchFamily="34" charset="-122"/>
                <a:ea typeface="微软雅黑" panose="020B0503020204020204" pitchFamily="34" charset="-122"/>
              </a:rPr>
              <a:t>4</a:t>
            </a:r>
            <a:r>
              <a:rPr lang="zh-CN" altLang="en-US" b="1" dirty="0" smtClean="0">
                <a:latin typeface="微软雅黑" panose="020B0503020204020204" pitchFamily="34" charset="-122"/>
                <a:ea typeface="微软雅黑" panose="020B0503020204020204" pitchFamily="34" charset="-122"/>
              </a:rPr>
              <a:t>，多种</a:t>
            </a:r>
            <a:r>
              <a:rPr lang="zh-CN" altLang="en-US" b="1" dirty="0">
                <a:latin typeface="微软雅黑" panose="020B0503020204020204" pitchFamily="34" charset="-122"/>
                <a:ea typeface="微软雅黑" panose="020B0503020204020204" pitchFamily="34" charset="-122"/>
              </a:rPr>
              <a:t>网络层协议 </a:t>
            </a:r>
            <a:r>
              <a:rPr lang="en-US" altLang="zh-CN" b="1" dirty="0">
                <a:latin typeface="微软雅黑" panose="020B0503020204020204" pitchFamily="34" charset="-122"/>
                <a:ea typeface="微软雅黑" panose="020B0503020204020204" pitchFamily="34" charset="-122"/>
              </a:rPr>
              <a:t>—— </a:t>
            </a:r>
            <a:r>
              <a:rPr lang="zh-CN" altLang="en-US" b="1" dirty="0">
                <a:latin typeface="微软雅黑" panose="020B0503020204020204" pitchFamily="34" charset="-122"/>
                <a:ea typeface="微软雅黑" panose="020B0503020204020204" pitchFamily="34" charset="-122"/>
              </a:rPr>
              <a:t>能够在同一条物理链路上同时支持多种网络层协议。</a:t>
            </a:r>
            <a:endParaRPr lang="zh-CN" altLang="en-US" b="1" dirty="0">
              <a:latin typeface="微软雅黑" panose="020B0503020204020204" pitchFamily="34" charset="-122"/>
              <a:ea typeface="微软雅黑" panose="020B0503020204020204" pitchFamily="34" charset="-122"/>
            </a:endParaRPr>
          </a:p>
          <a:p>
            <a:pPr marL="342900" indent="-342900" eaLnBrk="0" hangingPunct="0">
              <a:lnSpc>
                <a:spcPts val="3300"/>
              </a:lnSpc>
              <a:buClr>
                <a:srgbClr val="0070C0"/>
              </a:buClr>
              <a:buFont typeface="Wingdings" panose="05000000000000000000" pitchFamily="2" charset="2"/>
              <a:buChar char="l"/>
            </a:pPr>
            <a:r>
              <a:rPr lang="en-US" altLang="zh-CN" b="1" dirty="0" smtClean="0">
                <a:latin typeface="微软雅黑" panose="020B0503020204020204" pitchFamily="34" charset="-122"/>
                <a:ea typeface="微软雅黑" panose="020B0503020204020204" pitchFamily="34" charset="-122"/>
              </a:rPr>
              <a:t>5</a:t>
            </a:r>
            <a:r>
              <a:rPr lang="zh-CN" altLang="en-US" b="1" dirty="0" smtClean="0">
                <a:latin typeface="微软雅黑" panose="020B0503020204020204" pitchFamily="34" charset="-122"/>
                <a:ea typeface="微软雅黑" panose="020B0503020204020204" pitchFamily="34" charset="-122"/>
              </a:rPr>
              <a:t>，多种</a:t>
            </a:r>
            <a:r>
              <a:rPr lang="zh-CN" altLang="en-US" b="1" dirty="0">
                <a:latin typeface="微软雅黑" panose="020B0503020204020204" pitchFamily="34" charset="-122"/>
                <a:ea typeface="微软雅黑" panose="020B0503020204020204" pitchFamily="34" charset="-122"/>
              </a:rPr>
              <a:t>类型链路 </a:t>
            </a:r>
            <a:r>
              <a:rPr lang="en-US" altLang="zh-CN" b="1" dirty="0">
                <a:latin typeface="微软雅黑" panose="020B0503020204020204" pitchFamily="34" charset="-122"/>
                <a:ea typeface="微软雅黑" panose="020B0503020204020204" pitchFamily="34" charset="-122"/>
              </a:rPr>
              <a:t>—— </a:t>
            </a:r>
            <a:r>
              <a:rPr lang="zh-CN" altLang="en-US" b="1" dirty="0">
                <a:latin typeface="微软雅黑" panose="020B0503020204020204" pitchFamily="34" charset="-122"/>
                <a:ea typeface="微软雅黑" panose="020B0503020204020204" pitchFamily="34" charset="-122"/>
              </a:rPr>
              <a:t>能够在多种类型的链路上运行。（串行和并行、同步和异步、低速和高速、电的或光的）</a:t>
            </a:r>
            <a:endParaRPr lang="zh-CN" altLang="en-US" b="1" dirty="0">
              <a:latin typeface="微软雅黑" panose="020B0503020204020204" pitchFamily="34" charset="-122"/>
              <a:ea typeface="微软雅黑" panose="020B0503020204020204" pitchFamily="34" charset="-122"/>
            </a:endParaRPr>
          </a:p>
          <a:p>
            <a:pPr marL="342900" indent="-342900" eaLnBrk="0" hangingPunct="0">
              <a:lnSpc>
                <a:spcPts val="3300"/>
              </a:lnSpc>
              <a:buClr>
                <a:srgbClr val="0070C0"/>
              </a:buClr>
              <a:buFont typeface="Wingdings" panose="05000000000000000000" pitchFamily="2" charset="2"/>
              <a:buChar char="l"/>
            </a:pPr>
            <a:r>
              <a:rPr lang="en-US" altLang="zh-CN" b="1" dirty="0" smtClean="0">
                <a:latin typeface="微软雅黑" panose="020B0503020204020204" pitchFamily="34" charset="-122"/>
                <a:ea typeface="微软雅黑" panose="020B0503020204020204" pitchFamily="34" charset="-122"/>
              </a:rPr>
              <a:t>6</a:t>
            </a:r>
            <a:r>
              <a:rPr lang="zh-CN" altLang="en-US" b="1" dirty="0" smtClean="0">
                <a:latin typeface="微软雅黑" panose="020B0503020204020204" pitchFamily="34" charset="-122"/>
                <a:ea typeface="微软雅黑" panose="020B0503020204020204" pitchFamily="34" charset="-122"/>
              </a:rPr>
              <a:t>，差错检测 </a:t>
            </a:r>
            <a:r>
              <a:rPr lang="en-US" altLang="zh-CN" b="1" dirty="0">
                <a:latin typeface="微软雅黑" panose="020B0503020204020204" pitchFamily="34" charset="-122"/>
                <a:ea typeface="微软雅黑" panose="020B0503020204020204" pitchFamily="34" charset="-122"/>
              </a:rPr>
              <a:t>—— </a:t>
            </a:r>
            <a:r>
              <a:rPr lang="zh-CN" altLang="en-US" b="1" dirty="0">
                <a:latin typeface="微软雅黑" panose="020B0503020204020204" pitchFamily="34" charset="-122"/>
                <a:ea typeface="微软雅黑" panose="020B0503020204020204" pitchFamily="34" charset="-122"/>
              </a:rPr>
              <a:t>能够对接收端收到的帧进行检测，并立即丢弃有差错的帧。</a:t>
            </a:r>
            <a:endParaRPr lang="zh-CN" altLang="en-US" b="1" dirty="0">
              <a:latin typeface="微软雅黑" panose="020B0503020204020204" pitchFamily="34" charset="-122"/>
              <a:ea typeface="微软雅黑" panose="020B0503020204020204" pitchFamily="34" charset="-122"/>
            </a:endParaRPr>
          </a:p>
        </p:txBody>
      </p:sp>
      <p:sp>
        <p:nvSpPr>
          <p:cNvPr id="8" name="AutoShape 5"/>
          <p:cNvSpPr>
            <a:spLocks noChangeArrowheads="1"/>
          </p:cNvSpPr>
          <p:nvPr/>
        </p:nvSpPr>
        <p:spPr bwMode="auto">
          <a:xfrm>
            <a:off x="502921" y="627366"/>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 name="Rectangle 6"/>
          <p:cNvSpPr>
            <a:spLocks noChangeArrowheads="1"/>
          </p:cNvSpPr>
          <p:nvPr/>
        </p:nvSpPr>
        <p:spPr bwMode="auto">
          <a:xfrm>
            <a:off x="2964710" y="594155"/>
            <a:ext cx="320472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anose="020B0503020204020204" pitchFamily="34" charset="-122"/>
                <a:ea typeface="微软雅黑" panose="020B0503020204020204" pitchFamily="34" charset="-122"/>
              </a:rPr>
              <a:t>1. PPP </a:t>
            </a:r>
            <a:r>
              <a:rPr lang="zh-CN" altLang="en-US" sz="2000" b="1" dirty="0">
                <a:solidFill>
                  <a:schemeClr val="bg1"/>
                </a:solidFill>
                <a:latin typeface="微软雅黑" panose="020B0503020204020204" pitchFamily="34" charset="-122"/>
                <a:ea typeface="微软雅黑" panose="020B0503020204020204" pitchFamily="34" charset="-122"/>
              </a:rPr>
              <a:t>协议应满足的</a:t>
            </a:r>
            <a:r>
              <a:rPr lang="zh-CN" altLang="en-US" sz="2000" b="1" dirty="0" smtClean="0">
                <a:solidFill>
                  <a:schemeClr val="bg1"/>
                </a:solidFill>
                <a:latin typeface="微软雅黑" panose="020B0503020204020204" pitchFamily="34" charset="-122"/>
                <a:ea typeface="微软雅黑" panose="020B0503020204020204" pitchFamily="34" charset="-122"/>
              </a:rPr>
              <a:t>需求</a:t>
            </a:r>
            <a:endParaRPr lang="fr-FR" altLang="zh-CN" sz="20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Tm="2000"/>
    </mc:Choice>
    <mc:Fallback>
      <p:transition spd="slow" advTm="2000"/>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46"/>
          <p:cNvSpPr>
            <a:spLocks noChangeArrowheads="1"/>
          </p:cNvSpPr>
          <p:nvPr/>
        </p:nvSpPr>
        <p:spPr bwMode="auto">
          <a:xfrm>
            <a:off x="502921" y="985474"/>
            <a:ext cx="8447115" cy="305371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eaLnBrk="0" hangingPunct="0">
              <a:lnSpc>
                <a:spcPts val="3300"/>
              </a:lnSpc>
              <a:buClr>
                <a:srgbClr val="0070C0"/>
              </a:buClr>
              <a:buFont typeface="Wingdings" panose="05000000000000000000" pitchFamily="2" charset="2"/>
              <a:buChar char="l"/>
            </a:pPr>
            <a:r>
              <a:rPr lang="en-US" altLang="zh-CN" b="1" dirty="0" smtClean="0">
                <a:latin typeface="微软雅黑" panose="020B0503020204020204" pitchFamily="34" charset="-122"/>
                <a:ea typeface="微软雅黑" panose="020B0503020204020204" pitchFamily="34" charset="-122"/>
              </a:rPr>
              <a:t>7</a:t>
            </a:r>
            <a:r>
              <a:rPr lang="zh-CN" altLang="en-US" b="1" dirty="0" smtClean="0">
                <a:latin typeface="微软雅黑" panose="020B0503020204020204" pitchFamily="34" charset="-122"/>
                <a:ea typeface="微软雅黑" panose="020B0503020204020204" pitchFamily="34" charset="-122"/>
              </a:rPr>
              <a:t>，检测</a:t>
            </a:r>
            <a:r>
              <a:rPr lang="zh-CN" altLang="en-US" b="1" dirty="0">
                <a:latin typeface="微软雅黑" panose="020B0503020204020204" pitchFamily="34" charset="-122"/>
                <a:ea typeface="微软雅黑" panose="020B0503020204020204" pitchFamily="34" charset="-122"/>
              </a:rPr>
              <a:t>连接状态 </a:t>
            </a:r>
            <a:r>
              <a:rPr lang="en-US" altLang="zh-CN" b="1" dirty="0">
                <a:latin typeface="微软雅黑" panose="020B0503020204020204" pitchFamily="34" charset="-122"/>
                <a:ea typeface="微软雅黑" panose="020B0503020204020204" pitchFamily="34" charset="-122"/>
              </a:rPr>
              <a:t>—— </a:t>
            </a:r>
            <a:r>
              <a:rPr lang="zh-CN" altLang="en-US" b="1" dirty="0">
                <a:latin typeface="微软雅黑" panose="020B0503020204020204" pitchFamily="34" charset="-122"/>
                <a:ea typeface="微软雅黑" panose="020B0503020204020204" pitchFamily="34" charset="-122"/>
              </a:rPr>
              <a:t>能够及时自动检测出链路是否处于正常工作状态。比如网络欠费、身份验证失败等。</a:t>
            </a:r>
            <a:endParaRPr lang="zh-CN" altLang="en-US" b="1" dirty="0">
              <a:latin typeface="微软雅黑" panose="020B0503020204020204" pitchFamily="34" charset="-122"/>
              <a:ea typeface="微软雅黑" panose="020B0503020204020204" pitchFamily="34" charset="-122"/>
            </a:endParaRPr>
          </a:p>
          <a:p>
            <a:pPr marL="342900" indent="-342900" eaLnBrk="0" hangingPunct="0">
              <a:lnSpc>
                <a:spcPts val="3300"/>
              </a:lnSpc>
              <a:buClr>
                <a:srgbClr val="0070C0"/>
              </a:buClr>
              <a:buFont typeface="Wingdings" panose="05000000000000000000" pitchFamily="2" charset="2"/>
              <a:buChar char="l"/>
            </a:pPr>
            <a:r>
              <a:rPr lang="en-US" altLang="zh-CN" b="1" dirty="0" smtClean="0">
                <a:latin typeface="微软雅黑" panose="020B0503020204020204" pitchFamily="34" charset="-122"/>
                <a:ea typeface="微软雅黑" panose="020B0503020204020204" pitchFamily="34" charset="-122"/>
              </a:rPr>
              <a:t>8</a:t>
            </a:r>
            <a:r>
              <a:rPr lang="zh-CN" altLang="en-US" b="1" dirty="0" smtClean="0">
                <a:latin typeface="微软雅黑" panose="020B0503020204020204" pitchFamily="34" charset="-122"/>
                <a:ea typeface="微软雅黑" panose="020B0503020204020204" pitchFamily="34" charset="-122"/>
              </a:rPr>
              <a:t>，最大</a:t>
            </a:r>
            <a:r>
              <a:rPr lang="zh-CN" altLang="en-US" b="1" dirty="0">
                <a:latin typeface="微软雅黑" panose="020B0503020204020204" pitchFamily="34" charset="-122"/>
                <a:ea typeface="微软雅黑" panose="020B0503020204020204" pitchFamily="34" charset="-122"/>
              </a:rPr>
              <a:t>传送单元 </a:t>
            </a:r>
            <a:r>
              <a:rPr lang="en-US" altLang="zh-CN" b="1" dirty="0">
                <a:latin typeface="微软雅黑" panose="020B0503020204020204" pitchFamily="34" charset="-122"/>
                <a:ea typeface="微软雅黑" panose="020B0503020204020204" pitchFamily="34" charset="-122"/>
              </a:rPr>
              <a:t>—— </a:t>
            </a:r>
            <a:r>
              <a:rPr lang="zh-CN" altLang="en-US" b="1" dirty="0">
                <a:latin typeface="微软雅黑" panose="020B0503020204020204" pitchFamily="34" charset="-122"/>
                <a:ea typeface="微软雅黑" panose="020B0503020204020204" pitchFamily="34" charset="-122"/>
              </a:rPr>
              <a:t>必须对每一种类型的点对点链路设置最大传送单元  </a:t>
            </a:r>
            <a:r>
              <a:rPr lang="en-US" altLang="zh-CN" b="1" dirty="0">
                <a:latin typeface="微软雅黑" panose="020B0503020204020204" pitchFamily="34" charset="-122"/>
                <a:ea typeface="微软雅黑" panose="020B0503020204020204" pitchFamily="34" charset="-122"/>
              </a:rPr>
              <a:t>MTU </a:t>
            </a:r>
            <a:r>
              <a:rPr lang="zh-CN" altLang="en-US" b="1" dirty="0">
                <a:latin typeface="微软雅黑" panose="020B0503020204020204" pitchFamily="34" charset="-122"/>
                <a:ea typeface="微软雅黑" panose="020B0503020204020204" pitchFamily="34" charset="-122"/>
              </a:rPr>
              <a:t>的标准默认值，促进各种实现之间的互操作性。</a:t>
            </a:r>
            <a:endParaRPr lang="zh-CN" altLang="en-US" b="1" dirty="0">
              <a:latin typeface="微软雅黑" panose="020B0503020204020204" pitchFamily="34" charset="-122"/>
              <a:ea typeface="微软雅黑" panose="020B0503020204020204" pitchFamily="34" charset="-122"/>
            </a:endParaRPr>
          </a:p>
          <a:p>
            <a:pPr marL="342900" indent="-342900" eaLnBrk="0" hangingPunct="0">
              <a:lnSpc>
                <a:spcPts val="3300"/>
              </a:lnSpc>
              <a:buClr>
                <a:srgbClr val="0070C0"/>
              </a:buClr>
              <a:buFont typeface="Wingdings" panose="05000000000000000000" pitchFamily="2" charset="2"/>
              <a:buChar char="l"/>
            </a:pPr>
            <a:r>
              <a:rPr lang="en-US" altLang="zh-CN" b="1" dirty="0" smtClean="0">
                <a:latin typeface="微软雅黑" panose="020B0503020204020204" pitchFamily="34" charset="-122"/>
                <a:ea typeface="微软雅黑" panose="020B0503020204020204" pitchFamily="34" charset="-122"/>
              </a:rPr>
              <a:t>9</a:t>
            </a:r>
            <a:r>
              <a:rPr lang="zh-CN" altLang="en-US" b="1" dirty="0" smtClean="0">
                <a:latin typeface="微软雅黑" panose="020B0503020204020204" pitchFamily="34" charset="-122"/>
                <a:ea typeface="微软雅黑" panose="020B0503020204020204" pitchFamily="34" charset="-122"/>
              </a:rPr>
              <a:t>，网络层</a:t>
            </a:r>
            <a:r>
              <a:rPr lang="zh-CN" altLang="en-US" b="1" dirty="0">
                <a:latin typeface="微软雅黑" panose="020B0503020204020204" pitchFamily="34" charset="-122"/>
                <a:ea typeface="微软雅黑" panose="020B0503020204020204" pitchFamily="34" charset="-122"/>
              </a:rPr>
              <a:t>地址协商 </a:t>
            </a:r>
            <a:r>
              <a:rPr lang="en-US" altLang="zh-CN" b="1" dirty="0">
                <a:latin typeface="微软雅黑" panose="020B0503020204020204" pitchFamily="34" charset="-122"/>
                <a:ea typeface="微软雅黑" panose="020B0503020204020204" pitchFamily="34" charset="-122"/>
              </a:rPr>
              <a:t>—— </a:t>
            </a:r>
            <a:r>
              <a:rPr lang="zh-CN" altLang="en-US" b="1" dirty="0">
                <a:latin typeface="微软雅黑" panose="020B0503020204020204" pitchFamily="34" charset="-122"/>
                <a:ea typeface="微软雅黑" panose="020B0503020204020204" pitchFamily="34" charset="-122"/>
              </a:rPr>
              <a:t>必须提供一种机制使通信的两个网络层实体能够通过协商知道或能够配置彼此的网络层地址。</a:t>
            </a:r>
            <a:endParaRPr lang="zh-CN" altLang="en-US" b="1" dirty="0">
              <a:latin typeface="微软雅黑" panose="020B0503020204020204" pitchFamily="34" charset="-122"/>
              <a:ea typeface="微软雅黑" panose="020B0503020204020204" pitchFamily="34" charset="-122"/>
            </a:endParaRPr>
          </a:p>
          <a:p>
            <a:pPr marL="342900" indent="-342900" eaLnBrk="0" hangingPunct="0">
              <a:lnSpc>
                <a:spcPts val="3300"/>
              </a:lnSpc>
              <a:buClr>
                <a:srgbClr val="0070C0"/>
              </a:buClr>
              <a:buFont typeface="Wingdings" panose="05000000000000000000" pitchFamily="2" charset="2"/>
              <a:buChar char="l"/>
            </a:pPr>
            <a:r>
              <a:rPr lang="en-US" altLang="zh-CN" b="1" dirty="0" smtClean="0">
                <a:latin typeface="微软雅黑" panose="020B0503020204020204" pitchFamily="34" charset="-122"/>
                <a:ea typeface="微软雅黑" panose="020B0503020204020204" pitchFamily="34" charset="-122"/>
              </a:rPr>
              <a:t>10</a:t>
            </a:r>
            <a:r>
              <a:rPr lang="zh-CN" altLang="en-US" b="1" dirty="0" smtClean="0">
                <a:latin typeface="微软雅黑" panose="020B0503020204020204" pitchFamily="34" charset="-122"/>
                <a:ea typeface="微软雅黑" panose="020B0503020204020204" pitchFamily="34" charset="-122"/>
              </a:rPr>
              <a:t>，数据压缩</a:t>
            </a:r>
            <a:r>
              <a:rPr lang="zh-CN" altLang="en-US" b="1" dirty="0">
                <a:latin typeface="微软雅黑" panose="020B0503020204020204" pitchFamily="34" charset="-122"/>
                <a:ea typeface="微软雅黑" panose="020B0503020204020204" pitchFamily="34" charset="-122"/>
              </a:rPr>
              <a:t>协商 </a:t>
            </a:r>
            <a:r>
              <a:rPr lang="en-US" altLang="zh-CN" b="1" dirty="0">
                <a:latin typeface="微软雅黑" panose="020B0503020204020204" pitchFamily="34" charset="-122"/>
                <a:ea typeface="微软雅黑" panose="020B0503020204020204" pitchFamily="34" charset="-122"/>
              </a:rPr>
              <a:t>—— </a:t>
            </a:r>
            <a:r>
              <a:rPr lang="zh-CN" altLang="en-US" b="1" dirty="0">
                <a:latin typeface="微软雅黑" panose="020B0503020204020204" pitchFamily="34" charset="-122"/>
                <a:ea typeface="微软雅黑" panose="020B0503020204020204" pitchFamily="34" charset="-122"/>
              </a:rPr>
              <a:t>必须提供一种方法来协商使用数据压缩算法。</a:t>
            </a:r>
            <a:endParaRPr lang="zh-CN" altLang="en-US" b="1" dirty="0">
              <a:latin typeface="微软雅黑" panose="020B0503020204020204" pitchFamily="34" charset="-122"/>
              <a:ea typeface="微软雅黑" panose="020B0503020204020204" pitchFamily="34" charset="-122"/>
            </a:endParaRPr>
          </a:p>
        </p:txBody>
      </p:sp>
      <p:sp>
        <p:nvSpPr>
          <p:cNvPr id="7" name="AutoShape 5"/>
          <p:cNvSpPr>
            <a:spLocks noChangeArrowheads="1"/>
          </p:cNvSpPr>
          <p:nvPr/>
        </p:nvSpPr>
        <p:spPr bwMode="auto">
          <a:xfrm>
            <a:off x="502921" y="624135"/>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 name="Rectangle 6"/>
          <p:cNvSpPr>
            <a:spLocks noChangeArrowheads="1"/>
          </p:cNvSpPr>
          <p:nvPr/>
        </p:nvSpPr>
        <p:spPr bwMode="auto">
          <a:xfrm>
            <a:off x="2579990" y="590924"/>
            <a:ext cx="397416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anose="020B0503020204020204" pitchFamily="34" charset="-122"/>
                <a:ea typeface="微软雅黑" panose="020B0503020204020204" pitchFamily="34" charset="-122"/>
              </a:rPr>
              <a:t>1. PPP </a:t>
            </a:r>
            <a:r>
              <a:rPr lang="zh-CN" altLang="en-US" sz="2000" b="1" dirty="0">
                <a:solidFill>
                  <a:schemeClr val="bg1"/>
                </a:solidFill>
                <a:latin typeface="微软雅黑" panose="020B0503020204020204" pitchFamily="34" charset="-122"/>
                <a:ea typeface="微软雅黑" panose="020B0503020204020204" pitchFamily="34" charset="-122"/>
              </a:rPr>
              <a:t>协议应满足的需求（续</a:t>
            </a:r>
            <a:r>
              <a:rPr lang="zh-CN" altLang="en-US" sz="2000" b="1" dirty="0" smtClean="0">
                <a:solidFill>
                  <a:schemeClr val="bg1"/>
                </a:solidFill>
                <a:latin typeface="微软雅黑" panose="020B0503020204020204" pitchFamily="34" charset="-122"/>
                <a:ea typeface="微软雅黑" panose="020B0503020204020204" pitchFamily="34" charset="-122"/>
              </a:rPr>
              <a:t>）</a:t>
            </a:r>
            <a:endParaRPr lang="fr-FR" altLang="zh-CN" sz="20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Tm="2000"/>
    </mc:Choice>
    <mc:Fallback>
      <p:transition spd="slow" advTm="2000"/>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46"/>
          <p:cNvSpPr>
            <a:spLocks noChangeArrowheads="1"/>
          </p:cNvSpPr>
          <p:nvPr/>
        </p:nvSpPr>
        <p:spPr bwMode="auto">
          <a:xfrm>
            <a:off x="502921" y="1473616"/>
            <a:ext cx="7671815" cy="22082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eaLnBrk="0" hangingPunct="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纠错 </a:t>
            </a:r>
            <a:endParaRPr lang="zh-CN" altLang="en-US" sz="2000" b="1" dirty="0">
              <a:latin typeface="微软雅黑" panose="020B0503020204020204" pitchFamily="34" charset="-122"/>
              <a:ea typeface="微软雅黑" panose="020B0503020204020204" pitchFamily="34" charset="-122"/>
            </a:endParaRPr>
          </a:p>
          <a:p>
            <a:pPr marL="342900" indent="-342900" eaLnBrk="0" hangingPunct="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流量控制 </a:t>
            </a:r>
            <a:endParaRPr lang="zh-CN" altLang="en-US" sz="2000" b="1" dirty="0">
              <a:latin typeface="微软雅黑" panose="020B0503020204020204" pitchFamily="34" charset="-122"/>
              <a:ea typeface="微软雅黑" panose="020B0503020204020204" pitchFamily="34" charset="-122"/>
            </a:endParaRPr>
          </a:p>
          <a:p>
            <a:pPr marL="342900" indent="-342900" eaLnBrk="0" hangingPunct="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序号 </a:t>
            </a:r>
            <a:endParaRPr lang="zh-CN" altLang="en-US" sz="2000" b="1" dirty="0">
              <a:latin typeface="微软雅黑" panose="020B0503020204020204" pitchFamily="34" charset="-122"/>
              <a:ea typeface="微软雅黑" panose="020B0503020204020204" pitchFamily="34" charset="-122"/>
            </a:endParaRPr>
          </a:p>
          <a:p>
            <a:pPr marL="342900" indent="-342900" eaLnBrk="0" hangingPunct="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多点线路 </a:t>
            </a:r>
            <a:endParaRPr lang="zh-CN" altLang="en-US" sz="2000" b="1" dirty="0">
              <a:latin typeface="微软雅黑" panose="020B0503020204020204" pitchFamily="34" charset="-122"/>
              <a:ea typeface="微软雅黑" panose="020B0503020204020204" pitchFamily="34" charset="-122"/>
            </a:endParaRPr>
          </a:p>
          <a:p>
            <a:pPr marL="342900" indent="-342900" eaLnBrk="0" hangingPunct="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半双工或单工链路 </a:t>
            </a:r>
            <a:endParaRPr lang="zh-CN" altLang="en-US" sz="2000" b="1" dirty="0">
              <a:latin typeface="微软雅黑" panose="020B0503020204020204" pitchFamily="34" charset="-122"/>
              <a:ea typeface="微软雅黑" panose="020B0503020204020204" pitchFamily="34" charset="-122"/>
            </a:endParaRPr>
          </a:p>
        </p:txBody>
      </p:sp>
      <p:sp>
        <p:nvSpPr>
          <p:cNvPr id="40" name="AutoShape 5"/>
          <p:cNvSpPr>
            <a:spLocks noChangeArrowheads="1"/>
          </p:cNvSpPr>
          <p:nvPr/>
        </p:nvSpPr>
        <p:spPr bwMode="auto">
          <a:xfrm>
            <a:off x="502921" y="1079025"/>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 name="Rectangle 6"/>
          <p:cNvSpPr>
            <a:spLocks noChangeArrowheads="1"/>
          </p:cNvSpPr>
          <p:nvPr/>
        </p:nvSpPr>
        <p:spPr bwMode="auto">
          <a:xfrm>
            <a:off x="3018943" y="1045814"/>
            <a:ext cx="3096260" cy="3987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anose="020B0503020204020204" pitchFamily="34" charset="-122"/>
                <a:ea typeface="微软雅黑" panose="020B0503020204020204" pitchFamily="34" charset="-122"/>
              </a:rPr>
              <a:t>1. PPP </a:t>
            </a:r>
            <a:r>
              <a:rPr lang="zh-CN" altLang="en-US" sz="2000" b="1" dirty="0">
                <a:solidFill>
                  <a:schemeClr val="bg1"/>
                </a:solidFill>
                <a:latin typeface="微软雅黑" panose="020B0503020204020204" pitchFamily="34" charset="-122"/>
                <a:ea typeface="微软雅黑" panose="020B0503020204020204" pitchFamily="34" charset="-122"/>
              </a:rPr>
              <a:t>协议不需要的功能</a:t>
            </a:r>
            <a:endParaRPr lang="fr-FR" altLang="zh-CN" sz="20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Tm="2000"/>
    </mc:Choice>
    <mc:Fallback>
      <p:transition spd="slow" advTm="2000"/>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46"/>
          <p:cNvSpPr>
            <a:spLocks noChangeArrowheads="1"/>
          </p:cNvSpPr>
          <p:nvPr/>
        </p:nvSpPr>
        <p:spPr bwMode="auto">
          <a:xfrm>
            <a:off x="357505" y="993140"/>
            <a:ext cx="8459470" cy="16687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eaLnBrk="0" hangingPunct="0">
              <a:lnSpc>
                <a:spcPts val="3300"/>
              </a:lnSpc>
              <a:buClr>
                <a:srgbClr val="0070C0"/>
              </a:buClr>
              <a:buFont typeface="Wingdings" panose="05000000000000000000" pitchFamily="2" charset="2"/>
              <a:buChar char="l"/>
            </a:pPr>
            <a:r>
              <a:rPr lang="zh-CN" altLang="en-US" b="1" dirty="0" smtClean="0">
                <a:latin typeface="微软雅黑" panose="020B0503020204020204" pitchFamily="34" charset="-122"/>
                <a:ea typeface="微软雅黑" panose="020B0503020204020204" pitchFamily="34" charset="-122"/>
              </a:rPr>
              <a:t>三</a:t>
            </a:r>
            <a:r>
              <a:rPr lang="zh-CN" altLang="en-US" b="1" dirty="0">
                <a:latin typeface="微软雅黑" panose="020B0503020204020204" pitchFamily="34" charset="-122"/>
                <a:ea typeface="微软雅黑" panose="020B0503020204020204" pitchFamily="34" charset="-122"/>
              </a:rPr>
              <a:t>个组成部分：</a:t>
            </a:r>
            <a:endParaRPr lang="zh-CN" altLang="en-US" b="1" dirty="0">
              <a:latin typeface="微软雅黑" panose="020B0503020204020204" pitchFamily="34" charset="-122"/>
              <a:ea typeface="微软雅黑" panose="020B0503020204020204" pitchFamily="34" charset="-122"/>
            </a:endParaRPr>
          </a:p>
          <a:p>
            <a:pPr marL="598805" lvl="1" indent="-342900">
              <a:lnSpc>
                <a:spcPts val="3000"/>
              </a:lnSpc>
              <a:buClr>
                <a:srgbClr val="7030A0"/>
              </a:buClr>
              <a:buSzPct val="75000"/>
              <a:buFont typeface="Wingdings" panose="05000000000000000000" pitchFamily="2" charset="2"/>
              <a:buChar char="u"/>
            </a:pPr>
            <a:r>
              <a:rPr lang="zh-CN" altLang="en-US" b="1" dirty="0">
                <a:latin typeface="微软雅黑" panose="020B0503020204020204" pitchFamily="34" charset="-122"/>
                <a:ea typeface="微软雅黑" panose="020B0503020204020204" pitchFamily="34" charset="-122"/>
              </a:rPr>
              <a:t>一个将 </a:t>
            </a:r>
            <a:r>
              <a:rPr lang="en-US" altLang="zh-CN" b="1" dirty="0">
                <a:latin typeface="微软雅黑" panose="020B0503020204020204" pitchFamily="34" charset="-122"/>
                <a:ea typeface="微软雅黑" panose="020B0503020204020204" pitchFamily="34" charset="-122"/>
              </a:rPr>
              <a:t>IP </a:t>
            </a:r>
            <a:r>
              <a:rPr lang="zh-CN" altLang="en-US" b="1" dirty="0">
                <a:latin typeface="微软雅黑" panose="020B0503020204020204" pitchFamily="34" charset="-122"/>
                <a:ea typeface="微软雅黑" panose="020B0503020204020204" pitchFamily="34" charset="-122"/>
              </a:rPr>
              <a:t>数据报</a:t>
            </a:r>
            <a:r>
              <a:rPr lang="zh-CN" altLang="en-US" b="1" dirty="0">
                <a:solidFill>
                  <a:srgbClr val="C00000"/>
                </a:solidFill>
                <a:latin typeface="微软雅黑" panose="020B0503020204020204" pitchFamily="34" charset="-122"/>
                <a:ea typeface="微软雅黑" panose="020B0503020204020204" pitchFamily="34" charset="-122"/>
              </a:rPr>
              <a:t>封装</a:t>
            </a:r>
            <a:r>
              <a:rPr lang="zh-CN" altLang="en-US" b="1" dirty="0">
                <a:latin typeface="微软雅黑" panose="020B0503020204020204" pitchFamily="34" charset="-122"/>
                <a:ea typeface="微软雅黑" panose="020B0503020204020204" pitchFamily="34" charset="-122"/>
              </a:rPr>
              <a:t>到串行链路的方法。</a:t>
            </a:r>
            <a:endParaRPr lang="zh-CN" altLang="en-US" b="1" dirty="0">
              <a:latin typeface="微软雅黑" panose="020B0503020204020204" pitchFamily="34" charset="-122"/>
              <a:ea typeface="微软雅黑" panose="020B0503020204020204" pitchFamily="34" charset="-122"/>
            </a:endParaRPr>
          </a:p>
          <a:p>
            <a:pPr marL="598805" lvl="1" indent="-342900">
              <a:lnSpc>
                <a:spcPts val="3000"/>
              </a:lnSpc>
              <a:buClr>
                <a:srgbClr val="7030A0"/>
              </a:buClr>
              <a:buSzPct val="75000"/>
              <a:buFont typeface="Wingdings" panose="05000000000000000000" pitchFamily="2" charset="2"/>
              <a:buChar char="u"/>
            </a:pPr>
            <a:r>
              <a:rPr lang="zh-CN" altLang="en-US" b="1" dirty="0" smtClean="0">
                <a:latin typeface="微软雅黑" panose="020B0503020204020204" pitchFamily="34" charset="-122"/>
                <a:ea typeface="微软雅黑" panose="020B0503020204020204" pitchFamily="34" charset="-122"/>
              </a:rPr>
              <a:t>一个</a:t>
            </a:r>
            <a:r>
              <a:rPr lang="zh-CN" altLang="en-US" b="1" dirty="0" smtClean="0">
                <a:solidFill>
                  <a:srgbClr val="C00000"/>
                </a:solidFill>
                <a:latin typeface="微软雅黑" panose="020B0503020204020204" pitchFamily="34" charset="-122"/>
                <a:ea typeface="微软雅黑" panose="020B0503020204020204" pitchFamily="34" charset="-122"/>
              </a:rPr>
              <a:t>链路控制</a:t>
            </a:r>
            <a:r>
              <a:rPr lang="zh-CN" altLang="en-US" b="1" dirty="0">
                <a:solidFill>
                  <a:srgbClr val="C00000"/>
                </a:solidFill>
                <a:latin typeface="微软雅黑" panose="020B0503020204020204" pitchFamily="34" charset="-122"/>
                <a:ea typeface="微软雅黑" panose="020B0503020204020204" pitchFamily="34" charset="-122"/>
              </a:rPr>
              <a:t>协议 </a:t>
            </a:r>
            <a:r>
              <a:rPr lang="en-US" altLang="zh-CN" b="1" dirty="0">
                <a:solidFill>
                  <a:srgbClr val="C00000"/>
                </a:solidFill>
                <a:latin typeface="微软雅黑" panose="020B0503020204020204" pitchFamily="34" charset="-122"/>
                <a:ea typeface="微软雅黑" panose="020B0503020204020204" pitchFamily="34" charset="-122"/>
              </a:rPr>
              <a:t>LCP </a:t>
            </a:r>
            <a:r>
              <a:rPr lang="en-US" altLang="zh-CN" b="1" dirty="0">
                <a:latin typeface="微软雅黑" panose="020B0503020204020204" pitchFamily="34" charset="-122"/>
                <a:ea typeface="微软雅黑" panose="020B0503020204020204" pitchFamily="34" charset="-122"/>
              </a:rPr>
              <a:t>(Link Control Protocol)</a:t>
            </a:r>
            <a:r>
              <a:rPr lang="zh-CN" altLang="en-US" b="1" dirty="0">
                <a:latin typeface="微软雅黑" panose="020B0503020204020204" pitchFamily="34" charset="-122"/>
                <a:ea typeface="微软雅黑" panose="020B0503020204020204" pitchFamily="34" charset="-122"/>
              </a:rPr>
              <a:t>。（速率、</a:t>
            </a:r>
            <a:r>
              <a:rPr lang="en-US" altLang="zh-CN" b="1" dirty="0">
                <a:latin typeface="微软雅黑" panose="020B0503020204020204" pitchFamily="34" charset="-122"/>
                <a:ea typeface="微软雅黑" panose="020B0503020204020204" pitchFamily="34" charset="-122"/>
              </a:rPr>
              <a:t>MTU</a:t>
            </a:r>
            <a:r>
              <a:rPr lang="zh-CN" altLang="en-US" b="1" dirty="0">
                <a:latin typeface="微软雅黑" panose="020B0503020204020204" pitchFamily="34" charset="-122"/>
                <a:ea typeface="微软雅黑" panose="020B0503020204020204" pitchFamily="34" charset="-122"/>
              </a:rPr>
              <a:t>）</a:t>
            </a:r>
            <a:endParaRPr lang="zh-CN" altLang="en-US" b="1" dirty="0">
              <a:latin typeface="微软雅黑" panose="020B0503020204020204" pitchFamily="34" charset="-122"/>
              <a:ea typeface="微软雅黑" panose="020B0503020204020204" pitchFamily="34" charset="-122"/>
            </a:endParaRPr>
          </a:p>
          <a:p>
            <a:pPr marL="598805" lvl="1" indent="-342900">
              <a:lnSpc>
                <a:spcPts val="3000"/>
              </a:lnSpc>
              <a:buClr>
                <a:srgbClr val="7030A0"/>
              </a:buClr>
              <a:buSzPct val="75000"/>
              <a:buFont typeface="Wingdings" panose="05000000000000000000" pitchFamily="2" charset="2"/>
              <a:buChar char="u"/>
            </a:pPr>
            <a:r>
              <a:rPr lang="zh-CN" altLang="en-US" b="1" dirty="0">
                <a:latin typeface="微软雅黑" panose="020B0503020204020204" pitchFamily="34" charset="-122"/>
                <a:ea typeface="微软雅黑" panose="020B0503020204020204" pitchFamily="34" charset="-122"/>
              </a:rPr>
              <a:t>一套</a:t>
            </a:r>
            <a:r>
              <a:rPr lang="zh-CN" altLang="en-US" b="1" dirty="0">
                <a:solidFill>
                  <a:srgbClr val="C00000"/>
                </a:solidFill>
                <a:latin typeface="微软雅黑" panose="020B0503020204020204" pitchFamily="34" charset="-122"/>
                <a:ea typeface="微软雅黑" panose="020B0503020204020204" pitchFamily="34" charset="-122"/>
              </a:rPr>
              <a:t>网络控制协议 </a:t>
            </a:r>
            <a:r>
              <a:rPr lang="en-US" altLang="zh-CN" b="1" dirty="0">
                <a:solidFill>
                  <a:srgbClr val="C00000"/>
                </a:solidFill>
                <a:latin typeface="微软雅黑" panose="020B0503020204020204" pitchFamily="34" charset="-122"/>
                <a:ea typeface="微软雅黑" panose="020B0503020204020204" pitchFamily="34" charset="-122"/>
              </a:rPr>
              <a:t>NCP </a:t>
            </a:r>
            <a:r>
              <a:rPr lang="en-US" altLang="zh-CN" b="1" dirty="0">
                <a:latin typeface="微软雅黑" panose="020B0503020204020204" pitchFamily="34" charset="-122"/>
                <a:ea typeface="微软雅黑" panose="020B0503020204020204" pitchFamily="34" charset="-122"/>
              </a:rPr>
              <a:t>(Network Control Protocol)</a:t>
            </a:r>
            <a:r>
              <a:rPr lang="zh-CN" altLang="en-US" b="1" dirty="0">
                <a:latin typeface="微软雅黑" panose="020B0503020204020204" pitchFamily="34" charset="-122"/>
                <a:ea typeface="微软雅黑" panose="020B0503020204020204" pitchFamily="34" charset="-122"/>
              </a:rPr>
              <a:t>。（分配临时</a:t>
            </a:r>
            <a:r>
              <a:rPr lang="en-US" altLang="zh-CN" b="1" dirty="0">
                <a:latin typeface="微软雅黑" panose="020B0503020204020204" pitchFamily="34" charset="-122"/>
                <a:ea typeface="微软雅黑" panose="020B0503020204020204" pitchFamily="34" charset="-122"/>
              </a:rPr>
              <a:t>IP</a:t>
            </a:r>
            <a:r>
              <a:rPr lang="zh-CN" altLang="en-US" b="1" dirty="0">
                <a:latin typeface="微软雅黑" panose="020B0503020204020204" pitchFamily="34" charset="-122"/>
                <a:ea typeface="微软雅黑" panose="020B0503020204020204" pitchFamily="34" charset="-122"/>
              </a:rPr>
              <a:t>地址）</a:t>
            </a:r>
            <a:endParaRPr lang="zh-CN" altLang="en-US" b="1" dirty="0">
              <a:latin typeface="微软雅黑" panose="020B0503020204020204" pitchFamily="34" charset="-122"/>
              <a:ea typeface="微软雅黑" panose="020B0503020204020204" pitchFamily="34" charset="-122"/>
            </a:endParaRPr>
          </a:p>
        </p:txBody>
      </p:sp>
      <p:sp>
        <p:nvSpPr>
          <p:cNvPr id="40" name="AutoShape 5"/>
          <p:cNvSpPr>
            <a:spLocks noChangeArrowheads="1"/>
          </p:cNvSpPr>
          <p:nvPr/>
        </p:nvSpPr>
        <p:spPr bwMode="auto">
          <a:xfrm>
            <a:off x="502921" y="623672"/>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 name="Rectangle 6"/>
          <p:cNvSpPr>
            <a:spLocks noChangeArrowheads="1"/>
          </p:cNvSpPr>
          <p:nvPr/>
        </p:nvSpPr>
        <p:spPr bwMode="auto">
          <a:xfrm>
            <a:off x="3387903" y="590461"/>
            <a:ext cx="235833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anose="020B0503020204020204" pitchFamily="34" charset="-122"/>
                <a:ea typeface="微软雅黑" panose="020B0503020204020204" pitchFamily="34" charset="-122"/>
              </a:rPr>
              <a:t>2. </a:t>
            </a:r>
            <a:r>
              <a:rPr lang="en-US" altLang="zh-CN" sz="2000" b="1" dirty="0" smtClean="0">
                <a:solidFill>
                  <a:schemeClr val="bg1"/>
                </a:solidFill>
                <a:latin typeface="微软雅黑" panose="020B0503020204020204" pitchFamily="34" charset="-122"/>
                <a:ea typeface="微软雅黑" panose="020B0503020204020204" pitchFamily="34" charset="-122"/>
              </a:rPr>
              <a:t>PPP </a:t>
            </a:r>
            <a:r>
              <a:rPr lang="zh-CN" altLang="en-US" sz="2000" b="1" dirty="0" smtClean="0">
                <a:solidFill>
                  <a:schemeClr val="bg1"/>
                </a:solidFill>
                <a:latin typeface="微软雅黑" panose="020B0503020204020204" pitchFamily="34" charset="-122"/>
                <a:ea typeface="微软雅黑" panose="020B0503020204020204" pitchFamily="34" charset="-122"/>
              </a:rPr>
              <a:t>协议</a:t>
            </a:r>
            <a:r>
              <a:rPr lang="zh-CN" altLang="en-US" sz="2000" b="1" dirty="0">
                <a:solidFill>
                  <a:schemeClr val="bg1"/>
                </a:solidFill>
                <a:latin typeface="微软雅黑" panose="020B0503020204020204" pitchFamily="34" charset="-122"/>
                <a:ea typeface="微软雅黑" panose="020B0503020204020204" pitchFamily="34" charset="-122"/>
              </a:rPr>
              <a:t>的组成</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635635" y="2676525"/>
            <a:ext cx="7406640" cy="196723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000"/>
    </mc:Choice>
    <mc:Fallback>
      <p:transition spd="slow" advTm="2000"/>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AutoShape 5"/>
          <p:cNvSpPr>
            <a:spLocks noChangeArrowheads="1"/>
          </p:cNvSpPr>
          <p:nvPr/>
        </p:nvSpPr>
        <p:spPr bwMode="auto">
          <a:xfrm>
            <a:off x="502921" y="621289"/>
            <a:ext cx="8129015" cy="388721"/>
          </a:xfrm>
          <a:prstGeom prst="roundRect">
            <a:avLst>
              <a:gd name="adj" fmla="val 16667"/>
            </a:avLst>
          </a:prstGeom>
          <a:solidFill>
            <a:srgbClr val="0089FA"/>
          </a:solidFill>
          <a:ln>
            <a:noFill/>
          </a:ln>
          <a:effectLst/>
        </p:spPr>
        <p:txBody>
          <a:bodyPr wrap="none" anchor="ctr"/>
          <a:lstStyle/>
          <a:p>
            <a:endParaRPr lang="zh-CN" altLang="en-US"/>
          </a:p>
        </p:txBody>
      </p:sp>
      <p:sp>
        <p:nvSpPr>
          <p:cNvPr id="29" name="Rectangle 6"/>
          <p:cNvSpPr>
            <a:spLocks noChangeArrowheads="1"/>
          </p:cNvSpPr>
          <p:nvPr/>
        </p:nvSpPr>
        <p:spPr bwMode="auto">
          <a:xfrm>
            <a:off x="2698733" y="579018"/>
            <a:ext cx="374653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anose="020B0503020204020204" pitchFamily="34" charset="-122"/>
                <a:ea typeface="微软雅黑" panose="020B0503020204020204" pitchFamily="34" charset="-122"/>
              </a:rPr>
              <a:t>3.2.2   PPP </a:t>
            </a:r>
            <a:r>
              <a:rPr lang="zh-CN" altLang="en-US" sz="2400" b="1" dirty="0">
                <a:solidFill>
                  <a:schemeClr val="bg1"/>
                </a:solidFill>
                <a:latin typeface="微软雅黑" panose="020B0503020204020204" pitchFamily="34" charset="-122"/>
                <a:ea typeface="微软雅黑" panose="020B0503020204020204" pitchFamily="34" charset="-122"/>
              </a:rPr>
              <a:t>协议的帧格式</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5" name="圆角矩形 4"/>
          <p:cNvSpPr/>
          <p:nvPr/>
        </p:nvSpPr>
        <p:spPr>
          <a:xfrm>
            <a:off x="502920" y="1094781"/>
            <a:ext cx="8129015" cy="306323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anose="020B0503020204020204" pitchFamily="34" charset="-122"/>
              <a:ea typeface="微软雅黑" panose="020B0503020204020204" pitchFamily="34" charset="-122"/>
            </a:endParaRPr>
          </a:p>
        </p:txBody>
      </p:sp>
      <p:sp>
        <p:nvSpPr>
          <p:cNvPr id="6" name="Rectangle 4"/>
          <p:cNvSpPr>
            <a:spLocks noChangeArrowheads="1"/>
          </p:cNvSpPr>
          <p:nvPr/>
        </p:nvSpPr>
        <p:spPr bwMode="auto">
          <a:xfrm>
            <a:off x="4082903" y="1182083"/>
            <a:ext cx="2399281" cy="355374"/>
          </a:xfrm>
          <a:prstGeom prst="rect">
            <a:avLst/>
          </a:prstGeom>
          <a:solidFill>
            <a:srgbClr val="00FFFF"/>
          </a:solidFill>
          <a:ln w="12700">
            <a:solidFill>
              <a:schemeClr val="tx1"/>
            </a:solidFill>
            <a:miter lim="800000"/>
          </a:ln>
          <a:effectLst/>
        </p:spPr>
        <p:txBody>
          <a:bodyPr wrap="none" anchor="ctr"/>
          <a:lstStyle/>
          <a:p>
            <a:pPr algn="ctr"/>
            <a:r>
              <a:rPr kumimoji="1" lang="en-US" altLang="zh-CN" sz="1400" b="1">
                <a:latin typeface="微软雅黑" panose="020B0503020204020204" pitchFamily="34" charset="-122"/>
                <a:ea typeface="微软雅黑" panose="020B0503020204020204" pitchFamily="34" charset="-122"/>
              </a:rPr>
              <a:t>IP </a:t>
            </a:r>
            <a:r>
              <a:rPr kumimoji="1" lang="zh-CN" altLang="en-US" sz="1400" b="1">
                <a:latin typeface="微软雅黑" panose="020B0503020204020204" pitchFamily="34" charset="-122"/>
                <a:ea typeface="微软雅黑" panose="020B0503020204020204" pitchFamily="34" charset="-122"/>
              </a:rPr>
              <a:t>数据报</a:t>
            </a:r>
            <a:endParaRPr kumimoji="1" lang="zh-CN" altLang="en-US" sz="1400" b="1">
              <a:latin typeface="微软雅黑" panose="020B0503020204020204" pitchFamily="34" charset="-122"/>
              <a:ea typeface="微软雅黑" panose="020B0503020204020204" pitchFamily="34" charset="-122"/>
            </a:endParaRPr>
          </a:p>
        </p:txBody>
      </p:sp>
      <p:sp>
        <p:nvSpPr>
          <p:cNvPr id="7" name="Text Box 9"/>
          <p:cNvSpPr txBox="1">
            <a:spLocks noChangeArrowheads="1"/>
          </p:cNvSpPr>
          <p:nvPr/>
        </p:nvSpPr>
        <p:spPr bwMode="auto">
          <a:xfrm>
            <a:off x="1908309" y="2278526"/>
            <a:ext cx="29527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400" b="1" dirty="0">
                <a:latin typeface="微软雅黑" panose="020B0503020204020204" pitchFamily="34" charset="-122"/>
                <a:ea typeface="微软雅黑" panose="020B0503020204020204" pitchFamily="34" charset="-122"/>
              </a:rPr>
              <a:t>1</a:t>
            </a:r>
            <a:endParaRPr kumimoji="1" lang="en-US" altLang="zh-CN" sz="1400" b="1" dirty="0">
              <a:latin typeface="微软雅黑" panose="020B0503020204020204" pitchFamily="34" charset="-122"/>
              <a:ea typeface="微软雅黑" panose="020B0503020204020204" pitchFamily="34" charset="-122"/>
            </a:endParaRPr>
          </a:p>
        </p:txBody>
      </p:sp>
      <p:sp>
        <p:nvSpPr>
          <p:cNvPr id="8" name="Text Box 10"/>
          <p:cNvSpPr txBox="1">
            <a:spLocks noChangeArrowheads="1"/>
          </p:cNvSpPr>
          <p:nvPr/>
        </p:nvSpPr>
        <p:spPr bwMode="auto">
          <a:xfrm>
            <a:off x="3485484" y="2278526"/>
            <a:ext cx="29527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400" b="1" dirty="0">
                <a:latin typeface="微软雅黑" panose="020B0503020204020204" pitchFamily="34" charset="-122"/>
                <a:ea typeface="微软雅黑" panose="020B0503020204020204" pitchFamily="34" charset="-122"/>
              </a:rPr>
              <a:t>2</a:t>
            </a:r>
            <a:endParaRPr kumimoji="1" lang="en-US" altLang="zh-CN" sz="1400" b="1" dirty="0">
              <a:latin typeface="微软雅黑" panose="020B0503020204020204" pitchFamily="34" charset="-122"/>
              <a:ea typeface="微软雅黑" panose="020B0503020204020204" pitchFamily="34" charset="-122"/>
            </a:endParaRPr>
          </a:p>
        </p:txBody>
      </p:sp>
      <p:sp>
        <p:nvSpPr>
          <p:cNvPr id="9" name="Text Box 11"/>
          <p:cNvSpPr txBox="1">
            <a:spLocks noChangeArrowheads="1"/>
          </p:cNvSpPr>
          <p:nvPr/>
        </p:nvSpPr>
        <p:spPr bwMode="auto">
          <a:xfrm>
            <a:off x="2358995" y="2278526"/>
            <a:ext cx="29527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400" b="1">
                <a:latin typeface="微软雅黑" panose="020B0503020204020204" pitchFamily="34" charset="-122"/>
                <a:ea typeface="微软雅黑" panose="020B0503020204020204" pitchFamily="34" charset="-122"/>
              </a:rPr>
              <a:t>1</a:t>
            </a:r>
            <a:endParaRPr kumimoji="1" lang="en-US" altLang="zh-CN" sz="1400" b="1">
              <a:latin typeface="微软雅黑" panose="020B0503020204020204" pitchFamily="34" charset="-122"/>
              <a:ea typeface="微软雅黑" panose="020B0503020204020204" pitchFamily="34" charset="-122"/>
            </a:endParaRPr>
          </a:p>
        </p:txBody>
      </p:sp>
      <p:sp>
        <p:nvSpPr>
          <p:cNvPr id="10" name="Text Box 12"/>
          <p:cNvSpPr txBox="1">
            <a:spLocks noChangeArrowheads="1"/>
          </p:cNvSpPr>
          <p:nvPr/>
        </p:nvSpPr>
        <p:spPr bwMode="auto">
          <a:xfrm>
            <a:off x="7530719" y="2278526"/>
            <a:ext cx="29527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400" b="1">
                <a:latin typeface="微软雅黑" panose="020B0503020204020204" pitchFamily="34" charset="-122"/>
                <a:ea typeface="微软雅黑" panose="020B0503020204020204" pitchFamily="34" charset="-122"/>
              </a:rPr>
              <a:t>1</a:t>
            </a:r>
            <a:endParaRPr kumimoji="1" lang="en-US" altLang="zh-CN" sz="1400" b="1">
              <a:latin typeface="微软雅黑" panose="020B0503020204020204" pitchFamily="34" charset="-122"/>
              <a:ea typeface="微软雅黑" panose="020B0503020204020204" pitchFamily="34" charset="-122"/>
            </a:endParaRPr>
          </a:p>
        </p:txBody>
      </p:sp>
      <p:sp>
        <p:nvSpPr>
          <p:cNvPr id="11" name="Text Box 13"/>
          <p:cNvSpPr txBox="1">
            <a:spLocks noChangeArrowheads="1"/>
          </p:cNvSpPr>
          <p:nvPr/>
        </p:nvSpPr>
        <p:spPr bwMode="auto">
          <a:xfrm>
            <a:off x="1325690" y="2260238"/>
            <a:ext cx="54373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400" b="1" dirty="0">
                <a:solidFill>
                  <a:srgbClr val="0000FF"/>
                </a:solidFill>
                <a:latin typeface="微软雅黑" panose="020B0503020204020204" pitchFamily="34" charset="-122"/>
                <a:ea typeface="微软雅黑" panose="020B0503020204020204" pitchFamily="34" charset="-122"/>
              </a:rPr>
              <a:t>字节</a:t>
            </a:r>
            <a:endParaRPr kumimoji="1" lang="zh-CN" altLang="en-US" sz="1400" b="1" dirty="0">
              <a:solidFill>
                <a:srgbClr val="0000FF"/>
              </a:solidFill>
              <a:latin typeface="微软雅黑" panose="020B0503020204020204" pitchFamily="34" charset="-122"/>
              <a:ea typeface="微软雅黑" panose="020B0503020204020204" pitchFamily="34" charset="-122"/>
            </a:endParaRPr>
          </a:p>
        </p:txBody>
      </p:sp>
      <p:sp>
        <p:nvSpPr>
          <p:cNvPr id="12" name="Text Box 18"/>
          <p:cNvSpPr txBox="1">
            <a:spLocks noChangeArrowheads="1"/>
          </p:cNvSpPr>
          <p:nvPr/>
        </p:nvSpPr>
        <p:spPr bwMode="auto">
          <a:xfrm>
            <a:off x="2808367" y="2278526"/>
            <a:ext cx="29527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400" b="1">
                <a:latin typeface="微软雅黑" panose="020B0503020204020204" pitchFamily="34" charset="-122"/>
                <a:ea typeface="微软雅黑" panose="020B0503020204020204" pitchFamily="34" charset="-122"/>
              </a:rPr>
              <a:t>1</a:t>
            </a:r>
            <a:endParaRPr kumimoji="1" lang="en-US" altLang="zh-CN" sz="1400" b="1">
              <a:latin typeface="微软雅黑" panose="020B0503020204020204" pitchFamily="34" charset="-122"/>
              <a:ea typeface="微软雅黑" panose="020B0503020204020204" pitchFamily="34" charset="-122"/>
            </a:endParaRPr>
          </a:p>
        </p:txBody>
      </p:sp>
      <p:sp>
        <p:nvSpPr>
          <p:cNvPr id="13" name="Text Box 23"/>
          <p:cNvSpPr txBox="1">
            <a:spLocks noChangeArrowheads="1"/>
          </p:cNvSpPr>
          <p:nvPr/>
        </p:nvSpPr>
        <p:spPr bwMode="auto">
          <a:xfrm>
            <a:off x="6781765" y="2278526"/>
            <a:ext cx="295274"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400" b="1">
                <a:latin typeface="微软雅黑" panose="020B0503020204020204" pitchFamily="34" charset="-122"/>
                <a:ea typeface="微软雅黑" panose="020B0503020204020204" pitchFamily="34" charset="-122"/>
              </a:rPr>
              <a:t>2</a:t>
            </a:r>
            <a:endParaRPr kumimoji="1" lang="en-US" altLang="zh-CN" sz="1400" b="1">
              <a:latin typeface="微软雅黑" panose="020B0503020204020204" pitchFamily="34" charset="-122"/>
              <a:ea typeface="微软雅黑" panose="020B0503020204020204" pitchFamily="34" charset="-122"/>
            </a:endParaRPr>
          </a:p>
        </p:txBody>
      </p:sp>
      <p:sp>
        <p:nvSpPr>
          <p:cNvPr id="14" name="Line 26"/>
          <p:cNvSpPr>
            <a:spLocks noChangeShapeType="1"/>
          </p:cNvSpPr>
          <p:nvPr/>
        </p:nvSpPr>
        <p:spPr bwMode="auto">
          <a:xfrm>
            <a:off x="4082903" y="1172380"/>
            <a:ext cx="14454" cy="705897"/>
          </a:xfrm>
          <a:prstGeom prst="line">
            <a:avLst/>
          </a:prstGeom>
          <a:noFill/>
          <a:ln w="9525">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5" name="Line 27"/>
          <p:cNvSpPr>
            <a:spLocks noChangeShapeType="1"/>
          </p:cNvSpPr>
          <p:nvPr/>
        </p:nvSpPr>
        <p:spPr bwMode="auto">
          <a:xfrm>
            <a:off x="6482183" y="1172379"/>
            <a:ext cx="0" cy="679213"/>
          </a:xfrm>
          <a:prstGeom prst="line">
            <a:avLst/>
          </a:prstGeom>
          <a:noFill/>
          <a:ln w="9525">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6" name="Text Box 31"/>
          <p:cNvSpPr txBox="1">
            <a:spLocks noChangeArrowheads="1"/>
          </p:cNvSpPr>
          <p:nvPr/>
        </p:nvSpPr>
        <p:spPr bwMode="auto">
          <a:xfrm>
            <a:off x="4039590" y="2278526"/>
            <a:ext cx="257071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kumimoji="1" lang="zh-CN" altLang="en-US" sz="1400" b="1" dirty="0" smtClean="0">
                <a:solidFill>
                  <a:srgbClr val="0000FF"/>
                </a:solidFill>
                <a:latin typeface="微软雅黑" panose="020B0503020204020204" pitchFamily="34" charset="-122"/>
                <a:ea typeface="微软雅黑" panose="020B0503020204020204" pitchFamily="34" charset="-122"/>
              </a:rPr>
              <a:t>可变长度，不</a:t>
            </a:r>
            <a:r>
              <a:rPr kumimoji="1" lang="zh-CN" altLang="en-US" sz="1400" b="1" dirty="0">
                <a:solidFill>
                  <a:srgbClr val="0000FF"/>
                </a:solidFill>
                <a:latin typeface="微软雅黑" panose="020B0503020204020204" pitchFamily="34" charset="-122"/>
                <a:ea typeface="微软雅黑" panose="020B0503020204020204" pitchFamily="34" charset="-122"/>
              </a:rPr>
              <a:t>超过 </a:t>
            </a:r>
            <a:r>
              <a:rPr kumimoji="1" lang="en-US" altLang="zh-CN" sz="1400" b="1" dirty="0">
                <a:solidFill>
                  <a:srgbClr val="0000FF"/>
                </a:solidFill>
                <a:latin typeface="微软雅黑" panose="020B0503020204020204" pitchFamily="34" charset="-122"/>
                <a:ea typeface="微软雅黑" panose="020B0503020204020204" pitchFamily="34" charset="-122"/>
              </a:rPr>
              <a:t>1500 </a:t>
            </a:r>
            <a:r>
              <a:rPr kumimoji="1" lang="zh-CN" altLang="en-US" sz="1400" b="1" dirty="0">
                <a:solidFill>
                  <a:srgbClr val="0000FF"/>
                </a:solidFill>
                <a:latin typeface="微软雅黑" panose="020B0503020204020204" pitchFamily="34" charset="-122"/>
                <a:ea typeface="微软雅黑" panose="020B0503020204020204" pitchFamily="34" charset="-122"/>
              </a:rPr>
              <a:t>字节</a:t>
            </a:r>
            <a:endParaRPr kumimoji="1" lang="zh-CN" altLang="en-US" sz="1400" b="1" dirty="0">
              <a:solidFill>
                <a:srgbClr val="0000FF"/>
              </a:solidFill>
              <a:latin typeface="微软雅黑" panose="020B0503020204020204" pitchFamily="34" charset="-122"/>
              <a:ea typeface="微软雅黑" panose="020B0503020204020204" pitchFamily="34" charset="-122"/>
            </a:endParaRPr>
          </a:p>
        </p:txBody>
      </p:sp>
      <p:sp>
        <p:nvSpPr>
          <p:cNvPr id="17" name="Line 32"/>
          <p:cNvSpPr>
            <a:spLocks noChangeShapeType="1"/>
          </p:cNvSpPr>
          <p:nvPr/>
        </p:nvSpPr>
        <p:spPr bwMode="auto">
          <a:xfrm>
            <a:off x="1846553" y="2753199"/>
            <a:ext cx="6071783" cy="0"/>
          </a:xfrm>
          <a:prstGeom prst="line">
            <a:avLst/>
          </a:prstGeom>
          <a:noFill/>
          <a:ln w="28575">
            <a:solidFill>
              <a:srgbClr val="0000FF"/>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8" name="Text Box 33"/>
          <p:cNvSpPr txBox="1">
            <a:spLocks noChangeArrowheads="1"/>
          </p:cNvSpPr>
          <p:nvPr/>
        </p:nvSpPr>
        <p:spPr bwMode="auto">
          <a:xfrm>
            <a:off x="4440809" y="2608744"/>
            <a:ext cx="772969" cy="307777"/>
          </a:xfrm>
          <a:prstGeom prst="rect">
            <a:avLst/>
          </a:prstGeom>
          <a:solidFill>
            <a:srgbClr val="C3E3F9"/>
          </a:solidFill>
          <a:ln>
            <a:noFill/>
          </a:ln>
          <a:effectLst/>
        </p:spPr>
        <p:txBody>
          <a:bodyPr wrap="none">
            <a:spAutoFit/>
          </a:bodyPr>
          <a:lstStyle/>
          <a:p>
            <a:r>
              <a:rPr kumimoji="1" lang="en-US" altLang="zh-CN" sz="1400" b="1" dirty="0">
                <a:solidFill>
                  <a:srgbClr val="0000FF"/>
                </a:solidFill>
                <a:latin typeface="微软雅黑" panose="020B0503020204020204" pitchFamily="34" charset="-122"/>
                <a:ea typeface="微软雅黑" panose="020B0503020204020204" pitchFamily="34" charset="-122"/>
              </a:rPr>
              <a:t>PPP </a:t>
            </a:r>
            <a:r>
              <a:rPr kumimoji="1" lang="zh-CN" altLang="en-US" sz="1400" b="1" dirty="0">
                <a:solidFill>
                  <a:srgbClr val="0000FF"/>
                </a:solidFill>
                <a:latin typeface="微软雅黑" panose="020B0503020204020204" pitchFamily="34" charset="-122"/>
                <a:ea typeface="微软雅黑" panose="020B0503020204020204" pitchFamily="34" charset="-122"/>
              </a:rPr>
              <a:t>帧</a:t>
            </a:r>
            <a:endParaRPr kumimoji="1" lang="zh-CN" altLang="en-US" sz="1400" b="1" dirty="0">
              <a:solidFill>
                <a:srgbClr val="0000FF"/>
              </a:solidFill>
              <a:latin typeface="微软雅黑" panose="020B0503020204020204" pitchFamily="34" charset="-122"/>
              <a:ea typeface="微软雅黑" panose="020B0503020204020204" pitchFamily="34" charset="-122"/>
            </a:endParaRPr>
          </a:p>
        </p:txBody>
      </p:sp>
      <p:sp>
        <p:nvSpPr>
          <p:cNvPr id="19" name="Text Box 39"/>
          <p:cNvSpPr txBox="1">
            <a:spLocks noChangeArrowheads="1"/>
          </p:cNvSpPr>
          <p:nvPr/>
        </p:nvSpPr>
        <p:spPr bwMode="auto">
          <a:xfrm>
            <a:off x="1118300" y="1418225"/>
            <a:ext cx="72327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400" b="1" dirty="0">
                <a:solidFill>
                  <a:srgbClr val="0000FF"/>
                </a:solidFill>
                <a:latin typeface="微软雅黑" panose="020B0503020204020204" pitchFamily="34" charset="-122"/>
                <a:ea typeface="微软雅黑" panose="020B0503020204020204" pitchFamily="34" charset="-122"/>
              </a:rPr>
              <a:t>先发送</a:t>
            </a:r>
            <a:endParaRPr kumimoji="1" lang="zh-CN" altLang="en-US" sz="1400" b="1" dirty="0">
              <a:solidFill>
                <a:srgbClr val="0000FF"/>
              </a:solidFill>
              <a:latin typeface="微软雅黑" panose="020B0503020204020204" pitchFamily="34" charset="-122"/>
              <a:ea typeface="微软雅黑" panose="020B0503020204020204" pitchFamily="34" charset="-122"/>
            </a:endParaRPr>
          </a:p>
        </p:txBody>
      </p:sp>
      <p:sp>
        <p:nvSpPr>
          <p:cNvPr id="20" name="Rectangle 5"/>
          <p:cNvSpPr>
            <a:spLocks noChangeArrowheads="1"/>
          </p:cNvSpPr>
          <p:nvPr/>
        </p:nvSpPr>
        <p:spPr bwMode="auto">
          <a:xfrm>
            <a:off x="1833413" y="1820058"/>
            <a:ext cx="6071783" cy="432998"/>
          </a:xfrm>
          <a:prstGeom prst="rect">
            <a:avLst/>
          </a:prstGeom>
          <a:solidFill>
            <a:srgbClr val="00FF99"/>
          </a:solidFill>
          <a:ln w="12700">
            <a:solidFill>
              <a:schemeClr val="tx1"/>
            </a:solidFill>
            <a:miter lim="800000"/>
          </a:ln>
          <a:effectLst/>
        </p:spPr>
        <p:txBody>
          <a:bodyPr wrap="none" anchor="ctr"/>
          <a:lstStyle/>
          <a:p>
            <a:pPr algn="ctr"/>
            <a:endParaRPr kumimoji="1" lang="zh-CN" altLang="zh-CN" sz="1200" b="1">
              <a:solidFill>
                <a:schemeClr val="bg1"/>
              </a:solidFill>
              <a:latin typeface="微软雅黑" panose="020B0503020204020204" pitchFamily="34" charset="-122"/>
              <a:ea typeface="微软雅黑" panose="020B0503020204020204" pitchFamily="34" charset="-122"/>
            </a:endParaRPr>
          </a:p>
        </p:txBody>
      </p:sp>
      <p:sp>
        <p:nvSpPr>
          <p:cNvPr id="21" name="Line 6"/>
          <p:cNvSpPr>
            <a:spLocks noChangeShapeType="1"/>
          </p:cNvSpPr>
          <p:nvPr/>
        </p:nvSpPr>
        <p:spPr bwMode="auto">
          <a:xfrm>
            <a:off x="2284100" y="1820058"/>
            <a:ext cx="0" cy="43299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22" name="Line 7"/>
          <p:cNvSpPr>
            <a:spLocks noChangeShapeType="1"/>
          </p:cNvSpPr>
          <p:nvPr/>
        </p:nvSpPr>
        <p:spPr bwMode="auto">
          <a:xfrm>
            <a:off x="7380928" y="1828548"/>
            <a:ext cx="0" cy="42450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23" name="Text Box 8"/>
          <p:cNvSpPr txBox="1">
            <a:spLocks noChangeArrowheads="1"/>
          </p:cNvSpPr>
          <p:nvPr/>
        </p:nvSpPr>
        <p:spPr bwMode="auto">
          <a:xfrm>
            <a:off x="1830785" y="1975307"/>
            <a:ext cx="397866" cy="307777"/>
          </a:xfrm>
          <a:prstGeom prst="rect">
            <a:avLst/>
          </a:prstGeom>
          <a:noFill/>
          <a:ln>
            <a:noFill/>
          </a:ln>
          <a:effectLst/>
        </p:spPr>
        <p:txBody>
          <a:bodyPr wrap="none">
            <a:spAutoFit/>
          </a:bodyPr>
          <a:lstStyle/>
          <a:p>
            <a:r>
              <a:rPr kumimoji="1" lang="en-US" altLang="zh-CN" sz="1400" b="1" dirty="0">
                <a:solidFill>
                  <a:srgbClr val="0000CC"/>
                </a:solidFill>
                <a:latin typeface="微软雅黑" panose="020B0503020204020204" pitchFamily="34" charset="-122"/>
                <a:ea typeface="微软雅黑" panose="020B0503020204020204" pitchFamily="34" charset="-122"/>
              </a:rPr>
              <a:t>7E</a:t>
            </a:r>
            <a:endParaRPr kumimoji="1" lang="en-US" altLang="zh-CN" sz="1400" b="1" dirty="0">
              <a:solidFill>
                <a:srgbClr val="0000CC"/>
              </a:solidFill>
              <a:latin typeface="微软雅黑" panose="020B0503020204020204" pitchFamily="34" charset="-122"/>
              <a:ea typeface="微软雅黑" panose="020B0503020204020204" pitchFamily="34" charset="-122"/>
            </a:endParaRPr>
          </a:p>
        </p:txBody>
      </p:sp>
      <p:sp>
        <p:nvSpPr>
          <p:cNvPr id="24" name="Line 14"/>
          <p:cNvSpPr>
            <a:spLocks noChangeShapeType="1"/>
          </p:cNvSpPr>
          <p:nvPr/>
        </p:nvSpPr>
        <p:spPr bwMode="auto">
          <a:xfrm>
            <a:off x="2733472" y="1828548"/>
            <a:ext cx="0" cy="42450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25" name="Line 15"/>
          <p:cNvSpPr>
            <a:spLocks noChangeShapeType="1"/>
          </p:cNvSpPr>
          <p:nvPr/>
        </p:nvSpPr>
        <p:spPr bwMode="auto">
          <a:xfrm>
            <a:off x="3182845" y="1820058"/>
            <a:ext cx="0" cy="43299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26" name="Text Box 16"/>
          <p:cNvSpPr txBox="1">
            <a:spLocks noChangeArrowheads="1"/>
          </p:cNvSpPr>
          <p:nvPr/>
        </p:nvSpPr>
        <p:spPr bwMode="auto">
          <a:xfrm>
            <a:off x="2280158" y="1975307"/>
            <a:ext cx="386644" cy="307777"/>
          </a:xfrm>
          <a:prstGeom prst="rect">
            <a:avLst/>
          </a:prstGeom>
          <a:noFill/>
          <a:ln>
            <a:noFill/>
          </a:ln>
          <a:effectLst/>
        </p:spPr>
        <p:txBody>
          <a:bodyPr wrap="none">
            <a:spAutoFit/>
          </a:bodyPr>
          <a:lstStyle/>
          <a:p>
            <a:r>
              <a:rPr kumimoji="1" lang="en-US" altLang="zh-CN" sz="1400" b="1">
                <a:solidFill>
                  <a:srgbClr val="0000CC"/>
                </a:solidFill>
                <a:latin typeface="微软雅黑" panose="020B0503020204020204" pitchFamily="34" charset="-122"/>
                <a:ea typeface="微软雅黑" panose="020B0503020204020204" pitchFamily="34" charset="-122"/>
              </a:rPr>
              <a:t>FF</a:t>
            </a:r>
            <a:endParaRPr kumimoji="1" lang="en-US" altLang="zh-CN" sz="1400" b="1">
              <a:solidFill>
                <a:srgbClr val="0000CC"/>
              </a:solidFill>
              <a:latin typeface="微软雅黑" panose="020B0503020204020204" pitchFamily="34" charset="-122"/>
              <a:ea typeface="微软雅黑" panose="020B0503020204020204" pitchFamily="34" charset="-122"/>
            </a:endParaRPr>
          </a:p>
        </p:txBody>
      </p:sp>
      <p:sp>
        <p:nvSpPr>
          <p:cNvPr id="27" name="Text Box 17"/>
          <p:cNvSpPr txBox="1">
            <a:spLocks noChangeArrowheads="1"/>
          </p:cNvSpPr>
          <p:nvPr/>
        </p:nvSpPr>
        <p:spPr bwMode="auto">
          <a:xfrm>
            <a:off x="2760850" y="1975307"/>
            <a:ext cx="405880" cy="307777"/>
          </a:xfrm>
          <a:prstGeom prst="rect">
            <a:avLst/>
          </a:prstGeom>
          <a:noFill/>
          <a:ln>
            <a:noFill/>
          </a:ln>
          <a:effectLst/>
        </p:spPr>
        <p:txBody>
          <a:bodyPr wrap="none">
            <a:spAutoFit/>
          </a:bodyPr>
          <a:lstStyle/>
          <a:p>
            <a:r>
              <a:rPr kumimoji="1" lang="en-US" altLang="zh-CN" sz="1400" b="1" dirty="0">
                <a:solidFill>
                  <a:srgbClr val="0000CC"/>
                </a:solidFill>
                <a:latin typeface="微软雅黑" panose="020B0503020204020204" pitchFamily="34" charset="-122"/>
                <a:ea typeface="微软雅黑" panose="020B0503020204020204" pitchFamily="34" charset="-122"/>
              </a:rPr>
              <a:t>03</a:t>
            </a:r>
            <a:endParaRPr kumimoji="1" lang="en-US" altLang="zh-CN" sz="1400" b="1" dirty="0">
              <a:solidFill>
                <a:srgbClr val="0000CC"/>
              </a:solidFill>
              <a:latin typeface="微软雅黑" panose="020B0503020204020204" pitchFamily="34" charset="-122"/>
              <a:ea typeface="微软雅黑" panose="020B0503020204020204" pitchFamily="34" charset="-122"/>
            </a:endParaRPr>
          </a:p>
        </p:txBody>
      </p:sp>
      <p:sp>
        <p:nvSpPr>
          <p:cNvPr id="31" name="Text Box 19"/>
          <p:cNvSpPr txBox="1">
            <a:spLocks noChangeArrowheads="1"/>
          </p:cNvSpPr>
          <p:nvPr/>
        </p:nvSpPr>
        <p:spPr bwMode="auto">
          <a:xfrm>
            <a:off x="1893856" y="1794587"/>
            <a:ext cx="285656" cy="307777"/>
          </a:xfrm>
          <a:prstGeom prst="rect">
            <a:avLst/>
          </a:prstGeom>
          <a:noFill/>
          <a:ln>
            <a:noFill/>
          </a:ln>
          <a:effectLst/>
        </p:spPr>
        <p:txBody>
          <a:bodyPr wrap="none">
            <a:spAutoFit/>
          </a:bodyPr>
          <a:lstStyle/>
          <a:p>
            <a:r>
              <a:rPr kumimoji="1" lang="en-US" altLang="zh-CN" sz="1400" b="1">
                <a:solidFill>
                  <a:srgbClr val="0000CC"/>
                </a:solidFill>
                <a:latin typeface="微软雅黑" panose="020B0503020204020204" pitchFamily="34" charset="-122"/>
                <a:ea typeface="微软雅黑" panose="020B0503020204020204" pitchFamily="34" charset="-122"/>
              </a:rPr>
              <a:t>F</a:t>
            </a:r>
            <a:endParaRPr kumimoji="1" lang="en-US" altLang="zh-CN" sz="1400" b="1">
              <a:solidFill>
                <a:srgbClr val="0000CC"/>
              </a:solidFill>
              <a:latin typeface="微软雅黑" panose="020B0503020204020204" pitchFamily="34" charset="-122"/>
              <a:ea typeface="微软雅黑" panose="020B0503020204020204" pitchFamily="34" charset="-122"/>
            </a:endParaRPr>
          </a:p>
        </p:txBody>
      </p:sp>
      <p:sp>
        <p:nvSpPr>
          <p:cNvPr id="32" name="Text Box 20"/>
          <p:cNvSpPr txBox="1">
            <a:spLocks noChangeArrowheads="1"/>
          </p:cNvSpPr>
          <p:nvPr/>
        </p:nvSpPr>
        <p:spPr bwMode="auto">
          <a:xfrm>
            <a:off x="2314321" y="1793375"/>
            <a:ext cx="319318" cy="307777"/>
          </a:xfrm>
          <a:prstGeom prst="rect">
            <a:avLst/>
          </a:prstGeom>
          <a:noFill/>
          <a:ln>
            <a:noFill/>
          </a:ln>
          <a:effectLst/>
        </p:spPr>
        <p:txBody>
          <a:bodyPr wrap="none">
            <a:spAutoFit/>
          </a:bodyPr>
          <a:lstStyle/>
          <a:p>
            <a:r>
              <a:rPr kumimoji="1" lang="en-US" altLang="zh-CN" sz="1400" b="1">
                <a:solidFill>
                  <a:srgbClr val="0000CC"/>
                </a:solidFill>
                <a:latin typeface="微软雅黑" panose="020B0503020204020204" pitchFamily="34" charset="-122"/>
                <a:ea typeface="微软雅黑" panose="020B0503020204020204" pitchFamily="34" charset="-122"/>
              </a:rPr>
              <a:t>A</a:t>
            </a:r>
            <a:endParaRPr kumimoji="1" lang="en-US" altLang="zh-CN" sz="1400" b="1">
              <a:solidFill>
                <a:srgbClr val="0000CC"/>
              </a:solidFill>
              <a:latin typeface="微软雅黑" panose="020B0503020204020204" pitchFamily="34" charset="-122"/>
              <a:ea typeface="微软雅黑" panose="020B0503020204020204" pitchFamily="34" charset="-122"/>
            </a:endParaRPr>
          </a:p>
        </p:txBody>
      </p:sp>
      <p:sp>
        <p:nvSpPr>
          <p:cNvPr id="33" name="Text Box 21"/>
          <p:cNvSpPr txBox="1">
            <a:spLocks noChangeArrowheads="1"/>
          </p:cNvSpPr>
          <p:nvPr/>
        </p:nvSpPr>
        <p:spPr bwMode="auto">
          <a:xfrm>
            <a:off x="2800108" y="1794587"/>
            <a:ext cx="304892" cy="307777"/>
          </a:xfrm>
          <a:prstGeom prst="rect">
            <a:avLst/>
          </a:prstGeom>
          <a:noFill/>
          <a:ln>
            <a:noFill/>
          </a:ln>
          <a:effectLst/>
        </p:spPr>
        <p:txBody>
          <a:bodyPr wrap="none">
            <a:spAutoFit/>
          </a:bodyPr>
          <a:lstStyle/>
          <a:p>
            <a:r>
              <a:rPr kumimoji="1" lang="en-US" altLang="zh-CN" sz="1400" b="1" dirty="0">
                <a:solidFill>
                  <a:srgbClr val="0000CC"/>
                </a:solidFill>
                <a:latin typeface="微软雅黑" panose="020B0503020204020204" pitchFamily="34" charset="-122"/>
                <a:ea typeface="微软雅黑" panose="020B0503020204020204" pitchFamily="34" charset="-122"/>
              </a:rPr>
              <a:t>C</a:t>
            </a:r>
            <a:endParaRPr kumimoji="1" lang="en-US" altLang="zh-CN" sz="1400" b="1" dirty="0">
              <a:solidFill>
                <a:srgbClr val="0000CC"/>
              </a:solidFill>
              <a:latin typeface="微软雅黑" panose="020B0503020204020204" pitchFamily="34" charset="-122"/>
              <a:ea typeface="微软雅黑" panose="020B0503020204020204" pitchFamily="34" charset="-122"/>
            </a:endParaRPr>
          </a:p>
        </p:txBody>
      </p:sp>
      <p:sp>
        <p:nvSpPr>
          <p:cNvPr id="34" name="Text Box 22"/>
          <p:cNvSpPr txBox="1">
            <a:spLocks noChangeArrowheads="1"/>
          </p:cNvSpPr>
          <p:nvPr/>
        </p:nvSpPr>
        <p:spPr bwMode="auto">
          <a:xfrm>
            <a:off x="6709325" y="1898921"/>
            <a:ext cx="513282" cy="307777"/>
          </a:xfrm>
          <a:prstGeom prst="rect">
            <a:avLst/>
          </a:prstGeom>
          <a:noFill/>
          <a:ln>
            <a:noFill/>
          </a:ln>
          <a:effectLst/>
        </p:spPr>
        <p:txBody>
          <a:bodyPr wrap="none">
            <a:spAutoFit/>
          </a:bodyPr>
          <a:lstStyle/>
          <a:p>
            <a:r>
              <a:rPr kumimoji="1" lang="en-US" altLang="zh-CN" sz="1400" b="1" dirty="0">
                <a:solidFill>
                  <a:srgbClr val="0000CC"/>
                </a:solidFill>
                <a:latin typeface="微软雅黑" panose="020B0503020204020204" pitchFamily="34" charset="-122"/>
                <a:ea typeface="微软雅黑" panose="020B0503020204020204" pitchFamily="34" charset="-122"/>
              </a:rPr>
              <a:t>FCS</a:t>
            </a:r>
            <a:endParaRPr kumimoji="1" lang="en-US" altLang="zh-CN" sz="1400" b="1" dirty="0">
              <a:solidFill>
                <a:srgbClr val="0000CC"/>
              </a:solidFill>
              <a:latin typeface="微软雅黑" panose="020B0503020204020204" pitchFamily="34" charset="-122"/>
              <a:ea typeface="微软雅黑" panose="020B0503020204020204" pitchFamily="34" charset="-122"/>
            </a:endParaRPr>
          </a:p>
        </p:txBody>
      </p:sp>
      <p:sp>
        <p:nvSpPr>
          <p:cNvPr id="35" name="Text Box 24"/>
          <p:cNvSpPr txBox="1">
            <a:spLocks noChangeArrowheads="1"/>
          </p:cNvSpPr>
          <p:nvPr/>
        </p:nvSpPr>
        <p:spPr bwMode="auto">
          <a:xfrm>
            <a:off x="7478161" y="1792067"/>
            <a:ext cx="285656" cy="307777"/>
          </a:xfrm>
          <a:prstGeom prst="rect">
            <a:avLst/>
          </a:prstGeom>
          <a:noFill/>
          <a:ln>
            <a:noFill/>
          </a:ln>
          <a:effectLst/>
        </p:spPr>
        <p:txBody>
          <a:bodyPr wrap="none">
            <a:spAutoFit/>
          </a:bodyPr>
          <a:lstStyle/>
          <a:p>
            <a:r>
              <a:rPr kumimoji="1" lang="en-US" altLang="zh-CN" sz="1400" b="1" dirty="0">
                <a:solidFill>
                  <a:srgbClr val="0000CC"/>
                </a:solidFill>
                <a:latin typeface="微软雅黑" panose="020B0503020204020204" pitchFamily="34" charset="-122"/>
                <a:ea typeface="微软雅黑" panose="020B0503020204020204" pitchFamily="34" charset="-122"/>
              </a:rPr>
              <a:t>F</a:t>
            </a:r>
            <a:endParaRPr kumimoji="1" lang="en-US" altLang="zh-CN" sz="1400" b="1" dirty="0">
              <a:solidFill>
                <a:srgbClr val="0000CC"/>
              </a:solidFill>
              <a:latin typeface="微软雅黑" panose="020B0503020204020204" pitchFamily="34" charset="-122"/>
              <a:ea typeface="微软雅黑" panose="020B0503020204020204" pitchFamily="34" charset="-122"/>
            </a:endParaRPr>
          </a:p>
        </p:txBody>
      </p:sp>
      <p:sp>
        <p:nvSpPr>
          <p:cNvPr id="36" name="Text Box 25"/>
          <p:cNvSpPr txBox="1">
            <a:spLocks noChangeArrowheads="1"/>
          </p:cNvSpPr>
          <p:nvPr/>
        </p:nvSpPr>
        <p:spPr bwMode="auto">
          <a:xfrm>
            <a:off x="7428231" y="1975307"/>
            <a:ext cx="397866" cy="307777"/>
          </a:xfrm>
          <a:prstGeom prst="rect">
            <a:avLst/>
          </a:prstGeom>
          <a:noFill/>
          <a:ln>
            <a:noFill/>
          </a:ln>
          <a:effectLst/>
        </p:spPr>
        <p:txBody>
          <a:bodyPr wrap="none">
            <a:spAutoFit/>
          </a:bodyPr>
          <a:lstStyle/>
          <a:p>
            <a:r>
              <a:rPr kumimoji="1" lang="en-US" altLang="zh-CN" sz="1400" b="1">
                <a:solidFill>
                  <a:srgbClr val="0000CC"/>
                </a:solidFill>
                <a:latin typeface="微软雅黑" panose="020B0503020204020204" pitchFamily="34" charset="-122"/>
                <a:ea typeface="微软雅黑" panose="020B0503020204020204" pitchFamily="34" charset="-122"/>
              </a:rPr>
              <a:t>7E</a:t>
            </a:r>
            <a:endParaRPr kumimoji="1" lang="en-US" altLang="zh-CN" sz="1400" b="1">
              <a:solidFill>
                <a:srgbClr val="0000CC"/>
              </a:solidFill>
              <a:latin typeface="微软雅黑" panose="020B0503020204020204" pitchFamily="34" charset="-122"/>
              <a:ea typeface="微软雅黑" panose="020B0503020204020204" pitchFamily="34" charset="-122"/>
            </a:endParaRPr>
          </a:p>
        </p:txBody>
      </p:sp>
      <p:sp>
        <p:nvSpPr>
          <p:cNvPr id="37" name="Rectangle 28"/>
          <p:cNvSpPr>
            <a:spLocks noChangeArrowheads="1"/>
          </p:cNvSpPr>
          <p:nvPr/>
        </p:nvSpPr>
        <p:spPr bwMode="auto">
          <a:xfrm>
            <a:off x="4082903" y="1840677"/>
            <a:ext cx="2399281" cy="396612"/>
          </a:xfrm>
          <a:prstGeom prst="rect">
            <a:avLst/>
          </a:prstGeom>
          <a:solidFill>
            <a:srgbClr val="00FFFF"/>
          </a:solidFill>
          <a:ln w="12700">
            <a:solidFill>
              <a:schemeClr val="tx1"/>
            </a:solidFill>
            <a:miter lim="800000"/>
          </a:ln>
          <a:effectLst/>
        </p:spPr>
        <p:txBody>
          <a:bodyPr wrap="none" anchor="ctr"/>
          <a:lstStyle/>
          <a:p>
            <a:pPr algn="ctr"/>
            <a:endParaRPr kumimoji="1" lang="zh-CN" altLang="en-US" sz="1400" b="1">
              <a:solidFill>
                <a:srgbClr val="000099"/>
              </a:solidFill>
              <a:latin typeface="微软雅黑" panose="020B0503020204020204" pitchFamily="34" charset="-122"/>
              <a:ea typeface="微软雅黑" panose="020B0503020204020204" pitchFamily="34" charset="-122"/>
            </a:endParaRPr>
          </a:p>
        </p:txBody>
      </p:sp>
      <p:sp>
        <p:nvSpPr>
          <p:cNvPr id="38" name="Text Box 29"/>
          <p:cNvSpPr txBox="1">
            <a:spLocks noChangeArrowheads="1"/>
          </p:cNvSpPr>
          <p:nvPr/>
        </p:nvSpPr>
        <p:spPr bwMode="auto">
          <a:xfrm>
            <a:off x="3366626" y="1923368"/>
            <a:ext cx="543739" cy="307777"/>
          </a:xfrm>
          <a:prstGeom prst="rect">
            <a:avLst/>
          </a:prstGeom>
          <a:noFill/>
          <a:ln>
            <a:noFill/>
          </a:ln>
          <a:effectLst/>
        </p:spPr>
        <p:txBody>
          <a:bodyPr wrap="none">
            <a:spAutoFit/>
          </a:bodyPr>
          <a:lstStyle/>
          <a:p>
            <a:r>
              <a:rPr kumimoji="1" lang="zh-CN" altLang="en-US" sz="1400" b="1" dirty="0">
                <a:solidFill>
                  <a:srgbClr val="0000CC"/>
                </a:solidFill>
                <a:latin typeface="微软雅黑" panose="020B0503020204020204" pitchFamily="34" charset="-122"/>
                <a:ea typeface="微软雅黑" panose="020B0503020204020204" pitchFamily="34" charset="-122"/>
              </a:rPr>
              <a:t>协议</a:t>
            </a:r>
            <a:endParaRPr kumimoji="1" lang="zh-CN" altLang="en-US" sz="1400" b="1" dirty="0">
              <a:solidFill>
                <a:srgbClr val="0000CC"/>
              </a:solidFill>
              <a:latin typeface="微软雅黑" panose="020B0503020204020204" pitchFamily="34" charset="-122"/>
              <a:ea typeface="微软雅黑" panose="020B0503020204020204" pitchFamily="34" charset="-122"/>
            </a:endParaRPr>
          </a:p>
        </p:txBody>
      </p:sp>
      <p:sp>
        <p:nvSpPr>
          <p:cNvPr id="39" name="Text Box 30"/>
          <p:cNvSpPr txBox="1">
            <a:spLocks noChangeArrowheads="1"/>
          </p:cNvSpPr>
          <p:nvPr/>
        </p:nvSpPr>
        <p:spPr bwMode="auto">
          <a:xfrm>
            <a:off x="4498480" y="1889777"/>
            <a:ext cx="153760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400" b="1" dirty="0">
                <a:latin typeface="微软雅黑" panose="020B0503020204020204" pitchFamily="34" charset="-122"/>
                <a:ea typeface="微软雅黑" panose="020B0503020204020204" pitchFamily="34" charset="-122"/>
              </a:rPr>
              <a:t>信    息    部    分</a:t>
            </a:r>
            <a:endParaRPr kumimoji="1" lang="zh-CN" altLang="en-US" sz="1400" b="1" dirty="0">
              <a:latin typeface="微软雅黑" panose="020B0503020204020204" pitchFamily="34" charset="-122"/>
              <a:ea typeface="微软雅黑" panose="020B0503020204020204" pitchFamily="34" charset="-122"/>
            </a:endParaRPr>
          </a:p>
        </p:txBody>
      </p:sp>
      <p:sp>
        <p:nvSpPr>
          <p:cNvPr id="40" name="AutoShape 34"/>
          <p:cNvSpPr/>
          <p:nvPr/>
        </p:nvSpPr>
        <p:spPr bwMode="auto">
          <a:xfrm rot="5400000">
            <a:off x="2890843" y="627998"/>
            <a:ext cx="134630" cy="2249489"/>
          </a:xfrm>
          <a:prstGeom prst="leftBrace">
            <a:avLst>
              <a:gd name="adj1" fmla="val 128528"/>
              <a:gd name="adj2" fmla="val 50069"/>
            </a:avLst>
          </a:prstGeom>
          <a:noFill/>
          <a:ln w="12700">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41" name="AutoShape 35"/>
          <p:cNvSpPr/>
          <p:nvPr/>
        </p:nvSpPr>
        <p:spPr bwMode="auto">
          <a:xfrm rot="5400000">
            <a:off x="7131833" y="1046695"/>
            <a:ext cx="123714" cy="1423013"/>
          </a:xfrm>
          <a:prstGeom prst="leftBrace">
            <a:avLst>
              <a:gd name="adj1" fmla="val 88480"/>
              <a:gd name="adj2" fmla="val 50000"/>
            </a:avLst>
          </a:prstGeom>
          <a:noFill/>
          <a:ln w="12700">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42" name="Text Box 36"/>
          <p:cNvSpPr txBox="1">
            <a:spLocks noChangeArrowheads="1"/>
          </p:cNvSpPr>
          <p:nvPr/>
        </p:nvSpPr>
        <p:spPr bwMode="auto">
          <a:xfrm>
            <a:off x="2687942" y="1392441"/>
            <a:ext cx="54373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400" b="1" dirty="0">
                <a:solidFill>
                  <a:srgbClr val="0000FF"/>
                </a:solidFill>
                <a:latin typeface="微软雅黑" panose="020B0503020204020204" pitchFamily="34" charset="-122"/>
                <a:ea typeface="微软雅黑" panose="020B0503020204020204" pitchFamily="34" charset="-122"/>
              </a:rPr>
              <a:t>首部</a:t>
            </a:r>
            <a:endParaRPr kumimoji="1" lang="zh-CN" altLang="en-US" sz="1400" b="1" dirty="0">
              <a:solidFill>
                <a:srgbClr val="0000FF"/>
              </a:solidFill>
              <a:latin typeface="微软雅黑" panose="020B0503020204020204" pitchFamily="34" charset="-122"/>
              <a:ea typeface="微软雅黑" panose="020B0503020204020204" pitchFamily="34" charset="-122"/>
            </a:endParaRPr>
          </a:p>
        </p:txBody>
      </p:sp>
      <p:sp>
        <p:nvSpPr>
          <p:cNvPr id="43" name="Text Box 37"/>
          <p:cNvSpPr txBox="1">
            <a:spLocks noChangeArrowheads="1"/>
          </p:cNvSpPr>
          <p:nvPr/>
        </p:nvSpPr>
        <p:spPr bwMode="auto">
          <a:xfrm>
            <a:off x="6929387" y="1392441"/>
            <a:ext cx="54373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400" b="1" dirty="0">
                <a:solidFill>
                  <a:srgbClr val="0000FF"/>
                </a:solidFill>
                <a:latin typeface="微软雅黑" panose="020B0503020204020204" pitchFamily="34" charset="-122"/>
                <a:ea typeface="微软雅黑" panose="020B0503020204020204" pitchFamily="34" charset="-122"/>
              </a:rPr>
              <a:t>尾部</a:t>
            </a:r>
            <a:endParaRPr kumimoji="1" lang="zh-CN" altLang="en-US" sz="1400" b="1" dirty="0">
              <a:solidFill>
                <a:srgbClr val="0000FF"/>
              </a:solidFill>
              <a:latin typeface="微软雅黑" panose="020B0503020204020204" pitchFamily="34" charset="-122"/>
              <a:ea typeface="微软雅黑" panose="020B0503020204020204" pitchFamily="34" charset="-122"/>
            </a:endParaRPr>
          </a:p>
        </p:txBody>
      </p:sp>
      <p:sp>
        <p:nvSpPr>
          <p:cNvPr id="44" name="Line 38"/>
          <p:cNvSpPr>
            <a:spLocks noChangeShapeType="1"/>
          </p:cNvSpPr>
          <p:nvPr/>
        </p:nvSpPr>
        <p:spPr bwMode="auto">
          <a:xfrm>
            <a:off x="1833413" y="1385847"/>
            <a:ext cx="0" cy="371142"/>
          </a:xfrm>
          <a:prstGeom prst="line">
            <a:avLst/>
          </a:prstGeom>
          <a:noFill/>
          <a:ln w="28575">
            <a:solidFill>
              <a:srgbClr val="CC00CC"/>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45" name="Line 40"/>
          <p:cNvSpPr>
            <a:spLocks noChangeShapeType="1"/>
          </p:cNvSpPr>
          <p:nvPr/>
        </p:nvSpPr>
        <p:spPr bwMode="auto">
          <a:xfrm>
            <a:off x="6482183" y="1798226"/>
            <a:ext cx="0" cy="45483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46" name="Line 41"/>
          <p:cNvSpPr>
            <a:spLocks noChangeShapeType="1"/>
          </p:cNvSpPr>
          <p:nvPr/>
        </p:nvSpPr>
        <p:spPr bwMode="auto">
          <a:xfrm>
            <a:off x="4082903" y="1828548"/>
            <a:ext cx="0" cy="424508"/>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47" name="AutoShape 42"/>
          <p:cNvSpPr>
            <a:spLocks noChangeArrowheads="1"/>
          </p:cNvSpPr>
          <p:nvPr/>
        </p:nvSpPr>
        <p:spPr bwMode="auto">
          <a:xfrm>
            <a:off x="5132752" y="1490155"/>
            <a:ext cx="224686" cy="432998"/>
          </a:xfrm>
          <a:prstGeom prst="downArrow">
            <a:avLst>
              <a:gd name="adj1" fmla="val 50000"/>
              <a:gd name="adj2" fmla="val 78290"/>
            </a:avLst>
          </a:prstGeom>
          <a:solidFill>
            <a:srgbClr val="FFFF00"/>
          </a:solidFill>
          <a:ln w="19050">
            <a:solidFill>
              <a:schemeClr val="tx1"/>
            </a:solidFill>
            <a:miter lim="800000"/>
          </a:ln>
          <a:effectLst/>
        </p:spPr>
        <p:txBody>
          <a:bodyPr vert="eaVert"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48" name="矩形 47"/>
          <p:cNvSpPr/>
          <p:nvPr/>
        </p:nvSpPr>
        <p:spPr>
          <a:xfrm>
            <a:off x="1342777" y="2964980"/>
            <a:ext cx="4501219" cy="1169551"/>
          </a:xfrm>
          <a:prstGeom prst="rect">
            <a:avLst/>
          </a:prstGeom>
        </p:spPr>
        <p:txBody>
          <a:bodyPr wrap="square">
            <a:spAutoFit/>
          </a:bodyPr>
          <a:lstStyle/>
          <a:p>
            <a:pPr>
              <a:spcBef>
                <a:spcPts val="0"/>
              </a:spcBef>
            </a:pPr>
            <a:r>
              <a:rPr lang="en-US" altLang="zh-CN" sz="1400" b="1" dirty="0">
                <a:latin typeface="微软雅黑" panose="020B0503020204020204" pitchFamily="34" charset="-122"/>
                <a:ea typeface="微软雅黑" panose="020B0503020204020204" pitchFamily="34" charset="-122"/>
              </a:rPr>
              <a:t>PPP </a:t>
            </a:r>
            <a:r>
              <a:rPr lang="zh-CN" altLang="en-US" sz="1400" b="1" dirty="0">
                <a:latin typeface="微软雅黑" panose="020B0503020204020204" pitchFamily="34" charset="-122"/>
                <a:ea typeface="微软雅黑" panose="020B0503020204020204" pitchFamily="34" charset="-122"/>
              </a:rPr>
              <a:t>有一个 </a:t>
            </a:r>
            <a:r>
              <a:rPr lang="en-US" altLang="zh-CN" sz="1400" b="1" dirty="0">
                <a:latin typeface="微软雅黑" panose="020B0503020204020204" pitchFamily="34" charset="-122"/>
                <a:ea typeface="微软雅黑" panose="020B0503020204020204" pitchFamily="34" charset="-122"/>
              </a:rPr>
              <a:t>2 </a:t>
            </a:r>
            <a:r>
              <a:rPr lang="zh-CN" altLang="en-US" sz="1400" b="1" dirty="0">
                <a:latin typeface="微软雅黑" panose="020B0503020204020204" pitchFamily="34" charset="-122"/>
                <a:ea typeface="微软雅黑" panose="020B0503020204020204" pitchFamily="34" charset="-122"/>
              </a:rPr>
              <a:t>个字节的协议字段。其值</a:t>
            </a:r>
            <a:endParaRPr lang="zh-CN" altLang="en-US" sz="1400" b="1" dirty="0">
              <a:latin typeface="微软雅黑" panose="020B0503020204020204" pitchFamily="34" charset="-122"/>
              <a:ea typeface="微软雅黑" panose="020B0503020204020204" pitchFamily="34" charset="-122"/>
            </a:endParaRPr>
          </a:p>
          <a:p>
            <a:pPr marL="360680" indent="-360680">
              <a:spcBef>
                <a:spcPts val="0"/>
              </a:spcBef>
              <a:buClr>
                <a:srgbClr val="0070C0"/>
              </a:buClr>
              <a:buSzPct val="80000"/>
              <a:buFont typeface="Wingdings" panose="05000000000000000000" pitchFamily="2" charset="2"/>
              <a:buChar char="l"/>
            </a:pPr>
            <a:r>
              <a:rPr lang="zh-CN" altLang="en-US" sz="1400" b="1" dirty="0">
                <a:latin typeface="微软雅黑" panose="020B0503020204020204" pitchFamily="34" charset="-122"/>
                <a:ea typeface="微软雅黑" panose="020B0503020204020204" pitchFamily="34" charset="-122"/>
              </a:rPr>
              <a:t>若为 </a:t>
            </a:r>
            <a:r>
              <a:rPr lang="en-US" altLang="zh-CN" sz="1400" b="1" dirty="0">
                <a:latin typeface="微软雅黑" panose="020B0503020204020204" pitchFamily="34" charset="-122"/>
                <a:ea typeface="微软雅黑" panose="020B0503020204020204" pitchFamily="34" charset="-122"/>
              </a:rPr>
              <a:t>0x0021</a:t>
            </a:r>
            <a:r>
              <a:rPr lang="zh-CN" altLang="en-US" sz="1400" b="1" dirty="0">
                <a:latin typeface="微软雅黑" panose="020B0503020204020204" pitchFamily="34" charset="-122"/>
                <a:ea typeface="微软雅黑" panose="020B0503020204020204" pitchFamily="34" charset="-122"/>
              </a:rPr>
              <a:t>，则信息字段就是 </a:t>
            </a:r>
            <a:r>
              <a:rPr lang="en-US" altLang="zh-CN" sz="1400" b="1" dirty="0">
                <a:latin typeface="微软雅黑" panose="020B0503020204020204" pitchFamily="34" charset="-122"/>
                <a:ea typeface="微软雅黑" panose="020B0503020204020204" pitchFamily="34" charset="-122"/>
              </a:rPr>
              <a:t>IP </a:t>
            </a:r>
            <a:r>
              <a:rPr lang="zh-CN" altLang="en-US" sz="1400" b="1" dirty="0">
                <a:latin typeface="微软雅黑" panose="020B0503020204020204" pitchFamily="34" charset="-122"/>
                <a:ea typeface="微软雅黑" panose="020B0503020204020204" pitchFamily="34" charset="-122"/>
              </a:rPr>
              <a:t>数据报。</a:t>
            </a:r>
            <a:endParaRPr lang="en-US" altLang="zh-CN" sz="1400" b="1" dirty="0">
              <a:latin typeface="微软雅黑" panose="020B0503020204020204" pitchFamily="34" charset="-122"/>
              <a:ea typeface="微软雅黑" panose="020B0503020204020204" pitchFamily="34" charset="-122"/>
            </a:endParaRPr>
          </a:p>
          <a:p>
            <a:pPr marL="360680" indent="-360680">
              <a:spcBef>
                <a:spcPts val="0"/>
              </a:spcBef>
              <a:buClr>
                <a:srgbClr val="0070C0"/>
              </a:buClr>
              <a:buSzPct val="80000"/>
              <a:buFont typeface="Wingdings" panose="05000000000000000000" pitchFamily="2" charset="2"/>
              <a:buChar char="l"/>
            </a:pPr>
            <a:r>
              <a:rPr lang="zh-CN" altLang="en-US" sz="1400" b="1" dirty="0">
                <a:latin typeface="微软雅黑" panose="020B0503020204020204" pitchFamily="34" charset="-122"/>
                <a:ea typeface="微软雅黑" panose="020B0503020204020204" pitchFamily="34" charset="-122"/>
              </a:rPr>
              <a:t>若为 </a:t>
            </a:r>
            <a:r>
              <a:rPr lang="en-US" altLang="zh-CN" sz="1400" b="1" dirty="0">
                <a:latin typeface="微软雅黑" panose="020B0503020204020204" pitchFamily="34" charset="-122"/>
                <a:ea typeface="微软雅黑" panose="020B0503020204020204" pitchFamily="34" charset="-122"/>
              </a:rPr>
              <a:t>0x8021</a:t>
            </a:r>
            <a:r>
              <a:rPr lang="zh-CN" altLang="en-US" sz="1400" b="1" dirty="0">
                <a:latin typeface="微软雅黑" panose="020B0503020204020204" pitchFamily="34" charset="-122"/>
                <a:ea typeface="微软雅黑" panose="020B0503020204020204" pitchFamily="34" charset="-122"/>
              </a:rPr>
              <a:t>，则信息字段是网络控制数据。</a:t>
            </a:r>
            <a:endParaRPr lang="zh-CN" altLang="en-US" sz="1400" b="1" dirty="0">
              <a:latin typeface="微软雅黑" panose="020B0503020204020204" pitchFamily="34" charset="-122"/>
              <a:ea typeface="微软雅黑" panose="020B0503020204020204" pitchFamily="34" charset="-122"/>
            </a:endParaRPr>
          </a:p>
          <a:p>
            <a:pPr marL="360680" indent="-360680">
              <a:spcBef>
                <a:spcPts val="0"/>
              </a:spcBef>
              <a:buClr>
                <a:srgbClr val="0070C0"/>
              </a:buClr>
              <a:buSzPct val="80000"/>
              <a:buFont typeface="Wingdings" panose="05000000000000000000" pitchFamily="2" charset="2"/>
              <a:buChar char="l"/>
            </a:pPr>
            <a:r>
              <a:rPr lang="zh-CN" altLang="en-US" sz="1400" b="1" dirty="0">
                <a:latin typeface="微软雅黑" panose="020B0503020204020204" pitchFamily="34" charset="-122"/>
                <a:ea typeface="微软雅黑" panose="020B0503020204020204" pitchFamily="34" charset="-122"/>
              </a:rPr>
              <a:t>若为 </a:t>
            </a:r>
            <a:r>
              <a:rPr lang="en-US" altLang="zh-CN" sz="1400" b="1" dirty="0">
                <a:latin typeface="微软雅黑" panose="020B0503020204020204" pitchFamily="34" charset="-122"/>
                <a:ea typeface="微软雅黑" panose="020B0503020204020204" pitchFamily="34" charset="-122"/>
              </a:rPr>
              <a:t>0xC021</a:t>
            </a:r>
            <a:r>
              <a:rPr lang="zh-CN" altLang="en-US" sz="1400" b="1" dirty="0">
                <a:latin typeface="微软雅黑" panose="020B0503020204020204" pitchFamily="34" charset="-122"/>
                <a:ea typeface="微软雅黑" panose="020B0503020204020204" pitchFamily="34" charset="-122"/>
              </a:rPr>
              <a:t>，则信息字段是 </a:t>
            </a:r>
            <a:r>
              <a:rPr lang="en-US" altLang="zh-CN" sz="1400" b="1" dirty="0">
                <a:latin typeface="微软雅黑" panose="020B0503020204020204" pitchFamily="34" charset="-122"/>
                <a:ea typeface="微软雅黑" panose="020B0503020204020204" pitchFamily="34" charset="-122"/>
              </a:rPr>
              <a:t>PPP </a:t>
            </a:r>
            <a:r>
              <a:rPr lang="zh-CN" altLang="en-US" sz="1400" b="1" dirty="0">
                <a:latin typeface="微软雅黑" panose="020B0503020204020204" pitchFamily="34" charset="-122"/>
                <a:ea typeface="微软雅黑" panose="020B0503020204020204" pitchFamily="34" charset="-122"/>
              </a:rPr>
              <a:t>链路控制数据。</a:t>
            </a:r>
            <a:endParaRPr lang="zh-CN" altLang="en-US" sz="1400" b="1" dirty="0">
              <a:latin typeface="微软雅黑" panose="020B0503020204020204" pitchFamily="34" charset="-122"/>
              <a:ea typeface="微软雅黑" panose="020B0503020204020204" pitchFamily="34" charset="-122"/>
            </a:endParaRPr>
          </a:p>
          <a:p>
            <a:pPr marL="360680" indent="-360680">
              <a:spcBef>
                <a:spcPts val="0"/>
              </a:spcBef>
              <a:buClr>
                <a:srgbClr val="0070C0"/>
              </a:buClr>
              <a:buSzPct val="80000"/>
              <a:buFont typeface="Wingdings" panose="05000000000000000000" pitchFamily="2" charset="2"/>
              <a:buChar char="l"/>
            </a:pPr>
            <a:r>
              <a:rPr lang="zh-CN" altLang="en-US" sz="1400" b="1" dirty="0">
                <a:latin typeface="微软雅黑" panose="020B0503020204020204" pitchFamily="34" charset="-122"/>
                <a:ea typeface="微软雅黑" panose="020B0503020204020204" pitchFamily="34" charset="-122"/>
              </a:rPr>
              <a:t>若为 </a:t>
            </a:r>
            <a:r>
              <a:rPr lang="en-US" altLang="zh-CN" sz="1400" b="1" dirty="0">
                <a:latin typeface="微软雅黑" panose="020B0503020204020204" pitchFamily="34" charset="-122"/>
                <a:ea typeface="微软雅黑" panose="020B0503020204020204" pitchFamily="34" charset="-122"/>
              </a:rPr>
              <a:t>0xC023</a:t>
            </a:r>
            <a:r>
              <a:rPr lang="zh-CN" altLang="en-US" sz="1400" b="1" dirty="0">
                <a:latin typeface="微软雅黑" panose="020B0503020204020204" pitchFamily="34" charset="-122"/>
                <a:ea typeface="微软雅黑" panose="020B0503020204020204" pitchFamily="34" charset="-122"/>
              </a:rPr>
              <a:t>，则信息字段是鉴别数据。</a:t>
            </a:r>
            <a:endParaRPr lang="en-US" altLang="zh-CN" sz="1400" b="1" dirty="0">
              <a:latin typeface="微软雅黑" panose="020B0503020204020204" pitchFamily="34" charset="-122"/>
              <a:ea typeface="微软雅黑" panose="020B0503020204020204" pitchFamily="34" charset="-122"/>
            </a:endParaRPr>
          </a:p>
        </p:txBody>
      </p:sp>
      <p:sp>
        <p:nvSpPr>
          <p:cNvPr id="2" name="矩形 1"/>
          <p:cNvSpPr/>
          <p:nvPr/>
        </p:nvSpPr>
        <p:spPr>
          <a:xfrm>
            <a:off x="6026825" y="2990154"/>
            <a:ext cx="2333729" cy="1015663"/>
          </a:xfrm>
          <a:prstGeom prst="rect">
            <a:avLst/>
          </a:prstGeom>
          <a:solidFill>
            <a:schemeClr val="bg1"/>
          </a:solidFill>
        </p:spPr>
        <p:txBody>
          <a:bodyPr wrap="square">
            <a:spAutoFit/>
          </a:bodyPr>
          <a:lstStyle/>
          <a:p>
            <a:pPr>
              <a:lnSpc>
                <a:spcPts val="2400"/>
              </a:lnSpc>
            </a:pPr>
            <a:r>
              <a:rPr lang="en-US" altLang="zh-CN" b="1" dirty="0">
                <a:latin typeface="微软雅黑" panose="020B0503020204020204" pitchFamily="34" charset="-122"/>
                <a:ea typeface="微软雅黑" panose="020B0503020204020204" pitchFamily="34" charset="-122"/>
              </a:rPr>
              <a:t>PPP </a:t>
            </a:r>
            <a:r>
              <a:rPr lang="zh-CN" altLang="en-US" b="1" dirty="0">
                <a:latin typeface="微软雅黑" panose="020B0503020204020204" pitchFamily="34" charset="-122"/>
                <a:ea typeface="微软雅黑" panose="020B0503020204020204" pitchFamily="34" charset="-122"/>
              </a:rPr>
              <a:t>是</a:t>
            </a:r>
            <a:r>
              <a:rPr lang="zh-CN" altLang="en-US" b="1" dirty="0">
                <a:solidFill>
                  <a:srgbClr val="C00000"/>
                </a:solidFill>
                <a:latin typeface="微软雅黑" panose="020B0503020204020204" pitchFamily="34" charset="-122"/>
                <a:ea typeface="微软雅黑" panose="020B0503020204020204" pitchFamily="34" charset="-122"/>
              </a:rPr>
              <a:t>面向字节</a:t>
            </a:r>
            <a:r>
              <a:rPr lang="zh-CN" altLang="en-US" b="1" dirty="0">
                <a:latin typeface="微软雅黑" panose="020B0503020204020204" pitchFamily="34" charset="-122"/>
                <a:ea typeface="微软雅黑" panose="020B0503020204020204" pitchFamily="34" charset="-122"/>
              </a:rPr>
              <a:t>的，所有的 </a:t>
            </a:r>
            <a:r>
              <a:rPr lang="en-US" altLang="zh-CN" b="1" dirty="0">
                <a:latin typeface="微软雅黑" panose="020B0503020204020204" pitchFamily="34" charset="-122"/>
                <a:ea typeface="微软雅黑" panose="020B0503020204020204" pitchFamily="34" charset="-122"/>
              </a:rPr>
              <a:t>PPP </a:t>
            </a:r>
            <a:r>
              <a:rPr lang="zh-CN" altLang="en-US" b="1" dirty="0">
                <a:latin typeface="微软雅黑" panose="020B0503020204020204" pitchFamily="34" charset="-122"/>
                <a:ea typeface="微软雅黑" panose="020B0503020204020204" pitchFamily="34" charset="-122"/>
              </a:rPr>
              <a:t>帧的长度都是</a:t>
            </a:r>
            <a:r>
              <a:rPr lang="zh-CN" altLang="en-US" b="1" dirty="0">
                <a:solidFill>
                  <a:srgbClr val="C00000"/>
                </a:solidFill>
                <a:latin typeface="微软雅黑" panose="020B0503020204020204" pitchFamily="34" charset="-122"/>
                <a:ea typeface="微软雅黑" panose="020B0503020204020204" pitchFamily="34" charset="-122"/>
              </a:rPr>
              <a:t>整数字节。</a:t>
            </a:r>
            <a:endParaRPr lang="zh-CN" altLang="en-US" b="1" dirty="0">
              <a:solidFill>
                <a:srgbClr val="C00000"/>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Tm="2000"/>
    </mc:Choice>
    <mc:Fallback>
      <p:transition spd="slow" advTm="2000"/>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6"/>
          <p:cNvSpPr>
            <a:spLocks noChangeArrowheads="1"/>
          </p:cNvSpPr>
          <p:nvPr/>
        </p:nvSpPr>
        <p:spPr bwMode="auto">
          <a:xfrm>
            <a:off x="502921" y="989997"/>
            <a:ext cx="7946135" cy="28613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eaLnBrk="0" hangingPunct="0">
              <a:lnSpc>
                <a:spcPts val="3300"/>
              </a:lnSpc>
              <a:buClr>
                <a:srgbClr val="0070C0"/>
              </a:buClr>
              <a:buFont typeface="Wingdings" panose="05000000000000000000" pitchFamily="2" charset="2"/>
              <a:buChar char="l"/>
            </a:pPr>
            <a:r>
              <a:rPr lang="zh-CN" altLang="en-US" sz="2000" b="1" dirty="0" smtClean="0">
                <a:solidFill>
                  <a:srgbClr val="C00000"/>
                </a:solidFill>
                <a:latin typeface="微软雅黑" panose="020B0503020204020204" pitchFamily="34" charset="-122"/>
                <a:ea typeface="微软雅黑" panose="020B0503020204020204" pitchFamily="34" charset="-122"/>
              </a:rPr>
              <a:t>首部：</a:t>
            </a:r>
            <a:r>
              <a:rPr lang="en-US" altLang="zh-CN" sz="2000" b="1" dirty="0">
                <a:latin typeface="微软雅黑" panose="020B0503020204020204" pitchFamily="34" charset="-122"/>
                <a:ea typeface="微软雅黑" panose="020B0503020204020204" pitchFamily="34" charset="-122"/>
              </a:rPr>
              <a:t>4 </a:t>
            </a:r>
            <a:r>
              <a:rPr lang="zh-CN" altLang="en-US" sz="2000" b="1" dirty="0">
                <a:latin typeface="微软雅黑" panose="020B0503020204020204" pitchFamily="34" charset="-122"/>
                <a:ea typeface="微软雅黑" panose="020B0503020204020204" pitchFamily="34" charset="-122"/>
              </a:rPr>
              <a:t>个字段</a:t>
            </a:r>
            <a:endParaRPr lang="en-US" altLang="zh-CN" sz="2000" b="1" dirty="0" smtClean="0">
              <a:latin typeface="微软雅黑" panose="020B0503020204020204" pitchFamily="34" charset="-122"/>
              <a:ea typeface="微软雅黑" panose="020B0503020204020204" pitchFamily="34" charset="-122"/>
            </a:endParaRPr>
          </a:p>
          <a:p>
            <a:pPr marL="598805" lvl="1" indent="-342900">
              <a:lnSpc>
                <a:spcPts val="3000"/>
              </a:lnSpc>
              <a:buClr>
                <a:srgbClr val="7030A0"/>
              </a:buClr>
              <a:buSzPct val="75000"/>
              <a:buFont typeface="Wingdings" panose="05000000000000000000" pitchFamily="2" charset="2"/>
              <a:buChar char="u"/>
            </a:pPr>
            <a:r>
              <a:rPr lang="zh-CN" altLang="en-US" sz="2000" b="1" dirty="0">
                <a:latin typeface="微软雅黑" panose="020B0503020204020204" pitchFamily="34" charset="-122"/>
                <a:ea typeface="微软雅黑" panose="020B0503020204020204" pitchFamily="34" charset="-122"/>
              </a:rPr>
              <a:t>标志字段 </a:t>
            </a:r>
            <a:r>
              <a:rPr lang="en-US" altLang="zh-CN" sz="2000" b="1" dirty="0" smtClean="0">
                <a:latin typeface="微软雅黑" panose="020B0503020204020204" pitchFamily="34" charset="-122"/>
                <a:ea typeface="微软雅黑" panose="020B0503020204020204" pitchFamily="34" charset="-122"/>
              </a:rPr>
              <a:t>F</a:t>
            </a:r>
            <a:r>
              <a:rPr lang="zh-CN" altLang="en-US" sz="2000" b="1" dirty="0" smtClean="0">
                <a:latin typeface="微软雅黑" panose="020B0503020204020204" pitchFamily="34" charset="-122"/>
                <a:ea typeface="微软雅黑" panose="020B0503020204020204" pitchFamily="34" charset="-122"/>
              </a:rPr>
              <a:t>：</a:t>
            </a:r>
            <a:r>
              <a:rPr lang="en-US" altLang="zh-CN" sz="2000" b="1" dirty="0" smtClean="0">
                <a:latin typeface="微软雅黑" panose="020B0503020204020204" pitchFamily="34" charset="-122"/>
                <a:ea typeface="微软雅黑" panose="020B0503020204020204" pitchFamily="34" charset="-122"/>
              </a:rPr>
              <a:t> </a:t>
            </a:r>
            <a:r>
              <a:rPr lang="en-US" altLang="zh-CN" sz="2000" b="1" dirty="0">
                <a:latin typeface="微软雅黑" panose="020B0503020204020204" pitchFamily="34" charset="-122"/>
                <a:ea typeface="微软雅黑" panose="020B0503020204020204" pitchFamily="34" charset="-122"/>
              </a:rPr>
              <a:t>0x7E</a:t>
            </a:r>
            <a:r>
              <a:rPr lang="zh-CN" altLang="en-US" sz="2000" b="1" dirty="0">
                <a:latin typeface="微软雅黑" panose="020B0503020204020204" pitchFamily="34" charset="-122"/>
                <a:ea typeface="微软雅黑" panose="020B0503020204020204" pitchFamily="34" charset="-122"/>
              </a:rPr>
              <a:t>（</a:t>
            </a:r>
            <a:r>
              <a:rPr lang="en-US" altLang="zh-CN" sz="2000" b="1" dirty="0">
                <a:latin typeface="微软雅黑" panose="020B0503020204020204" pitchFamily="34" charset="-122"/>
                <a:ea typeface="微软雅黑" panose="020B0503020204020204" pitchFamily="34" charset="-122"/>
              </a:rPr>
              <a:t>01111110</a:t>
            </a:r>
            <a:r>
              <a:rPr lang="zh-CN" altLang="en-US" sz="2000" b="1" dirty="0">
                <a:latin typeface="微软雅黑" panose="020B0503020204020204" pitchFamily="34" charset="-122"/>
                <a:ea typeface="微软雅黑" panose="020B0503020204020204" pitchFamily="34" charset="-122"/>
              </a:rPr>
              <a:t>）</a:t>
            </a:r>
            <a:r>
              <a:rPr lang="en-US" altLang="zh-CN" sz="2000" b="1" dirty="0">
                <a:latin typeface="微软雅黑" panose="020B0503020204020204" pitchFamily="34" charset="-122"/>
                <a:ea typeface="微软雅黑" panose="020B0503020204020204" pitchFamily="34" charset="-122"/>
              </a:rPr>
              <a:t> </a:t>
            </a:r>
            <a:r>
              <a:rPr lang="zh-CN" altLang="en-US" sz="2000" b="1" dirty="0">
                <a:latin typeface="微软雅黑" panose="020B0503020204020204" pitchFamily="34" charset="-122"/>
                <a:ea typeface="微软雅黑" panose="020B0503020204020204" pitchFamily="34" charset="-122"/>
              </a:rPr>
              <a:t>。一个帧的开始或结束，连续两帧之间只需要用一个标志字段。</a:t>
            </a:r>
            <a:endParaRPr lang="zh-CN" altLang="en-US" sz="2000" b="1" dirty="0">
              <a:latin typeface="微软雅黑" panose="020B0503020204020204" pitchFamily="34" charset="-122"/>
              <a:ea typeface="微软雅黑" panose="020B0503020204020204" pitchFamily="34" charset="-122"/>
            </a:endParaRPr>
          </a:p>
          <a:p>
            <a:pPr marL="598805" lvl="1" indent="-342900">
              <a:lnSpc>
                <a:spcPts val="3000"/>
              </a:lnSpc>
              <a:buClr>
                <a:srgbClr val="7030A0"/>
              </a:buClr>
              <a:buSzPct val="75000"/>
              <a:buFont typeface="Wingdings" panose="05000000000000000000" pitchFamily="2" charset="2"/>
              <a:buChar char="u"/>
            </a:pPr>
            <a:r>
              <a:rPr lang="zh-CN" altLang="en-US" sz="2000" b="1" dirty="0">
                <a:latin typeface="微软雅黑" panose="020B0503020204020204" pitchFamily="34" charset="-122"/>
                <a:ea typeface="微软雅黑" panose="020B0503020204020204" pitchFamily="34" charset="-122"/>
              </a:rPr>
              <a:t>地址字段 </a:t>
            </a:r>
            <a:r>
              <a:rPr lang="en-US" altLang="zh-CN" sz="2000" b="1" dirty="0" smtClean="0">
                <a:latin typeface="微软雅黑" panose="020B0503020204020204" pitchFamily="34" charset="-122"/>
                <a:ea typeface="微软雅黑" panose="020B0503020204020204" pitchFamily="34" charset="-122"/>
              </a:rPr>
              <a:t>A</a:t>
            </a:r>
            <a:r>
              <a:rPr lang="zh-CN" altLang="en-US" sz="2000" b="1" dirty="0" smtClean="0">
                <a:latin typeface="微软雅黑" panose="020B0503020204020204" pitchFamily="34" charset="-122"/>
                <a:ea typeface="微软雅黑" panose="020B0503020204020204" pitchFamily="34" charset="-122"/>
              </a:rPr>
              <a:t>：只</a:t>
            </a:r>
            <a:r>
              <a:rPr lang="zh-CN" altLang="en-US" sz="2000" b="1" dirty="0">
                <a:latin typeface="微软雅黑" panose="020B0503020204020204" pitchFamily="34" charset="-122"/>
                <a:ea typeface="微软雅黑" panose="020B0503020204020204" pitchFamily="34" charset="-122"/>
              </a:rPr>
              <a:t>置为 </a:t>
            </a:r>
            <a:r>
              <a:rPr lang="en-US" altLang="zh-CN" sz="2000" b="1" dirty="0">
                <a:latin typeface="微软雅黑" panose="020B0503020204020204" pitchFamily="34" charset="-122"/>
                <a:ea typeface="微软雅黑" panose="020B0503020204020204" pitchFamily="34" charset="-122"/>
              </a:rPr>
              <a:t>0xFF</a:t>
            </a:r>
            <a:r>
              <a:rPr lang="zh-CN" altLang="en-US" sz="2000" b="1" dirty="0">
                <a:latin typeface="微软雅黑" panose="020B0503020204020204" pitchFamily="34" charset="-122"/>
                <a:ea typeface="微软雅黑" panose="020B0503020204020204" pitchFamily="34" charset="-122"/>
              </a:rPr>
              <a:t>（</a:t>
            </a:r>
            <a:r>
              <a:rPr lang="en-US" altLang="zh-CN" sz="2000" b="1" dirty="0">
                <a:latin typeface="微软雅黑" panose="020B0503020204020204" pitchFamily="34" charset="-122"/>
                <a:ea typeface="微软雅黑" panose="020B0503020204020204" pitchFamily="34" charset="-122"/>
              </a:rPr>
              <a:t>11111111</a:t>
            </a:r>
            <a:r>
              <a:rPr lang="zh-CN" altLang="en-US" sz="2000" b="1" dirty="0">
                <a:latin typeface="微软雅黑" panose="020B0503020204020204" pitchFamily="34" charset="-122"/>
                <a:ea typeface="微软雅黑" panose="020B0503020204020204" pitchFamily="34" charset="-122"/>
              </a:rPr>
              <a:t>）</a:t>
            </a:r>
            <a:r>
              <a:rPr lang="zh-CN" altLang="en-US" sz="2000" b="1" dirty="0" smtClean="0">
                <a:latin typeface="微软雅黑" panose="020B0503020204020204" pitchFamily="34" charset="-122"/>
                <a:ea typeface="微软雅黑" panose="020B0503020204020204" pitchFamily="34" charset="-122"/>
              </a:rPr>
              <a:t>。实际上不</a:t>
            </a:r>
            <a:r>
              <a:rPr lang="zh-CN" altLang="en-US" sz="2000" b="1" dirty="0">
                <a:latin typeface="微软雅黑" panose="020B0503020204020204" pitchFamily="34" charset="-122"/>
                <a:ea typeface="微软雅黑" panose="020B0503020204020204" pitchFamily="34" charset="-122"/>
              </a:rPr>
              <a:t>起作用。</a:t>
            </a:r>
            <a:endParaRPr lang="zh-CN" altLang="en-US" sz="2000" b="1" dirty="0">
              <a:latin typeface="微软雅黑" panose="020B0503020204020204" pitchFamily="34" charset="-122"/>
              <a:ea typeface="微软雅黑" panose="020B0503020204020204" pitchFamily="34" charset="-122"/>
            </a:endParaRPr>
          </a:p>
          <a:p>
            <a:pPr marL="598805" lvl="1" indent="-342900">
              <a:lnSpc>
                <a:spcPts val="3000"/>
              </a:lnSpc>
              <a:buClr>
                <a:srgbClr val="7030A0"/>
              </a:buClr>
              <a:buSzPct val="75000"/>
              <a:buFont typeface="Wingdings" panose="05000000000000000000" pitchFamily="2" charset="2"/>
              <a:buChar char="u"/>
            </a:pPr>
            <a:r>
              <a:rPr lang="zh-CN" altLang="en-US" sz="2000" b="1" dirty="0">
                <a:latin typeface="微软雅黑" panose="020B0503020204020204" pitchFamily="34" charset="-122"/>
                <a:ea typeface="微软雅黑" panose="020B0503020204020204" pitchFamily="34" charset="-122"/>
              </a:rPr>
              <a:t>控制字段 </a:t>
            </a:r>
            <a:r>
              <a:rPr lang="en-US" altLang="zh-CN" sz="2000" b="1" dirty="0" smtClean="0">
                <a:latin typeface="微软雅黑" panose="020B0503020204020204" pitchFamily="34" charset="-122"/>
                <a:ea typeface="微软雅黑" panose="020B0503020204020204" pitchFamily="34" charset="-122"/>
              </a:rPr>
              <a:t>C</a:t>
            </a:r>
            <a:r>
              <a:rPr lang="zh-CN" altLang="en-US" sz="2000" b="1" dirty="0" smtClean="0">
                <a:latin typeface="微软雅黑" panose="020B0503020204020204" pitchFamily="34" charset="-122"/>
                <a:ea typeface="微软雅黑" panose="020B0503020204020204" pitchFamily="34" charset="-122"/>
              </a:rPr>
              <a:t>：通常</a:t>
            </a:r>
            <a:r>
              <a:rPr lang="zh-CN" altLang="en-US" sz="2000" b="1" dirty="0">
                <a:latin typeface="微软雅黑" panose="020B0503020204020204" pitchFamily="34" charset="-122"/>
                <a:ea typeface="微软雅黑" panose="020B0503020204020204" pitchFamily="34" charset="-122"/>
              </a:rPr>
              <a:t>置为 </a:t>
            </a:r>
            <a:r>
              <a:rPr lang="en-US" altLang="zh-CN" sz="2000" b="1" dirty="0">
                <a:latin typeface="微软雅黑" panose="020B0503020204020204" pitchFamily="34" charset="-122"/>
                <a:ea typeface="微软雅黑" panose="020B0503020204020204" pitchFamily="34" charset="-122"/>
              </a:rPr>
              <a:t>0x03</a:t>
            </a:r>
            <a:r>
              <a:rPr lang="zh-CN" altLang="en-US" sz="2000" b="1" dirty="0">
                <a:latin typeface="微软雅黑" panose="020B0503020204020204" pitchFamily="34" charset="-122"/>
                <a:ea typeface="微软雅黑" panose="020B0503020204020204" pitchFamily="34" charset="-122"/>
              </a:rPr>
              <a:t>（</a:t>
            </a:r>
            <a:r>
              <a:rPr lang="en-US" altLang="zh-CN" sz="2000" b="1" dirty="0">
                <a:latin typeface="微软雅黑" panose="020B0503020204020204" pitchFamily="34" charset="-122"/>
                <a:ea typeface="微软雅黑" panose="020B0503020204020204" pitchFamily="34" charset="-122"/>
              </a:rPr>
              <a:t>00000011</a:t>
            </a:r>
            <a:r>
              <a:rPr lang="zh-CN" altLang="en-US" sz="2000" b="1" dirty="0">
                <a:latin typeface="微软雅黑" panose="020B0503020204020204" pitchFamily="34" charset="-122"/>
                <a:ea typeface="微软雅黑" panose="020B0503020204020204" pitchFamily="34" charset="-122"/>
              </a:rPr>
              <a:t>）</a:t>
            </a:r>
            <a:r>
              <a:rPr lang="zh-CN" altLang="en-US" sz="2000" b="1" dirty="0" smtClean="0">
                <a:latin typeface="微软雅黑" panose="020B0503020204020204" pitchFamily="34" charset="-122"/>
                <a:ea typeface="微软雅黑" panose="020B0503020204020204" pitchFamily="34" charset="-122"/>
              </a:rPr>
              <a:t>。</a:t>
            </a:r>
            <a:endParaRPr lang="en-US" altLang="zh-CN" sz="2000" b="1" dirty="0" smtClean="0">
              <a:latin typeface="微软雅黑" panose="020B0503020204020204" pitchFamily="34" charset="-122"/>
              <a:ea typeface="微软雅黑" panose="020B0503020204020204" pitchFamily="34" charset="-122"/>
            </a:endParaRPr>
          </a:p>
          <a:p>
            <a:pPr marL="598805" lvl="1" indent="-342900">
              <a:lnSpc>
                <a:spcPts val="3000"/>
              </a:lnSpc>
              <a:buClr>
                <a:srgbClr val="7030A0"/>
              </a:buClr>
              <a:buSzPct val="75000"/>
              <a:buFont typeface="Wingdings" panose="05000000000000000000" pitchFamily="2" charset="2"/>
              <a:buChar char="u"/>
            </a:pPr>
            <a:r>
              <a:rPr lang="zh-CN" altLang="en-US" sz="2000" b="1" dirty="0">
                <a:latin typeface="微软雅黑" panose="020B0503020204020204" pitchFamily="34" charset="-122"/>
                <a:ea typeface="微软雅黑" panose="020B0503020204020204" pitchFamily="34" charset="-122"/>
              </a:rPr>
              <a:t>协议</a:t>
            </a:r>
            <a:r>
              <a:rPr lang="zh-CN" altLang="en-US" sz="2000" b="1" dirty="0" smtClean="0">
                <a:latin typeface="微软雅黑" panose="020B0503020204020204" pitchFamily="34" charset="-122"/>
                <a:ea typeface="微软雅黑" panose="020B0503020204020204" pitchFamily="34" charset="-122"/>
              </a:rPr>
              <a:t>字段。</a:t>
            </a:r>
            <a:endParaRPr lang="zh-CN" altLang="en-US" sz="2000" b="1" dirty="0">
              <a:latin typeface="微软雅黑" panose="020B0503020204020204" pitchFamily="34" charset="-122"/>
              <a:ea typeface="微软雅黑" panose="020B0503020204020204" pitchFamily="34" charset="-122"/>
            </a:endParaRPr>
          </a:p>
          <a:p>
            <a:pPr marL="342900" indent="-342900" eaLnBrk="0" hangingPunct="0">
              <a:lnSpc>
                <a:spcPts val="3300"/>
              </a:lnSpc>
              <a:buClr>
                <a:srgbClr val="0070C0"/>
              </a:buClr>
              <a:buFont typeface="Wingdings" panose="05000000000000000000" pitchFamily="2" charset="2"/>
              <a:buChar char="l"/>
            </a:pPr>
            <a:r>
              <a:rPr lang="zh-CN" altLang="en-US" sz="2000" b="1" dirty="0" smtClean="0">
                <a:solidFill>
                  <a:srgbClr val="C00000"/>
                </a:solidFill>
                <a:latin typeface="微软雅黑" panose="020B0503020204020204" pitchFamily="34" charset="-122"/>
                <a:ea typeface="微软雅黑" panose="020B0503020204020204" pitchFamily="34" charset="-122"/>
              </a:rPr>
              <a:t>尾部：</a:t>
            </a:r>
            <a:r>
              <a:rPr lang="zh-CN" altLang="en-US" sz="2000" b="1" dirty="0" smtClean="0">
                <a:solidFill>
                  <a:schemeClr val="tx1"/>
                </a:solidFill>
                <a:latin typeface="微软雅黑" panose="020B0503020204020204" pitchFamily="34" charset="-122"/>
                <a:ea typeface="微软雅黑" panose="020B0503020204020204" pitchFamily="34" charset="-122"/>
              </a:rPr>
              <a:t>第一个字段</a:t>
            </a:r>
            <a:r>
              <a:rPr lang="en-US" altLang="zh-CN" sz="2000" b="1" dirty="0" smtClean="0">
                <a:latin typeface="微软雅黑" panose="020B0503020204020204" pitchFamily="34" charset="-122"/>
                <a:ea typeface="微软雅黑" panose="020B0503020204020204" pitchFamily="34" charset="-122"/>
              </a:rPr>
              <a:t>2 </a:t>
            </a:r>
            <a:r>
              <a:rPr lang="zh-CN" altLang="en-US" sz="2000" b="1" dirty="0">
                <a:latin typeface="微软雅黑" panose="020B0503020204020204" pitchFamily="34" charset="-122"/>
                <a:ea typeface="微软雅黑" panose="020B0503020204020204" pitchFamily="34" charset="-122"/>
              </a:rPr>
              <a:t>个字段，是使用</a:t>
            </a:r>
            <a:r>
              <a:rPr lang="en-US" altLang="zh-CN" sz="2000" b="1" dirty="0">
                <a:latin typeface="微软雅黑" panose="020B0503020204020204" pitchFamily="34" charset="-122"/>
                <a:ea typeface="微软雅黑" panose="020B0503020204020204" pitchFamily="34" charset="-122"/>
              </a:rPr>
              <a:t>CRC</a:t>
            </a:r>
            <a:r>
              <a:rPr lang="zh-CN" altLang="en-US" sz="2000" b="1" dirty="0">
                <a:latin typeface="微软雅黑" panose="020B0503020204020204" pitchFamily="34" charset="-122"/>
                <a:ea typeface="微软雅黑" panose="020B0503020204020204" pitchFamily="34" charset="-122"/>
              </a:rPr>
              <a:t>的帧检验序列</a:t>
            </a:r>
            <a:r>
              <a:rPr lang="en-US" altLang="zh-CN" sz="2000" b="1" dirty="0">
                <a:latin typeface="微软雅黑" panose="020B0503020204020204" pitchFamily="34" charset="-122"/>
                <a:ea typeface="微软雅黑" panose="020B0503020204020204" pitchFamily="34" charset="-122"/>
              </a:rPr>
              <a:t>FCS</a:t>
            </a:r>
            <a:r>
              <a:rPr lang="zh-CN" altLang="en-US" sz="2000" b="1" dirty="0" smtClean="0">
                <a:latin typeface="微软雅黑" panose="020B0503020204020204" pitchFamily="34" charset="-122"/>
                <a:ea typeface="微软雅黑" panose="020B0503020204020204" pitchFamily="34" charset="-122"/>
              </a:rPr>
              <a:t>。</a:t>
            </a:r>
            <a:endParaRPr lang="zh-CN" altLang="en-US" sz="2000" b="1" dirty="0">
              <a:latin typeface="微软雅黑" panose="020B0503020204020204" pitchFamily="34" charset="-122"/>
              <a:ea typeface="微软雅黑" panose="020B0503020204020204" pitchFamily="34" charset="-122"/>
            </a:endParaRPr>
          </a:p>
        </p:txBody>
      </p:sp>
      <p:sp>
        <p:nvSpPr>
          <p:cNvPr id="8" name="AutoShape 5"/>
          <p:cNvSpPr>
            <a:spLocks noChangeArrowheads="1"/>
          </p:cNvSpPr>
          <p:nvPr/>
        </p:nvSpPr>
        <p:spPr bwMode="auto">
          <a:xfrm>
            <a:off x="502921" y="626850"/>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 name="Rectangle 6"/>
          <p:cNvSpPr>
            <a:spLocks noChangeArrowheads="1"/>
          </p:cNvSpPr>
          <p:nvPr/>
        </p:nvSpPr>
        <p:spPr bwMode="auto">
          <a:xfrm>
            <a:off x="3550606" y="603760"/>
            <a:ext cx="203292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smtClean="0">
                <a:solidFill>
                  <a:schemeClr val="bg1"/>
                </a:solidFill>
                <a:latin typeface="微软雅黑" panose="020B0503020204020204" pitchFamily="34" charset="-122"/>
                <a:ea typeface="微软雅黑" panose="020B0503020204020204" pitchFamily="34" charset="-122"/>
              </a:rPr>
              <a:t>1. </a:t>
            </a:r>
            <a:r>
              <a:rPr lang="zh-CN" altLang="en-US" sz="2000" b="1" dirty="0" smtClean="0">
                <a:solidFill>
                  <a:schemeClr val="bg1"/>
                </a:solidFill>
                <a:latin typeface="微软雅黑" panose="020B0503020204020204" pitchFamily="34" charset="-122"/>
                <a:ea typeface="微软雅黑" panose="020B0503020204020204" pitchFamily="34" charset="-122"/>
              </a:rPr>
              <a:t>各</a:t>
            </a:r>
            <a:r>
              <a:rPr lang="zh-CN" altLang="en-US" sz="2000" b="1" dirty="0">
                <a:solidFill>
                  <a:schemeClr val="bg1"/>
                </a:solidFill>
                <a:latin typeface="微软雅黑" panose="020B0503020204020204" pitchFamily="34" charset="-122"/>
                <a:ea typeface="微软雅黑" panose="020B0503020204020204" pitchFamily="34" charset="-122"/>
              </a:rPr>
              <a:t>字段的意义</a:t>
            </a:r>
            <a:endParaRPr lang="fr-FR" altLang="zh-CN" sz="20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Tm="2000"/>
    </mc:Choice>
    <mc:Fallback>
      <p:transition spd="slow" advTm="2000"/>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28575" y="0"/>
            <a:ext cx="3629025" cy="1935480"/>
          </a:xfrm>
          <a:prstGeom prst="rect">
            <a:avLst/>
          </a:prstGeom>
        </p:spPr>
      </p:pic>
      <p:pic>
        <p:nvPicPr>
          <p:cNvPr id="3" name="图片 2"/>
          <p:cNvPicPr>
            <a:picLocks noChangeAspect="1"/>
          </p:cNvPicPr>
          <p:nvPr/>
        </p:nvPicPr>
        <p:blipFill>
          <a:blip r:embed="rId2"/>
          <a:stretch>
            <a:fillRect/>
          </a:stretch>
        </p:blipFill>
        <p:spPr>
          <a:xfrm>
            <a:off x="3378835" y="745490"/>
            <a:ext cx="5078095" cy="3065780"/>
          </a:xfrm>
          <a:prstGeom prst="rect">
            <a:avLst/>
          </a:prstGeom>
        </p:spPr>
      </p:pic>
      <p:pic>
        <p:nvPicPr>
          <p:cNvPr id="4" name="图片 3"/>
          <p:cNvPicPr>
            <a:picLocks noChangeAspect="1"/>
          </p:cNvPicPr>
          <p:nvPr/>
        </p:nvPicPr>
        <p:blipFill>
          <a:blip r:embed="rId3"/>
          <a:stretch>
            <a:fillRect/>
          </a:stretch>
        </p:blipFill>
        <p:spPr>
          <a:xfrm>
            <a:off x="1123315" y="1146175"/>
            <a:ext cx="1191260" cy="34480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000"/>
    </mc:Choice>
    <mc:Fallback>
      <p:transition spd="slow" advTm="2000"/>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647065" y="528320"/>
            <a:ext cx="7580630" cy="40195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000"/>
    </mc:Choice>
    <mc:Fallback>
      <p:transition spd="slow" advTm="2000"/>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676910" y="506095"/>
            <a:ext cx="7486650" cy="413131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000"/>
    </mc:Choice>
    <mc:Fallback>
      <p:transition spd="slow" advTm="2000"/>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6"/>
          <p:cNvSpPr>
            <a:spLocks noChangeArrowheads="1"/>
          </p:cNvSpPr>
          <p:nvPr/>
        </p:nvSpPr>
        <p:spPr bwMode="auto">
          <a:xfrm>
            <a:off x="502920" y="989965"/>
            <a:ext cx="8641080" cy="3476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eaLnBrk="0" hangingPunct="0">
              <a:lnSpc>
                <a:spcPts val="3300"/>
              </a:lnSpc>
              <a:buClr>
                <a:srgbClr val="0070C0"/>
              </a:buClr>
              <a:buFont typeface="Wingdings" panose="05000000000000000000" pitchFamily="2" charset="2"/>
              <a:buChar char="l"/>
            </a:pPr>
            <a:r>
              <a:rPr lang="zh-CN" altLang="en-US" sz="2000" b="1" dirty="0" smtClean="0">
                <a:latin typeface="微软雅黑" panose="020B0503020204020204" pitchFamily="34" charset="-122"/>
                <a:ea typeface="微软雅黑" panose="020B0503020204020204" pitchFamily="34" charset="-122"/>
              </a:rPr>
              <a:t>当 </a:t>
            </a:r>
            <a:r>
              <a:rPr lang="en-US" altLang="zh-CN" sz="2000" b="1" dirty="0">
                <a:latin typeface="微软雅黑" panose="020B0503020204020204" pitchFamily="34" charset="-122"/>
                <a:ea typeface="微软雅黑" panose="020B0503020204020204" pitchFamily="34" charset="-122"/>
              </a:rPr>
              <a:t>PPP </a:t>
            </a:r>
            <a:r>
              <a:rPr lang="zh-CN" altLang="en-US" sz="2000" b="1" dirty="0">
                <a:latin typeface="微软雅黑" panose="020B0503020204020204" pitchFamily="34" charset="-122"/>
                <a:ea typeface="微软雅黑" panose="020B0503020204020204" pitchFamily="34" charset="-122"/>
              </a:rPr>
              <a:t>用在</a:t>
            </a:r>
            <a:r>
              <a:rPr lang="zh-CN" altLang="en-US" sz="2000" b="1" dirty="0">
                <a:solidFill>
                  <a:srgbClr val="FF0000"/>
                </a:solidFill>
                <a:latin typeface="微软雅黑" panose="020B0503020204020204" pitchFamily="34" charset="-122"/>
                <a:ea typeface="微软雅黑" panose="020B0503020204020204" pitchFamily="34" charset="-122"/>
              </a:rPr>
              <a:t>异步</a:t>
            </a:r>
            <a:r>
              <a:rPr lang="zh-CN" altLang="en-US" sz="2000" b="1" dirty="0">
                <a:latin typeface="微软雅黑" panose="020B0503020204020204" pitchFamily="34" charset="-122"/>
                <a:ea typeface="微软雅黑" panose="020B0503020204020204" pitchFamily="34" charset="-122"/>
              </a:rPr>
              <a:t>传输时</a:t>
            </a:r>
            <a:r>
              <a:rPr lang="zh-CN" altLang="en-US" sz="2000" b="1" dirty="0" smtClean="0">
                <a:latin typeface="微软雅黑" panose="020B0503020204020204" pitchFamily="34" charset="-122"/>
                <a:ea typeface="微软雅黑" panose="020B0503020204020204" pitchFamily="34" charset="-122"/>
              </a:rPr>
              <a:t>，是一个字符一个字符传输，使用</a:t>
            </a:r>
            <a:r>
              <a:rPr lang="zh-CN" altLang="en-US" sz="2000" b="1" dirty="0">
                <a:solidFill>
                  <a:srgbClr val="0000FF"/>
                </a:solidFill>
                <a:latin typeface="微软雅黑" panose="020B0503020204020204" pitchFamily="34" charset="-122"/>
                <a:ea typeface="微软雅黑" panose="020B0503020204020204" pitchFamily="34" charset="-122"/>
              </a:rPr>
              <a:t>字节</a:t>
            </a:r>
            <a:r>
              <a:rPr lang="zh-CN" altLang="en-US" sz="2000" b="1" dirty="0" smtClean="0">
                <a:solidFill>
                  <a:srgbClr val="0000FF"/>
                </a:solidFill>
                <a:latin typeface="微软雅黑" panose="020B0503020204020204" pitchFamily="34" charset="-122"/>
                <a:ea typeface="微软雅黑" panose="020B0503020204020204" pitchFamily="34" charset="-122"/>
              </a:rPr>
              <a:t>填充</a:t>
            </a:r>
            <a:r>
              <a:rPr lang="zh-CN" altLang="en-US" sz="2000" b="1" dirty="0">
                <a:solidFill>
                  <a:srgbClr val="0000FF"/>
                </a:solidFill>
                <a:latin typeface="微软雅黑" panose="020B0503020204020204" pitchFamily="34" charset="-122"/>
                <a:ea typeface="微软雅黑" panose="020B0503020204020204" pitchFamily="34" charset="-122"/>
              </a:rPr>
              <a:t>法。</a:t>
            </a:r>
            <a:endParaRPr lang="en-US" altLang="zh-CN" sz="2000" b="1" dirty="0">
              <a:solidFill>
                <a:srgbClr val="0000FF"/>
              </a:solidFill>
              <a:latin typeface="微软雅黑" panose="020B0503020204020204" pitchFamily="34" charset="-122"/>
              <a:ea typeface="微软雅黑" panose="020B0503020204020204" pitchFamily="34" charset="-122"/>
            </a:endParaRPr>
          </a:p>
          <a:p>
            <a:pPr marL="342900" indent="-342900" eaLnBrk="0" hangingPunct="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当 </a:t>
            </a:r>
            <a:r>
              <a:rPr lang="en-US" altLang="zh-CN" sz="2000" b="1" dirty="0">
                <a:latin typeface="微软雅黑" panose="020B0503020204020204" pitchFamily="34" charset="-122"/>
                <a:ea typeface="微软雅黑" panose="020B0503020204020204" pitchFamily="34" charset="-122"/>
              </a:rPr>
              <a:t>PPP </a:t>
            </a:r>
            <a:r>
              <a:rPr lang="zh-CN" altLang="en-US" sz="2000" b="1" dirty="0">
                <a:latin typeface="微软雅黑" panose="020B0503020204020204" pitchFamily="34" charset="-122"/>
                <a:ea typeface="微软雅黑" panose="020B0503020204020204" pitchFamily="34" charset="-122"/>
              </a:rPr>
              <a:t>用在</a:t>
            </a:r>
            <a:r>
              <a:rPr lang="zh-CN" altLang="en-US" sz="2000" b="1" dirty="0">
                <a:solidFill>
                  <a:srgbClr val="FF0000"/>
                </a:solidFill>
                <a:latin typeface="微软雅黑" panose="020B0503020204020204" pitchFamily="34" charset="-122"/>
                <a:ea typeface="微软雅黑" panose="020B0503020204020204" pitchFamily="34" charset="-122"/>
              </a:rPr>
              <a:t>同步</a:t>
            </a:r>
            <a:r>
              <a:rPr lang="zh-CN" altLang="en-US" sz="2000" b="1" dirty="0">
                <a:latin typeface="微软雅黑" panose="020B0503020204020204" pitchFamily="34" charset="-122"/>
                <a:ea typeface="微软雅黑" panose="020B0503020204020204" pitchFamily="34" charset="-122"/>
              </a:rPr>
              <a:t>传输链路时，传输的是连续的比特流，采用</a:t>
            </a:r>
            <a:r>
              <a:rPr lang="zh-CN" altLang="en-US" sz="2000" b="1" dirty="0">
                <a:solidFill>
                  <a:srgbClr val="0000FF"/>
                </a:solidFill>
                <a:latin typeface="微软雅黑" panose="020B0503020204020204" pitchFamily="34" charset="-122"/>
                <a:ea typeface="微软雅黑" panose="020B0503020204020204" pitchFamily="34" charset="-122"/>
              </a:rPr>
              <a:t>零比</a:t>
            </a:r>
            <a:r>
              <a:rPr lang="zh-CN" altLang="en-US" sz="2000" b="1" dirty="0" smtClean="0">
                <a:solidFill>
                  <a:srgbClr val="0000FF"/>
                </a:solidFill>
                <a:latin typeface="微软雅黑" panose="020B0503020204020204" pitchFamily="34" charset="-122"/>
                <a:ea typeface="微软雅黑" panose="020B0503020204020204" pitchFamily="34" charset="-122"/>
              </a:rPr>
              <a:t>特</a:t>
            </a:r>
            <a:r>
              <a:rPr lang="zh-CN" altLang="en-US" sz="2000" b="1" dirty="0">
                <a:solidFill>
                  <a:srgbClr val="0000FF"/>
                </a:solidFill>
                <a:latin typeface="微软雅黑" panose="020B0503020204020204" pitchFamily="34" charset="-122"/>
                <a:ea typeface="微软雅黑" panose="020B0503020204020204" pitchFamily="34" charset="-122"/>
              </a:rPr>
              <a:t>填充法。</a:t>
            </a:r>
            <a:endParaRPr lang="zh-CN" altLang="en-US" sz="2000" b="1" dirty="0">
              <a:solidFill>
                <a:srgbClr val="0000FF"/>
              </a:solidFill>
              <a:latin typeface="微软雅黑" panose="020B0503020204020204" pitchFamily="34" charset="-122"/>
              <a:ea typeface="微软雅黑" panose="020B0503020204020204" pitchFamily="34" charset="-122"/>
            </a:endParaRPr>
          </a:p>
          <a:p>
            <a:pPr indent="0" eaLnBrk="0" hangingPunct="0">
              <a:lnSpc>
                <a:spcPts val="3300"/>
              </a:lnSpc>
              <a:buClr>
                <a:srgbClr val="0070C0"/>
              </a:buClr>
              <a:buFont typeface="Wingdings" panose="05000000000000000000" pitchFamily="2" charset="2"/>
              <a:buNone/>
            </a:pPr>
            <a:r>
              <a:rPr lang="en-US" altLang="zh-CN" sz="1400" b="1" dirty="0">
                <a:solidFill>
                  <a:schemeClr val="tx1"/>
                </a:solidFill>
                <a:latin typeface="微软雅黑" panose="020B0503020204020204" pitchFamily="34" charset="-122"/>
                <a:ea typeface="微软雅黑" panose="020B0503020204020204" pitchFamily="34" charset="-122"/>
              </a:rPr>
              <a:t>    </a:t>
            </a:r>
            <a:r>
              <a:rPr lang="en-US" altLang="zh-CN" b="1" dirty="0">
                <a:solidFill>
                  <a:schemeClr val="tx1"/>
                </a:solidFill>
                <a:latin typeface="微软雅黑" panose="020B0503020204020204" pitchFamily="34" charset="-122"/>
                <a:ea typeface="微软雅黑" panose="020B0503020204020204" pitchFamily="34" charset="-122"/>
              </a:rPr>
              <a:t>   </a:t>
            </a:r>
            <a:r>
              <a:rPr lang="zh-CN" altLang="en-US" b="1" dirty="0">
                <a:solidFill>
                  <a:schemeClr val="tx1"/>
                </a:solidFill>
                <a:latin typeface="微软雅黑" panose="020B0503020204020204" pitchFamily="34" charset="-122"/>
                <a:ea typeface="微软雅黑" panose="020B0503020204020204" pitchFamily="34" charset="-122"/>
              </a:rPr>
              <a:t>异步是指：发送方发出数据后，不等接收方发回响应，接着发送下个数据包的通讯方式。</a:t>
            </a:r>
            <a:endParaRPr lang="zh-CN" altLang="en-US" b="1" dirty="0">
              <a:solidFill>
                <a:schemeClr val="tx1"/>
              </a:solidFill>
              <a:latin typeface="微软雅黑" panose="020B0503020204020204" pitchFamily="34" charset="-122"/>
              <a:ea typeface="微软雅黑" panose="020B0503020204020204" pitchFamily="34" charset="-122"/>
            </a:endParaRPr>
          </a:p>
          <a:p>
            <a:pPr indent="0" eaLnBrk="0" hangingPunct="0">
              <a:lnSpc>
                <a:spcPts val="3300"/>
              </a:lnSpc>
              <a:buClr>
                <a:srgbClr val="0070C0"/>
              </a:buClr>
              <a:buFont typeface="Wingdings" panose="05000000000000000000" pitchFamily="2" charset="2"/>
              <a:buNone/>
            </a:pPr>
            <a:r>
              <a:rPr lang="en-US" altLang="zh-CN" b="1" dirty="0">
                <a:solidFill>
                  <a:schemeClr val="tx1"/>
                </a:solidFill>
                <a:latin typeface="微软雅黑" panose="020B0503020204020204" pitchFamily="34" charset="-122"/>
                <a:ea typeface="微软雅黑" panose="020B0503020204020204" pitchFamily="34" charset="-122"/>
              </a:rPr>
              <a:t>       </a:t>
            </a:r>
            <a:r>
              <a:rPr lang="zh-CN" altLang="en-US" b="1" dirty="0">
                <a:solidFill>
                  <a:schemeClr val="tx1"/>
                </a:solidFill>
                <a:latin typeface="微软雅黑" panose="020B0503020204020204" pitchFamily="34" charset="-122"/>
                <a:ea typeface="微软雅黑" panose="020B0503020204020204" pitchFamily="34" charset="-122"/>
              </a:rPr>
              <a:t>同步是指：发送方发出数据后，等接收方发回响应以后才发下一个数据包的通讯方式。</a:t>
            </a:r>
            <a:endParaRPr lang="zh-CN" altLang="en-US" b="1" dirty="0">
              <a:solidFill>
                <a:schemeClr val="tx1"/>
              </a:solidFill>
              <a:latin typeface="微软雅黑" panose="020B0503020204020204" pitchFamily="34" charset="-122"/>
              <a:ea typeface="微软雅黑" panose="020B0503020204020204" pitchFamily="34" charset="-122"/>
            </a:endParaRPr>
          </a:p>
          <a:p>
            <a:pPr indent="0" eaLnBrk="0" hangingPunct="0">
              <a:lnSpc>
                <a:spcPts val="3300"/>
              </a:lnSpc>
              <a:buClr>
                <a:srgbClr val="0070C0"/>
              </a:buClr>
              <a:buFont typeface="Wingdings" panose="05000000000000000000" pitchFamily="2" charset="2"/>
              <a:buNone/>
            </a:pPr>
            <a:r>
              <a:rPr lang="zh-CN" altLang="en-US" sz="1400" b="1" dirty="0">
                <a:solidFill>
                  <a:schemeClr val="tx1"/>
                </a:solidFill>
                <a:latin typeface="微软雅黑" panose="020B0503020204020204" pitchFamily="34" charset="-122"/>
                <a:ea typeface="微软雅黑" panose="020B0503020204020204" pitchFamily="34" charset="-122"/>
              </a:rPr>
              <a:t> </a:t>
            </a:r>
            <a:r>
              <a:rPr lang="zh-CN" altLang="en-US" sz="2000" b="1" dirty="0">
                <a:solidFill>
                  <a:srgbClr val="0000FF"/>
                </a:solidFill>
                <a:latin typeface="微软雅黑" panose="020B0503020204020204" pitchFamily="34" charset="-122"/>
                <a:ea typeface="微软雅黑" panose="020B0503020204020204" pitchFamily="34" charset="-122"/>
              </a:rPr>
              <a:t> </a:t>
            </a:r>
            <a:endParaRPr lang="zh-CN" altLang="en-US" sz="2000" b="1" dirty="0">
              <a:solidFill>
                <a:srgbClr val="0000FF"/>
              </a:solidFill>
              <a:latin typeface="微软雅黑" panose="020B0503020204020204" pitchFamily="34" charset="-122"/>
              <a:ea typeface="微软雅黑" panose="020B0503020204020204" pitchFamily="34" charset="-122"/>
            </a:endParaRPr>
          </a:p>
        </p:txBody>
      </p:sp>
      <p:sp>
        <p:nvSpPr>
          <p:cNvPr id="8" name="AutoShape 5"/>
          <p:cNvSpPr>
            <a:spLocks noChangeArrowheads="1"/>
          </p:cNvSpPr>
          <p:nvPr/>
        </p:nvSpPr>
        <p:spPr bwMode="auto">
          <a:xfrm>
            <a:off x="502921" y="626850"/>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 name="Rectangle 6"/>
          <p:cNvSpPr>
            <a:spLocks noChangeArrowheads="1"/>
          </p:cNvSpPr>
          <p:nvPr/>
        </p:nvSpPr>
        <p:spPr bwMode="auto">
          <a:xfrm>
            <a:off x="3666825" y="603760"/>
            <a:ext cx="180049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smtClean="0">
                <a:solidFill>
                  <a:schemeClr val="bg1"/>
                </a:solidFill>
                <a:latin typeface="微软雅黑" panose="020B0503020204020204" pitchFamily="34" charset="-122"/>
                <a:ea typeface="微软雅黑" panose="020B0503020204020204" pitchFamily="34" charset="-122"/>
              </a:rPr>
              <a:t>透明</a:t>
            </a:r>
            <a:r>
              <a:rPr lang="zh-CN" altLang="en-US" sz="2000" b="1" dirty="0">
                <a:solidFill>
                  <a:schemeClr val="bg1"/>
                </a:solidFill>
                <a:latin typeface="微软雅黑" panose="020B0503020204020204" pitchFamily="34" charset="-122"/>
                <a:ea typeface="微软雅黑" panose="020B0503020204020204" pitchFamily="34" charset="-122"/>
              </a:rPr>
              <a:t>传输问题 </a:t>
            </a:r>
            <a:endParaRPr lang="fr-FR" altLang="zh-CN" sz="20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Tm="2000"/>
    </mc:Choice>
    <mc:Fallback>
      <p:transition spd="slow" advTm="2000"/>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圆角矩形 5"/>
          <p:cNvSpPr/>
          <p:nvPr/>
        </p:nvSpPr>
        <p:spPr>
          <a:xfrm>
            <a:off x="505072" y="1170432"/>
            <a:ext cx="8133856" cy="320039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grpSp>
        <p:nvGrpSpPr>
          <p:cNvPr id="55" name="组合 54"/>
          <p:cNvGrpSpPr/>
          <p:nvPr/>
        </p:nvGrpSpPr>
        <p:grpSpPr>
          <a:xfrm>
            <a:off x="988097" y="1427749"/>
            <a:ext cx="1739063" cy="2857423"/>
            <a:chOff x="6217820" y="1623594"/>
            <a:chExt cx="1341437" cy="2447922"/>
          </a:xfrm>
        </p:grpSpPr>
        <p:sp>
          <p:nvSpPr>
            <p:cNvPr id="56" name="AutoShape 98"/>
            <p:cNvSpPr>
              <a:spLocks noChangeArrowheads="1"/>
            </p:cNvSpPr>
            <p:nvPr/>
          </p:nvSpPr>
          <p:spPr bwMode="auto">
            <a:xfrm>
              <a:off x="6220995" y="1623594"/>
              <a:ext cx="1338262" cy="2300288"/>
            </a:xfrm>
            <a:prstGeom prst="cube">
              <a:avLst>
                <a:gd name="adj" fmla="val 9144"/>
              </a:avLst>
            </a:prstGeom>
            <a:solidFill>
              <a:srgbClr val="0099FF"/>
            </a:solidFill>
            <a:ln w="19050">
              <a:solidFill>
                <a:srgbClr val="000066"/>
              </a:solidFill>
              <a:miter lim="800000"/>
            </a:ln>
          </p:spPr>
          <p:txBody>
            <a:bodyPr wrap="none" anchor="ctr"/>
            <a:lstStyle/>
            <a:p>
              <a:endParaRPr lang="zh-CN" altLang="en-US" sz="1600" b="1">
                <a:solidFill>
                  <a:schemeClr val="bg1"/>
                </a:solidFill>
                <a:latin typeface="微软雅黑" panose="020B0503020204020204" pitchFamily="34" charset="-122"/>
                <a:ea typeface="微软雅黑" panose="020B0503020204020204" pitchFamily="34" charset="-122"/>
              </a:endParaRPr>
            </a:p>
          </p:txBody>
        </p:sp>
        <p:sp>
          <p:nvSpPr>
            <p:cNvPr id="57" name="Freeform 101"/>
            <p:cNvSpPr/>
            <p:nvPr/>
          </p:nvSpPr>
          <p:spPr bwMode="auto">
            <a:xfrm>
              <a:off x="6220995" y="2496719"/>
              <a:ext cx="1328737" cy="169863"/>
            </a:xfrm>
            <a:custGeom>
              <a:avLst/>
              <a:gdLst>
                <a:gd name="T0" fmla="*/ 2147483647 w 2049"/>
                <a:gd name="T1" fmla="*/ 0 h 182"/>
                <a:gd name="T2" fmla="*/ 2147483647 w 2049"/>
                <a:gd name="T3" fmla="*/ 2147483647 h 182"/>
                <a:gd name="T4" fmla="*/ 0 w 2049"/>
                <a:gd name="T5" fmla="*/ 2147483647 h 182"/>
                <a:gd name="T6" fmla="*/ 0 60000 65536"/>
                <a:gd name="T7" fmla="*/ 0 60000 65536"/>
                <a:gd name="T8" fmla="*/ 0 60000 65536"/>
                <a:gd name="T9" fmla="*/ 0 w 2049"/>
                <a:gd name="T10" fmla="*/ 0 h 182"/>
                <a:gd name="T11" fmla="*/ 2049 w 2049"/>
                <a:gd name="T12" fmla="*/ 182 h 182"/>
              </a:gdLst>
              <a:ahLst/>
              <a:cxnLst>
                <a:cxn ang="T6">
                  <a:pos x="T0" y="T1"/>
                </a:cxn>
                <a:cxn ang="T7">
                  <a:pos x="T2" y="T3"/>
                </a:cxn>
                <a:cxn ang="T8">
                  <a:pos x="T4" y="T5"/>
                </a:cxn>
              </a:cxnLst>
              <a:rect l="T9" t="T10" r="T11" b="T12"/>
              <a:pathLst>
                <a:path w="2049" h="182">
                  <a:moveTo>
                    <a:pt x="2049" y="0"/>
                  </a:moveTo>
                  <a:lnTo>
                    <a:pt x="1870" y="179"/>
                  </a:lnTo>
                  <a:lnTo>
                    <a:pt x="0" y="182"/>
                  </a:lnTo>
                </a:path>
              </a:pathLst>
            </a:custGeom>
            <a:noFill/>
            <a:ln w="19050">
              <a:solidFill>
                <a:srgbClr val="00006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1600">
                <a:solidFill>
                  <a:schemeClr val="bg1"/>
                </a:solidFill>
              </a:endParaRPr>
            </a:p>
          </p:txBody>
        </p:sp>
        <p:sp>
          <p:nvSpPr>
            <p:cNvPr id="58" name="Freeform 102"/>
            <p:cNvSpPr/>
            <p:nvPr/>
          </p:nvSpPr>
          <p:spPr bwMode="auto">
            <a:xfrm>
              <a:off x="6220995" y="2816328"/>
              <a:ext cx="1328737" cy="173037"/>
            </a:xfrm>
            <a:custGeom>
              <a:avLst/>
              <a:gdLst>
                <a:gd name="T0" fmla="*/ 2147483647 w 2049"/>
                <a:gd name="T1" fmla="*/ 0 h 185"/>
                <a:gd name="T2" fmla="*/ 2147483647 w 2049"/>
                <a:gd name="T3" fmla="*/ 2147483647 h 185"/>
                <a:gd name="T4" fmla="*/ 0 w 2049"/>
                <a:gd name="T5" fmla="*/ 2147483647 h 185"/>
                <a:gd name="T6" fmla="*/ 0 60000 65536"/>
                <a:gd name="T7" fmla="*/ 0 60000 65536"/>
                <a:gd name="T8" fmla="*/ 0 60000 65536"/>
                <a:gd name="T9" fmla="*/ 0 w 2049"/>
                <a:gd name="T10" fmla="*/ 0 h 185"/>
                <a:gd name="T11" fmla="*/ 2049 w 2049"/>
                <a:gd name="T12" fmla="*/ 185 h 185"/>
              </a:gdLst>
              <a:ahLst/>
              <a:cxnLst>
                <a:cxn ang="T6">
                  <a:pos x="T0" y="T1"/>
                </a:cxn>
                <a:cxn ang="T7">
                  <a:pos x="T2" y="T3"/>
                </a:cxn>
                <a:cxn ang="T8">
                  <a:pos x="T4" y="T5"/>
                </a:cxn>
              </a:cxnLst>
              <a:rect l="T9" t="T10" r="T11" b="T12"/>
              <a:pathLst>
                <a:path w="2049" h="185">
                  <a:moveTo>
                    <a:pt x="2049" y="0"/>
                  </a:moveTo>
                  <a:lnTo>
                    <a:pt x="1873" y="185"/>
                  </a:lnTo>
                  <a:lnTo>
                    <a:pt x="0" y="182"/>
                  </a:lnTo>
                </a:path>
              </a:pathLst>
            </a:custGeom>
            <a:noFill/>
            <a:ln w="19050">
              <a:solidFill>
                <a:srgbClr val="00006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1600">
                <a:solidFill>
                  <a:schemeClr val="bg1"/>
                </a:solidFill>
              </a:endParaRPr>
            </a:p>
          </p:txBody>
        </p:sp>
        <p:sp>
          <p:nvSpPr>
            <p:cNvPr id="59" name="Freeform 103"/>
            <p:cNvSpPr/>
            <p:nvPr/>
          </p:nvSpPr>
          <p:spPr bwMode="auto">
            <a:xfrm>
              <a:off x="6219407" y="3122194"/>
              <a:ext cx="1330325" cy="174625"/>
            </a:xfrm>
            <a:custGeom>
              <a:avLst/>
              <a:gdLst>
                <a:gd name="T0" fmla="*/ 2147483647 w 2049"/>
                <a:gd name="T1" fmla="*/ 0 h 187"/>
                <a:gd name="T2" fmla="*/ 2147483647 w 2049"/>
                <a:gd name="T3" fmla="*/ 2147483647 h 187"/>
                <a:gd name="T4" fmla="*/ 0 w 2049"/>
                <a:gd name="T5" fmla="*/ 2147483647 h 187"/>
                <a:gd name="T6" fmla="*/ 0 60000 65536"/>
                <a:gd name="T7" fmla="*/ 0 60000 65536"/>
                <a:gd name="T8" fmla="*/ 0 60000 65536"/>
                <a:gd name="T9" fmla="*/ 0 w 2049"/>
                <a:gd name="T10" fmla="*/ 0 h 187"/>
                <a:gd name="T11" fmla="*/ 2049 w 2049"/>
                <a:gd name="T12" fmla="*/ 187 h 187"/>
              </a:gdLst>
              <a:ahLst/>
              <a:cxnLst>
                <a:cxn ang="T6">
                  <a:pos x="T0" y="T1"/>
                </a:cxn>
                <a:cxn ang="T7">
                  <a:pos x="T2" y="T3"/>
                </a:cxn>
                <a:cxn ang="T8">
                  <a:pos x="T4" y="T5"/>
                </a:cxn>
              </a:cxnLst>
              <a:rect l="T9" t="T10" r="T11" b="T12"/>
              <a:pathLst>
                <a:path w="2049" h="187">
                  <a:moveTo>
                    <a:pt x="2049" y="0"/>
                  </a:moveTo>
                  <a:lnTo>
                    <a:pt x="1863" y="187"/>
                  </a:lnTo>
                  <a:lnTo>
                    <a:pt x="0" y="182"/>
                  </a:lnTo>
                </a:path>
              </a:pathLst>
            </a:custGeom>
            <a:noFill/>
            <a:ln w="19050">
              <a:solidFill>
                <a:srgbClr val="00006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1600">
                <a:solidFill>
                  <a:schemeClr val="bg1"/>
                </a:solidFill>
              </a:endParaRPr>
            </a:p>
          </p:txBody>
        </p:sp>
        <p:sp>
          <p:nvSpPr>
            <p:cNvPr id="60" name="Freeform 104"/>
            <p:cNvSpPr/>
            <p:nvPr/>
          </p:nvSpPr>
          <p:spPr bwMode="auto">
            <a:xfrm>
              <a:off x="6217820" y="3434932"/>
              <a:ext cx="1330325" cy="169862"/>
            </a:xfrm>
            <a:custGeom>
              <a:avLst/>
              <a:gdLst>
                <a:gd name="T0" fmla="*/ 2147483647 w 2049"/>
                <a:gd name="T1" fmla="*/ 0 h 182"/>
                <a:gd name="T2" fmla="*/ 2147483647 w 2049"/>
                <a:gd name="T3" fmla="*/ 2147483647 h 182"/>
                <a:gd name="T4" fmla="*/ 0 w 2049"/>
                <a:gd name="T5" fmla="*/ 2147483647 h 182"/>
                <a:gd name="T6" fmla="*/ 0 60000 65536"/>
                <a:gd name="T7" fmla="*/ 0 60000 65536"/>
                <a:gd name="T8" fmla="*/ 0 60000 65536"/>
                <a:gd name="T9" fmla="*/ 0 w 2049"/>
                <a:gd name="T10" fmla="*/ 0 h 182"/>
                <a:gd name="T11" fmla="*/ 2049 w 2049"/>
                <a:gd name="T12" fmla="*/ 182 h 182"/>
              </a:gdLst>
              <a:ahLst/>
              <a:cxnLst>
                <a:cxn ang="T6">
                  <a:pos x="T0" y="T1"/>
                </a:cxn>
                <a:cxn ang="T7">
                  <a:pos x="T2" y="T3"/>
                </a:cxn>
                <a:cxn ang="T8">
                  <a:pos x="T4" y="T5"/>
                </a:cxn>
              </a:cxnLst>
              <a:rect l="T9" t="T10" r="T11" b="T12"/>
              <a:pathLst>
                <a:path w="2049" h="182">
                  <a:moveTo>
                    <a:pt x="2049" y="0"/>
                  </a:moveTo>
                  <a:lnTo>
                    <a:pt x="1870" y="179"/>
                  </a:lnTo>
                  <a:lnTo>
                    <a:pt x="0" y="182"/>
                  </a:lnTo>
                </a:path>
              </a:pathLst>
            </a:custGeom>
            <a:noFill/>
            <a:ln w="19050">
              <a:solidFill>
                <a:srgbClr val="000066"/>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1600">
                <a:solidFill>
                  <a:schemeClr val="bg1"/>
                </a:solidFill>
              </a:endParaRPr>
            </a:p>
          </p:txBody>
        </p:sp>
        <p:sp>
          <p:nvSpPr>
            <p:cNvPr id="61" name="Text Box 106"/>
            <p:cNvSpPr txBox="1">
              <a:spLocks noChangeArrowheads="1"/>
            </p:cNvSpPr>
            <p:nvPr/>
          </p:nvSpPr>
          <p:spPr bwMode="auto">
            <a:xfrm>
              <a:off x="6592838" y="2698332"/>
              <a:ext cx="617254" cy="290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a:solidFill>
                    <a:schemeClr val="bg1"/>
                  </a:solidFill>
                  <a:latin typeface="微软雅黑" panose="020B0503020204020204" pitchFamily="34" charset="-122"/>
                  <a:ea typeface="微软雅黑" panose="020B0503020204020204" pitchFamily="34" charset="-122"/>
                </a:rPr>
                <a:t>运输层</a:t>
              </a:r>
              <a:endParaRPr kumimoji="1" lang="zh-CN" altLang="en-US" sz="1600" b="1">
                <a:solidFill>
                  <a:schemeClr val="bg1"/>
                </a:solidFill>
                <a:latin typeface="微软雅黑" panose="020B0503020204020204" pitchFamily="34" charset="-122"/>
                <a:ea typeface="微软雅黑" panose="020B0503020204020204" pitchFamily="34" charset="-122"/>
              </a:endParaRPr>
            </a:p>
          </p:txBody>
        </p:sp>
        <p:sp>
          <p:nvSpPr>
            <p:cNvPr id="62" name="Text Box 107"/>
            <p:cNvSpPr txBox="1">
              <a:spLocks noChangeArrowheads="1"/>
            </p:cNvSpPr>
            <p:nvPr/>
          </p:nvSpPr>
          <p:spPr bwMode="auto">
            <a:xfrm>
              <a:off x="6600776" y="3023769"/>
              <a:ext cx="617254" cy="290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a:solidFill>
                    <a:schemeClr val="bg1"/>
                  </a:solidFill>
                  <a:latin typeface="微软雅黑" panose="020B0503020204020204" pitchFamily="34" charset="-122"/>
                  <a:ea typeface="微软雅黑" panose="020B0503020204020204" pitchFamily="34" charset="-122"/>
                </a:rPr>
                <a:t>网络层</a:t>
              </a:r>
              <a:endParaRPr kumimoji="1"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63" name="Text Box 108"/>
            <p:cNvSpPr txBox="1">
              <a:spLocks noChangeArrowheads="1"/>
            </p:cNvSpPr>
            <p:nvPr/>
          </p:nvSpPr>
          <p:spPr bwMode="auto">
            <a:xfrm>
              <a:off x="6600776" y="2020469"/>
              <a:ext cx="617254" cy="290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a:solidFill>
                    <a:schemeClr val="bg1"/>
                  </a:solidFill>
                  <a:latin typeface="微软雅黑" panose="020B0503020204020204" pitchFamily="34" charset="-122"/>
                  <a:ea typeface="微软雅黑" panose="020B0503020204020204" pitchFamily="34" charset="-122"/>
                </a:rPr>
                <a:t>应用层</a:t>
              </a:r>
              <a:endParaRPr kumimoji="1"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64" name="Text Box 110"/>
            <p:cNvSpPr txBox="1">
              <a:spLocks noChangeArrowheads="1"/>
            </p:cNvSpPr>
            <p:nvPr/>
          </p:nvSpPr>
          <p:spPr bwMode="auto">
            <a:xfrm>
              <a:off x="6497588" y="3319044"/>
              <a:ext cx="933795" cy="290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a:solidFill>
                    <a:schemeClr val="bg1"/>
                  </a:solidFill>
                  <a:latin typeface="微软雅黑" panose="020B0503020204020204" pitchFamily="34" charset="-122"/>
                  <a:ea typeface="微软雅黑" panose="020B0503020204020204" pitchFamily="34" charset="-122"/>
                </a:rPr>
                <a:t>数据链路层</a:t>
              </a:r>
              <a:endParaRPr kumimoji="1" lang="zh-CN" altLang="en-US" sz="1600" b="1">
                <a:solidFill>
                  <a:schemeClr val="bg1"/>
                </a:solidFill>
                <a:latin typeface="微软雅黑" panose="020B0503020204020204" pitchFamily="34" charset="-122"/>
                <a:ea typeface="微软雅黑" panose="020B0503020204020204" pitchFamily="34" charset="-122"/>
              </a:endParaRPr>
            </a:p>
          </p:txBody>
        </p:sp>
        <p:sp>
          <p:nvSpPr>
            <p:cNvPr id="65" name="Text Box 111"/>
            <p:cNvSpPr txBox="1">
              <a:spLocks noChangeArrowheads="1"/>
            </p:cNvSpPr>
            <p:nvPr/>
          </p:nvSpPr>
          <p:spPr bwMode="auto">
            <a:xfrm>
              <a:off x="6600776" y="3633369"/>
              <a:ext cx="617254" cy="290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kumimoji="1" lang="zh-CN" altLang="en-US" sz="1600" b="1" dirty="0">
                  <a:solidFill>
                    <a:schemeClr val="bg1"/>
                  </a:solidFill>
                  <a:latin typeface="微软雅黑" panose="020B0503020204020204" pitchFamily="34" charset="-122"/>
                  <a:ea typeface="微软雅黑" panose="020B0503020204020204" pitchFamily="34" charset="-122"/>
                </a:rPr>
                <a:t>物理层</a:t>
              </a:r>
              <a:endParaRPr kumimoji="1"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66" name="Text Box 112"/>
            <p:cNvSpPr txBox="1">
              <a:spLocks noChangeArrowheads="1"/>
            </p:cNvSpPr>
            <p:nvPr/>
          </p:nvSpPr>
          <p:spPr bwMode="auto">
            <a:xfrm>
              <a:off x="6239598" y="1629944"/>
              <a:ext cx="240126" cy="24415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55000"/>
                </a:lnSpc>
              </a:pPr>
              <a:endParaRPr kumimoji="1" lang="en-US" altLang="zh-CN" sz="1600" b="1" dirty="0">
                <a:solidFill>
                  <a:schemeClr val="bg1"/>
                </a:solidFill>
                <a:latin typeface="微软雅黑" panose="020B0503020204020204" pitchFamily="34" charset="-122"/>
                <a:ea typeface="微软雅黑" panose="020B0503020204020204" pitchFamily="34" charset="-122"/>
              </a:endParaRP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5</a:t>
              </a:r>
              <a:endParaRPr kumimoji="1" lang="en-US" altLang="zh-CN" sz="1600" b="1" dirty="0">
                <a:solidFill>
                  <a:schemeClr val="bg1"/>
                </a:solidFill>
                <a:latin typeface="微软雅黑" panose="020B0503020204020204" pitchFamily="34" charset="-122"/>
                <a:ea typeface="微软雅黑" panose="020B0503020204020204" pitchFamily="34" charset="-122"/>
              </a:endParaRPr>
            </a:p>
            <a:p>
              <a:pPr>
                <a:lnSpc>
                  <a:spcPct val="155000"/>
                </a:lnSpc>
              </a:pPr>
              <a:endParaRPr kumimoji="1" lang="en-US" altLang="zh-CN" sz="1600" b="1" dirty="0">
                <a:solidFill>
                  <a:schemeClr val="bg1"/>
                </a:solidFill>
                <a:latin typeface="微软雅黑" panose="020B0503020204020204" pitchFamily="34" charset="-122"/>
                <a:ea typeface="微软雅黑" panose="020B0503020204020204" pitchFamily="34" charset="-122"/>
              </a:endParaRP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4</a:t>
              </a:r>
              <a:endParaRPr kumimoji="1" lang="en-US" altLang="zh-CN" sz="1600" b="1" dirty="0">
                <a:solidFill>
                  <a:schemeClr val="bg1"/>
                </a:solidFill>
                <a:latin typeface="微软雅黑" panose="020B0503020204020204" pitchFamily="34" charset="-122"/>
                <a:ea typeface="微软雅黑" panose="020B0503020204020204" pitchFamily="34" charset="-122"/>
              </a:endParaRP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3</a:t>
              </a:r>
              <a:endParaRPr kumimoji="1" lang="en-US" altLang="zh-CN" sz="1600" b="1" dirty="0">
                <a:solidFill>
                  <a:schemeClr val="bg1"/>
                </a:solidFill>
                <a:latin typeface="微软雅黑" panose="020B0503020204020204" pitchFamily="34" charset="-122"/>
                <a:ea typeface="微软雅黑" panose="020B0503020204020204" pitchFamily="34" charset="-122"/>
              </a:endParaRP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2</a:t>
              </a:r>
              <a:endParaRPr kumimoji="1" lang="en-US" altLang="zh-CN" sz="1600" b="1" dirty="0">
                <a:solidFill>
                  <a:schemeClr val="bg1"/>
                </a:solidFill>
                <a:latin typeface="微软雅黑" panose="020B0503020204020204" pitchFamily="34" charset="-122"/>
                <a:ea typeface="微软雅黑" panose="020B0503020204020204" pitchFamily="34" charset="-122"/>
              </a:endParaRPr>
            </a:p>
            <a:p>
              <a:pPr>
                <a:lnSpc>
                  <a:spcPct val="155000"/>
                </a:lnSpc>
              </a:pPr>
              <a:r>
                <a:rPr kumimoji="1" lang="en-US" altLang="zh-CN" sz="1600" b="1" dirty="0">
                  <a:solidFill>
                    <a:schemeClr val="bg1"/>
                  </a:solidFill>
                  <a:latin typeface="微软雅黑" panose="020B0503020204020204" pitchFamily="34" charset="-122"/>
                  <a:ea typeface="微软雅黑" panose="020B0503020204020204" pitchFamily="34" charset="-122"/>
                </a:rPr>
                <a:t>1</a:t>
              </a:r>
              <a:endParaRPr kumimoji="1" lang="en-US" altLang="zh-CN" sz="1600" b="1" dirty="0">
                <a:solidFill>
                  <a:schemeClr val="bg1"/>
                </a:solidFill>
                <a:latin typeface="微软雅黑" panose="020B0503020204020204" pitchFamily="34" charset="-122"/>
                <a:ea typeface="微软雅黑" panose="020B0503020204020204" pitchFamily="34" charset="-122"/>
              </a:endParaRPr>
            </a:p>
          </p:txBody>
        </p:sp>
      </p:grpSp>
      <p:sp>
        <p:nvSpPr>
          <p:cNvPr id="10" name="线形标注 1 9"/>
          <p:cNvSpPr/>
          <p:nvPr/>
        </p:nvSpPr>
        <p:spPr>
          <a:xfrm>
            <a:off x="3238418" y="1435161"/>
            <a:ext cx="5079413" cy="2677123"/>
          </a:xfrm>
          <a:prstGeom prst="borderCallout1">
            <a:avLst>
              <a:gd name="adj1" fmla="val 48217"/>
              <a:gd name="adj2" fmla="val 189"/>
              <a:gd name="adj3" fmla="val 79865"/>
              <a:gd name="adj4" fmla="val -14684"/>
            </a:avLst>
          </a:prstGeom>
          <a:ln>
            <a:solidFill>
              <a:schemeClr val="accent6">
                <a:lumMod val="75000"/>
              </a:schemeClr>
            </a:solidFill>
          </a:ln>
        </p:spPr>
        <p:style>
          <a:lnRef idx="2">
            <a:schemeClr val="accent6"/>
          </a:lnRef>
          <a:fillRef idx="1">
            <a:schemeClr val="lt1"/>
          </a:fillRef>
          <a:effectRef idx="0">
            <a:schemeClr val="accent6"/>
          </a:effectRef>
          <a:fontRef idx="minor">
            <a:schemeClr val="dk1"/>
          </a:fontRef>
        </p:style>
        <p:txBody>
          <a:bodyPr rtlCol="0" anchor="t" anchorCtr="0"/>
          <a:lstStyle/>
          <a:p>
            <a:pPr marL="285750" indent="-285750">
              <a:lnSpc>
                <a:spcPts val="2800"/>
              </a:lnSpc>
              <a:buFont typeface="Wingdings" panose="05000000000000000000" pitchFamily="2" charset="2"/>
              <a:buChar char="l"/>
            </a:pPr>
            <a:r>
              <a:rPr lang="zh-CN" altLang="en-US" b="1" dirty="0">
                <a:solidFill>
                  <a:srgbClr val="000066"/>
                </a:solidFill>
                <a:latin typeface="微软雅黑" panose="020B0503020204020204" pitchFamily="34" charset="-122"/>
                <a:ea typeface="微软雅黑" panose="020B0503020204020204" pitchFamily="34" charset="-122"/>
              </a:rPr>
              <a:t>常简称为</a:t>
            </a:r>
            <a:r>
              <a:rPr lang="zh-CN" altLang="en-US" b="1" dirty="0">
                <a:solidFill>
                  <a:srgbClr val="C00000"/>
                </a:solidFill>
                <a:latin typeface="微软雅黑" panose="020B0503020204020204" pitchFamily="34" charset="-122"/>
                <a:ea typeface="微软雅黑" panose="020B0503020204020204" pitchFamily="34" charset="-122"/>
              </a:rPr>
              <a:t>链路层</a:t>
            </a:r>
            <a:r>
              <a:rPr lang="zh-CN" altLang="en-US" b="1" dirty="0" smtClean="0">
                <a:solidFill>
                  <a:srgbClr val="C00000"/>
                </a:solidFill>
                <a:latin typeface="微软雅黑" panose="020B0503020204020204" pitchFamily="34" charset="-122"/>
                <a:ea typeface="微软雅黑" panose="020B0503020204020204" pitchFamily="34" charset="-122"/>
              </a:rPr>
              <a:t>。</a:t>
            </a:r>
            <a:endParaRPr lang="en-US" altLang="zh-CN" b="1" dirty="0" smtClean="0">
              <a:solidFill>
                <a:srgbClr val="C00000"/>
              </a:solidFill>
              <a:latin typeface="微软雅黑" panose="020B0503020204020204" pitchFamily="34" charset="-122"/>
              <a:ea typeface="微软雅黑" panose="020B0503020204020204" pitchFamily="34" charset="-122"/>
            </a:endParaRPr>
          </a:p>
          <a:p>
            <a:pPr marL="285750" indent="-285750">
              <a:lnSpc>
                <a:spcPts val="2800"/>
              </a:lnSpc>
              <a:buFont typeface="Wingdings" panose="05000000000000000000" pitchFamily="2" charset="2"/>
              <a:buChar char="l"/>
            </a:pPr>
            <a:r>
              <a:rPr lang="zh-CN" altLang="en-US" b="1" dirty="0" smtClean="0">
                <a:solidFill>
                  <a:srgbClr val="0000FF"/>
                </a:solidFill>
                <a:latin typeface="微软雅黑" panose="020B0503020204020204" pitchFamily="34" charset="-122"/>
                <a:ea typeface="微软雅黑" panose="020B0503020204020204" pitchFamily="34" charset="-122"/>
              </a:rPr>
              <a:t>任务：</a:t>
            </a:r>
            <a:r>
              <a:rPr lang="zh-CN" altLang="en-US" b="1" dirty="0" smtClean="0">
                <a:solidFill>
                  <a:srgbClr val="000066"/>
                </a:solidFill>
                <a:latin typeface="微软雅黑" panose="020B0503020204020204" pitchFamily="34" charset="-122"/>
                <a:ea typeface="微软雅黑" panose="020B0503020204020204" pitchFamily="34" charset="-122"/>
              </a:rPr>
              <a:t>实现两</a:t>
            </a:r>
            <a:r>
              <a:rPr lang="zh-CN" altLang="en-US" b="1" dirty="0">
                <a:solidFill>
                  <a:srgbClr val="000066"/>
                </a:solidFill>
                <a:latin typeface="微软雅黑" panose="020B0503020204020204" pitchFamily="34" charset="-122"/>
                <a:ea typeface="微软雅黑" panose="020B0503020204020204" pitchFamily="34" charset="-122"/>
              </a:rPr>
              <a:t>个</a:t>
            </a:r>
            <a:r>
              <a:rPr lang="zh-CN" altLang="en-US" b="1" dirty="0">
                <a:solidFill>
                  <a:srgbClr val="C00000"/>
                </a:solidFill>
                <a:latin typeface="微软雅黑" panose="020B0503020204020204" pitchFamily="34" charset="-122"/>
                <a:ea typeface="微软雅黑" panose="020B0503020204020204" pitchFamily="34" charset="-122"/>
              </a:rPr>
              <a:t>相邻节点</a:t>
            </a:r>
            <a:r>
              <a:rPr lang="zh-CN" altLang="en-US" b="1" dirty="0" smtClean="0">
                <a:solidFill>
                  <a:srgbClr val="000066"/>
                </a:solidFill>
                <a:latin typeface="微软雅黑" panose="020B0503020204020204" pitchFamily="34" charset="-122"/>
                <a:ea typeface="微软雅黑" panose="020B0503020204020204" pitchFamily="34" charset="-122"/>
              </a:rPr>
              <a:t>之间的</a:t>
            </a:r>
            <a:r>
              <a:rPr lang="zh-CN" altLang="en-US" b="1" dirty="0" smtClean="0">
                <a:solidFill>
                  <a:srgbClr val="C00000"/>
                </a:solidFill>
                <a:latin typeface="微软雅黑" panose="020B0503020204020204" pitchFamily="34" charset="-122"/>
                <a:ea typeface="微软雅黑" panose="020B0503020204020204" pitchFamily="34" charset="-122"/>
              </a:rPr>
              <a:t>可靠通信。</a:t>
            </a:r>
            <a:endParaRPr lang="en-US" altLang="zh-CN" b="1" dirty="0" smtClean="0">
              <a:solidFill>
                <a:srgbClr val="C00000"/>
              </a:solidFill>
              <a:latin typeface="微软雅黑" panose="020B0503020204020204" pitchFamily="34" charset="-122"/>
              <a:ea typeface="微软雅黑" panose="020B0503020204020204" pitchFamily="34" charset="-122"/>
            </a:endParaRPr>
          </a:p>
          <a:p>
            <a:pPr marL="285750" indent="-285750">
              <a:lnSpc>
                <a:spcPts val="2800"/>
              </a:lnSpc>
              <a:buFont typeface="Wingdings" panose="05000000000000000000" pitchFamily="2" charset="2"/>
              <a:buChar char="l"/>
            </a:pPr>
            <a:r>
              <a:rPr lang="zh-CN" altLang="en-US" b="1" dirty="0">
                <a:solidFill>
                  <a:srgbClr val="000066"/>
                </a:solidFill>
                <a:latin typeface="微软雅黑" panose="020B0503020204020204" pitchFamily="34" charset="-122"/>
                <a:ea typeface="微软雅黑" panose="020B0503020204020204" pitchFamily="34" charset="-122"/>
              </a:rPr>
              <a:t>在两个相邻节点间的链路上传送</a:t>
            </a:r>
            <a:r>
              <a:rPr lang="zh-CN" altLang="en-US" b="1" dirty="0">
                <a:solidFill>
                  <a:srgbClr val="C00000"/>
                </a:solidFill>
                <a:latin typeface="微软雅黑" panose="020B0503020204020204" pitchFamily="34" charset="-122"/>
                <a:ea typeface="微软雅黑" panose="020B0503020204020204" pitchFamily="34" charset="-122"/>
              </a:rPr>
              <a:t>帧</a:t>
            </a:r>
            <a:r>
              <a:rPr lang="zh-CN" altLang="en-US" b="1" dirty="0">
                <a:solidFill>
                  <a:srgbClr val="000066"/>
                </a:solidFill>
                <a:latin typeface="微软雅黑" panose="020B0503020204020204" pitchFamily="34" charset="-122"/>
                <a:ea typeface="微软雅黑" panose="020B0503020204020204" pitchFamily="34" charset="-122"/>
              </a:rPr>
              <a:t>（</a:t>
            </a:r>
            <a:r>
              <a:rPr lang="en-US" altLang="zh-CN" b="1" dirty="0">
                <a:solidFill>
                  <a:srgbClr val="000066"/>
                </a:solidFill>
                <a:latin typeface="微软雅黑" panose="020B0503020204020204" pitchFamily="34" charset="-122"/>
                <a:ea typeface="微软雅黑" panose="020B0503020204020204" pitchFamily="34" charset="-122"/>
              </a:rPr>
              <a:t>frame</a:t>
            </a:r>
            <a:r>
              <a:rPr lang="zh-CN" altLang="en-US" b="1" dirty="0">
                <a:solidFill>
                  <a:srgbClr val="000066"/>
                </a:solidFill>
                <a:latin typeface="微软雅黑" panose="020B0503020204020204" pitchFamily="34" charset="-122"/>
                <a:ea typeface="微软雅黑" panose="020B0503020204020204" pitchFamily="34" charset="-122"/>
              </a:rPr>
              <a:t>）。</a:t>
            </a:r>
            <a:endParaRPr lang="en-US" altLang="zh-CN" b="1" dirty="0" smtClean="0">
              <a:solidFill>
                <a:srgbClr val="000066"/>
              </a:solidFill>
              <a:latin typeface="微软雅黑" panose="020B0503020204020204" pitchFamily="34" charset="-122"/>
              <a:ea typeface="微软雅黑" panose="020B0503020204020204" pitchFamily="34" charset="-122"/>
            </a:endParaRPr>
          </a:p>
          <a:p>
            <a:pPr marL="285750" indent="-285750">
              <a:lnSpc>
                <a:spcPts val="2800"/>
              </a:lnSpc>
              <a:buFont typeface="Wingdings" panose="05000000000000000000" pitchFamily="2" charset="2"/>
              <a:buChar char="l"/>
            </a:pPr>
            <a:r>
              <a:rPr lang="zh-CN" altLang="en-US" b="1" dirty="0">
                <a:solidFill>
                  <a:srgbClr val="000066"/>
                </a:solidFill>
                <a:latin typeface="微软雅黑" panose="020B0503020204020204" pitchFamily="34" charset="-122"/>
                <a:ea typeface="微软雅黑" panose="020B0503020204020204" pitchFamily="34" charset="-122"/>
              </a:rPr>
              <a:t>如发现有差错</a:t>
            </a:r>
            <a:r>
              <a:rPr lang="zh-CN" altLang="en-US" b="1" dirty="0" smtClean="0">
                <a:solidFill>
                  <a:srgbClr val="000066"/>
                </a:solidFill>
                <a:latin typeface="微软雅黑" panose="020B0503020204020204" pitchFamily="34" charset="-122"/>
                <a:ea typeface="微软雅黑" panose="020B0503020204020204" pitchFamily="34" charset="-122"/>
              </a:rPr>
              <a:t>，就</a:t>
            </a:r>
            <a:r>
              <a:rPr lang="zh-CN" altLang="en-US" b="1" dirty="0">
                <a:solidFill>
                  <a:srgbClr val="000066"/>
                </a:solidFill>
                <a:latin typeface="微软雅黑" panose="020B0503020204020204" pitchFamily="34" charset="-122"/>
                <a:ea typeface="微软雅黑" panose="020B0503020204020204" pitchFamily="34" charset="-122"/>
              </a:rPr>
              <a:t>简单地</a:t>
            </a:r>
            <a:r>
              <a:rPr lang="zh-CN" altLang="en-US" b="1" dirty="0" smtClean="0">
                <a:solidFill>
                  <a:srgbClr val="C00000"/>
                </a:solidFill>
                <a:latin typeface="微软雅黑" panose="020B0503020204020204" pitchFamily="34" charset="-122"/>
                <a:ea typeface="微软雅黑" panose="020B0503020204020204" pitchFamily="34" charset="-122"/>
              </a:rPr>
              <a:t>丢弃</a:t>
            </a:r>
            <a:r>
              <a:rPr lang="zh-CN" altLang="en-US" b="1" dirty="0" smtClean="0">
                <a:solidFill>
                  <a:srgbClr val="000066"/>
                </a:solidFill>
                <a:latin typeface="微软雅黑" panose="020B0503020204020204" pitchFamily="34" charset="-122"/>
                <a:ea typeface="微软雅黑" panose="020B0503020204020204" pitchFamily="34" charset="-122"/>
              </a:rPr>
              <a:t>出错帧。</a:t>
            </a:r>
            <a:endParaRPr lang="en-US" altLang="zh-CN" b="1" dirty="0" smtClean="0">
              <a:solidFill>
                <a:srgbClr val="000066"/>
              </a:solidFill>
              <a:latin typeface="微软雅黑" panose="020B0503020204020204" pitchFamily="34" charset="-122"/>
              <a:ea typeface="微软雅黑" panose="020B0503020204020204" pitchFamily="34" charset="-122"/>
            </a:endParaRPr>
          </a:p>
          <a:p>
            <a:pPr marL="285750" indent="-285750">
              <a:lnSpc>
                <a:spcPts val="2800"/>
              </a:lnSpc>
              <a:buFont typeface="Wingdings" panose="05000000000000000000" pitchFamily="2" charset="2"/>
              <a:buChar char="l"/>
            </a:pPr>
            <a:r>
              <a:rPr lang="zh-CN" altLang="en-US" b="1" dirty="0" smtClean="0">
                <a:solidFill>
                  <a:srgbClr val="000066"/>
                </a:solidFill>
                <a:latin typeface="微软雅黑" panose="020B0503020204020204" pitchFamily="34" charset="-122"/>
                <a:ea typeface="微软雅黑" panose="020B0503020204020204" pitchFamily="34" charset="-122"/>
              </a:rPr>
              <a:t>如果</a:t>
            </a:r>
            <a:r>
              <a:rPr lang="zh-CN" altLang="en-US" b="1" dirty="0">
                <a:solidFill>
                  <a:srgbClr val="000066"/>
                </a:solidFill>
                <a:latin typeface="微软雅黑" panose="020B0503020204020204" pitchFamily="34" charset="-122"/>
                <a:ea typeface="微软雅黑" panose="020B0503020204020204" pitchFamily="34" charset="-122"/>
              </a:rPr>
              <a:t>需要</a:t>
            </a:r>
            <a:r>
              <a:rPr lang="zh-CN" altLang="en-US" b="1" dirty="0" smtClean="0">
                <a:solidFill>
                  <a:srgbClr val="000066"/>
                </a:solidFill>
                <a:latin typeface="微软雅黑" panose="020B0503020204020204" pitchFamily="34" charset="-122"/>
                <a:ea typeface="微软雅黑" panose="020B0503020204020204" pitchFamily="34" charset="-122"/>
              </a:rPr>
              <a:t>改正出现</a:t>
            </a:r>
            <a:r>
              <a:rPr lang="zh-CN" altLang="en-US" b="1" dirty="0">
                <a:solidFill>
                  <a:srgbClr val="000066"/>
                </a:solidFill>
                <a:latin typeface="微软雅黑" panose="020B0503020204020204" pitchFamily="34" charset="-122"/>
                <a:ea typeface="微软雅黑" panose="020B0503020204020204" pitchFamily="34" charset="-122"/>
              </a:rPr>
              <a:t>的</a:t>
            </a:r>
            <a:r>
              <a:rPr lang="zh-CN" altLang="en-US" b="1" dirty="0" smtClean="0">
                <a:solidFill>
                  <a:srgbClr val="000066"/>
                </a:solidFill>
                <a:latin typeface="微软雅黑" panose="020B0503020204020204" pitchFamily="34" charset="-122"/>
                <a:ea typeface="微软雅黑" panose="020B0503020204020204" pitchFamily="34" charset="-122"/>
              </a:rPr>
              <a:t>差错，就要</a:t>
            </a:r>
            <a:r>
              <a:rPr lang="zh-CN" altLang="en-US" b="1" dirty="0">
                <a:solidFill>
                  <a:srgbClr val="000066"/>
                </a:solidFill>
                <a:latin typeface="微软雅黑" panose="020B0503020204020204" pitchFamily="34" charset="-122"/>
                <a:ea typeface="微软雅黑" panose="020B0503020204020204" pitchFamily="34" charset="-122"/>
              </a:rPr>
              <a:t>采用</a:t>
            </a:r>
            <a:r>
              <a:rPr lang="zh-CN" altLang="en-US" b="1" dirty="0">
                <a:solidFill>
                  <a:srgbClr val="C00000"/>
                </a:solidFill>
                <a:latin typeface="微软雅黑" panose="020B0503020204020204" pitchFamily="34" charset="-122"/>
                <a:ea typeface="微软雅黑" panose="020B0503020204020204" pitchFamily="34" charset="-122"/>
              </a:rPr>
              <a:t>可靠传输协议</a:t>
            </a:r>
            <a:r>
              <a:rPr lang="zh-CN" altLang="en-US" b="1" dirty="0">
                <a:solidFill>
                  <a:srgbClr val="000066"/>
                </a:solidFill>
                <a:latin typeface="微软雅黑" panose="020B0503020204020204" pitchFamily="34" charset="-122"/>
                <a:ea typeface="微软雅黑" panose="020B0503020204020204" pitchFamily="34" charset="-122"/>
              </a:rPr>
              <a:t>来</a:t>
            </a:r>
            <a:r>
              <a:rPr lang="zh-CN" altLang="en-US" b="1" dirty="0">
                <a:solidFill>
                  <a:srgbClr val="C00000"/>
                </a:solidFill>
                <a:latin typeface="微软雅黑" panose="020B0503020204020204" pitchFamily="34" charset="-122"/>
                <a:ea typeface="微软雅黑" panose="020B0503020204020204" pitchFamily="34" charset="-122"/>
              </a:rPr>
              <a:t>纠正</a:t>
            </a:r>
            <a:r>
              <a:rPr lang="zh-CN" altLang="en-US" b="1" dirty="0">
                <a:solidFill>
                  <a:srgbClr val="000066"/>
                </a:solidFill>
                <a:latin typeface="微软雅黑" panose="020B0503020204020204" pitchFamily="34" charset="-122"/>
                <a:ea typeface="微软雅黑" panose="020B0503020204020204" pitchFamily="34" charset="-122"/>
              </a:rPr>
              <a:t>出现的差错。这种方法会使</a:t>
            </a:r>
            <a:r>
              <a:rPr lang="zh-CN" altLang="en-US" b="1" dirty="0" smtClean="0">
                <a:solidFill>
                  <a:srgbClr val="000066"/>
                </a:solidFill>
                <a:latin typeface="微软雅黑" panose="020B0503020204020204" pitchFamily="34" charset="-122"/>
                <a:ea typeface="微软雅黑" panose="020B0503020204020204" pitchFamily="34" charset="-122"/>
              </a:rPr>
              <a:t>数据链路层协议复杂。</a:t>
            </a:r>
            <a:endParaRPr lang="en-US" altLang="zh-CN" b="1" dirty="0" smtClean="0">
              <a:solidFill>
                <a:srgbClr val="000066"/>
              </a:solidFill>
              <a:latin typeface="微软雅黑" panose="020B0503020204020204" pitchFamily="34" charset="-122"/>
              <a:ea typeface="微软雅黑" panose="020B0503020204020204" pitchFamily="34" charset="-122"/>
            </a:endParaRPr>
          </a:p>
          <a:p>
            <a:pPr marL="285750" indent="-285750">
              <a:lnSpc>
                <a:spcPts val="2800"/>
              </a:lnSpc>
              <a:buFont typeface="Wingdings" panose="05000000000000000000" pitchFamily="2" charset="2"/>
              <a:buChar char="l"/>
            </a:pPr>
            <a:endParaRPr lang="zh-CN" altLang="en-US" b="1" dirty="0">
              <a:solidFill>
                <a:srgbClr val="C00000"/>
              </a:solidFill>
              <a:latin typeface="微软雅黑" panose="020B0503020204020204" pitchFamily="34" charset="-122"/>
              <a:ea typeface="微软雅黑" panose="020B0503020204020204" pitchFamily="34" charset="-122"/>
            </a:endParaRPr>
          </a:p>
        </p:txBody>
      </p:sp>
      <p:sp>
        <p:nvSpPr>
          <p:cNvPr id="2" name="文本占位符 1"/>
          <p:cNvSpPr>
            <a:spLocks noGrp="1"/>
          </p:cNvSpPr>
          <p:nvPr>
            <p:ph type="body" sz="quarter" idx="11"/>
          </p:nvPr>
        </p:nvSpPr>
        <p:spPr/>
        <p:txBody>
          <a:bodyPr/>
          <a:lstStyle/>
          <a:p>
            <a:r>
              <a:rPr lang="zh-CN" altLang="en-US" dirty="0"/>
              <a:t>数据链路层的主要功能</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advClick="0" advTm="2000"/>
    </mc:Choice>
    <mc:Fallback>
      <p:transition spd="slow" advClick="0" advTm="2000"/>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46"/>
          <p:cNvSpPr>
            <a:spLocks noChangeArrowheads="1"/>
          </p:cNvSpPr>
          <p:nvPr/>
        </p:nvSpPr>
        <p:spPr bwMode="auto">
          <a:xfrm>
            <a:off x="502921" y="1245016"/>
            <a:ext cx="7927847" cy="30546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eaLnBrk="0" hangingPunct="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将信息字段中出现的每一个 </a:t>
            </a:r>
            <a:r>
              <a:rPr lang="en-US" altLang="zh-CN" sz="2000" b="1" dirty="0">
                <a:latin typeface="微软雅黑" panose="020B0503020204020204" pitchFamily="34" charset="-122"/>
                <a:ea typeface="微软雅黑" panose="020B0503020204020204" pitchFamily="34" charset="-122"/>
              </a:rPr>
              <a:t>0x7E </a:t>
            </a:r>
            <a:r>
              <a:rPr lang="zh-CN" altLang="en-US" sz="2000" b="1" dirty="0">
                <a:latin typeface="微软雅黑" panose="020B0503020204020204" pitchFamily="34" charset="-122"/>
                <a:ea typeface="微软雅黑" panose="020B0503020204020204" pitchFamily="34" charset="-122"/>
              </a:rPr>
              <a:t>字节转变成为 </a:t>
            </a:r>
            <a:r>
              <a:rPr lang="en-US" altLang="zh-CN" sz="2000" b="1" dirty="0">
                <a:latin typeface="微软雅黑" panose="020B0503020204020204" pitchFamily="34" charset="-122"/>
                <a:ea typeface="微软雅黑" panose="020B0503020204020204" pitchFamily="34" charset="-122"/>
              </a:rPr>
              <a:t>2 </a:t>
            </a:r>
            <a:r>
              <a:rPr lang="zh-CN" altLang="en-US" sz="2000" b="1" dirty="0">
                <a:latin typeface="微软雅黑" panose="020B0503020204020204" pitchFamily="34" charset="-122"/>
                <a:ea typeface="微软雅黑" panose="020B0503020204020204" pitchFamily="34" charset="-122"/>
              </a:rPr>
              <a:t>字节序列 </a:t>
            </a:r>
            <a:r>
              <a:rPr lang="en-US" altLang="zh-CN" sz="2000" b="1" dirty="0">
                <a:latin typeface="微软雅黑" panose="020B0503020204020204" pitchFamily="34" charset="-122"/>
                <a:ea typeface="微软雅黑" panose="020B0503020204020204" pitchFamily="34" charset="-122"/>
              </a:rPr>
              <a:t>(0x7D, 0x5E)</a:t>
            </a:r>
            <a:r>
              <a:rPr lang="zh-CN" altLang="en-US" sz="2000" b="1" dirty="0">
                <a:latin typeface="微软雅黑" panose="020B0503020204020204" pitchFamily="34" charset="-122"/>
                <a:ea typeface="微软雅黑" panose="020B0503020204020204" pitchFamily="34" charset="-122"/>
              </a:rPr>
              <a:t>。 </a:t>
            </a:r>
            <a:endParaRPr lang="zh-CN" altLang="en-US" sz="2000" b="1" dirty="0">
              <a:latin typeface="微软雅黑" panose="020B0503020204020204" pitchFamily="34" charset="-122"/>
              <a:ea typeface="微软雅黑" panose="020B0503020204020204" pitchFamily="34" charset="-122"/>
            </a:endParaRPr>
          </a:p>
          <a:p>
            <a:pPr marL="342900" indent="-342900" eaLnBrk="0" hangingPunct="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若信息字段中出现一个 </a:t>
            </a:r>
            <a:r>
              <a:rPr lang="en-US" altLang="zh-CN" sz="2000" b="1" dirty="0">
                <a:latin typeface="微软雅黑" panose="020B0503020204020204" pitchFamily="34" charset="-122"/>
                <a:ea typeface="微软雅黑" panose="020B0503020204020204" pitchFamily="34" charset="-122"/>
              </a:rPr>
              <a:t>0x7D </a:t>
            </a:r>
            <a:r>
              <a:rPr lang="zh-CN" altLang="en-US" sz="2000" b="1" dirty="0">
                <a:latin typeface="微软雅黑" panose="020B0503020204020204" pitchFamily="34" charset="-122"/>
                <a:ea typeface="微软雅黑" panose="020B0503020204020204" pitchFamily="34" charset="-122"/>
              </a:rPr>
              <a:t>的字节</a:t>
            </a:r>
            <a:r>
              <a:rPr lang="en-US" altLang="zh-CN" sz="2000" b="1" dirty="0">
                <a:latin typeface="微软雅黑" panose="020B0503020204020204" pitchFamily="34" charset="-122"/>
                <a:ea typeface="微软雅黑" panose="020B0503020204020204" pitchFamily="34" charset="-122"/>
              </a:rPr>
              <a:t>, </a:t>
            </a:r>
            <a:r>
              <a:rPr lang="zh-CN" altLang="en-US" sz="2000" b="1" dirty="0">
                <a:latin typeface="微软雅黑" panose="020B0503020204020204" pitchFamily="34" charset="-122"/>
                <a:ea typeface="微软雅黑" panose="020B0503020204020204" pitchFamily="34" charset="-122"/>
              </a:rPr>
              <a:t>则将其转变成为 </a:t>
            </a:r>
            <a:r>
              <a:rPr lang="en-US" altLang="zh-CN" sz="2000" b="1" dirty="0">
                <a:latin typeface="微软雅黑" panose="020B0503020204020204" pitchFamily="34" charset="-122"/>
                <a:ea typeface="微软雅黑" panose="020B0503020204020204" pitchFamily="34" charset="-122"/>
              </a:rPr>
              <a:t>2 </a:t>
            </a:r>
            <a:r>
              <a:rPr lang="zh-CN" altLang="en-US" sz="2000" b="1" dirty="0">
                <a:latin typeface="微软雅黑" panose="020B0503020204020204" pitchFamily="34" charset="-122"/>
                <a:ea typeface="微软雅黑" panose="020B0503020204020204" pitchFamily="34" charset="-122"/>
              </a:rPr>
              <a:t>字节序列 </a:t>
            </a:r>
            <a:r>
              <a:rPr lang="en-US" altLang="zh-CN" sz="2000" b="1" dirty="0">
                <a:latin typeface="微软雅黑" panose="020B0503020204020204" pitchFamily="34" charset="-122"/>
                <a:ea typeface="微软雅黑" panose="020B0503020204020204" pitchFamily="34" charset="-122"/>
              </a:rPr>
              <a:t>(0x7D, 0x5D)</a:t>
            </a:r>
            <a:r>
              <a:rPr lang="zh-CN" altLang="en-US" sz="2000" b="1" dirty="0">
                <a:latin typeface="微软雅黑" panose="020B0503020204020204" pitchFamily="34" charset="-122"/>
                <a:ea typeface="微软雅黑" panose="020B0503020204020204" pitchFamily="34" charset="-122"/>
              </a:rPr>
              <a:t>。</a:t>
            </a:r>
            <a:endParaRPr lang="zh-CN" altLang="en-US" sz="2000" b="1" dirty="0">
              <a:latin typeface="微软雅黑" panose="020B0503020204020204" pitchFamily="34" charset="-122"/>
              <a:ea typeface="微软雅黑" panose="020B0503020204020204" pitchFamily="34" charset="-122"/>
            </a:endParaRPr>
          </a:p>
          <a:p>
            <a:pPr marL="342900" indent="-342900" eaLnBrk="0" hangingPunct="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若信息字段中出现 </a:t>
            </a:r>
            <a:r>
              <a:rPr lang="en-US" altLang="zh-CN" sz="2000" b="1" dirty="0">
                <a:latin typeface="微软雅黑" panose="020B0503020204020204" pitchFamily="34" charset="-122"/>
                <a:ea typeface="微软雅黑" panose="020B0503020204020204" pitchFamily="34" charset="-122"/>
              </a:rPr>
              <a:t>ASCII </a:t>
            </a:r>
            <a:r>
              <a:rPr lang="zh-CN" altLang="en-US" sz="2000" b="1" dirty="0">
                <a:latin typeface="微软雅黑" panose="020B0503020204020204" pitchFamily="34" charset="-122"/>
                <a:ea typeface="微软雅黑" panose="020B0503020204020204" pitchFamily="34" charset="-122"/>
              </a:rPr>
              <a:t>码的控制字符（即数值小于 </a:t>
            </a:r>
            <a:r>
              <a:rPr lang="en-US" altLang="zh-CN" sz="2000" b="1" dirty="0">
                <a:latin typeface="微软雅黑" panose="020B0503020204020204" pitchFamily="34" charset="-122"/>
                <a:ea typeface="微软雅黑" panose="020B0503020204020204" pitchFamily="34" charset="-122"/>
              </a:rPr>
              <a:t>0x20 </a:t>
            </a:r>
            <a:r>
              <a:rPr lang="zh-CN" altLang="en-US" sz="2000" b="1" dirty="0">
                <a:latin typeface="微软雅黑" panose="020B0503020204020204" pitchFamily="34" charset="-122"/>
                <a:ea typeface="微软雅黑" panose="020B0503020204020204" pitchFamily="34" charset="-122"/>
              </a:rPr>
              <a:t>的字符），则在该字符前面要加入一个 </a:t>
            </a:r>
            <a:r>
              <a:rPr lang="en-US" altLang="zh-CN" sz="2000" b="1" dirty="0">
                <a:latin typeface="微软雅黑" panose="020B0503020204020204" pitchFamily="34" charset="-122"/>
                <a:ea typeface="微软雅黑" panose="020B0503020204020204" pitchFamily="34" charset="-122"/>
              </a:rPr>
              <a:t>0x7D </a:t>
            </a:r>
            <a:r>
              <a:rPr lang="zh-CN" altLang="en-US" sz="2000" b="1" dirty="0">
                <a:latin typeface="微软雅黑" panose="020B0503020204020204" pitchFamily="34" charset="-122"/>
                <a:ea typeface="微软雅黑" panose="020B0503020204020204" pitchFamily="34" charset="-122"/>
              </a:rPr>
              <a:t>字节，同时将该字符的编码加以改变。 </a:t>
            </a:r>
            <a:endParaRPr lang="zh-CN" altLang="en-US" sz="2000" b="1" dirty="0">
              <a:latin typeface="微软雅黑" panose="020B0503020204020204" pitchFamily="34" charset="-122"/>
              <a:ea typeface="微软雅黑" panose="020B0503020204020204" pitchFamily="34" charset="-122"/>
            </a:endParaRPr>
          </a:p>
        </p:txBody>
      </p:sp>
      <p:sp>
        <p:nvSpPr>
          <p:cNvPr id="3" name="AutoShape 5"/>
          <p:cNvSpPr>
            <a:spLocks noChangeArrowheads="1"/>
          </p:cNvSpPr>
          <p:nvPr/>
        </p:nvSpPr>
        <p:spPr bwMode="auto">
          <a:xfrm>
            <a:off x="502921" y="840304"/>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 name="Rectangle 6"/>
          <p:cNvSpPr>
            <a:spLocks noChangeArrowheads="1"/>
          </p:cNvSpPr>
          <p:nvPr/>
        </p:nvSpPr>
        <p:spPr bwMode="auto">
          <a:xfrm>
            <a:off x="3777449" y="817214"/>
            <a:ext cx="1579245" cy="3987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anose="020B0503020204020204" pitchFamily="34" charset="-122"/>
                <a:ea typeface="微软雅黑" panose="020B0503020204020204" pitchFamily="34" charset="-122"/>
              </a:rPr>
              <a:t>2. </a:t>
            </a:r>
            <a:r>
              <a:rPr lang="zh-CN" altLang="en-US" sz="2000" b="1" dirty="0">
                <a:solidFill>
                  <a:schemeClr val="bg1"/>
                </a:solidFill>
                <a:latin typeface="微软雅黑" panose="020B0503020204020204" pitchFamily="34" charset="-122"/>
                <a:ea typeface="微软雅黑" panose="020B0503020204020204" pitchFamily="34" charset="-122"/>
              </a:rPr>
              <a:t>字节填充 </a:t>
            </a:r>
            <a:endParaRPr lang="fr-FR" altLang="zh-CN" sz="20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Tm="2000"/>
    </mc:Choice>
    <mc:Fallback>
      <p:transition spd="slow" advTm="2000"/>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5"/>
          <p:cNvSpPr>
            <a:spLocks noChangeArrowheads="1"/>
          </p:cNvSpPr>
          <p:nvPr/>
        </p:nvSpPr>
        <p:spPr bwMode="auto">
          <a:xfrm>
            <a:off x="502921" y="624172"/>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 name="Rectangle 6"/>
          <p:cNvSpPr>
            <a:spLocks noChangeArrowheads="1"/>
          </p:cNvSpPr>
          <p:nvPr/>
        </p:nvSpPr>
        <p:spPr bwMode="auto">
          <a:xfrm>
            <a:off x="3768616" y="601082"/>
            <a:ext cx="1596912"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smtClean="0">
                <a:solidFill>
                  <a:schemeClr val="bg1"/>
                </a:solidFill>
                <a:latin typeface="微软雅黑" panose="020B0503020204020204" pitchFamily="34" charset="-122"/>
                <a:ea typeface="微软雅黑" panose="020B0503020204020204" pitchFamily="34" charset="-122"/>
              </a:rPr>
              <a:t>2. </a:t>
            </a:r>
            <a:r>
              <a:rPr lang="zh-CN" altLang="en-US" sz="2000" b="1" dirty="0" smtClean="0">
                <a:solidFill>
                  <a:schemeClr val="bg1"/>
                </a:solidFill>
                <a:latin typeface="微软雅黑" panose="020B0503020204020204" pitchFamily="34" charset="-122"/>
                <a:ea typeface="微软雅黑" panose="020B0503020204020204" pitchFamily="34" charset="-122"/>
              </a:rPr>
              <a:t>字节</a:t>
            </a:r>
            <a:r>
              <a:rPr lang="zh-CN" altLang="en-US" sz="2000" b="1" dirty="0">
                <a:solidFill>
                  <a:schemeClr val="bg1"/>
                </a:solidFill>
                <a:latin typeface="微软雅黑" panose="020B0503020204020204" pitchFamily="34" charset="-122"/>
                <a:ea typeface="微软雅黑" panose="020B0503020204020204" pitchFamily="34" charset="-122"/>
              </a:rPr>
              <a:t>填充 </a:t>
            </a:r>
            <a:endParaRPr lang="fr-FR" altLang="zh-CN" sz="2000" b="1" dirty="0">
              <a:solidFill>
                <a:schemeClr val="bg1"/>
              </a:solidFill>
              <a:latin typeface="微软雅黑" panose="020B0503020204020204" pitchFamily="34" charset="-122"/>
              <a:ea typeface="微软雅黑" panose="020B0503020204020204" pitchFamily="34" charset="-122"/>
            </a:endParaRPr>
          </a:p>
        </p:txBody>
      </p:sp>
      <p:sp>
        <p:nvSpPr>
          <p:cNvPr id="5" name="圆角矩形 4"/>
          <p:cNvSpPr/>
          <p:nvPr/>
        </p:nvSpPr>
        <p:spPr>
          <a:xfrm>
            <a:off x="314037" y="1047278"/>
            <a:ext cx="8469746" cy="2846769"/>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CC6600"/>
              </a:solidFill>
            </a:endParaRPr>
          </a:p>
        </p:txBody>
      </p:sp>
      <p:grpSp>
        <p:nvGrpSpPr>
          <p:cNvPr id="66" name="组合 65"/>
          <p:cNvGrpSpPr/>
          <p:nvPr/>
        </p:nvGrpSpPr>
        <p:grpSpPr>
          <a:xfrm>
            <a:off x="495556" y="1157904"/>
            <a:ext cx="8112133" cy="2703849"/>
            <a:chOff x="495556" y="1290912"/>
            <a:chExt cx="8112133" cy="2703849"/>
          </a:xfrm>
        </p:grpSpPr>
        <p:sp>
          <p:nvSpPr>
            <p:cNvPr id="7" name="Rectangle 4"/>
            <p:cNvSpPr>
              <a:spLocks noChangeArrowheads="1"/>
            </p:cNvSpPr>
            <p:nvPr/>
          </p:nvSpPr>
          <p:spPr bwMode="auto">
            <a:xfrm>
              <a:off x="498721" y="2942896"/>
              <a:ext cx="383211" cy="353734"/>
            </a:xfrm>
            <a:prstGeom prst="rect">
              <a:avLst/>
            </a:prstGeom>
            <a:solidFill>
              <a:srgbClr val="0000CC"/>
            </a:solidFill>
            <a:ln w="12700">
              <a:solidFill>
                <a:schemeClr val="tx1"/>
              </a:solidFill>
              <a:miter lim="800000"/>
            </a:ln>
            <a:effectLst/>
          </p:spPr>
          <p:txBody>
            <a:bodyPr wrap="none" anchor="ctr"/>
            <a:lstStyle/>
            <a:p>
              <a:pPr algn="ctr"/>
              <a:r>
                <a:rPr kumimoji="1" lang="en-US" altLang="zh-CN" sz="1200" b="1" dirty="0" smtClean="0">
                  <a:solidFill>
                    <a:schemeClr val="bg1"/>
                  </a:solidFill>
                  <a:latin typeface="微软雅黑" panose="020B0503020204020204" pitchFamily="34" charset="-122"/>
                  <a:ea typeface="微软雅黑" panose="020B0503020204020204" pitchFamily="34" charset="-122"/>
                </a:rPr>
                <a:t>7E</a:t>
              </a:r>
              <a:endParaRPr kumimoji="1" lang="en-US" altLang="zh-CN" sz="1200" b="1" dirty="0">
                <a:solidFill>
                  <a:schemeClr val="bg1"/>
                </a:solidFill>
                <a:latin typeface="微软雅黑" panose="020B0503020204020204" pitchFamily="34" charset="-122"/>
                <a:ea typeface="微软雅黑" panose="020B0503020204020204" pitchFamily="34" charset="-122"/>
              </a:endParaRPr>
            </a:p>
          </p:txBody>
        </p:sp>
        <p:sp>
          <p:nvSpPr>
            <p:cNvPr id="8" name="Freeform 5"/>
            <p:cNvSpPr/>
            <p:nvPr/>
          </p:nvSpPr>
          <p:spPr bwMode="auto">
            <a:xfrm>
              <a:off x="6159348" y="2176474"/>
              <a:ext cx="1277371" cy="766423"/>
            </a:xfrm>
            <a:custGeom>
              <a:avLst/>
              <a:gdLst>
                <a:gd name="T0" fmla="*/ 671 w 960"/>
                <a:gd name="T1" fmla="*/ 624 h 624"/>
                <a:gd name="T2" fmla="*/ 960 w 960"/>
                <a:gd name="T3" fmla="*/ 624 h 624"/>
                <a:gd name="T4" fmla="*/ 288 w 960"/>
                <a:gd name="T5" fmla="*/ 0 h 624"/>
                <a:gd name="T6" fmla="*/ 0 w 960"/>
                <a:gd name="T7" fmla="*/ 0 h 624"/>
              </a:gdLst>
              <a:ahLst/>
              <a:cxnLst>
                <a:cxn ang="0">
                  <a:pos x="T0" y="T1"/>
                </a:cxn>
                <a:cxn ang="0">
                  <a:pos x="T2" y="T3"/>
                </a:cxn>
                <a:cxn ang="0">
                  <a:pos x="T4" y="T5"/>
                </a:cxn>
                <a:cxn ang="0">
                  <a:pos x="T6" y="T7"/>
                </a:cxn>
              </a:cxnLst>
              <a:rect l="0" t="0" r="r" b="b"/>
              <a:pathLst>
                <a:path w="960" h="624">
                  <a:moveTo>
                    <a:pt x="671" y="624"/>
                  </a:moveTo>
                  <a:lnTo>
                    <a:pt x="960" y="624"/>
                  </a:lnTo>
                  <a:lnTo>
                    <a:pt x="288" y="0"/>
                  </a:lnTo>
                  <a:lnTo>
                    <a:pt x="0" y="0"/>
                  </a:lnTo>
                </a:path>
              </a:pathLst>
            </a:custGeom>
            <a:solidFill>
              <a:srgbClr val="99FFCC"/>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anose="020B0503020204020204" pitchFamily="34" charset="-122"/>
                <a:ea typeface="微软雅黑" panose="020B0503020204020204" pitchFamily="34" charset="-122"/>
              </a:endParaRPr>
            </a:p>
          </p:txBody>
        </p:sp>
        <p:sp>
          <p:nvSpPr>
            <p:cNvPr id="9" name="Freeform 6"/>
            <p:cNvSpPr/>
            <p:nvPr/>
          </p:nvSpPr>
          <p:spPr bwMode="auto">
            <a:xfrm>
              <a:off x="5065600" y="2176474"/>
              <a:ext cx="902143" cy="773792"/>
            </a:xfrm>
            <a:custGeom>
              <a:avLst/>
              <a:gdLst>
                <a:gd name="T0" fmla="*/ 386 w 678"/>
                <a:gd name="T1" fmla="*/ 621 h 630"/>
                <a:gd name="T2" fmla="*/ 678 w 678"/>
                <a:gd name="T3" fmla="*/ 630 h 630"/>
                <a:gd name="T4" fmla="*/ 288 w 678"/>
                <a:gd name="T5" fmla="*/ 0 h 630"/>
                <a:gd name="T6" fmla="*/ 0 w 678"/>
                <a:gd name="T7" fmla="*/ 0 h 630"/>
              </a:gdLst>
              <a:ahLst/>
              <a:cxnLst>
                <a:cxn ang="0">
                  <a:pos x="T0" y="T1"/>
                </a:cxn>
                <a:cxn ang="0">
                  <a:pos x="T2" y="T3"/>
                </a:cxn>
                <a:cxn ang="0">
                  <a:pos x="T4" y="T5"/>
                </a:cxn>
                <a:cxn ang="0">
                  <a:pos x="T6" y="T7"/>
                </a:cxn>
              </a:cxnLst>
              <a:rect l="0" t="0" r="r" b="b"/>
              <a:pathLst>
                <a:path w="678" h="630">
                  <a:moveTo>
                    <a:pt x="386" y="621"/>
                  </a:moveTo>
                  <a:lnTo>
                    <a:pt x="678" y="630"/>
                  </a:lnTo>
                  <a:lnTo>
                    <a:pt x="288" y="0"/>
                  </a:lnTo>
                  <a:lnTo>
                    <a:pt x="0" y="0"/>
                  </a:lnTo>
                </a:path>
              </a:pathLst>
            </a:custGeom>
            <a:solidFill>
              <a:srgbClr val="99FFCC"/>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anose="020B0503020204020204" pitchFamily="34" charset="-122"/>
                <a:ea typeface="微软雅黑" panose="020B0503020204020204" pitchFamily="34" charset="-122"/>
              </a:endParaRPr>
            </a:p>
          </p:txBody>
        </p:sp>
        <p:sp>
          <p:nvSpPr>
            <p:cNvPr id="10" name="Freeform 7"/>
            <p:cNvSpPr/>
            <p:nvPr/>
          </p:nvSpPr>
          <p:spPr bwMode="auto">
            <a:xfrm>
              <a:off x="3796213" y="2176474"/>
              <a:ext cx="502965" cy="766423"/>
            </a:xfrm>
            <a:custGeom>
              <a:avLst/>
              <a:gdLst>
                <a:gd name="T0" fmla="*/ 92 w 378"/>
                <a:gd name="T1" fmla="*/ 624 h 624"/>
                <a:gd name="T2" fmla="*/ 378 w 378"/>
                <a:gd name="T3" fmla="*/ 624 h 624"/>
                <a:gd name="T4" fmla="*/ 288 w 378"/>
                <a:gd name="T5" fmla="*/ 0 h 624"/>
                <a:gd name="T6" fmla="*/ 0 w 378"/>
                <a:gd name="T7" fmla="*/ 0 h 624"/>
              </a:gdLst>
              <a:ahLst/>
              <a:cxnLst>
                <a:cxn ang="0">
                  <a:pos x="T0" y="T1"/>
                </a:cxn>
                <a:cxn ang="0">
                  <a:pos x="T2" y="T3"/>
                </a:cxn>
                <a:cxn ang="0">
                  <a:pos x="T4" y="T5"/>
                </a:cxn>
                <a:cxn ang="0">
                  <a:pos x="T6" y="T7"/>
                </a:cxn>
              </a:cxnLst>
              <a:rect l="0" t="0" r="r" b="b"/>
              <a:pathLst>
                <a:path w="378" h="624">
                  <a:moveTo>
                    <a:pt x="92" y="624"/>
                  </a:moveTo>
                  <a:lnTo>
                    <a:pt x="378" y="624"/>
                  </a:lnTo>
                  <a:lnTo>
                    <a:pt x="288" y="0"/>
                  </a:lnTo>
                  <a:lnTo>
                    <a:pt x="0" y="0"/>
                  </a:lnTo>
                </a:path>
              </a:pathLst>
            </a:custGeom>
            <a:solidFill>
              <a:srgbClr val="99FFCC"/>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anose="020B0503020204020204" pitchFamily="34" charset="-122"/>
                <a:ea typeface="微软雅黑" panose="020B0503020204020204" pitchFamily="34" charset="-122"/>
              </a:endParaRPr>
            </a:p>
          </p:txBody>
        </p:sp>
        <p:sp>
          <p:nvSpPr>
            <p:cNvPr id="11" name="Freeform 8"/>
            <p:cNvSpPr/>
            <p:nvPr/>
          </p:nvSpPr>
          <p:spPr bwMode="auto">
            <a:xfrm>
              <a:off x="2389775" y="2176474"/>
              <a:ext cx="640015" cy="766423"/>
            </a:xfrm>
            <a:custGeom>
              <a:avLst/>
              <a:gdLst>
                <a:gd name="T0" fmla="*/ 0 w 481"/>
                <a:gd name="T1" fmla="*/ 621 h 624"/>
                <a:gd name="T2" fmla="*/ 289 w 481"/>
                <a:gd name="T3" fmla="*/ 624 h 624"/>
                <a:gd name="T4" fmla="*/ 481 w 481"/>
                <a:gd name="T5" fmla="*/ 0 h 624"/>
                <a:gd name="T6" fmla="*/ 193 w 481"/>
                <a:gd name="T7" fmla="*/ 0 h 624"/>
              </a:gdLst>
              <a:ahLst/>
              <a:cxnLst>
                <a:cxn ang="0">
                  <a:pos x="T0" y="T1"/>
                </a:cxn>
                <a:cxn ang="0">
                  <a:pos x="T2" y="T3"/>
                </a:cxn>
                <a:cxn ang="0">
                  <a:pos x="T4" y="T5"/>
                </a:cxn>
                <a:cxn ang="0">
                  <a:pos x="T6" y="T7"/>
                </a:cxn>
              </a:cxnLst>
              <a:rect l="0" t="0" r="r" b="b"/>
              <a:pathLst>
                <a:path w="481" h="624">
                  <a:moveTo>
                    <a:pt x="0" y="621"/>
                  </a:moveTo>
                  <a:lnTo>
                    <a:pt x="289" y="624"/>
                  </a:lnTo>
                  <a:lnTo>
                    <a:pt x="481" y="0"/>
                  </a:lnTo>
                  <a:lnTo>
                    <a:pt x="193" y="0"/>
                  </a:lnTo>
                </a:path>
              </a:pathLst>
            </a:custGeom>
            <a:solidFill>
              <a:srgbClr val="99FFCC"/>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anose="020B0503020204020204" pitchFamily="34" charset="-122"/>
                <a:ea typeface="微软雅黑" panose="020B0503020204020204" pitchFamily="34" charset="-122"/>
              </a:endParaRPr>
            </a:p>
          </p:txBody>
        </p:sp>
        <p:sp>
          <p:nvSpPr>
            <p:cNvPr id="12" name="Rectangle 9"/>
            <p:cNvSpPr>
              <a:spLocks noChangeArrowheads="1"/>
            </p:cNvSpPr>
            <p:nvPr/>
          </p:nvSpPr>
          <p:spPr bwMode="auto">
            <a:xfrm>
              <a:off x="1149932" y="1822740"/>
              <a:ext cx="383211" cy="353734"/>
            </a:xfrm>
            <a:prstGeom prst="rect">
              <a:avLst/>
            </a:prstGeom>
            <a:solidFill>
              <a:srgbClr val="0000CC"/>
            </a:solidFill>
            <a:ln w="12700">
              <a:solidFill>
                <a:schemeClr val="tx1"/>
              </a:solidFill>
              <a:miter lim="800000"/>
            </a:ln>
            <a:effectLst/>
          </p:spPr>
          <p:txBody>
            <a:bodyPr wrap="none" anchor="ctr"/>
            <a:lstStyle/>
            <a:p>
              <a:pPr algn="ctr"/>
              <a:r>
                <a:rPr kumimoji="1" lang="en-US" altLang="zh-CN" sz="1200" b="1" dirty="0" smtClean="0">
                  <a:solidFill>
                    <a:schemeClr val="bg1"/>
                  </a:solidFill>
                  <a:latin typeface="微软雅黑" panose="020B0503020204020204" pitchFamily="34" charset="-122"/>
                  <a:ea typeface="微软雅黑" panose="020B0503020204020204" pitchFamily="34" charset="-122"/>
                </a:rPr>
                <a:t>7E</a:t>
              </a:r>
              <a:endParaRPr kumimoji="1" lang="en-US" altLang="zh-CN" sz="1200" b="1" dirty="0">
                <a:solidFill>
                  <a:schemeClr val="bg1"/>
                </a:solidFill>
                <a:latin typeface="微软雅黑" panose="020B0503020204020204" pitchFamily="34" charset="-122"/>
                <a:ea typeface="微软雅黑" panose="020B0503020204020204" pitchFamily="34" charset="-122"/>
              </a:endParaRPr>
            </a:p>
          </p:txBody>
        </p:sp>
        <p:sp>
          <p:nvSpPr>
            <p:cNvPr id="13" name="Rectangle 10"/>
            <p:cNvSpPr>
              <a:spLocks noChangeArrowheads="1"/>
            </p:cNvSpPr>
            <p:nvPr/>
          </p:nvSpPr>
          <p:spPr bwMode="auto">
            <a:xfrm>
              <a:off x="2071762" y="1822740"/>
              <a:ext cx="5045615" cy="353734"/>
            </a:xfrm>
            <a:prstGeom prst="rect">
              <a:avLst/>
            </a:prstGeom>
            <a:solidFill>
              <a:srgbClr val="00FFFF"/>
            </a:solidFill>
            <a:ln w="12700">
              <a:solidFill>
                <a:schemeClr val="tx1"/>
              </a:solidFill>
              <a:miter lim="800000"/>
            </a:ln>
            <a:effectLst/>
          </p:spPr>
          <p:txBody>
            <a:bodyPr wrap="none" anchor="ctr"/>
            <a:lstStyle/>
            <a:p>
              <a:endParaRPr lang="zh-CN" altLang="en-US" sz="1200" b="1">
                <a:solidFill>
                  <a:srgbClr val="000099"/>
                </a:solidFill>
                <a:latin typeface="微软雅黑" panose="020B0503020204020204" pitchFamily="34" charset="-122"/>
                <a:ea typeface="微软雅黑" panose="020B0503020204020204" pitchFamily="34" charset="-122"/>
              </a:endParaRPr>
            </a:p>
          </p:txBody>
        </p:sp>
        <p:sp>
          <p:nvSpPr>
            <p:cNvPr id="14" name="Rectangle 11"/>
            <p:cNvSpPr>
              <a:spLocks noChangeArrowheads="1"/>
            </p:cNvSpPr>
            <p:nvPr/>
          </p:nvSpPr>
          <p:spPr bwMode="auto">
            <a:xfrm>
              <a:off x="2646578" y="1822740"/>
              <a:ext cx="383211" cy="353734"/>
            </a:xfrm>
            <a:prstGeom prst="rect">
              <a:avLst/>
            </a:prstGeom>
            <a:solidFill>
              <a:srgbClr val="CC00CC"/>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200" b="1" dirty="0" smtClean="0">
                  <a:solidFill>
                    <a:schemeClr val="bg1"/>
                  </a:solidFill>
                  <a:latin typeface="微软雅黑" panose="020B0503020204020204" pitchFamily="34" charset="-122"/>
                  <a:ea typeface="微软雅黑" panose="020B0503020204020204" pitchFamily="34" charset="-122"/>
                </a:rPr>
                <a:t>7E</a:t>
              </a:r>
              <a:endParaRPr kumimoji="1" lang="en-US" altLang="zh-CN" sz="1200" b="1" dirty="0">
                <a:solidFill>
                  <a:schemeClr val="bg1"/>
                </a:solidFill>
                <a:latin typeface="微软雅黑" panose="020B0503020204020204" pitchFamily="34" charset="-122"/>
                <a:ea typeface="微软雅黑" panose="020B0503020204020204" pitchFamily="34" charset="-122"/>
              </a:endParaRPr>
            </a:p>
          </p:txBody>
        </p:sp>
        <p:sp>
          <p:nvSpPr>
            <p:cNvPr id="15" name="Rectangle 12"/>
            <p:cNvSpPr>
              <a:spLocks noChangeArrowheads="1"/>
            </p:cNvSpPr>
            <p:nvPr/>
          </p:nvSpPr>
          <p:spPr bwMode="auto">
            <a:xfrm>
              <a:off x="6159348" y="1822740"/>
              <a:ext cx="383211" cy="353734"/>
            </a:xfrm>
            <a:prstGeom prst="rect">
              <a:avLst/>
            </a:prstGeom>
            <a:solidFill>
              <a:srgbClr val="CC00CC"/>
            </a:solidFill>
            <a:ln w="12700" algn="ctr">
              <a:solidFill>
                <a:schemeClr val="tx1"/>
              </a:solidFill>
              <a:miter lim="800000"/>
            </a:ln>
            <a:effectLst/>
          </p:spPr>
          <p:txBody>
            <a:bodyPr wrap="none" anchor="ctr"/>
            <a:lstStyle/>
            <a:p>
              <a:pPr algn="ctr"/>
              <a:r>
                <a:rPr kumimoji="1" lang="en-US" altLang="zh-CN" sz="1200" b="1" dirty="0" smtClean="0">
                  <a:solidFill>
                    <a:schemeClr val="bg1"/>
                  </a:solidFill>
                  <a:latin typeface="微软雅黑" panose="020B0503020204020204" pitchFamily="34" charset="-122"/>
                  <a:ea typeface="微软雅黑" panose="020B0503020204020204" pitchFamily="34" charset="-122"/>
                </a:rPr>
                <a:t>7E</a:t>
              </a:r>
              <a:endParaRPr kumimoji="1" lang="en-US" altLang="zh-CN" sz="1200" b="1" dirty="0">
                <a:solidFill>
                  <a:schemeClr val="bg1"/>
                </a:solidFill>
                <a:latin typeface="微软雅黑" panose="020B0503020204020204" pitchFamily="34" charset="-122"/>
                <a:ea typeface="微软雅黑" panose="020B0503020204020204" pitchFamily="34" charset="-122"/>
              </a:endParaRPr>
            </a:p>
          </p:txBody>
        </p:sp>
        <p:sp>
          <p:nvSpPr>
            <p:cNvPr id="16" name="Rectangle 14"/>
            <p:cNvSpPr>
              <a:spLocks noChangeArrowheads="1"/>
            </p:cNvSpPr>
            <p:nvPr/>
          </p:nvSpPr>
          <p:spPr bwMode="auto">
            <a:xfrm>
              <a:off x="5073583" y="1822740"/>
              <a:ext cx="383211" cy="353734"/>
            </a:xfrm>
            <a:prstGeom prst="rect">
              <a:avLst/>
            </a:prstGeom>
            <a:solidFill>
              <a:srgbClr val="006600"/>
            </a:solidFill>
            <a:ln w="12700"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200" b="1" dirty="0" smtClean="0">
                  <a:solidFill>
                    <a:schemeClr val="bg1"/>
                  </a:solidFill>
                  <a:latin typeface="微软雅黑" panose="020B0503020204020204" pitchFamily="34" charset="-122"/>
                  <a:ea typeface="微软雅黑" panose="020B0503020204020204" pitchFamily="34" charset="-122"/>
                </a:rPr>
                <a:t>03</a:t>
              </a:r>
              <a:endParaRPr kumimoji="1" lang="en-US" altLang="zh-CN" sz="1200" b="1" dirty="0">
                <a:solidFill>
                  <a:schemeClr val="bg1"/>
                </a:solidFill>
                <a:latin typeface="微软雅黑" panose="020B0503020204020204" pitchFamily="34" charset="-122"/>
                <a:ea typeface="微软雅黑" panose="020B0503020204020204" pitchFamily="34" charset="-122"/>
              </a:endParaRPr>
            </a:p>
          </p:txBody>
        </p:sp>
        <p:sp>
          <p:nvSpPr>
            <p:cNvPr id="17" name="Rectangle 15"/>
            <p:cNvSpPr>
              <a:spLocks noChangeArrowheads="1"/>
            </p:cNvSpPr>
            <p:nvPr/>
          </p:nvSpPr>
          <p:spPr bwMode="auto">
            <a:xfrm>
              <a:off x="1533142" y="2942896"/>
              <a:ext cx="6478393" cy="353734"/>
            </a:xfrm>
            <a:prstGeom prst="rect">
              <a:avLst/>
            </a:prstGeom>
            <a:solidFill>
              <a:srgbClr val="00FFFF"/>
            </a:solidFill>
            <a:ln w="12700">
              <a:solidFill>
                <a:schemeClr val="tx1"/>
              </a:solidFill>
              <a:miter lim="800000"/>
            </a:ln>
            <a:effectLst/>
          </p:spPr>
          <p:txBody>
            <a:bodyPr wrap="none" anchor="ctr"/>
            <a:lstStyle/>
            <a:p>
              <a:endParaRPr lang="zh-CN" altLang="en-US" sz="1200" b="1">
                <a:solidFill>
                  <a:srgbClr val="000099"/>
                </a:solidFill>
                <a:latin typeface="微软雅黑" panose="020B0503020204020204" pitchFamily="34" charset="-122"/>
                <a:ea typeface="微软雅黑" panose="020B0503020204020204" pitchFamily="34" charset="-122"/>
              </a:endParaRPr>
            </a:p>
          </p:txBody>
        </p:sp>
        <p:sp>
          <p:nvSpPr>
            <p:cNvPr id="18" name="Rectangle 16"/>
            <p:cNvSpPr>
              <a:spLocks noChangeArrowheads="1"/>
            </p:cNvSpPr>
            <p:nvPr/>
          </p:nvSpPr>
          <p:spPr bwMode="auto">
            <a:xfrm>
              <a:off x="2007893" y="2942896"/>
              <a:ext cx="383211" cy="353734"/>
            </a:xfrm>
            <a:prstGeom prst="rect">
              <a:avLst/>
            </a:prstGeom>
            <a:solidFill>
              <a:srgbClr val="006600"/>
            </a:solidFill>
            <a:ln w="12700"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200" b="1" dirty="0" smtClean="0">
                  <a:solidFill>
                    <a:schemeClr val="bg1"/>
                  </a:solidFill>
                  <a:latin typeface="微软雅黑" panose="020B0503020204020204" pitchFamily="34" charset="-122"/>
                  <a:ea typeface="微软雅黑" panose="020B0503020204020204" pitchFamily="34" charset="-122"/>
                </a:rPr>
                <a:t>7D</a:t>
              </a:r>
              <a:endParaRPr kumimoji="1" lang="en-US" altLang="zh-CN" sz="1200" b="1" dirty="0">
                <a:solidFill>
                  <a:schemeClr val="bg1"/>
                </a:solidFill>
                <a:latin typeface="微软雅黑" panose="020B0503020204020204" pitchFamily="34" charset="-122"/>
                <a:ea typeface="微软雅黑" panose="020B0503020204020204" pitchFamily="34" charset="-122"/>
              </a:endParaRPr>
            </a:p>
          </p:txBody>
        </p:sp>
        <p:sp>
          <p:nvSpPr>
            <p:cNvPr id="19" name="Rectangle 17"/>
            <p:cNvSpPr>
              <a:spLocks noChangeArrowheads="1"/>
            </p:cNvSpPr>
            <p:nvPr/>
          </p:nvSpPr>
          <p:spPr bwMode="auto">
            <a:xfrm>
              <a:off x="2391104" y="2942896"/>
              <a:ext cx="383211" cy="353734"/>
            </a:xfrm>
            <a:prstGeom prst="rect">
              <a:avLst/>
            </a:prstGeom>
            <a:solidFill>
              <a:srgbClr val="CC00CC"/>
            </a:solidFill>
            <a:ln w="12700"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200" b="1" dirty="0" smtClean="0">
                  <a:solidFill>
                    <a:schemeClr val="bg1"/>
                  </a:solidFill>
                  <a:latin typeface="微软雅黑" panose="020B0503020204020204" pitchFamily="34" charset="-122"/>
                  <a:ea typeface="微软雅黑" panose="020B0503020204020204" pitchFamily="34" charset="-122"/>
                </a:rPr>
                <a:t>5E</a:t>
              </a:r>
              <a:endParaRPr kumimoji="1" lang="en-US" altLang="zh-CN" sz="1200" b="1" dirty="0">
                <a:solidFill>
                  <a:schemeClr val="bg1"/>
                </a:solidFill>
                <a:latin typeface="微软雅黑" panose="020B0503020204020204" pitchFamily="34" charset="-122"/>
                <a:ea typeface="微软雅黑" panose="020B0503020204020204" pitchFamily="34" charset="-122"/>
              </a:endParaRPr>
            </a:p>
          </p:txBody>
        </p:sp>
        <p:sp>
          <p:nvSpPr>
            <p:cNvPr id="20" name="Rectangle 18"/>
            <p:cNvSpPr>
              <a:spLocks noChangeArrowheads="1"/>
            </p:cNvSpPr>
            <p:nvPr/>
          </p:nvSpPr>
          <p:spPr bwMode="auto">
            <a:xfrm>
              <a:off x="3540738" y="2942896"/>
              <a:ext cx="383211" cy="353734"/>
            </a:xfrm>
            <a:prstGeom prst="rect">
              <a:avLst/>
            </a:prstGeom>
            <a:solidFill>
              <a:srgbClr val="006600"/>
            </a:solidFill>
            <a:ln w="12700"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200" b="1" dirty="0" smtClean="0">
                  <a:solidFill>
                    <a:schemeClr val="bg1"/>
                  </a:solidFill>
                  <a:latin typeface="微软雅黑" panose="020B0503020204020204" pitchFamily="34" charset="-122"/>
                  <a:ea typeface="微软雅黑" panose="020B0503020204020204" pitchFamily="34" charset="-122"/>
                </a:rPr>
                <a:t>7D</a:t>
              </a:r>
              <a:endParaRPr kumimoji="1" lang="en-US" altLang="zh-CN" sz="1200" b="1" dirty="0">
                <a:solidFill>
                  <a:schemeClr val="bg1"/>
                </a:solidFill>
                <a:latin typeface="微软雅黑" panose="020B0503020204020204" pitchFamily="34" charset="-122"/>
                <a:ea typeface="微软雅黑" panose="020B0503020204020204" pitchFamily="34" charset="-122"/>
              </a:endParaRPr>
            </a:p>
          </p:txBody>
        </p:sp>
        <p:sp>
          <p:nvSpPr>
            <p:cNvPr id="21" name="Rectangle 19"/>
            <p:cNvSpPr>
              <a:spLocks noChangeArrowheads="1"/>
            </p:cNvSpPr>
            <p:nvPr/>
          </p:nvSpPr>
          <p:spPr bwMode="auto">
            <a:xfrm>
              <a:off x="3923949" y="2942896"/>
              <a:ext cx="383211" cy="353734"/>
            </a:xfrm>
            <a:prstGeom prst="rect">
              <a:avLst/>
            </a:prstGeom>
            <a:solidFill>
              <a:srgbClr val="0070C0"/>
            </a:solidFill>
            <a:ln w="12700"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200" b="1" dirty="0" smtClean="0">
                  <a:solidFill>
                    <a:schemeClr val="bg1"/>
                  </a:solidFill>
                  <a:latin typeface="微软雅黑" panose="020B0503020204020204" pitchFamily="34" charset="-122"/>
                  <a:ea typeface="微软雅黑" panose="020B0503020204020204" pitchFamily="34" charset="-122"/>
                </a:rPr>
                <a:t>5D</a:t>
              </a:r>
              <a:endParaRPr kumimoji="1" lang="en-US" altLang="zh-CN" sz="1200" b="1" dirty="0">
                <a:solidFill>
                  <a:schemeClr val="bg1"/>
                </a:solidFill>
                <a:latin typeface="微软雅黑" panose="020B0503020204020204" pitchFamily="34" charset="-122"/>
                <a:ea typeface="微软雅黑" panose="020B0503020204020204" pitchFamily="34" charset="-122"/>
              </a:endParaRPr>
            </a:p>
          </p:txBody>
        </p:sp>
        <p:sp>
          <p:nvSpPr>
            <p:cNvPr id="22" name="Rectangle 20"/>
            <p:cNvSpPr>
              <a:spLocks noChangeArrowheads="1"/>
            </p:cNvSpPr>
            <p:nvPr/>
          </p:nvSpPr>
          <p:spPr bwMode="auto">
            <a:xfrm>
              <a:off x="5201320" y="2942896"/>
              <a:ext cx="383211" cy="353734"/>
            </a:xfrm>
            <a:prstGeom prst="rect">
              <a:avLst/>
            </a:prstGeom>
            <a:solidFill>
              <a:srgbClr val="006600"/>
            </a:solidFill>
            <a:ln w="12700"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200" b="1" dirty="0" smtClean="0">
                  <a:solidFill>
                    <a:schemeClr val="bg1"/>
                  </a:solidFill>
                  <a:latin typeface="微软雅黑" panose="020B0503020204020204" pitchFamily="34" charset="-122"/>
                  <a:ea typeface="微软雅黑" panose="020B0503020204020204" pitchFamily="34" charset="-122"/>
                </a:rPr>
                <a:t>7D</a:t>
              </a:r>
              <a:endParaRPr kumimoji="1" lang="en-US" altLang="zh-CN" sz="1200" b="1" dirty="0">
                <a:solidFill>
                  <a:schemeClr val="bg1"/>
                </a:solidFill>
                <a:latin typeface="微软雅黑" panose="020B0503020204020204" pitchFamily="34" charset="-122"/>
                <a:ea typeface="微软雅黑" panose="020B0503020204020204" pitchFamily="34" charset="-122"/>
              </a:endParaRPr>
            </a:p>
          </p:txBody>
        </p:sp>
        <p:sp>
          <p:nvSpPr>
            <p:cNvPr id="23" name="Rectangle 21"/>
            <p:cNvSpPr>
              <a:spLocks noChangeArrowheads="1"/>
            </p:cNvSpPr>
            <p:nvPr/>
          </p:nvSpPr>
          <p:spPr bwMode="auto">
            <a:xfrm>
              <a:off x="5584531" y="2942896"/>
              <a:ext cx="383211" cy="353734"/>
            </a:xfrm>
            <a:prstGeom prst="rect">
              <a:avLst/>
            </a:prstGeom>
            <a:solidFill>
              <a:srgbClr val="CC6600"/>
            </a:solidFill>
            <a:ln w="12700"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200" b="1" dirty="0" smtClean="0">
                  <a:solidFill>
                    <a:schemeClr val="bg1"/>
                  </a:solidFill>
                  <a:latin typeface="微软雅黑" panose="020B0503020204020204" pitchFamily="34" charset="-122"/>
                  <a:ea typeface="微软雅黑" panose="020B0503020204020204" pitchFamily="34" charset="-122"/>
                </a:rPr>
                <a:t>23</a:t>
              </a:r>
              <a:endParaRPr kumimoji="1" lang="en-US" altLang="zh-CN" sz="1200" b="1" dirty="0">
                <a:solidFill>
                  <a:schemeClr val="bg1"/>
                </a:solidFill>
                <a:latin typeface="微软雅黑" panose="020B0503020204020204" pitchFamily="34" charset="-122"/>
                <a:ea typeface="微软雅黑" panose="020B0503020204020204" pitchFamily="34" charset="-122"/>
              </a:endParaRPr>
            </a:p>
          </p:txBody>
        </p:sp>
        <p:sp>
          <p:nvSpPr>
            <p:cNvPr id="24" name="Rectangle 22"/>
            <p:cNvSpPr>
              <a:spLocks noChangeArrowheads="1"/>
            </p:cNvSpPr>
            <p:nvPr/>
          </p:nvSpPr>
          <p:spPr bwMode="auto">
            <a:xfrm>
              <a:off x="6670296" y="2942896"/>
              <a:ext cx="383211" cy="353734"/>
            </a:xfrm>
            <a:prstGeom prst="rect">
              <a:avLst/>
            </a:prstGeom>
            <a:solidFill>
              <a:srgbClr val="006600"/>
            </a:solidFill>
            <a:ln w="12700" algn="ctr">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200" b="1" dirty="0" smtClean="0">
                  <a:solidFill>
                    <a:schemeClr val="bg1"/>
                  </a:solidFill>
                  <a:latin typeface="微软雅黑" panose="020B0503020204020204" pitchFamily="34" charset="-122"/>
                  <a:ea typeface="微软雅黑" panose="020B0503020204020204" pitchFamily="34" charset="-122"/>
                </a:rPr>
                <a:t>7D</a:t>
              </a:r>
              <a:endParaRPr kumimoji="1" lang="en-US" altLang="zh-CN" sz="1200" b="1" dirty="0">
                <a:solidFill>
                  <a:schemeClr val="bg1"/>
                </a:solidFill>
                <a:latin typeface="微软雅黑" panose="020B0503020204020204" pitchFamily="34" charset="-122"/>
                <a:ea typeface="微软雅黑" panose="020B0503020204020204" pitchFamily="34" charset="-122"/>
              </a:endParaRPr>
            </a:p>
          </p:txBody>
        </p:sp>
        <p:sp>
          <p:nvSpPr>
            <p:cNvPr id="25" name="Rectangle 23"/>
            <p:cNvSpPr>
              <a:spLocks noChangeArrowheads="1"/>
            </p:cNvSpPr>
            <p:nvPr/>
          </p:nvSpPr>
          <p:spPr bwMode="auto">
            <a:xfrm>
              <a:off x="7053508" y="2942896"/>
              <a:ext cx="383211" cy="353734"/>
            </a:xfrm>
            <a:prstGeom prst="rect">
              <a:avLst/>
            </a:prstGeom>
            <a:solidFill>
              <a:srgbClr val="CC00CC"/>
            </a:solidFill>
            <a:ln w="12700" algn="ctr">
              <a:solidFill>
                <a:schemeClr val="tx1"/>
              </a:solidFill>
              <a:miter lim="800000"/>
            </a:ln>
            <a:effectLst/>
          </p:spPr>
          <p:txBody>
            <a:bodyPr wrap="none" anchor="ctr"/>
            <a:lstStyle/>
            <a:p>
              <a:pPr algn="ctr"/>
              <a:r>
                <a:rPr kumimoji="1" lang="en-US" altLang="zh-CN" sz="1200" b="1" dirty="0" smtClean="0">
                  <a:solidFill>
                    <a:schemeClr val="bg1"/>
                  </a:solidFill>
                  <a:latin typeface="微软雅黑" panose="020B0503020204020204" pitchFamily="34" charset="-122"/>
                  <a:ea typeface="微软雅黑" panose="020B0503020204020204" pitchFamily="34" charset="-122"/>
                </a:rPr>
                <a:t>5E</a:t>
              </a:r>
              <a:endParaRPr kumimoji="1" lang="en-US" altLang="zh-CN" sz="1200" b="1" dirty="0">
                <a:solidFill>
                  <a:schemeClr val="bg1"/>
                </a:solidFill>
                <a:latin typeface="微软雅黑" panose="020B0503020204020204" pitchFamily="34" charset="-122"/>
                <a:ea typeface="微软雅黑" panose="020B0503020204020204" pitchFamily="34" charset="-122"/>
              </a:endParaRPr>
            </a:p>
          </p:txBody>
        </p:sp>
        <p:sp>
          <p:nvSpPr>
            <p:cNvPr id="26" name="Freeform 24"/>
            <p:cNvSpPr/>
            <p:nvPr/>
          </p:nvSpPr>
          <p:spPr bwMode="auto">
            <a:xfrm>
              <a:off x="2389775" y="2176474"/>
              <a:ext cx="256804" cy="770107"/>
            </a:xfrm>
            <a:custGeom>
              <a:avLst/>
              <a:gdLst>
                <a:gd name="T0" fmla="*/ 193 w 193"/>
                <a:gd name="T1" fmla="*/ 0 h 627"/>
                <a:gd name="T2" fmla="*/ 0 w 193"/>
                <a:gd name="T3" fmla="*/ 627 h 627"/>
              </a:gdLst>
              <a:ahLst/>
              <a:cxnLst>
                <a:cxn ang="0">
                  <a:pos x="T0" y="T1"/>
                </a:cxn>
                <a:cxn ang="0">
                  <a:pos x="T2" y="T3"/>
                </a:cxn>
              </a:cxnLst>
              <a:rect l="0" t="0" r="r" b="b"/>
              <a:pathLst>
                <a:path w="193" h="627">
                  <a:moveTo>
                    <a:pt x="193" y="0"/>
                  </a:moveTo>
                  <a:lnTo>
                    <a:pt x="0" y="627"/>
                  </a:lnTo>
                </a:path>
              </a:pathLst>
            </a:custGeom>
            <a:noFill/>
            <a:ln w="12700">
              <a:solidFill>
                <a:schemeClr val="tx1"/>
              </a:solidFill>
              <a:prstDash val="dash"/>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anose="020B0503020204020204" pitchFamily="34" charset="-122"/>
                <a:ea typeface="微软雅黑" panose="020B0503020204020204" pitchFamily="34" charset="-122"/>
              </a:endParaRPr>
            </a:p>
          </p:txBody>
        </p:sp>
        <p:sp>
          <p:nvSpPr>
            <p:cNvPr id="27" name="Line 25"/>
            <p:cNvSpPr>
              <a:spLocks noChangeShapeType="1"/>
            </p:cNvSpPr>
            <p:nvPr/>
          </p:nvSpPr>
          <p:spPr bwMode="auto">
            <a:xfrm flipH="1">
              <a:off x="2774315" y="2176474"/>
              <a:ext cx="255474" cy="766423"/>
            </a:xfrm>
            <a:prstGeom prst="line">
              <a:avLst/>
            </a:prstGeom>
            <a:noFill/>
            <a:ln w="12700">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anose="020B0503020204020204" pitchFamily="34" charset="-122"/>
                <a:ea typeface="微软雅黑" panose="020B0503020204020204" pitchFamily="34" charset="-122"/>
              </a:endParaRPr>
            </a:p>
          </p:txBody>
        </p:sp>
        <p:sp>
          <p:nvSpPr>
            <p:cNvPr id="28" name="Line 26"/>
            <p:cNvSpPr>
              <a:spLocks noChangeShapeType="1"/>
            </p:cNvSpPr>
            <p:nvPr/>
          </p:nvSpPr>
          <p:spPr bwMode="auto">
            <a:xfrm>
              <a:off x="3796213" y="2176474"/>
              <a:ext cx="119753" cy="766423"/>
            </a:xfrm>
            <a:prstGeom prst="line">
              <a:avLst/>
            </a:prstGeom>
            <a:noFill/>
            <a:ln w="12700">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anose="020B0503020204020204" pitchFamily="34" charset="-122"/>
                <a:ea typeface="微软雅黑" panose="020B0503020204020204" pitchFamily="34" charset="-122"/>
              </a:endParaRPr>
            </a:p>
          </p:txBody>
        </p:sp>
        <p:sp>
          <p:nvSpPr>
            <p:cNvPr id="29" name="Line 27"/>
            <p:cNvSpPr>
              <a:spLocks noChangeShapeType="1"/>
            </p:cNvSpPr>
            <p:nvPr/>
          </p:nvSpPr>
          <p:spPr bwMode="auto">
            <a:xfrm>
              <a:off x="4179423" y="2176474"/>
              <a:ext cx="127737" cy="766423"/>
            </a:xfrm>
            <a:prstGeom prst="line">
              <a:avLst/>
            </a:prstGeom>
            <a:noFill/>
            <a:ln w="12700">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anose="020B0503020204020204" pitchFamily="34" charset="-122"/>
                <a:ea typeface="微软雅黑" panose="020B0503020204020204" pitchFamily="34" charset="-122"/>
              </a:endParaRPr>
            </a:p>
          </p:txBody>
        </p:sp>
        <p:sp>
          <p:nvSpPr>
            <p:cNvPr id="30" name="Freeform 28"/>
            <p:cNvSpPr/>
            <p:nvPr/>
          </p:nvSpPr>
          <p:spPr bwMode="auto">
            <a:xfrm>
              <a:off x="5073583" y="2176474"/>
              <a:ext cx="505626" cy="770107"/>
            </a:xfrm>
            <a:custGeom>
              <a:avLst/>
              <a:gdLst>
                <a:gd name="T0" fmla="*/ 0 w 380"/>
                <a:gd name="T1" fmla="*/ 0 h 627"/>
                <a:gd name="T2" fmla="*/ 380 w 380"/>
                <a:gd name="T3" fmla="*/ 627 h 627"/>
              </a:gdLst>
              <a:ahLst/>
              <a:cxnLst>
                <a:cxn ang="0">
                  <a:pos x="T0" y="T1"/>
                </a:cxn>
                <a:cxn ang="0">
                  <a:pos x="T2" y="T3"/>
                </a:cxn>
              </a:cxnLst>
              <a:rect l="0" t="0" r="r" b="b"/>
              <a:pathLst>
                <a:path w="380" h="627">
                  <a:moveTo>
                    <a:pt x="0" y="0"/>
                  </a:moveTo>
                  <a:lnTo>
                    <a:pt x="380" y="627"/>
                  </a:lnTo>
                </a:path>
              </a:pathLst>
            </a:custGeom>
            <a:noFill/>
            <a:ln w="12700">
              <a:solidFill>
                <a:schemeClr val="tx1"/>
              </a:solidFill>
              <a:prstDash val="dash"/>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anose="020B0503020204020204" pitchFamily="34" charset="-122"/>
                <a:ea typeface="微软雅黑" panose="020B0503020204020204" pitchFamily="34" charset="-122"/>
              </a:endParaRPr>
            </a:p>
          </p:txBody>
        </p:sp>
        <p:sp>
          <p:nvSpPr>
            <p:cNvPr id="31" name="Line 29"/>
            <p:cNvSpPr>
              <a:spLocks noChangeShapeType="1"/>
            </p:cNvSpPr>
            <p:nvPr/>
          </p:nvSpPr>
          <p:spPr bwMode="auto">
            <a:xfrm>
              <a:off x="5456794" y="2176474"/>
              <a:ext cx="510948" cy="766423"/>
            </a:xfrm>
            <a:prstGeom prst="line">
              <a:avLst/>
            </a:prstGeom>
            <a:noFill/>
            <a:ln w="12700">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anose="020B0503020204020204" pitchFamily="34" charset="-122"/>
                <a:ea typeface="微软雅黑" panose="020B0503020204020204" pitchFamily="34" charset="-122"/>
              </a:endParaRPr>
            </a:p>
          </p:txBody>
        </p:sp>
        <p:sp>
          <p:nvSpPr>
            <p:cNvPr id="32" name="Freeform 30"/>
            <p:cNvSpPr/>
            <p:nvPr/>
          </p:nvSpPr>
          <p:spPr bwMode="auto">
            <a:xfrm>
              <a:off x="6159348" y="2176474"/>
              <a:ext cx="888837" cy="762738"/>
            </a:xfrm>
            <a:custGeom>
              <a:avLst/>
              <a:gdLst>
                <a:gd name="T0" fmla="*/ 0 w 668"/>
                <a:gd name="T1" fmla="*/ 0 h 621"/>
                <a:gd name="T2" fmla="*/ 668 w 668"/>
                <a:gd name="T3" fmla="*/ 621 h 621"/>
              </a:gdLst>
              <a:ahLst/>
              <a:cxnLst>
                <a:cxn ang="0">
                  <a:pos x="T0" y="T1"/>
                </a:cxn>
                <a:cxn ang="0">
                  <a:pos x="T2" y="T3"/>
                </a:cxn>
              </a:cxnLst>
              <a:rect l="0" t="0" r="r" b="b"/>
              <a:pathLst>
                <a:path w="668" h="621">
                  <a:moveTo>
                    <a:pt x="0" y="0"/>
                  </a:moveTo>
                  <a:lnTo>
                    <a:pt x="668" y="621"/>
                  </a:lnTo>
                </a:path>
              </a:pathLst>
            </a:custGeom>
            <a:noFill/>
            <a:ln w="12700">
              <a:solidFill>
                <a:schemeClr val="tx1"/>
              </a:solidFill>
              <a:prstDash val="dash"/>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anose="020B0503020204020204" pitchFamily="34" charset="-122"/>
                <a:ea typeface="微软雅黑" panose="020B0503020204020204" pitchFamily="34" charset="-122"/>
              </a:endParaRPr>
            </a:p>
          </p:txBody>
        </p:sp>
        <p:sp>
          <p:nvSpPr>
            <p:cNvPr id="33" name="Line 31"/>
            <p:cNvSpPr>
              <a:spLocks noChangeShapeType="1"/>
            </p:cNvSpPr>
            <p:nvPr/>
          </p:nvSpPr>
          <p:spPr bwMode="auto">
            <a:xfrm>
              <a:off x="6542559" y="2176474"/>
              <a:ext cx="894160" cy="766423"/>
            </a:xfrm>
            <a:prstGeom prst="line">
              <a:avLst/>
            </a:prstGeom>
            <a:noFill/>
            <a:ln w="12700">
              <a:solidFill>
                <a:schemeClr val="tx1"/>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anose="020B0503020204020204" pitchFamily="34" charset="-122"/>
                <a:ea typeface="微软雅黑" panose="020B0503020204020204" pitchFamily="34" charset="-122"/>
              </a:endParaRPr>
            </a:p>
          </p:txBody>
        </p:sp>
        <p:sp>
          <p:nvSpPr>
            <p:cNvPr id="34" name="Line 32"/>
            <p:cNvSpPr>
              <a:spLocks noChangeShapeType="1"/>
            </p:cNvSpPr>
            <p:nvPr/>
          </p:nvSpPr>
          <p:spPr bwMode="auto">
            <a:xfrm>
              <a:off x="2239758" y="1636247"/>
              <a:ext cx="4871477" cy="0"/>
            </a:xfrm>
            <a:prstGeom prst="line">
              <a:avLst/>
            </a:prstGeom>
            <a:noFill/>
            <a:ln w="12700">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anose="020B0503020204020204" pitchFamily="34" charset="-122"/>
                <a:ea typeface="微软雅黑" panose="020B0503020204020204" pitchFamily="34" charset="-122"/>
              </a:endParaRPr>
            </a:p>
          </p:txBody>
        </p:sp>
        <p:sp>
          <p:nvSpPr>
            <p:cNvPr id="35" name="Text Box 33"/>
            <p:cNvSpPr txBox="1">
              <a:spLocks noChangeArrowheads="1"/>
            </p:cNvSpPr>
            <p:nvPr/>
          </p:nvSpPr>
          <p:spPr bwMode="auto">
            <a:xfrm>
              <a:off x="4252102" y="1377674"/>
              <a:ext cx="800219" cy="276999"/>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200" b="1" dirty="0">
                  <a:solidFill>
                    <a:srgbClr val="0000FF"/>
                  </a:solidFill>
                  <a:latin typeface="微软雅黑" panose="020B0503020204020204" pitchFamily="34" charset="-122"/>
                  <a:ea typeface="微软雅黑" panose="020B0503020204020204" pitchFamily="34" charset="-122"/>
                </a:rPr>
                <a:t>原始数据</a:t>
              </a:r>
              <a:endParaRPr kumimoji="1" lang="zh-CN" altLang="en-US" sz="1200" b="1" dirty="0">
                <a:solidFill>
                  <a:srgbClr val="0000FF"/>
                </a:solidFill>
                <a:latin typeface="微软雅黑" panose="020B0503020204020204" pitchFamily="34" charset="-122"/>
                <a:ea typeface="微软雅黑" panose="020B0503020204020204" pitchFamily="34" charset="-122"/>
              </a:endParaRPr>
            </a:p>
          </p:txBody>
        </p:sp>
        <p:sp>
          <p:nvSpPr>
            <p:cNvPr id="36" name="Line 34"/>
            <p:cNvSpPr>
              <a:spLocks noChangeShapeType="1"/>
            </p:cNvSpPr>
            <p:nvPr/>
          </p:nvSpPr>
          <p:spPr bwMode="auto">
            <a:xfrm>
              <a:off x="1533142" y="3680233"/>
              <a:ext cx="6478393" cy="0"/>
            </a:xfrm>
            <a:prstGeom prst="line">
              <a:avLst/>
            </a:prstGeom>
            <a:noFill/>
            <a:ln w="12700">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anose="020B0503020204020204" pitchFamily="34" charset="-122"/>
                <a:ea typeface="微软雅黑" panose="020B0503020204020204" pitchFamily="34" charset="-122"/>
              </a:endParaRPr>
            </a:p>
          </p:txBody>
        </p:sp>
        <p:sp>
          <p:nvSpPr>
            <p:cNvPr id="37" name="Rectangle 35"/>
            <p:cNvSpPr>
              <a:spLocks noChangeArrowheads="1"/>
            </p:cNvSpPr>
            <p:nvPr/>
          </p:nvSpPr>
          <p:spPr bwMode="auto">
            <a:xfrm>
              <a:off x="8224478" y="2942896"/>
              <a:ext cx="383211" cy="353734"/>
            </a:xfrm>
            <a:prstGeom prst="rect">
              <a:avLst/>
            </a:prstGeom>
            <a:solidFill>
              <a:srgbClr val="0000CC"/>
            </a:solidFill>
            <a:ln w="12700">
              <a:solidFill>
                <a:schemeClr val="tx1"/>
              </a:solidFill>
              <a:miter lim="800000"/>
            </a:ln>
            <a:effectLst/>
          </p:spPr>
          <p:txBody>
            <a:bodyPr wrap="none" anchor="ctr"/>
            <a:lstStyle/>
            <a:p>
              <a:pPr algn="ctr"/>
              <a:r>
                <a:rPr kumimoji="1" lang="en-US" altLang="zh-CN" sz="1200" b="1" dirty="0" smtClean="0">
                  <a:solidFill>
                    <a:schemeClr val="bg1"/>
                  </a:solidFill>
                  <a:latin typeface="微软雅黑" panose="020B0503020204020204" pitchFamily="34" charset="-122"/>
                  <a:ea typeface="微软雅黑" panose="020B0503020204020204" pitchFamily="34" charset="-122"/>
                </a:rPr>
                <a:t>7E</a:t>
              </a:r>
              <a:endParaRPr kumimoji="1" lang="en-US" altLang="zh-CN" sz="1200" b="1" dirty="0">
                <a:solidFill>
                  <a:schemeClr val="bg1"/>
                </a:solidFill>
                <a:latin typeface="微软雅黑" panose="020B0503020204020204" pitchFamily="34" charset="-122"/>
                <a:ea typeface="微软雅黑" panose="020B0503020204020204" pitchFamily="34" charset="-122"/>
              </a:endParaRPr>
            </a:p>
          </p:txBody>
        </p:sp>
        <p:sp>
          <p:nvSpPr>
            <p:cNvPr id="38" name="Rectangle 36"/>
            <p:cNvSpPr>
              <a:spLocks noChangeArrowheads="1"/>
            </p:cNvSpPr>
            <p:nvPr/>
          </p:nvSpPr>
          <p:spPr bwMode="auto">
            <a:xfrm>
              <a:off x="7355370" y="1822740"/>
              <a:ext cx="383211" cy="353734"/>
            </a:xfrm>
            <a:prstGeom prst="rect">
              <a:avLst/>
            </a:prstGeom>
            <a:solidFill>
              <a:srgbClr val="0000CC"/>
            </a:solidFill>
            <a:ln w="12700">
              <a:solidFill>
                <a:schemeClr val="tx1"/>
              </a:solidFill>
              <a:miter lim="800000"/>
            </a:ln>
            <a:effectLst/>
          </p:spPr>
          <p:txBody>
            <a:bodyPr wrap="none" anchor="ctr"/>
            <a:lstStyle/>
            <a:p>
              <a:pPr algn="ctr"/>
              <a:r>
                <a:rPr kumimoji="1" lang="en-US" altLang="zh-CN" sz="1200" b="1" dirty="0" smtClean="0">
                  <a:solidFill>
                    <a:schemeClr val="bg1"/>
                  </a:solidFill>
                  <a:latin typeface="微软雅黑" panose="020B0503020204020204" pitchFamily="34" charset="-122"/>
                  <a:ea typeface="微软雅黑" panose="020B0503020204020204" pitchFamily="34" charset="-122"/>
                </a:rPr>
                <a:t>7E</a:t>
              </a:r>
              <a:endParaRPr kumimoji="1" lang="en-US" altLang="zh-CN" sz="1200" b="1" dirty="0">
                <a:solidFill>
                  <a:schemeClr val="bg1"/>
                </a:solidFill>
                <a:latin typeface="微软雅黑" panose="020B0503020204020204" pitchFamily="34" charset="-122"/>
                <a:ea typeface="微软雅黑" panose="020B0503020204020204" pitchFamily="34" charset="-122"/>
              </a:endParaRPr>
            </a:p>
          </p:txBody>
        </p:sp>
        <p:sp>
          <p:nvSpPr>
            <p:cNvPr id="39" name="Text Box 37"/>
            <p:cNvSpPr txBox="1">
              <a:spLocks noChangeArrowheads="1"/>
            </p:cNvSpPr>
            <p:nvPr/>
          </p:nvSpPr>
          <p:spPr bwMode="auto">
            <a:xfrm>
              <a:off x="3192087" y="3656207"/>
              <a:ext cx="3062059" cy="338554"/>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r>
                <a:rPr kumimoji="1" lang="zh-CN" altLang="en-US" sz="1600" b="1" dirty="0">
                  <a:solidFill>
                    <a:srgbClr val="000099"/>
                  </a:solidFill>
                  <a:latin typeface="微软雅黑" panose="020B0503020204020204" pitchFamily="34" charset="-122"/>
                  <a:ea typeface="微软雅黑" panose="020B0503020204020204" pitchFamily="34" charset="-122"/>
                </a:rPr>
                <a:t>经过字节填充后发送的数据</a:t>
              </a:r>
              <a:endParaRPr kumimoji="1" lang="zh-CN" altLang="en-US" sz="1600" b="1" dirty="0">
                <a:solidFill>
                  <a:srgbClr val="000099"/>
                </a:solidFill>
                <a:latin typeface="微软雅黑" panose="020B0503020204020204" pitchFamily="34" charset="-122"/>
                <a:ea typeface="微软雅黑" panose="020B0503020204020204" pitchFamily="34" charset="-122"/>
              </a:endParaRPr>
            </a:p>
          </p:txBody>
        </p:sp>
        <p:sp>
          <p:nvSpPr>
            <p:cNvPr id="44" name="Line 42"/>
            <p:cNvSpPr>
              <a:spLocks noChangeShapeType="1"/>
            </p:cNvSpPr>
            <p:nvPr/>
          </p:nvSpPr>
          <p:spPr bwMode="auto">
            <a:xfrm flipV="1">
              <a:off x="529696" y="3306456"/>
              <a:ext cx="0" cy="275126"/>
            </a:xfrm>
            <a:prstGeom prst="line">
              <a:avLst/>
            </a:prstGeom>
            <a:noFill/>
            <a:ln w="38100">
              <a:solidFill>
                <a:srgbClr val="FF00FF"/>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anose="020B0503020204020204" pitchFamily="34" charset="-122"/>
                <a:ea typeface="微软雅黑" panose="020B0503020204020204" pitchFamily="34" charset="-122"/>
              </a:endParaRPr>
            </a:p>
          </p:txBody>
        </p:sp>
        <p:sp>
          <p:nvSpPr>
            <p:cNvPr id="45" name="Text Box 43"/>
            <p:cNvSpPr txBox="1">
              <a:spLocks noChangeArrowheads="1"/>
            </p:cNvSpPr>
            <p:nvPr/>
          </p:nvSpPr>
          <p:spPr bwMode="auto">
            <a:xfrm>
              <a:off x="495556" y="3468016"/>
              <a:ext cx="846979" cy="27699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kumimoji="1" lang="zh-CN" altLang="en-US" sz="1200" b="1" dirty="0" smtClean="0">
                  <a:latin typeface="微软雅黑" panose="020B0503020204020204" pitchFamily="34" charset="-122"/>
                  <a:ea typeface="微软雅黑" panose="020B0503020204020204" pitchFamily="34" charset="-122"/>
                </a:rPr>
                <a:t>发送在</a:t>
              </a:r>
              <a:r>
                <a:rPr kumimoji="1" lang="zh-CN" altLang="en-US" sz="1200" b="1" dirty="0">
                  <a:latin typeface="微软雅黑" panose="020B0503020204020204" pitchFamily="34" charset="-122"/>
                  <a:ea typeface="微软雅黑" panose="020B0503020204020204" pitchFamily="34" charset="-122"/>
                </a:rPr>
                <a:t>前</a:t>
              </a:r>
              <a:endParaRPr kumimoji="1" lang="zh-CN" altLang="en-US" sz="1200" b="1" dirty="0">
                <a:latin typeface="微软雅黑" panose="020B0503020204020204" pitchFamily="34" charset="-122"/>
                <a:ea typeface="微软雅黑" panose="020B0503020204020204" pitchFamily="34" charset="-122"/>
              </a:endParaRPr>
            </a:p>
          </p:txBody>
        </p:sp>
        <p:sp>
          <p:nvSpPr>
            <p:cNvPr id="46" name="Line 44"/>
            <p:cNvSpPr>
              <a:spLocks noChangeShapeType="1"/>
            </p:cNvSpPr>
            <p:nvPr/>
          </p:nvSpPr>
          <p:spPr bwMode="auto">
            <a:xfrm>
              <a:off x="1360166" y="1567266"/>
              <a:ext cx="0" cy="235822"/>
            </a:xfrm>
            <a:prstGeom prst="line">
              <a:avLst/>
            </a:prstGeom>
            <a:noFill/>
            <a:ln w="12700">
              <a:solidFill>
                <a:schemeClr val="tx1"/>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anose="020B0503020204020204" pitchFamily="34" charset="-122"/>
                <a:ea typeface="微软雅黑" panose="020B0503020204020204" pitchFamily="34" charset="-122"/>
              </a:endParaRPr>
            </a:p>
          </p:txBody>
        </p:sp>
        <p:sp>
          <p:nvSpPr>
            <p:cNvPr id="47" name="Text Box 45"/>
            <p:cNvSpPr txBox="1">
              <a:spLocks noChangeArrowheads="1"/>
            </p:cNvSpPr>
            <p:nvPr/>
          </p:nvSpPr>
          <p:spPr bwMode="auto">
            <a:xfrm>
              <a:off x="975625" y="1290912"/>
              <a:ext cx="800219" cy="27699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200" b="1" dirty="0">
                  <a:latin typeface="微软雅黑" panose="020B0503020204020204" pitchFamily="34" charset="-122"/>
                  <a:ea typeface="微软雅黑" panose="020B0503020204020204" pitchFamily="34" charset="-122"/>
                </a:rPr>
                <a:t>帧开始符</a:t>
              </a:r>
              <a:endParaRPr kumimoji="1" lang="zh-CN" altLang="en-US" sz="1200" b="1" dirty="0">
                <a:latin typeface="微软雅黑" panose="020B0503020204020204" pitchFamily="34" charset="-122"/>
                <a:ea typeface="微软雅黑" panose="020B0503020204020204" pitchFamily="34" charset="-122"/>
              </a:endParaRPr>
            </a:p>
          </p:txBody>
        </p:sp>
        <p:sp>
          <p:nvSpPr>
            <p:cNvPr id="48" name="Text Box 46"/>
            <p:cNvSpPr txBox="1">
              <a:spLocks noChangeArrowheads="1"/>
            </p:cNvSpPr>
            <p:nvPr/>
          </p:nvSpPr>
          <p:spPr bwMode="auto">
            <a:xfrm>
              <a:off x="7233369" y="1290912"/>
              <a:ext cx="800219" cy="27699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200" b="1" dirty="0">
                  <a:latin typeface="微软雅黑" panose="020B0503020204020204" pitchFamily="34" charset="-122"/>
                  <a:ea typeface="微软雅黑" panose="020B0503020204020204" pitchFamily="34" charset="-122"/>
                </a:rPr>
                <a:t>帧结束符</a:t>
              </a:r>
              <a:endParaRPr kumimoji="1" lang="zh-CN" altLang="en-US" sz="1200" b="1" dirty="0">
                <a:latin typeface="微软雅黑" panose="020B0503020204020204" pitchFamily="34" charset="-122"/>
                <a:ea typeface="微软雅黑" panose="020B0503020204020204" pitchFamily="34" charset="-122"/>
              </a:endParaRPr>
            </a:p>
          </p:txBody>
        </p:sp>
        <p:sp>
          <p:nvSpPr>
            <p:cNvPr id="49" name="Line 47"/>
            <p:cNvSpPr>
              <a:spLocks noChangeShapeType="1"/>
            </p:cNvSpPr>
            <p:nvPr/>
          </p:nvSpPr>
          <p:spPr bwMode="auto">
            <a:xfrm>
              <a:off x="7565604" y="1567266"/>
              <a:ext cx="0" cy="235822"/>
            </a:xfrm>
            <a:prstGeom prst="line">
              <a:avLst/>
            </a:prstGeom>
            <a:noFill/>
            <a:ln w="12700">
              <a:solidFill>
                <a:schemeClr val="tx1"/>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200" b="1">
                <a:solidFill>
                  <a:srgbClr val="000099"/>
                </a:solidFill>
                <a:latin typeface="微软雅黑" panose="020B0503020204020204" pitchFamily="34" charset="-122"/>
                <a:ea typeface="微软雅黑" panose="020B0503020204020204" pitchFamily="34" charset="-122"/>
              </a:endParaRPr>
            </a:p>
          </p:txBody>
        </p:sp>
        <p:sp>
          <p:nvSpPr>
            <p:cNvPr id="50" name="Rectangle 13"/>
            <p:cNvSpPr>
              <a:spLocks noChangeArrowheads="1"/>
            </p:cNvSpPr>
            <p:nvPr/>
          </p:nvSpPr>
          <p:spPr bwMode="auto">
            <a:xfrm>
              <a:off x="3796212" y="1822740"/>
              <a:ext cx="383211" cy="353734"/>
            </a:xfrm>
            <a:prstGeom prst="rect">
              <a:avLst/>
            </a:prstGeom>
            <a:solidFill>
              <a:srgbClr val="0070C0"/>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en-US" altLang="zh-CN" sz="1200" b="1" dirty="0" smtClean="0">
                  <a:solidFill>
                    <a:schemeClr val="bg1"/>
                  </a:solidFill>
                  <a:latin typeface="微软雅黑" panose="020B0503020204020204" pitchFamily="34" charset="-122"/>
                  <a:ea typeface="微软雅黑" panose="020B0503020204020204" pitchFamily="34" charset="-122"/>
                </a:rPr>
                <a:t>7D</a:t>
              </a:r>
              <a:endParaRPr kumimoji="1" lang="en-US" altLang="zh-CN" sz="1200" b="1" dirty="0">
                <a:solidFill>
                  <a:schemeClr val="bg1"/>
                </a:solidFill>
                <a:latin typeface="微软雅黑" panose="020B0503020204020204" pitchFamily="34" charset="-122"/>
                <a:ea typeface="微软雅黑" panose="020B0503020204020204" pitchFamily="34" charset="-122"/>
              </a:endParaRPr>
            </a:p>
          </p:txBody>
        </p:sp>
        <p:sp>
          <p:nvSpPr>
            <p:cNvPr id="51" name="Rectangle 9"/>
            <p:cNvSpPr>
              <a:spLocks noChangeArrowheads="1"/>
            </p:cNvSpPr>
            <p:nvPr/>
          </p:nvSpPr>
          <p:spPr bwMode="auto">
            <a:xfrm>
              <a:off x="1533143" y="1822740"/>
              <a:ext cx="242701" cy="353734"/>
            </a:xfrm>
            <a:prstGeom prst="rect">
              <a:avLst/>
            </a:prstGeom>
            <a:solidFill>
              <a:schemeClr val="bg1"/>
            </a:solidFill>
            <a:ln w="12700">
              <a:solidFill>
                <a:schemeClr val="tx1"/>
              </a:solidFill>
              <a:miter lim="800000"/>
            </a:ln>
            <a:effectLst/>
          </p:spPr>
          <p:txBody>
            <a:bodyPr wrap="none" anchor="ctr"/>
            <a:lstStyle/>
            <a:p>
              <a:pPr algn="ctr"/>
              <a:endParaRPr kumimoji="1" lang="en-US" altLang="zh-CN" sz="1200" b="1" dirty="0">
                <a:solidFill>
                  <a:schemeClr val="bg1"/>
                </a:solidFill>
                <a:latin typeface="微软雅黑" panose="020B0503020204020204" pitchFamily="34" charset="-122"/>
                <a:ea typeface="微软雅黑" panose="020B0503020204020204" pitchFamily="34" charset="-122"/>
              </a:endParaRPr>
            </a:p>
          </p:txBody>
        </p:sp>
        <p:sp>
          <p:nvSpPr>
            <p:cNvPr id="52" name="Rectangle 9"/>
            <p:cNvSpPr>
              <a:spLocks noChangeArrowheads="1"/>
            </p:cNvSpPr>
            <p:nvPr/>
          </p:nvSpPr>
          <p:spPr bwMode="auto">
            <a:xfrm>
              <a:off x="1765192" y="1822740"/>
              <a:ext cx="242701" cy="353734"/>
            </a:xfrm>
            <a:prstGeom prst="rect">
              <a:avLst/>
            </a:prstGeom>
            <a:solidFill>
              <a:schemeClr val="bg1"/>
            </a:solidFill>
            <a:ln w="12700">
              <a:solidFill>
                <a:schemeClr val="tx1"/>
              </a:solidFill>
              <a:miter lim="800000"/>
            </a:ln>
            <a:effectLst/>
          </p:spPr>
          <p:txBody>
            <a:bodyPr wrap="none" anchor="ctr"/>
            <a:lstStyle/>
            <a:p>
              <a:pPr algn="ctr"/>
              <a:endParaRPr kumimoji="1" lang="en-US" altLang="zh-CN" sz="1200" b="1" dirty="0">
                <a:solidFill>
                  <a:schemeClr val="bg1"/>
                </a:solidFill>
                <a:latin typeface="微软雅黑" panose="020B0503020204020204" pitchFamily="34" charset="-122"/>
                <a:ea typeface="微软雅黑" panose="020B0503020204020204" pitchFamily="34" charset="-122"/>
              </a:endParaRPr>
            </a:p>
          </p:txBody>
        </p:sp>
        <p:sp>
          <p:nvSpPr>
            <p:cNvPr id="53" name="Rectangle 9"/>
            <p:cNvSpPr>
              <a:spLocks noChangeArrowheads="1"/>
            </p:cNvSpPr>
            <p:nvPr/>
          </p:nvSpPr>
          <p:spPr bwMode="auto">
            <a:xfrm>
              <a:off x="1997058" y="1822740"/>
              <a:ext cx="242701" cy="353734"/>
            </a:xfrm>
            <a:prstGeom prst="rect">
              <a:avLst/>
            </a:prstGeom>
            <a:solidFill>
              <a:schemeClr val="bg1"/>
            </a:solidFill>
            <a:ln w="12700">
              <a:solidFill>
                <a:schemeClr val="tx1"/>
              </a:solidFill>
              <a:miter lim="800000"/>
            </a:ln>
            <a:effectLst/>
          </p:spPr>
          <p:txBody>
            <a:bodyPr wrap="none" anchor="ctr"/>
            <a:lstStyle/>
            <a:p>
              <a:pPr algn="ctr"/>
              <a:endParaRPr kumimoji="1" lang="en-US" altLang="zh-CN" sz="1200" b="1" dirty="0">
                <a:solidFill>
                  <a:schemeClr val="bg1"/>
                </a:solidFill>
                <a:latin typeface="微软雅黑" panose="020B0503020204020204" pitchFamily="34" charset="-122"/>
                <a:ea typeface="微软雅黑" panose="020B0503020204020204" pitchFamily="34" charset="-122"/>
              </a:endParaRPr>
            </a:p>
          </p:txBody>
        </p:sp>
        <p:sp>
          <p:nvSpPr>
            <p:cNvPr id="54" name="Rectangle 9"/>
            <p:cNvSpPr>
              <a:spLocks noChangeArrowheads="1"/>
            </p:cNvSpPr>
            <p:nvPr/>
          </p:nvSpPr>
          <p:spPr bwMode="auto">
            <a:xfrm>
              <a:off x="7111236" y="1822740"/>
              <a:ext cx="242701" cy="353734"/>
            </a:xfrm>
            <a:prstGeom prst="rect">
              <a:avLst/>
            </a:prstGeom>
            <a:solidFill>
              <a:schemeClr val="bg1"/>
            </a:solidFill>
            <a:ln w="12700">
              <a:solidFill>
                <a:schemeClr val="tx1"/>
              </a:solidFill>
              <a:miter lim="800000"/>
            </a:ln>
            <a:effectLst/>
          </p:spPr>
          <p:txBody>
            <a:bodyPr wrap="none" anchor="ctr"/>
            <a:lstStyle/>
            <a:p>
              <a:pPr algn="ctr"/>
              <a:endParaRPr kumimoji="1" lang="en-US" altLang="zh-CN" sz="1200" b="1" dirty="0">
                <a:solidFill>
                  <a:schemeClr val="bg1"/>
                </a:solidFill>
                <a:latin typeface="微软雅黑" panose="020B0503020204020204" pitchFamily="34" charset="-122"/>
                <a:ea typeface="微软雅黑" panose="020B0503020204020204" pitchFamily="34" charset="-122"/>
              </a:endParaRPr>
            </a:p>
          </p:txBody>
        </p:sp>
        <p:cxnSp>
          <p:nvCxnSpPr>
            <p:cNvPr id="55" name="直接连接符 54"/>
            <p:cNvCxnSpPr/>
            <p:nvPr/>
          </p:nvCxnSpPr>
          <p:spPr>
            <a:xfrm>
              <a:off x="2239759" y="1510273"/>
              <a:ext cx="0" cy="30534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a:xfrm>
              <a:off x="7117377" y="1510273"/>
              <a:ext cx="0" cy="30534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57" name="Rectangle 4"/>
            <p:cNvSpPr>
              <a:spLocks noChangeArrowheads="1"/>
            </p:cNvSpPr>
            <p:nvPr/>
          </p:nvSpPr>
          <p:spPr bwMode="auto">
            <a:xfrm>
              <a:off x="881932" y="2942896"/>
              <a:ext cx="268000" cy="353734"/>
            </a:xfrm>
            <a:prstGeom prst="rect">
              <a:avLst/>
            </a:prstGeom>
            <a:solidFill>
              <a:schemeClr val="bg1"/>
            </a:solidFill>
            <a:ln w="12700">
              <a:solidFill>
                <a:schemeClr val="tx1"/>
              </a:solidFill>
              <a:miter lim="800000"/>
            </a:ln>
            <a:effectLst/>
          </p:spPr>
          <p:txBody>
            <a:bodyPr wrap="none" anchor="ctr"/>
            <a:lstStyle/>
            <a:p>
              <a:pPr algn="ctr"/>
              <a:endParaRPr kumimoji="1" lang="en-US" altLang="zh-CN" sz="1200" b="1" dirty="0">
                <a:solidFill>
                  <a:schemeClr val="bg1"/>
                </a:solidFill>
                <a:latin typeface="微软雅黑" panose="020B0503020204020204" pitchFamily="34" charset="-122"/>
                <a:ea typeface="微软雅黑" panose="020B0503020204020204" pitchFamily="34" charset="-122"/>
              </a:endParaRPr>
            </a:p>
          </p:txBody>
        </p:sp>
        <p:sp>
          <p:nvSpPr>
            <p:cNvPr id="58" name="Rectangle 4"/>
            <p:cNvSpPr>
              <a:spLocks noChangeArrowheads="1"/>
            </p:cNvSpPr>
            <p:nvPr/>
          </p:nvSpPr>
          <p:spPr bwMode="auto">
            <a:xfrm>
              <a:off x="1089438" y="2942896"/>
              <a:ext cx="252099" cy="353734"/>
            </a:xfrm>
            <a:prstGeom prst="rect">
              <a:avLst/>
            </a:prstGeom>
            <a:solidFill>
              <a:schemeClr val="bg1"/>
            </a:solidFill>
            <a:ln w="12700">
              <a:solidFill>
                <a:schemeClr val="tx1"/>
              </a:solidFill>
              <a:miter lim="800000"/>
            </a:ln>
            <a:effectLst/>
          </p:spPr>
          <p:txBody>
            <a:bodyPr wrap="none" anchor="ctr"/>
            <a:lstStyle/>
            <a:p>
              <a:pPr algn="ctr"/>
              <a:endParaRPr kumimoji="1" lang="en-US" altLang="zh-CN" sz="1200" b="1" dirty="0">
                <a:solidFill>
                  <a:schemeClr val="bg1"/>
                </a:solidFill>
                <a:latin typeface="微软雅黑" panose="020B0503020204020204" pitchFamily="34" charset="-122"/>
                <a:ea typeface="微软雅黑" panose="020B0503020204020204" pitchFamily="34" charset="-122"/>
              </a:endParaRPr>
            </a:p>
          </p:txBody>
        </p:sp>
        <p:sp>
          <p:nvSpPr>
            <p:cNvPr id="59" name="Rectangle 4"/>
            <p:cNvSpPr>
              <a:spLocks noChangeArrowheads="1"/>
            </p:cNvSpPr>
            <p:nvPr/>
          </p:nvSpPr>
          <p:spPr bwMode="auto">
            <a:xfrm>
              <a:off x="1314467" y="2942896"/>
              <a:ext cx="218676" cy="353734"/>
            </a:xfrm>
            <a:prstGeom prst="rect">
              <a:avLst/>
            </a:prstGeom>
            <a:solidFill>
              <a:schemeClr val="bg1"/>
            </a:solidFill>
            <a:ln w="12700">
              <a:solidFill>
                <a:schemeClr val="tx1"/>
              </a:solidFill>
              <a:miter lim="800000"/>
            </a:ln>
            <a:effectLst/>
          </p:spPr>
          <p:txBody>
            <a:bodyPr wrap="none" anchor="ctr"/>
            <a:lstStyle/>
            <a:p>
              <a:pPr algn="ctr"/>
              <a:endParaRPr kumimoji="1" lang="en-US" altLang="zh-CN" sz="1200" b="1" dirty="0">
                <a:solidFill>
                  <a:schemeClr val="bg1"/>
                </a:solidFill>
                <a:latin typeface="微软雅黑" panose="020B0503020204020204" pitchFamily="34" charset="-122"/>
                <a:ea typeface="微软雅黑" panose="020B0503020204020204" pitchFamily="34" charset="-122"/>
              </a:endParaRPr>
            </a:p>
          </p:txBody>
        </p:sp>
        <p:sp>
          <p:nvSpPr>
            <p:cNvPr id="60" name="Rectangle 4"/>
            <p:cNvSpPr>
              <a:spLocks noChangeArrowheads="1"/>
            </p:cNvSpPr>
            <p:nvPr/>
          </p:nvSpPr>
          <p:spPr bwMode="auto">
            <a:xfrm>
              <a:off x="8011535" y="2942896"/>
              <a:ext cx="218676" cy="353734"/>
            </a:xfrm>
            <a:prstGeom prst="rect">
              <a:avLst/>
            </a:prstGeom>
            <a:solidFill>
              <a:schemeClr val="bg1"/>
            </a:solidFill>
            <a:ln w="12700">
              <a:solidFill>
                <a:schemeClr val="tx1"/>
              </a:solidFill>
              <a:miter lim="800000"/>
            </a:ln>
            <a:effectLst/>
          </p:spPr>
          <p:txBody>
            <a:bodyPr wrap="none" anchor="ctr"/>
            <a:lstStyle/>
            <a:p>
              <a:pPr algn="ctr"/>
              <a:endParaRPr kumimoji="1" lang="en-US" altLang="zh-CN" sz="1200" b="1" dirty="0">
                <a:solidFill>
                  <a:schemeClr val="bg1"/>
                </a:solidFill>
                <a:latin typeface="微软雅黑" panose="020B0503020204020204" pitchFamily="34" charset="-122"/>
                <a:ea typeface="微软雅黑" panose="020B0503020204020204" pitchFamily="34" charset="-122"/>
              </a:endParaRPr>
            </a:p>
          </p:txBody>
        </p:sp>
      </p:grpSp>
      <p:grpSp>
        <p:nvGrpSpPr>
          <p:cNvPr id="69" name="组合 68"/>
          <p:cNvGrpSpPr/>
          <p:nvPr/>
        </p:nvGrpSpPr>
        <p:grpSpPr>
          <a:xfrm>
            <a:off x="1816287" y="2281352"/>
            <a:ext cx="5457301" cy="1228467"/>
            <a:chOff x="1816287" y="2414360"/>
            <a:chExt cx="5457301" cy="1228467"/>
          </a:xfrm>
        </p:grpSpPr>
        <p:grpSp>
          <p:nvGrpSpPr>
            <p:cNvPr id="65" name="组合 64"/>
            <p:cNvGrpSpPr/>
            <p:nvPr/>
          </p:nvGrpSpPr>
          <p:grpSpPr>
            <a:xfrm>
              <a:off x="1816287" y="2414360"/>
              <a:ext cx="5457301" cy="613285"/>
              <a:chOff x="1816287" y="2414360"/>
              <a:chExt cx="5457301" cy="613285"/>
            </a:xfrm>
          </p:grpSpPr>
          <p:sp>
            <p:nvSpPr>
              <p:cNvPr id="40" name="Text Box 38"/>
              <p:cNvSpPr txBox="1">
                <a:spLocks noChangeArrowheads="1"/>
              </p:cNvSpPr>
              <p:nvPr/>
            </p:nvSpPr>
            <p:spPr bwMode="auto">
              <a:xfrm>
                <a:off x="6473369" y="2414360"/>
                <a:ext cx="800219" cy="27699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200" b="1" dirty="0">
                    <a:solidFill>
                      <a:srgbClr val="0000FF"/>
                    </a:solidFill>
                    <a:latin typeface="微软雅黑" panose="020B0503020204020204" pitchFamily="34" charset="-122"/>
                    <a:ea typeface="微软雅黑" panose="020B0503020204020204" pitchFamily="34" charset="-122"/>
                  </a:rPr>
                  <a:t>字节填充</a:t>
                </a:r>
                <a:endParaRPr kumimoji="1" lang="zh-CN" altLang="en-US" sz="1200" b="1" dirty="0">
                  <a:solidFill>
                    <a:srgbClr val="0000FF"/>
                  </a:solidFill>
                  <a:latin typeface="微软雅黑" panose="020B0503020204020204" pitchFamily="34" charset="-122"/>
                  <a:ea typeface="微软雅黑" panose="020B0503020204020204" pitchFamily="34" charset="-122"/>
                </a:endParaRPr>
              </a:p>
            </p:txBody>
          </p:sp>
          <p:sp>
            <p:nvSpPr>
              <p:cNvPr id="41" name="Text Box 39"/>
              <p:cNvSpPr txBox="1">
                <a:spLocks noChangeArrowheads="1"/>
              </p:cNvSpPr>
              <p:nvPr/>
            </p:nvSpPr>
            <p:spPr bwMode="auto">
              <a:xfrm>
                <a:off x="4893953" y="2414360"/>
                <a:ext cx="800219" cy="27699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200" b="1" dirty="0">
                    <a:solidFill>
                      <a:srgbClr val="0000FF"/>
                    </a:solidFill>
                    <a:latin typeface="微软雅黑" panose="020B0503020204020204" pitchFamily="34" charset="-122"/>
                    <a:ea typeface="微软雅黑" panose="020B0503020204020204" pitchFamily="34" charset="-122"/>
                  </a:rPr>
                  <a:t>字节填充</a:t>
                </a:r>
                <a:endParaRPr kumimoji="1" lang="zh-CN" altLang="en-US" sz="1200" b="1" dirty="0">
                  <a:solidFill>
                    <a:srgbClr val="0000FF"/>
                  </a:solidFill>
                  <a:latin typeface="微软雅黑" panose="020B0503020204020204" pitchFamily="34" charset="-122"/>
                  <a:ea typeface="微软雅黑" panose="020B0503020204020204" pitchFamily="34" charset="-122"/>
                </a:endParaRPr>
              </a:p>
            </p:txBody>
          </p:sp>
          <p:sp>
            <p:nvSpPr>
              <p:cNvPr id="42" name="Text Box 40"/>
              <p:cNvSpPr txBox="1">
                <a:spLocks noChangeArrowheads="1"/>
              </p:cNvSpPr>
              <p:nvPr/>
            </p:nvSpPr>
            <p:spPr bwMode="auto">
              <a:xfrm>
                <a:off x="3265306" y="2414360"/>
                <a:ext cx="800219" cy="27699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200" b="1" dirty="0">
                    <a:solidFill>
                      <a:srgbClr val="0000FF"/>
                    </a:solidFill>
                    <a:latin typeface="微软雅黑" panose="020B0503020204020204" pitchFamily="34" charset="-122"/>
                    <a:ea typeface="微软雅黑" panose="020B0503020204020204" pitchFamily="34" charset="-122"/>
                  </a:rPr>
                  <a:t>字节填充</a:t>
                </a:r>
                <a:endParaRPr kumimoji="1" lang="zh-CN" altLang="en-US" sz="1200" b="1" dirty="0">
                  <a:solidFill>
                    <a:srgbClr val="0000FF"/>
                  </a:solidFill>
                  <a:latin typeface="微软雅黑" panose="020B0503020204020204" pitchFamily="34" charset="-122"/>
                  <a:ea typeface="微软雅黑" panose="020B0503020204020204" pitchFamily="34" charset="-122"/>
                </a:endParaRPr>
              </a:p>
            </p:txBody>
          </p:sp>
          <p:sp>
            <p:nvSpPr>
              <p:cNvPr id="43" name="Text Box 41"/>
              <p:cNvSpPr txBox="1">
                <a:spLocks noChangeArrowheads="1"/>
              </p:cNvSpPr>
              <p:nvPr/>
            </p:nvSpPr>
            <p:spPr bwMode="auto">
              <a:xfrm>
                <a:off x="1816287" y="2414360"/>
                <a:ext cx="800219" cy="27699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200" b="1" dirty="0">
                    <a:solidFill>
                      <a:srgbClr val="0000FF"/>
                    </a:solidFill>
                    <a:latin typeface="微软雅黑" panose="020B0503020204020204" pitchFamily="34" charset="-122"/>
                    <a:ea typeface="微软雅黑" panose="020B0503020204020204" pitchFamily="34" charset="-122"/>
                  </a:rPr>
                  <a:t>字节填充</a:t>
                </a:r>
                <a:endParaRPr kumimoji="1" lang="zh-CN" altLang="en-US" sz="1200" b="1" dirty="0">
                  <a:solidFill>
                    <a:srgbClr val="0000FF"/>
                  </a:solidFill>
                  <a:latin typeface="微软雅黑" panose="020B0503020204020204" pitchFamily="34" charset="-122"/>
                  <a:ea typeface="微软雅黑" panose="020B0503020204020204" pitchFamily="34" charset="-122"/>
                </a:endParaRPr>
              </a:p>
            </p:txBody>
          </p:sp>
          <p:sp>
            <p:nvSpPr>
              <p:cNvPr id="61" name="AutoShape 48"/>
              <p:cNvSpPr>
                <a:spLocks noChangeArrowheads="1"/>
              </p:cNvSpPr>
              <p:nvPr/>
            </p:nvSpPr>
            <p:spPr bwMode="auto">
              <a:xfrm>
                <a:off x="2118333" y="2693563"/>
                <a:ext cx="188944" cy="334082"/>
              </a:xfrm>
              <a:prstGeom prst="downArrow">
                <a:avLst>
                  <a:gd name="adj1" fmla="val 39435"/>
                  <a:gd name="adj2" fmla="val 90143"/>
                </a:avLst>
              </a:prstGeom>
              <a:solidFill>
                <a:srgbClr val="FF00FF"/>
              </a:solidFill>
              <a:ln>
                <a:noFill/>
              </a:ln>
              <a:effectLst/>
            </p:spPr>
            <p:txBody>
              <a:bodyPr wrap="none" anchor="ctr"/>
              <a:lstStyle/>
              <a:p>
                <a:endParaRPr lang="zh-CN" altLang="en-US" sz="1200" b="1">
                  <a:solidFill>
                    <a:srgbClr val="000099"/>
                  </a:solidFill>
                  <a:latin typeface="微软雅黑" panose="020B0503020204020204" pitchFamily="34" charset="-122"/>
                  <a:ea typeface="微软雅黑" panose="020B0503020204020204" pitchFamily="34" charset="-122"/>
                </a:endParaRPr>
              </a:p>
            </p:txBody>
          </p:sp>
          <p:sp>
            <p:nvSpPr>
              <p:cNvPr id="62" name="AutoShape 49"/>
              <p:cNvSpPr>
                <a:spLocks noChangeArrowheads="1"/>
              </p:cNvSpPr>
              <p:nvPr/>
            </p:nvSpPr>
            <p:spPr bwMode="auto">
              <a:xfrm>
                <a:off x="3619244" y="2693563"/>
                <a:ext cx="188944" cy="334082"/>
              </a:xfrm>
              <a:prstGeom prst="downArrow">
                <a:avLst>
                  <a:gd name="adj1" fmla="val 39435"/>
                  <a:gd name="adj2" fmla="val 90143"/>
                </a:avLst>
              </a:prstGeom>
              <a:solidFill>
                <a:srgbClr val="FF00FF"/>
              </a:solidFill>
              <a:ln>
                <a:noFill/>
              </a:ln>
              <a:effectLst/>
            </p:spPr>
            <p:txBody>
              <a:bodyPr wrap="none" anchor="ctr"/>
              <a:lstStyle/>
              <a:p>
                <a:endParaRPr lang="zh-CN" altLang="en-US" sz="1200" b="1">
                  <a:solidFill>
                    <a:srgbClr val="000099"/>
                  </a:solidFill>
                  <a:latin typeface="微软雅黑" panose="020B0503020204020204" pitchFamily="34" charset="-122"/>
                  <a:ea typeface="微软雅黑" panose="020B0503020204020204" pitchFamily="34" charset="-122"/>
                </a:endParaRPr>
              </a:p>
            </p:txBody>
          </p:sp>
          <p:sp>
            <p:nvSpPr>
              <p:cNvPr id="63" name="AutoShape 50"/>
              <p:cNvSpPr>
                <a:spLocks noChangeArrowheads="1"/>
              </p:cNvSpPr>
              <p:nvPr/>
            </p:nvSpPr>
            <p:spPr bwMode="auto">
              <a:xfrm>
                <a:off x="5271522" y="2693563"/>
                <a:ext cx="188944" cy="334082"/>
              </a:xfrm>
              <a:prstGeom prst="downArrow">
                <a:avLst>
                  <a:gd name="adj1" fmla="val 39435"/>
                  <a:gd name="adj2" fmla="val 90143"/>
                </a:avLst>
              </a:prstGeom>
              <a:solidFill>
                <a:srgbClr val="FF00FF"/>
              </a:solidFill>
              <a:ln>
                <a:noFill/>
              </a:ln>
              <a:effectLst/>
            </p:spPr>
            <p:txBody>
              <a:bodyPr wrap="none" anchor="ctr"/>
              <a:lstStyle/>
              <a:p>
                <a:endParaRPr lang="zh-CN" altLang="en-US" sz="1200" b="1">
                  <a:solidFill>
                    <a:srgbClr val="000099"/>
                  </a:solidFill>
                  <a:latin typeface="微软雅黑" panose="020B0503020204020204" pitchFamily="34" charset="-122"/>
                  <a:ea typeface="微软雅黑" panose="020B0503020204020204" pitchFamily="34" charset="-122"/>
                </a:endParaRPr>
              </a:p>
            </p:txBody>
          </p:sp>
          <p:sp>
            <p:nvSpPr>
              <p:cNvPr id="64" name="AutoShape 51"/>
              <p:cNvSpPr>
                <a:spLocks noChangeArrowheads="1"/>
              </p:cNvSpPr>
              <p:nvPr/>
            </p:nvSpPr>
            <p:spPr bwMode="auto">
              <a:xfrm>
                <a:off x="6766100" y="2693563"/>
                <a:ext cx="188944" cy="334082"/>
              </a:xfrm>
              <a:prstGeom prst="downArrow">
                <a:avLst>
                  <a:gd name="adj1" fmla="val 39435"/>
                  <a:gd name="adj2" fmla="val 90143"/>
                </a:avLst>
              </a:prstGeom>
              <a:solidFill>
                <a:srgbClr val="FF00FF"/>
              </a:solidFill>
              <a:ln>
                <a:noFill/>
              </a:ln>
              <a:effectLst/>
            </p:spPr>
            <p:txBody>
              <a:bodyPr wrap="none" anchor="ctr"/>
              <a:lstStyle/>
              <a:p>
                <a:endParaRPr lang="zh-CN" altLang="en-US" sz="1200" b="1">
                  <a:solidFill>
                    <a:srgbClr val="000099"/>
                  </a:solidFill>
                  <a:latin typeface="微软雅黑" panose="020B0503020204020204" pitchFamily="34" charset="-122"/>
                  <a:ea typeface="微软雅黑" panose="020B0503020204020204" pitchFamily="34" charset="-122"/>
                </a:endParaRPr>
              </a:p>
            </p:txBody>
          </p:sp>
        </p:grpSp>
        <p:sp>
          <p:nvSpPr>
            <p:cNvPr id="67" name="上箭头 66"/>
            <p:cNvSpPr/>
            <p:nvPr/>
          </p:nvSpPr>
          <p:spPr>
            <a:xfrm>
              <a:off x="5694172" y="3313023"/>
              <a:ext cx="160782" cy="260926"/>
            </a:xfrm>
            <a:prstGeom prst="upArrow">
              <a:avLst>
                <a:gd name="adj1" fmla="val 50000"/>
                <a:gd name="adj2" fmla="val 57080"/>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矩形 67"/>
            <p:cNvSpPr/>
            <p:nvPr/>
          </p:nvSpPr>
          <p:spPr>
            <a:xfrm>
              <a:off x="5767716" y="3365828"/>
              <a:ext cx="800219" cy="27699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200" b="1" dirty="0">
                  <a:solidFill>
                    <a:srgbClr val="C00000"/>
                  </a:solidFill>
                  <a:latin typeface="微软雅黑" panose="020B0503020204020204" pitchFamily="34" charset="-122"/>
                  <a:ea typeface="微软雅黑" panose="020B0503020204020204" pitchFamily="34" charset="-122"/>
                </a:rPr>
                <a:t>改变编码</a:t>
              </a:r>
              <a:endParaRPr kumimoji="1" lang="zh-CN" altLang="en-US" sz="1200" b="1" dirty="0">
                <a:solidFill>
                  <a:srgbClr val="C00000"/>
                </a:solidFill>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2000" advTm="2000"/>
    </mc:Choice>
    <mc:Fallback>
      <p:transition spd="slow"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69"/>
                                        </p:tgtEl>
                                        <p:attrNameLst>
                                          <p:attrName>style.visibility</p:attrName>
                                        </p:attrNameLst>
                                      </p:cBhvr>
                                      <p:to>
                                        <p:strVal val="visible"/>
                                      </p:to>
                                    </p:set>
                                  </p:childTnLst>
                                </p:cTn>
                              </p:par>
                            </p:childTnLst>
                          </p:cTn>
                        </p:par>
                        <p:par>
                          <p:cTn id="7" fill="hold">
                            <p:stCondLst>
                              <p:cond delay="0"/>
                            </p:stCondLst>
                            <p:childTnLst>
                              <p:par>
                                <p:cTn id="8" presetID="35" presetClass="emph" presetSubtype="0" repeatCount="5000" fill="hold" nodeType="afterEffect">
                                  <p:stCondLst>
                                    <p:cond delay="0"/>
                                  </p:stCondLst>
                                  <p:childTnLst>
                                    <p:anim calcmode="discrete" valueType="str">
                                      <p:cBhvr>
                                        <p:cTn id="9" dur="1000" fill="hold"/>
                                        <p:tgtEl>
                                          <p:spTgt spid="69"/>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46"/>
          <p:cNvSpPr>
            <a:spLocks noChangeArrowheads="1"/>
          </p:cNvSpPr>
          <p:nvPr/>
        </p:nvSpPr>
        <p:spPr bwMode="auto">
          <a:xfrm>
            <a:off x="502921" y="1555912"/>
            <a:ext cx="8211311" cy="22082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eaLnBrk="0" hangingPunct="0">
              <a:lnSpc>
                <a:spcPts val="3300"/>
              </a:lnSpc>
              <a:buClr>
                <a:srgbClr val="0070C0"/>
              </a:buClr>
              <a:buFont typeface="Wingdings" panose="05000000000000000000" pitchFamily="2" charset="2"/>
              <a:buChar char="l"/>
            </a:pPr>
            <a:r>
              <a:rPr lang="en-US" altLang="zh-CN" sz="2000" b="1" dirty="0">
                <a:latin typeface="微软雅黑" panose="020B0503020204020204" pitchFamily="34" charset="-122"/>
                <a:ea typeface="微软雅黑" panose="020B0503020204020204" pitchFamily="34" charset="-122"/>
              </a:rPr>
              <a:t>PPP </a:t>
            </a:r>
            <a:r>
              <a:rPr lang="zh-CN" altLang="en-US" sz="2000" b="1" dirty="0">
                <a:latin typeface="微软雅黑" panose="020B0503020204020204" pitchFamily="34" charset="-122"/>
                <a:ea typeface="微软雅黑" panose="020B0503020204020204" pitchFamily="34" charset="-122"/>
              </a:rPr>
              <a:t>协议用在 </a:t>
            </a:r>
            <a:r>
              <a:rPr lang="en-US" altLang="zh-CN" sz="2000" b="1" dirty="0">
                <a:latin typeface="微软雅黑" panose="020B0503020204020204" pitchFamily="34" charset="-122"/>
                <a:ea typeface="微软雅黑" panose="020B0503020204020204" pitchFamily="34" charset="-122"/>
              </a:rPr>
              <a:t>SONET/SDH </a:t>
            </a:r>
            <a:r>
              <a:rPr lang="zh-CN" altLang="en-US" sz="2000" b="1" dirty="0">
                <a:latin typeface="微软雅黑" panose="020B0503020204020204" pitchFamily="34" charset="-122"/>
                <a:ea typeface="微软雅黑" panose="020B0503020204020204" pitchFamily="34" charset="-122"/>
              </a:rPr>
              <a:t>链路时，使用同步传输（一连串的比特连续传送）。</a:t>
            </a:r>
            <a:r>
              <a:rPr lang="zh-CN" altLang="en-US" sz="2000" b="1" dirty="0">
                <a:solidFill>
                  <a:srgbClr val="0000FF"/>
                </a:solidFill>
                <a:latin typeface="微软雅黑" panose="020B0503020204020204" pitchFamily="34" charset="-122"/>
                <a:ea typeface="微软雅黑" panose="020B0503020204020204" pitchFamily="34" charset="-122"/>
              </a:rPr>
              <a:t>这时 </a:t>
            </a:r>
            <a:r>
              <a:rPr lang="en-US" altLang="zh-CN" sz="2000" b="1" dirty="0">
                <a:solidFill>
                  <a:srgbClr val="0000FF"/>
                </a:solidFill>
                <a:latin typeface="微软雅黑" panose="020B0503020204020204" pitchFamily="34" charset="-122"/>
                <a:ea typeface="微软雅黑" panose="020B0503020204020204" pitchFamily="34" charset="-122"/>
              </a:rPr>
              <a:t>PPP </a:t>
            </a:r>
            <a:r>
              <a:rPr lang="zh-CN" altLang="en-US" sz="2000" b="1" dirty="0">
                <a:solidFill>
                  <a:srgbClr val="0000FF"/>
                </a:solidFill>
                <a:latin typeface="微软雅黑" panose="020B0503020204020204" pitchFamily="34" charset="-122"/>
                <a:ea typeface="微软雅黑" panose="020B0503020204020204" pitchFamily="34" charset="-122"/>
              </a:rPr>
              <a:t>协议采用</a:t>
            </a:r>
            <a:r>
              <a:rPr lang="zh-CN" altLang="en-US" sz="2000" b="1" dirty="0">
                <a:solidFill>
                  <a:srgbClr val="CC00CC"/>
                </a:solidFill>
                <a:latin typeface="微软雅黑" panose="020B0503020204020204" pitchFamily="34" charset="-122"/>
                <a:ea typeface="微软雅黑" panose="020B0503020204020204" pitchFamily="34" charset="-122"/>
              </a:rPr>
              <a:t>零比特填充</a:t>
            </a:r>
            <a:r>
              <a:rPr lang="zh-CN" altLang="en-US" sz="2000" b="1" dirty="0">
                <a:solidFill>
                  <a:srgbClr val="0000FF"/>
                </a:solidFill>
                <a:latin typeface="微软雅黑" panose="020B0503020204020204" pitchFamily="34" charset="-122"/>
                <a:ea typeface="微软雅黑" panose="020B0503020204020204" pitchFamily="34" charset="-122"/>
              </a:rPr>
              <a:t>方法来实现透明传输</a:t>
            </a:r>
            <a:r>
              <a:rPr lang="zh-CN" altLang="en-US" sz="2000" b="1" dirty="0">
                <a:latin typeface="微软雅黑" panose="020B0503020204020204" pitchFamily="34" charset="-122"/>
                <a:ea typeface="微软雅黑" panose="020B0503020204020204" pitchFamily="34" charset="-122"/>
              </a:rPr>
              <a:t>。</a:t>
            </a:r>
            <a:endParaRPr lang="zh-CN" altLang="en-US" sz="2000" b="1" dirty="0">
              <a:latin typeface="微软雅黑" panose="020B0503020204020204" pitchFamily="34" charset="-122"/>
              <a:ea typeface="微软雅黑" panose="020B0503020204020204" pitchFamily="34" charset="-122"/>
            </a:endParaRPr>
          </a:p>
          <a:p>
            <a:pPr marL="342900" indent="-342900" eaLnBrk="0" hangingPunct="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在发送端，只要发现有 </a:t>
            </a:r>
            <a:r>
              <a:rPr lang="en-US" altLang="zh-CN" sz="2000" b="1" dirty="0">
                <a:latin typeface="微软雅黑" panose="020B0503020204020204" pitchFamily="34" charset="-122"/>
                <a:ea typeface="微软雅黑" panose="020B0503020204020204" pitchFamily="34" charset="-122"/>
              </a:rPr>
              <a:t>5 </a:t>
            </a:r>
            <a:r>
              <a:rPr lang="zh-CN" altLang="en-US" sz="2000" b="1" dirty="0">
                <a:latin typeface="微软雅黑" panose="020B0503020204020204" pitchFamily="34" charset="-122"/>
                <a:ea typeface="微软雅黑" panose="020B0503020204020204" pitchFamily="34" charset="-122"/>
              </a:rPr>
              <a:t>个连续 </a:t>
            </a:r>
            <a:r>
              <a:rPr lang="en-US" altLang="zh-CN" sz="2000" b="1" dirty="0">
                <a:latin typeface="微软雅黑" panose="020B0503020204020204" pitchFamily="34" charset="-122"/>
                <a:ea typeface="微软雅黑" panose="020B0503020204020204" pitchFamily="34" charset="-122"/>
              </a:rPr>
              <a:t>1</a:t>
            </a:r>
            <a:r>
              <a:rPr lang="zh-CN" altLang="en-US" sz="2000" b="1" dirty="0">
                <a:latin typeface="微软雅黑" panose="020B0503020204020204" pitchFamily="34" charset="-122"/>
                <a:ea typeface="微软雅黑" panose="020B0503020204020204" pitchFamily="34" charset="-122"/>
              </a:rPr>
              <a:t>，则立即填入一个 </a:t>
            </a:r>
            <a:r>
              <a:rPr lang="en-US" altLang="zh-CN" sz="2000" b="1" dirty="0">
                <a:latin typeface="微软雅黑" panose="020B0503020204020204" pitchFamily="34" charset="-122"/>
                <a:ea typeface="微软雅黑" panose="020B0503020204020204" pitchFamily="34" charset="-122"/>
              </a:rPr>
              <a:t>0</a:t>
            </a:r>
            <a:r>
              <a:rPr lang="zh-CN" altLang="en-US" sz="2000" b="1" dirty="0">
                <a:latin typeface="微软雅黑" panose="020B0503020204020204" pitchFamily="34" charset="-122"/>
                <a:ea typeface="微软雅黑" panose="020B0503020204020204" pitchFamily="34" charset="-122"/>
              </a:rPr>
              <a:t>。</a:t>
            </a:r>
            <a:endParaRPr lang="zh-CN" altLang="en-US" sz="2000" b="1" dirty="0">
              <a:latin typeface="微软雅黑" panose="020B0503020204020204" pitchFamily="34" charset="-122"/>
              <a:ea typeface="微软雅黑" panose="020B0503020204020204" pitchFamily="34" charset="-122"/>
            </a:endParaRPr>
          </a:p>
          <a:p>
            <a:pPr marL="342900" indent="-342900" eaLnBrk="0" hangingPunct="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接收端对帧中的比特流进行扫描。每当发现 </a:t>
            </a:r>
            <a:r>
              <a:rPr lang="en-US" altLang="zh-CN" sz="2000" b="1" dirty="0">
                <a:latin typeface="微软雅黑" panose="020B0503020204020204" pitchFamily="34" charset="-122"/>
                <a:ea typeface="微软雅黑" panose="020B0503020204020204" pitchFamily="34" charset="-122"/>
              </a:rPr>
              <a:t>5 </a:t>
            </a:r>
            <a:r>
              <a:rPr lang="zh-CN" altLang="en-US" sz="2000" b="1" dirty="0">
                <a:latin typeface="微软雅黑" panose="020B0503020204020204" pitchFamily="34" charset="-122"/>
                <a:ea typeface="微软雅黑" panose="020B0503020204020204" pitchFamily="34" charset="-122"/>
              </a:rPr>
              <a:t>个连续</a:t>
            </a:r>
            <a:r>
              <a:rPr lang="en-US" altLang="zh-CN" sz="2000" b="1" dirty="0">
                <a:latin typeface="微软雅黑" panose="020B0503020204020204" pitchFamily="34" charset="-122"/>
                <a:ea typeface="微软雅黑" panose="020B0503020204020204" pitchFamily="34" charset="-122"/>
              </a:rPr>
              <a:t>1</a:t>
            </a:r>
            <a:r>
              <a:rPr lang="zh-CN" altLang="en-US" sz="2000" b="1" dirty="0">
                <a:latin typeface="微软雅黑" panose="020B0503020204020204" pitchFamily="34" charset="-122"/>
                <a:ea typeface="微软雅黑" panose="020B0503020204020204" pitchFamily="34" charset="-122"/>
              </a:rPr>
              <a:t>时，就把这 </a:t>
            </a:r>
            <a:r>
              <a:rPr lang="en-US" altLang="zh-CN" sz="2000" b="1" dirty="0">
                <a:latin typeface="微软雅黑" panose="020B0503020204020204" pitchFamily="34" charset="-122"/>
                <a:ea typeface="微软雅黑" panose="020B0503020204020204" pitchFamily="34" charset="-122"/>
              </a:rPr>
              <a:t>5 </a:t>
            </a:r>
            <a:r>
              <a:rPr lang="zh-CN" altLang="en-US" sz="2000" b="1" dirty="0">
                <a:latin typeface="微软雅黑" panose="020B0503020204020204" pitchFamily="34" charset="-122"/>
                <a:ea typeface="微软雅黑" panose="020B0503020204020204" pitchFamily="34" charset="-122"/>
              </a:rPr>
              <a:t>个连续 </a:t>
            </a:r>
            <a:r>
              <a:rPr lang="en-US" altLang="zh-CN" sz="2000" b="1" dirty="0">
                <a:latin typeface="微软雅黑" panose="020B0503020204020204" pitchFamily="34" charset="-122"/>
                <a:ea typeface="微软雅黑" panose="020B0503020204020204" pitchFamily="34" charset="-122"/>
              </a:rPr>
              <a:t>1 </a:t>
            </a:r>
            <a:r>
              <a:rPr lang="zh-CN" altLang="en-US" sz="2000" b="1" dirty="0">
                <a:latin typeface="微软雅黑" panose="020B0503020204020204" pitchFamily="34" charset="-122"/>
                <a:ea typeface="微软雅黑" panose="020B0503020204020204" pitchFamily="34" charset="-122"/>
              </a:rPr>
              <a:t>后的一个 </a:t>
            </a:r>
            <a:r>
              <a:rPr lang="en-US" altLang="zh-CN" sz="2000" b="1" dirty="0">
                <a:latin typeface="微软雅黑" panose="020B0503020204020204" pitchFamily="34" charset="-122"/>
                <a:ea typeface="微软雅黑" panose="020B0503020204020204" pitchFamily="34" charset="-122"/>
              </a:rPr>
              <a:t>0 </a:t>
            </a:r>
            <a:r>
              <a:rPr lang="zh-CN" altLang="en-US" sz="2000" b="1" dirty="0">
                <a:latin typeface="微软雅黑" panose="020B0503020204020204" pitchFamily="34" charset="-122"/>
                <a:ea typeface="微软雅黑" panose="020B0503020204020204" pitchFamily="34" charset="-122"/>
              </a:rPr>
              <a:t>删除。</a:t>
            </a:r>
            <a:endParaRPr lang="zh-CN" altLang="en-US" sz="2000" b="1" dirty="0">
              <a:latin typeface="微软雅黑" panose="020B0503020204020204" pitchFamily="34" charset="-122"/>
              <a:ea typeface="微软雅黑" panose="020B0503020204020204" pitchFamily="34" charset="-122"/>
            </a:endParaRPr>
          </a:p>
        </p:txBody>
      </p:sp>
      <p:sp>
        <p:nvSpPr>
          <p:cNvPr id="3" name="AutoShape 5"/>
          <p:cNvSpPr>
            <a:spLocks noChangeArrowheads="1"/>
          </p:cNvSpPr>
          <p:nvPr/>
        </p:nvSpPr>
        <p:spPr bwMode="auto">
          <a:xfrm>
            <a:off x="502921" y="1151200"/>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 name="Rectangle 6"/>
          <p:cNvSpPr>
            <a:spLocks noChangeArrowheads="1"/>
          </p:cNvSpPr>
          <p:nvPr/>
        </p:nvSpPr>
        <p:spPr bwMode="auto">
          <a:xfrm>
            <a:off x="3688231" y="1128110"/>
            <a:ext cx="1757680" cy="3987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anose="020B0503020204020204" pitchFamily="34" charset="-122"/>
                <a:ea typeface="微软雅黑" panose="020B0503020204020204" pitchFamily="34" charset="-122"/>
              </a:rPr>
              <a:t>3. </a:t>
            </a:r>
            <a:r>
              <a:rPr lang="zh-CN" altLang="en-US" sz="2000" b="1" dirty="0">
                <a:solidFill>
                  <a:schemeClr val="bg1"/>
                </a:solidFill>
                <a:latin typeface="微软雅黑" panose="020B0503020204020204" pitchFamily="34" charset="-122"/>
                <a:ea typeface="微软雅黑" panose="020B0503020204020204" pitchFamily="34" charset="-122"/>
              </a:rPr>
              <a:t>零比特</a:t>
            </a:r>
            <a:r>
              <a:rPr lang="zh-CN" altLang="en-US" sz="2000" b="1" dirty="0" smtClean="0">
                <a:solidFill>
                  <a:schemeClr val="bg1"/>
                </a:solidFill>
                <a:latin typeface="微软雅黑" panose="020B0503020204020204" pitchFamily="34" charset="-122"/>
                <a:ea typeface="微软雅黑" panose="020B0503020204020204" pitchFamily="34" charset="-122"/>
              </a:rPr>
              <a:t>填充</a:t>
            </a:r>
            <a:endParaRPr lang="fr-FR" altLang="zh-CN" sz="20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Tm="2000"/>
    </mc:Choice>
    <mc:Fallback>
      <p:transition spd="slow" advTm="2000"/>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5"/>
          <p:cNvSpPr>
            <a:spLocks noChangeArrowheads="1"/>
          </p:cNvSpPr>
          <p:nvPr/>
        </p:nvSpPr>
        <p:spPr bwMode="auto">
          <a:xfrm>
            <a:off x="502921" y="621035"/>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 name="Rectangle 6"/>
          <p:cNvSpPr>
            <a:spLocks noChangeArrowheads="1"/>
          </p:cNvSpPr>
          <p:nvPr/>
        </p:nvSpPr>
        <p:spPr bwMode="auto">
          <a:xfrm>
            <a:off x="3678848" y="597945"/>
            <a:ext cx="177644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smtClean="0">
                <a:solidFill>
                  <a:schemeClr val="bg1"/>
                </a:solidFill>
                <a:latin typeface="微软雅黑" panose="020B0503020204020204" pitchFamily="34" charset="-122"/>
                <a:ea typeface="微软雅黑" panose="020B0503020204020204" pitchFamily="34" charset="-122"/>
              </a:rPr>
              <a:t>3. </a:t>
            </a:r>
            <a:r>
              <a:rPr lang="zh-CN" altLang="en-US" sz="2000" b="1" dirty="0" smtClean="0">
                <a:solidFill>
                  <a:schemeClr val="bg1"/>
                </a:solidFill>
                <a:latin typeface="微软雅黑" panose="020B0503020204020204" pitchFamily="34" charset="-122"/>
                <a:ea typeface="微软雅黑" panose="020B0503020204020204" pitchFamily="34" charset="-122"/>
              </a:rPr>
              <a:t>零</a:t>
            </a:r>
            <a:r>
              <a:rPr lang="zh-CN" altLang="en-US" sz="2000" b="1" dirty="0">
                <a:solidFill>
                  <a:schemeClr val="bg1"/>
                </a:solidFill>
                <a:latin typeface="微软雅黑" panose="020B0503020204020204" pitchFamily="34" charset="-122"/>
                <a:ea typeface="微软雅黑" panose="020B0503020204020204" pitchFamily="34" charset="-122"/>
              </a:rPr>
              <a:t>比特</a:t>
            </a:r>
            <a:r>
              <a:rPr lang="zh-CN" altLang="en-US" sz="2000" b="1" dirty="0" smtClean="0">
                <a:solidFill>
                  <a:schemeClr val="bg1"/>
                </a:solidFill>
                <a:latin typeface="微软雅黑" panose="020B0503020204020204" pitchFamily="34" charset="-122"/>
                <a:ea typeface="微软雅黑" panose="020B0503020204020204" pitchFamily="34" charset="-122"/>
              </a:rPr>
              <a:t>填充</a:t>
            </a:r>
            <a:endParaRPr lang="fr-FR" altLang="zh-CN" sz="2000" b="1" dirty="0">
              <a:solidFill>
                <a:schemeClr val="bg1"/>
              </a:solidFill>
              <a:latin typeface="微软雅黑" panose="020B0503020204020204" pitchFamily="34" charset="-122"/>
              <a:ea typeface="微软雅黑" panose="020B0503020204020204" pitchFamily="34" charset="-122"/>
            </a:endParaRPr>
          </a:p>
        </p:txBody>
      </p:sp>
      <p:sp>
        <p:nvSpPr>
          <p:cNvPr id="5" name="圆角矩形 4"/>
          <p:cNvSpPr/>
          <p:nvPr/>
        </p:nvSpPr>
        <p:spPr>
          <a:xfrm>
            <a:off x="502920" y="1038849"/>
            <a:ext cx="8129015" cy="3236976"/>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anose="020B0503020204020204" pitchFamily="34" charset="-122"/>
              <a:ea typeface="微软雅黑" panose="020B0503020204020204" pitchFamily="34" charset="-122"/>
            </a:endParaRPr>
          </a:p>
        </p:txBody>
      </p:sp>
      <p:grpSp>
        <p:nvGrpSpPr>
          <p:cNvPr id="6" name="组合 5"/>
          <p:cNvGrpSpPr/>
          <p:nvPr/>
        </p:nvGrpSpPr>
        <p:grpSpPr>
          <a:xfrm>
            <a:off x="1477818" y="1294708"/>
            <a:ext cx="5997642" cy="830959"/>
            <a:chOff x="1505250" y="1223740"/>
            <a:chExt cx="5997642" cy="830959"/>
          </a:xfrm>
        </p:grpSpPr>
        <p:sp>
          <p:nvSpPr>
            <p:cNvPr id="7" name="AutoShape 6"/>
            <p:cNvSpPr>
              <a:spLocks noChangeArrowheads="1"/>
            </p:cNvSpPr>
            <p:nvPr/>
          </p:nvSpPr>
          <p:spPr bwMode="auto">
            <a:xfrm>
              <a:off x="4808587" y="1291353"/>
              <a:ext cx="1460923" cy="334800"/>
            </a:xfrm>
            <a:prstGeom prst="roundRect">
              <a:avLst>
                <a:gd name="adj" fmla="val 16667"/>
              </a:avLst>
            </a:prstGeom>
            <a:solidFill>
              <a:srgbClr val="009900"/>
            </a:solidFill>
            <a:ln>
              <a:noFill/>
            </a:ln>
            <a:effec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8" name="Rectangle 8"/>
            <p:cNvSpPr>
              <a:spLocks noChangeArrowheads="1"/>
            </p:cNvSpPr>
            <p:nvPr/>
          </p:nvSpPr>
          <p:spPr bwMode="auto">
            <a:xfrm>
              <a:off x="4192689" y="1289866"/>
              <a:ext cx="3310203" cy="335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600" b="1" dirty="0">
                  <a:latin typeface="微软雅黑" panose="020B0503020204020204" pitchFamily="34" charset="-122"/>
                  <a:ea typeface="微软雅黑" panose="020B0503020204020204" pitchFamily="34" charset="-122"/>
                </a:rPr>
                <a:t>0 1 0 </a:t>
              </a:r>
              <a:r>
                <a:rPr kumimoji="1" lang="en-US" altLang="zh-CN" sz="1600" b="1" dirty="0">
                  <a:solidFill>
                    <a:schemeClr val="bg1"/>
                  </a:solidFill>
                  <a:latin typeface="微软雅黑" panose="020B0503020204020204" pitchFamily="34" charset="-122"/>
                  <a:ea typeface="微软雅黑" panose="020B0503020204020204" pitchFamily="34" charset="-122"/>
                </a:rPr>
                <a:t>0 1 1 1 1 1 1 0 </a:t>
              </a:r>
              <a:r>
                <a:rPr kumimoji="1" lang="en-US" altLang="zh-CN" sz="1600" b="1" dirty="0">
                  <a:latin typeface="微软雅黑" panose="020B0503020204020204" pitchFamily="34" charset="-122"/>
                  <a:ea typeface="微软雅黑" panose="020B0503020204020204" pitchFamily="34" charset="-122"/>
                </a:rPr>
                <a:t>0</a:t>
              </a:r>
              <a:r>
                <a:rPr kumimoji="1" lang="en-US" altLang="zh-CN" sz="1600" b="1" dirty="0">
                  <a:solidFill>
                    <a:srgbClr val="0000FF"/>
                  </a:solidFill>
                  <a:latin typeface="微软雅黑" panose="020B0503020204020204" pitchFamily="34" charset="-122"/>
                  <a:ea typeface="微软雅黑" panose="020B0503020204020204" pitchFamily="34" charset="-122"/>
                </a:rPr>
                <a:t> </a:t>
              </a:r>
              <a:r>
                <a:rPr kumimoji="1" lang="en-US" altLang="zh-CN" sz="1600" b="1" dirty="0">
                  <a:latin typeface="微软雅黑" panose="020B0503020204020204" pitchFamily="34" charset="-122"/>
                  <a:ea typeface="微软雅黑" panose="020B0503020204020204" pitchFamily="34" charset="-122"/>
                </a:rPr>
                <a:t>0 1 0 1 0</a:t>
              </a:r>
              <a:endParaRPr kumimoji="1" lang="en-US" altLang="zh-CN" sz="1600" b="1" dirty="0">
                <a:latin typeface="微软雅黑" panose="020B0503020204020204" pitchFamily="34" charset="-122"/>
                <a:ea typeface="微软雅黑" panose="020B0503020204020204" pitchFamily="34" charset="-122"/>
              </a:endParaRPr>
            </a:p>
          </p:txBody>
        </p:sp>
        <p:sp>
          <p:nvSpPr>
            <p:cNvPr id="9" name="Rectangle 7"/>
            <p:cNvSpPr>
              <a:spLocks noChangeArrowheads="1"/>
            </p:cNvSpPr>
            <p:nvPr/>
          </p:nvSpPr>
          <p:spPr bwMode="auto">
            <a:xfrm>
              <a:off x="1505250" y="1223740"/>
              <a:ext cx="2687439" cy="5206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488" tIns="44450" rIns="90488" bIns="44450">
              <a:spAutoFit/>
            </a:bodyPr>
            <a:lstStyle/>
            <a:p>
              <a:pPr algn="ctr" defTabSz="762000" eaLnBrk="0" hangingPunct="0"/>
              <a:r>
                <a:rPr kumimoji="1" lang="zh-CN" altLang="en-US" sz="1400" b="1" dirty="0">
                  <a:latin typeface="微软雅黑" panose="020B0503020204020204" pitchFamily="34" charset="-122"/>
                  <a:ea typeface="微软雅黑" panose="020B0503020204020204" pitchFamily="34" charset="-122"/>
                </a:rPr>
                <a:t>信息字段中</a:t>
              </a:r>
              <a:r>
                <a:rPr kumimoji="1" lang="zh-CN" altLang="en-US" sz="1400" b="1" dirty="0" smtClean="0">
                  <a:solidFill>
                    <a:srgbClr val="C00000"/>
                  </a:solidFill>
                  <a:latin typeface="微软雅黑" panose="020B0503020204020204" pitchFamily="34" charset="-122"/>
                  <a:ea typeface="微软雅黑" panose="020B0503020204020204" pitchFamily="34" charset="-122"/>
                </a:rPr>
                <a:t>出现</a:t>
              </a:r>
              <a:r>
                <a:rPr kumimoji="1" lang="zh-CN" altLang="en-US" sz="1400" b="1" dirty="0" smtClean="0">
                  <a:latin typeface="微软雅黑" panose="020B0503020204020204" pitchFamily="34" charset="-122"/>
                  <a:ea typeface="微软雅黑" panose="020B0503020204020204" pitchFamily="34" charset="-122"/>
                </a:rPr>
                <a:t>了和标志</a:t>
              </a:r>
              <a:r>
                <a:rPr kumimoji="1" lang="zh-CN" altLang="en-US" sz="1400" b="1" dirty="0">
                  <a:latin typeface="微软雅黑" panose="020B0503020204020204" pitchFamily="34" charset="-122"/>
                  <a:ea typeface="微软雅黑" panose="020B0503020204020204" pitchFamily="34" charset="-122"/>
                </a:rPr>
                <a:t>字段 </a:t>
              </a:r>
              <a:r>
                <a:rPr kumimoji="1" lang="en-US" altLang="zh-CN" sz="1400" b="1" dirty="0" smtClean="0">
                  <a:latin typeface="微软雅黑" panose="020B0503020204020204" pitchFamily="34" charset="-122"/>
                  <a:ea typeface="微软雅黑" panose="020B0503020204020204" pitchFamily="34" charset="-122"/>
                </a:rPr>
                <a:t>F </a:t>
              </a:r>
              <a:r>
                <a:rPr kumimoji="1" lang="zh-CN" altLang="en-US" sz="1400" b="1" dirty="0" smtClean="0">
                  <a:latin typeface="微软雅黑" panose="020B0503020204020204" pitchFamily="34" charset="-122"/>
                  <a:ea typeface="微软雅黑" panose="020B0503020204020204" pitchFamily="34" charset="-122"/>
                </a:rPr>
                <a:t>完全一样的 </a:t>
              </a:r>
              <a:r>
                <a:rPr kumimoji="1" lang="en-US" altLang="zh-CN" sz="1400" b="1" dirty="0" smtClean="0">
                  <a:latin typeface="微软雅黑" panose="020B0503020204020204" pitchFamily="34" charset="-122"/>
                  <a:ea typeface="微软雅黑" panose="020B0503020204020204" pitchFamily="34" charset="-122"/>
                </a:rPr>
                <a:t>8 </a:t>
              </a:r>
              <a:r>
                <a:rPr kumimoji="1" lang="zh-CN" altLang="en-US" sz="1400" b="1" dirty="0" smtClean="0">
                  <a:latin typeface="微软雅黑" panose="020B0503020204020204" pitchFamily="34" charset="-122"/>
                  <a:ea typeface="微软雅黑" panose="020B0503020204020204" pitchFamily="34" charset="-122"/>
                </a:rPr>
                <a:t>比特组合 </a:t>
              </a:r>
              <a:r>
                <a:rPr kumimoji="1" lang="en-US" altLang="zh-CN" sz="1400" b="1" dirty="0" smtClean="0">
                  <a:solidFill>
                    <a:srgbClr val="0000FF"/>
                  </a:solidFill>
                  <a:latin typeface="微软雅黑" panose="020B0503020204020204" pitchFamily="34" charset="-122"/>
                  <a:ea typeface="微软雅黑" panose="020B0503020204020204" pitchFamily="34" charset="-122"/>
                </a:rPr>
                <a:t>0x7E</a:t>
              </a:r>
              <a:endParaRPr kumimoji="1" lang="zh-CN" altLang="en-US" sz="1400" b="1" dirty="0">
                <a:solidFill>
                  <a:srgbClr val="0000FF"/>
                </a:solidFill>
                <a:latin typeface="微软雅黑" panose="020B0503020204020204" pitchFamily="34" charset="-122"/>
                <a:ea typeface="微软雅黑" panose="020B0503020204020204" pitchFamily="34" charset="-122"/>
              </a:endParaRPr>
            </a:p>
          </p:txBody>
        </p:sp>
        <p:sp>
          <p:nvSpPr>
            <p:cNvPr id="10" name="Rectangle 11"/>
            <p:cNvSpPr>
              <a:spLocks noChangeArrowheads="1"/>
            </p:cNvSpPr>
            <p:nvPr/>
          </p:nvSpPr>
          <p:spPr bwMode="auto">
            <a:xfrm>
              <a:off x="4520929" y="1749487"/>
              <a:ext cx="2184896" cy="305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400" b="1" dirty="0">
                  <a:solidFill>
                    <a:srgbClr val="CC00CC"/>
                  </a:solidFill>
                  <a:latin typeface="微软雅黑" panose="020B0503020204020204" pitchFamily="34" charset="-122"/>
                  <a:ea typeface="微软雅黑" panose="020B0503020204020204" pitchFamily="34" charset="-122"/>
                </a:rPr>
                <a:t>会被误认为是标志字段 </a:t>
              </a:r>
              <a:r>
                <a:rPr kumimoji="1" lang="en-US" altLang="zh-CN" sz="1400" b="1" dirty="0">
                  <a:solidFill>
                    <a:srgbClr val="CC00CC"/>
                  </a:solidFill>
                  <a:latin typeface="微软雅黑" panose="020B0503020204020204" pitchFamily="34" charset="-122"/>
                  <a:ea typeface="微软雅黑" panose="020B0503020204020204" pitchFamily="34" charset="-122"/>
                </a:rPr>
                <a:t>F </a:t>
              </a:r>
              <a:endParaRPr kumimoji="1" lang="en-US" altLang="zh-CN" sz="1400" b="1" dirty="0">
                <a:solidFill>
                  <a:srgbClr val="CC00CC"/>
                </a:solidFill>
                <a:latin typeface="微软雅黑" panose="020B0503020204020204" pitchFamily="34" charset="-122"/>
                <a:ea typeface="微软雅黑" panose="020B0503020204020204" pitchFamily="34" charset="-122"/>
              </a:endParaRPr>
            </a:p>
          </p:txBody>
        </p:sp>
        <p:sp>
          <p:nvSpPr>
            <p:cNvPr id="11" name="AutoShape 18"/>
            <p:cNvSpPr/>
            <p:nvPr/>
          </p:nvSpPr>
          <p:spPr bwMode="auto">
            <a:xfrm rot="16200000">
              <a:off x="5455733" y="999779"/>
              <a:ext cx="160966" cy="1429646"/>
            </a:xfrm>
            <a:prstGeom prst="leftBrace">
              <a:avLst>
                <a:gd name="adj1" fmla="val 54590"/>
                <a:gd name="adj2" fmla="val 50000"/>
              </a:avLst>
            </a:prstGeom>
            <a:noFill/>
            <a:ln w="12700">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grpSp>
      <p:sp>
        <p:nvSpPr>
          <p:cNvPr id="13" name="AutoShape 19"/>
          <p:cNvSpPr>
            <a:spLocks noChangeArrowheads="1"/>
          </p:cNvSpPr>
          <p:nvPr/>
        </p:nvSpPr>
        <p:spPr bwMode="auto">
          <a:xfrm>
            <a:off x="4823643" y="2260105"/>
            <a:ext cx="1619839" cy="332884"/>
          </a:xfrm>
          <a:prstGeom prst="roundRect">
            <a:avLst>
              <a:gd name="adj" fmla="val 16667"/>
            </a:avLst>
          </a:prstGeom>
          <a:solidFill>
            <a:srgbClr val="009900"/>
          </a:solidFill>
          <a:ln>
            <a:noFill/>
          </a:ln>
          <a:effec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4" name="AutoShape 4"/>
          <p:cNvSpPr>
            <a:spLocks noChangeArrowheads="1"/>
          </p:cNvSpPr>
          <p:nvPr/>
        </p:nvSpPr>
        <p:spPr bwMode="auto">
          <a:xfrm>
            <a:off x="5935392" y="2279704"/>
            <a:ext cx="162715" cy="286378"/>
          </a:xfrm>
          <a:prstGeom prst="roundRect">
            <a:avLst>
              <a:gd name="adj" fmla="val 16667"/>
            </a:avLst>
          </a:prstGeom>
          <a:solidFill>
            <a:srgbClr val="00FF99"/>
          </a:solidFill>
          <a:ln>
            <a:noFill/>
          </a:ln>
          <a:effectLst/>
          <a:extLst>
            <a:ext uri="{91240B29-F687-4F45-9708-019B960494DF}">
              <a14:hiddenLine xmlns:a14="http://schemas.microsoft.com/office/drawing/2010/main" w="12700">
                <a:solidFill>
                  <a:schemeClr val="tx1"/>
                </a:solidFill>
                <a:prstDash val="dash"/>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5" name="Rectangle 9"/>
          <p:cNvSpPr>
            <a:spLocks noChangeArrowheads="1"/>
          </p:cNvSpPr>
          <p:nvPr/>
        </p:nvSpPr>
        <p:spPr bwMode="auto">
          <a:xfrm>
            <a:off x="1865950" y="2349391"/>
            <a:ext cx="2051845" cy="5206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400" b="1" dirty="0">
                <a:latin typeface="微软雅黑" panose="020B0503020204020204" pitchFamily="34" charset="-122"/>
                <a:ea typeface="微软雅黑" panose="020B0503020204020204" pitchFamily="34" charset="-122"/>
              </a:rPr>
              <a:t>发送端</a:t>
            </a:r>
            <a:r>
              <a:rPr kumimoji="1" lang="zh-CN" altLang="en-US" sz="1400" b="1" dirty="0">
                <a:solidFill>
                  <a:srgbClr val="0000FF"/>
                </a:solidFill>
                <a:latin typeface="微软雅黑" panose="020B0503020204020204" pitchFamily="34" charset="-122"/>
                <a:ea typeface="微软雅黑" panose="020B0503020204020204" pitchFamily="34" charset="-122"/>
              </a:rPr>
              <a:t>在 </a:t>
            </a:r>
            <a:r>
              <a:rPr kumimoji="1" lang="en-US" altLang="zh-CN" sz="1400" b="1" dirty="0">
                <a:solidFill>
                  <a:srgbClr val="0000FF"/>
                </a:solidFill>
                <a:latin typeface="微软雅黑" panose="020B0503020204020204" pitchFamily="34" charset="-122"/>
                <a:ea typeface="微软雅黑" panose="020B0503020204020204" pitchFamily="34" charset="-122"/>
              </a:rPr>
              <a:t>5 </a:t>
            </a:r>
            <a:r>
              <a:rPr kumimoji="1" lang="zh-CN" altLang="en-US" sz="1400" b="1" dirty="0">
                <a:solidFill>
                  <a:srgbClr val="0000FF"/>
                </a:solidFill>
                <a:latin typeface="微软雅黑" panose="020B0503020204020204" pitchFamily="34" charset="-122"/>
                <a:ea typeface="微软雅黑" panose="020B0503020204020204" pitchFamily="34" charset="-122"/>
              </a:rPr>
              <a:t>个连 </a:t>
            </a:r>
            <a:r>
              <a:rPr kumimoji="1" lang="en-US" altLang="zh-CN" sz="1400" b="1" dirty="0">
                <a:solidFill>
                  <a:srgbClr val="0000FF"/>
                </a:solidFill>
                <a:latin typeface="微软雅黑" panose="020B0503020204020204" pitchFamily="34" charset="-122"/>
                <a:ea typeface="微软雅黑" panose="020B0503020204020204" pitchFamily="34" charset="-122"/>
              </a:rPr>
              <a:t>1 </a:t>
            </a:r>
            <a:r>
              <a:rPr kumimoji="1" lang="zh-CN" altLang="en-US" sz="1400" b="1" dirty="0">
                <a:solidFill>
                  <a:srgbClr val="0000FF"/>
                </a:solidFill>
                <a:latin typeface="微软雅黑" panose="020B0503020204020204" pitchFamily="34" charset="-122"/>
                <a:ea typeface="微软雅黑" panose="020B0503020204020204" pitchFamily="34" charset="-122"/>
              </a:rPr>
              <a:t>之后</a:t>
            </a:r>
            <a:endParaRPr kumimoji="1" lang="zh-CN" altLang="en-US" sz="1400" b="1" dirty="0">
              <a:solidFill>
                <a:srgbClr val="0000FF"/>
              </a:solidFill>
              <a:latin typeface="微软雅黑" panose="020B0503020204020204" pitchFamily="34" charset="-122"/>
              <a:ea typeface="微软雅黑" panose="020B0503020204020204" pitchFamily="34" charset="-122"/>
            </a:endParaRPr>
          </a:p>
          <a:p>
            <a:pPr defTabSz="762000" eaLnBrk="0" hangingPunct="0"/>
            <a:r>
              <a:rPr kumimoji="1" lang="zh-CN" altLang="en-US" sz="1400" b="1" dirty="0" smtClean="0">
                <a:solidFill>
                  <a:srgbClr val="C00000"/>
                </a:solidFill>
                <a:latin typeface="微软雅黑" panose="020B0503020204020204" pitchFamily="34" charset="-122"/>
                <a:ea typeface="微软雅黑" panose="020B0503020204020204" pitchFamily="34" charset="-122"/>
              </a:rPr>
              <a:t>填入</a:t>
            </a:r>
            <a:r>
              <a:rPr kumimoji="1" lang="zh-CN" altLang="en-US" sz="1400" b="1" dirty="0" smtClean="0">
                <a:solidFill>
                  <a:srgbClr val="0000FF"/>
                </a:solidFill>
                <a:latin typeface="微软雅黑" panose="020B0503020204020204" pitchFamily="34" charset="-122"/>
                <a:ea typeface="微软雅黑" panose="020B0503020204020204" pitchFamily="34" charset="-122"/>
              </a:rPr>
              <a:t>比特 </a:t>
            </a:r>
            <a:r>
              <a:rPr kumimoji="1" lang="en-US" altLang="zh-CN" sz="1400" b="1" dirty="0" smtClean="0">
                <a:solidFill>
                  <a:srgbClr val="0000FF"/>
                </a:solidFill>
                <a:latin typeface="微软雅黑" panose="020B0503020204020204" pitchFamily="34" charset="-122"/>
                <a:ea typeface="微软雅黑" panose="020B0503020204020204" pitchFamily="34" charset="-122"/>
              </a:rPr>
              <a:t>0 </a:t>
            </a:r>
            <a:r>
              <a:rPr kumimoji="1" lang="zh-CN" altLang="en-US" sz="1400" b="1" dirty="0" smtClean="0">
                <a:latin typeface="微软雅黑" panose="020B0503020204020204" pitchFamily="34" charset="-122"/>
                <a:ea typeface="微软雅黑" panose="020B0503020204020204" pitchFamily="34" charset="-122"/>
              </a:rPr>
              <a:t>再</a:t>
            </a:r>
            <a:r>
              <a:rPr kumimoji="1" lang="zh-CN" altLang="en-US" sz="1400" b="1" dirty="0">
                <a:latin typeface="微软雅黑" panose="020B0503020204020204" pitchFamily="34" charset="-122"/>
                <a:ea typeface="微软雅黑" panose="020B0503020204020204" pitchFamily="34" charset="-122"/>
              </a:rPr>
              <a:t>发送出去</a:t>
            </a:r>
            <a:endParaRPr kumimoji="1" lang="zh-CN" altLang="en-US" sz="1400" b="1" dirty="0">
              <a:latin typeface="微软雅黑" panose="020B0503020204020204" pitchFamily="34" charset="-122"/>
              <a:ea typeface="微软雅黑" panose="020B0503020204020204" pitchFamily="34" charset="-122"/>
            </a:endParaRPr>
          </a:p>
        </p:txBody>
      </p:sp>
      <p:sp>
        <p:nvSpPr>
          <p:cNvPr id="16" name="AutoShape 12"/>
          <p:cNvSpPr>
            <a:spLocks noChangeArrowheads="1"/>
          </p:cNvSpPr>
          <p:nvPr/>
        </p:nvSpPr>
        <p:spPr bwMode="auto">
          <a:xfrm rot="16200000">
            <a:off x="5913007" y="2636350"/>
            <a:ext cx="202228" cy="104223"/>
          </a:xfrm>
          <a:prstGeom prst="rightArrow">
            <a:avLst>
              <a:gd name="adj1" fmla="val 50000"/>
              <a:gd name="adj2" fmla="val 105112"/>
            </a:avLst>
          </a:prstGeom>
          <a:solidFill>
            <a:srgbClr val="C00000"/>
          </a:solidFill>
          <a:ln w="12700">
            <a:noFill/>
            <a:miter lim="800000"/>
          </a:ln>
          <a:effec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7" name="Rectangle 13"/>
          <p:cNvSpPr>
            <a:spLocks noChangeArrowheads="1"/>
          </p:cNvSpPr>
          <p:nvPr/>
        </p:nvSpPr>
        <p:spPr bwMode="auto">
          <a:xfrm>
            <a:off x="4724057" y="2754375"/>
            <a:ext cx="1655904" cy="305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400" b="1" dirty="0">
                <a:latin typeface="微软雅黑" panose="020B0503020204020204" pitchFamily="34" charset="-122"/>
                <a:ea typeface="微软雅黑" panose="020B0503020204020204" pitchFamily="34" charset="-122"/>
              </a:rPr>
              <a:t>发送端</a:t>
            </a:r>
            <a:r>
              <a:rPr kumimoji="1" lang="zh-CN" altLang="en-US" sz="1400" b="1" dirty="0">
                <a:solidFill>
                  <a:srgbClr val="0000FF"/>
                </a:solidFill>
                <a:latin typeface="微软雅黑" panose="020B0503020204020204" pitchFamily="34" charset="-122"/>
                <a:ea typeface="微软雅黑" panose="020B0503020204020204" pitchFamily="34" charset="-122"/>
              </a:rPr>
              <a:t>填入</a:t>
            </a:r>
            <a:r>
              <a:rPr kumimoji="1" lang="zh-CN" altLang="en-US" sz="1400" b="1" dirty="0">
                <a:latin typeface="微软雅黑" panose="020B0503020204020204" pitchFamily="34" charset="-122"/>
                <a:ea typeface="微软雅黑" panose="020B0503020204020204" pitchFamily="34" charset="-122"/>
              </a:rPr>
              <a:t> </a:t>
            </a:r>
            <a:r>
              <a:rPr kumimoji="1" lang="en-US" altLang="zh-CN" sz="1400" b="1" dirty="0">
                <a:latin typeface="微软雅黑" panose="020B0503020204020204" pitchFamily="34" charset="-122"/>
                <a:ea typeface="微软雅黑" panose="020B0503020204020204" pitchFamily="34" charset="-122"/>
              </a:rPr>
              <a:t>0 </a:t>
            </a:r>
            <a:r>
              <a:rPr kumimoji="1" lang="zh-CN" altLang="en-US" sz="1400" b="1" dirty="0">
                <a:latin typeface="微软雅黑" panose="020B0503020204020204" pitchFamily="34" charset="-122"/>
                <a:ea typeface="微软雅黑" panose="020B0503020204020204" pitchFamily="34" charset="-122"/>
              </a:rPr>
              <a:t>比特</a:t>
            </a:r>
            <a:endParaRPr kumimoji="1" lang="zh-CN" altLang="en-US" sz="1400" b="1" dirty="0">
              <a:latin typeface="微软雅黑" panose="020B0503020204020204" pitchFamily="34" charset="-122"/>
              <a:ea typeface="微软雅黑" panose="020B0503020204020204" pitchFamily="34" charset="-122"/>
            </a:endParaRPr>
          </a:p>
        </p:txBody>
      </p:sp>
      <p:sp>
        <p:nvSpPr>
          <p:cNvPr id="18" name="Rectangle 16"/>
          <p:cNvSpPr>
            <a:spLocks noChangeArrowheads="1"/>
          </p:cNvSpPr>
          <p:nvPr/>
        </p:nvSpPr>
        <p:spPr bwMode="auto">
          <a:xfrm>
            <a:off x="4188654" y="2262100"/>
            <a:ext cx="3497753" cy="335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600" b="1" dirty="0">
                <a:latin typeface="微软雅黑" panose="020B0503020204020204" pitchFamily="34" charset="-122"/>
                <a:ea typeface="微软雅黑" panose="020B0503020204020204" pitchFamily="34" charset="-122"/>
              </a:rPr>
              <a:t>0 1 0 </a:t>
            </a:r>
            <a:r>
              <a:rPr kumimoji="1" lang="en-US" altLang="zh-CN" sz="1600" b="1" dirty="0">
                <a:solidFill>
                  <a:schemeClr val="bg1"/>
                </a:solidFill>
                <a:latin typeface="微软雅黑" panose="020B0503020204020204" pitchFamily="34" charset="-122"/>
                <a:ea typeface="微软雅黑" panose="020B0503020204020204" pitchFamily="34" charset="-122"/>
              </a:rPr>
              <a:t>0 1 1 1 1 1 </a:t>
            </a:r>
            <a:r>
              <a:rPr kumimoji="1" lang="en-US" altLang="zh-CN" sz="1600" b="1" dirty="0">
                <a:solidFill>
                  <a:srgbClr val="0000CC"/>
                </a:solidFill>
                <a:latin typeface="微软雅黑" panose="020B0503020204020204" pitchFamily="34" charset="-122"/>
                <a:ea typeface="微软雅黑" panose="020B0503020204020204" pitchFamily="34" charset="-122"/>
              </a:rPr>
              <a:t>0 </a:t>
            </a:r>
            <a:r>
              <a:rPr kumimoji="1" lang="en-US" altLang="zh-CN" sz="1600" b="1" dirty="0">
                <a:solidFill>
                  <a:schemeClr val="bg1"/>
                </a:solidFill>
                <a:latin typeface="微软雅黑" panose="020B0503020204020204" pitchFamily="34" charset="-122"/>
                <a:ea typeface="微软雅黑" panose="020B0503020204020204" pitchFamily="34" charset="-122"/>
              </a:rPr>
              <a:t>1 0</a:t>
            </a:r>
            <a:r>
              <a:rPr kumimoji="1" lang="en-US" altLang="zh-CN" sz="1600" b="1" dirty="0">
                <a:solidFill>
                  <a:srgbClr val="0000CC"/>
                </a:solidFill>
                <a:latin typeface="微软雅黑" panose="020B0503020204020204" pitchFamily="34" charset="-122"/>
                <a:ea typeface="微软雅黑" panose="020B0503020204020204" pitchFamily="34" charset="-122"/>
              </a:rPr>
              <a:t> </a:t>
            </a:r>
            <a:r>
              <a:rPr kumimoji="1" lang="en-US" altLang="zh-CN" sz="1600" b="1" dirty="0">
                <a:latin typeface="微软雅黑" panose="020B0503020204020204" pitchFamily="34" charset="-122"/>
                <a:ea typeface="微软雅黑" panose="020B0503020204020204" pitchFamily="34" charset="-122"/>
              </a:rPr>
              <a:t>0 0 1 0 1 0</a:t>
            </a:r>
            <a:endParaRPr kumimoji="1" lang="en-US" altLang="zh-CN" sz="1600" b="1" dirty="0">
              <a:latin typeface="微软雅黑" panose="020B0503020204020204" pitchFamily="34" charset="-122"/>
              <a:ea typeface="微软雅黑" panose="020B0503020204020204" pitchFamily="34" charset="-122"/>
            </a:endParaRPr>
          </a:p>
        </p:txBody>
      </p:sp>
      <p:sp>
        <p:nvSpPr>
          <p:cNvPr id="19" name="AutoShape 20"/>
          <p:cNvSpPr>
            <a:spLocks noChangeArrowheads="1"/>
          </p:cNvSpPr>
          <p:nvPr/>
        </p:nvSpPr>
        <p:spPr bwMode="auto">
          <a:xfrm>
            <a:off x="4832879" y="3199932"/>
            <a:ext cx="1619839" cy="322178"/>
          </a:xfrm>
          <a:prstGeom prst="roundRect">
            <a:avLst>
              <a:gd name="adj" fmla="val 16667"/>
            </a:avLst>
          </a:prstGeom>
          <a:solidFill>
            <a:srgbClr val="009900"/>
          </a:solidFill>
          <a:ln>
            <a:noFill/>
          </a:ln>
          <a:effec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20" name="AutoShape 5"/>
          <p:cNvSpPr>
            <a:spLocks noChangeArrowheads="1"/>
          </p:cNvSpPr>
          <p:nvPr/>
        </p:nvSpPr>
        <p:spPr bwMode="auto">
          <a:xfrm>
            <a:off x="5935392" y="3225580"/>
            <a:ext cx="171238" cy="272004"/>
          </a:xfrm>
          <a:prstGeom prst="roundRect">
            <a:avLst>
              <a:gd name="adj" fmla="val 16667"/>
            </a:avLst>
          </a:prstGeom>
          <a:solidFill>
            <a:srgbClr val="00FF99"/>
          </a:solidFill>
          <a:ln>
            <a:noFill/>
          </a:ln>
          <a:effectLst/>
          <a:extLst>
            <a:ext uri="{91240B29-F687-4F45-9708-019B960494DF}">
              <a14:hiddenLine xmlns:a14="http://schemas.microsoft.com/office/drawing/2010/main" w="12700">
                <a:solidFill>
                  <a:schemeClr val="tx1"/>
                </a:solidFill>
                <a:prstDash val="dash"/>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21" name="Rectangle 10"/>
          <p:cNvSpPr>
            <a:spLocks noChangeArrowheads="1"/>
          </p:cNvSpPr>
          <p:nvPr/>
        </p:nvSpPr>
        <p:spPr bwMode="auto">
          <a:xfrm>
            <a:off x="2063920" y="3298880"/>
            <a:ext cx="1655904" cy="5206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eaLnBrk="0" hangingPunct="0"/>
            <a:r>
              <a:rPr kumimoji="1" lang="zh-CN" altLang="en-US" sz="1400" b="1" dirty="0" smtClean="0">
                <a:latin typeface="微软雅黑" panose="020B0503020204020204" pitchFamily="34" charset="-122"/>
                <a:ea typeface="微软雅黑" panose="020B0503020204020204" pitchFamily="34" charset="-122"/>
              </a:rPr>
              <a:t>接收</a:t>
            </a:r>
            <a:r>
              <a:rPr kumimoji="1" lang="zh-CN" altLang="en-US" sz="1400" b="1" dirty="0">
                <a:latin typeface="微软雅黑" panose="020B0503020204020204" pitchFamily="34" charset="-122"/>
                <a:ea typeface="微软雅黑" panose="020B0503020204020204" pitchFamily="34" charset="-122"/>
              </a:rPr>
              <a:t>端</a:t>
            </a:r>
            <a:r>
              <a:rPr kumimoji="1" lang="zh-CN" altLang="en-US" sz="1400" b="1" dirty="0">
                <a:solidFill>
                  <a:srgbClr val="0000FF"/>
                </a:solidFill>
                <a:latin typeface="微软雅黑" panose="020B0503020204020204" pitchFamily="34" charset="-122"/>
                <a:ea typeface="微软雅黑" panose="020B0503020204020204" pitchFamily="34" charset="-122"/>
              </a:rPr>
              <a:t>把 </a:t>
            </a:r>
            <a:r>
              <a:rPr kumimoji="1" lang="en-US" altLang="zh-CN" sz="1400" b="1" dirty="0">
                <a:solidFill>
                  <a:srgbClr val="0000FF"/>
                </a:solidFill>
                <a:latin typeface="微软雅黑" panose="020B0503020204020204" pitchFamily="34" charset="-122"/>
                <a:ea typeface="微软雅黑" panose="020B0503020204020204" pitchFamily="34" charset="-122"/>
              </a:rPr>
              <a:t>5 </a:t>
            </a:r>
            <a:r>
              <a:rPr kumimoji="1" lang="zh-CN" altLang="en-US" sz="1400" b="1" dirty="0">
                <a:solidFill>
                  <a:srgbClr val="0000FF"/>
                </a:solidFill>
                <a:latin typeface="微软雅黑" panose="020B0503020204020204" pitchFamily="34" charset="-122"/>
                <a:ea typeface="微软雅黑" panose="020B0503020204020204" pitchFamily="34" charset="-122"/>
              </a:rPr>
              <a:t>个连 </a:t>
            </a:r>
            <a:r>
              <a:rPr kumimoji="1" lang="en-US" altLang="zh-CN" sz="1400" b="1" dirty="0">
                <a:solidFill>
                  <a:srgbClr val="0000FF"/>
                </a:solidFill>
                <a:latin typeface="微软雅黑" panose="020B0503020204020204" pitchFamily="34" charset="-122"/>
                <a:ea typeface="微软雅黑" panose="020B0503020204020204" pitchFamily="34" charset="-122"/>
              </a:rPr>
              <a:t>1</a:t>
            </a:r>
            <a:endParaRPr kumimoji="1" lang="en-US" altLang="zh-CN" sz="1400" b="1" dirty="0">
              <a:solidFill>
                <a:srgbClr val="0000FF"/>
              </a:solidFill>
              <a:latin typeface="微软雅黑" panose="020B0503020204020204" pitchFamily="34" charset="-122"/>
              <a:ea typeface="微软雅黑" panose="020B0503020204020204" pitchFamily="34" charset="-122"/>
            </a:endParaRPr>
          </a:p>
          <a:p>
            <a:pPr algn="ctr" defTabSz="762000" eaLnBrk="0" hangingPunct="0"/>
            <a:r>
              <a:rPr kumimoji="1" lang="zh-CN" altLang="en-US" sz="1400" b="1" dirty="0">
                <a:solidFill>
                  <a:srgbClr val="0000FF"/>
                </a:solidFill>
                <a:latin typeface="微软雅黑" panose="020B0503020204020204" pitchFamily="34" charset="-122"/>
                <a:ea typeface="微软雅黑" panose="020B0503020204020204" pitchFamily="34" charset="-122"/>
              </a:rPr>
              <a:t>之后</a:t>
            </a:r>
            <a:r>
              <a:rPr kumimoji="1" lang="zh-CN" altLang="en-US" sz="1400" b="1" dirty="0" smtClean="0">
                <a:solidFill>
                  <a:srgbClr val="0000FF"/>
                </a:solidFill>
                <a:latin typeface="微软雅黑" panose="020B0503020204020204" pitchFamily="34" charset="-122"/>
                <a:ea typeface="微软雅黑" panose="020B0503020204020204" pitchFamily="34" charset="-122"/>
              </a:rPr>
              <a:t>的比特 </a:t>
            </a:r>
            <a:r>
              <a:rPr kumimoji="1" lang="en-US" altLang="zh-CN" sz="1400" b="1" dirty="0" smtClean="0">
                <a:solidFill>
                  <a:srgbClr val="0000FF"/>
                </a:solidFill>
                <a:latin typeface="微软雅黑" panose="020B0503020204020204" pitchFamily="34" charset="-122"/>
                <a:ea typeface="微软雅黑" panose="020B0503020204020204" pitchFamily="34" charset="-122"/>
              </a:rPr>
              <a:t>0 </a:t>
            </a:r>
            <a:r>
              <a:rPr kumimoji="1" lang="zh-CN" altLang="en-US" sz="1400" b="1" dirty="0" smtClean="0">
                <a:solidFill>
                  <a:srgbClr val="C00000"/>
                </a:solidFill>
                <a:latin typeface="微软雅黑" panose="020B0503020204020204" pitchFamily="34" charset="-122"/>
                <a:ea typeface="微软雅黑" panose="020B0503020204020204" pitchFamily="34" charset="-122"/>
              </a:rPr>
              <a:t>删除</a:t>
            </a:r>
            <a:endParaRPr kumimoji="1" lang="zh-CN" altLang="en-US" sz="1400" b="1" dirty="0">
              <a:solidFill>
                <a:srgbClr val="C00000"/>
              </a:solidFill>
              <a:latin typeface="微软雅黑" panose="020B0503020204020204" pitchFamily="34" charset="-122"/>
              <a:ea typeface="微软雅黑" panose="020B0503020204020204" pitchFamily="34" charset="-122"/>
            </a:endParaRPr>
          </a:p>
        </p:txBody>
      </p:sp>
      <p:sp>
        <p:nvSpPr>
          <p:cNvPr id="22" name="AutoShape 14"/>
          <p:cNvSpPr>
            <a:spLocks noChangeArrowheads="1"/>
          </p:cNvSpPr>
          <p:nvPr/>
        </p:nvSpPr>
        <p:spPr bwMode="auto">
          <a:xfrm rot="5400000" flipV="1">
            <a:off x="5901227" y="3575579"/>
            <a:ext cx="225788" cy="104223"/>
          </a:xfrm>
          <a:prstGeom prst="rightArrow">
            <a:avLst>
              <a:gd name="adj1" fmla="val 50000"/>
              <a:gd name="adj2" fmla="val 117358"/>
            </a:avLst>
          </a:prstGeom>
          <a:solidFill>
            <a:srgbClr val="C00000"/>
          </a:solidFill>
          <a:ln w="12700">
            <a:noFill/>
            <a:miter lim="800000"/>
          </a:ln>
          <a:effec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23" name="Rectangle 15"/>
          <p:cNvSpPr>
            <a:spLocks noChangeArrowheads="1"/>
          </p:cNvSpPr>
          <p:nvPr/>
        </p:nvSpPr>
        <p:spPr bwMode="auto">
          <a:xfrm>
            <a:off x="4339094" y="3705385"/>
            <a:ext cx="2194513" cy="305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400" b="1" dirty="0">
                <a:latin typeface="微软雅黑" panose="020B0503020204020204" pitchFamily="34" charset="-122"/>
                <a:ea typeface="微软雅黑" panose="020B0503020204020204" pitchFamily="34" charset="-122"/>
              </a:rPr>
              <a:t>接收端</a:t>
            </a:r>
            <a:r>
              <a:rPr kumimoji="1" lang="zh-CN" altLang="en-US" sz="1400" b="1" dirty="0">
                <a:solidFill>
                  <a:srgbClr val="0000FF"/>
                </a:solidFill>
                <a:latin typeface="微软雅黑" panose="020B0503020204020204" pitchFamily="34" charset="-122"/>
                <a:ea typeface="微软雅黑" panose="020B0503020204020204" pitchFamily="34" charset="-122"/>
              </a:rPr>
              <a:t>删除</a:t>
            </a:r>
            <a:r>
              <a:rPr kumimoji="1" lang="zh-CN" altLang="en-US" sz="1400" b="1" dirty="0">
                <a:latin typeface="微软雅黑" panose="020B0503020204020204" pitchFamily="34" charset="-122"/>
                <a:ea typeface="微软雅黑" panose="020B0503020204020204" pitchFamily="34" charset="-122"/>
              </a:rPr>
              <a:t>填入的 </a:t>
            </a:r>
            <a:r>
              <a:rPr kumimoji="1" lang="en-US" altLang="zh-CN" sz="1400" b="1" dirty="0">
                <a:latin typeface="微软雅黑" panose="020B0503020204020204" pitchFamily="34" charset="-122"/>
                <a:ea typeface="微软雅黑" panose="020B0503020204020204" pitchFamily="34" charset="-122"/>
              </a:rPr>
              <a:t>0 </a:t>
            </a:r>
            <a:r>
              <a:rPr kumimoji="1" lang="zh-CN" altLang="en-US" sz="1400" b="1" dirty="0">
                <a:latin typeface="微软雅黑" panose="020B0503020204020204" pitchFamily="34" charset="-122"/>
                <a:ea typeface="微软雅黑" panose="020B0503020204020204" pitchFamily="34" charset="-122"/>
              </a:rPr>
              <a:t>比特</a:t>
            </a:r>
            <a:endParaRPr kumimoji="1" lang="zh-CN" altLang="en-US" sz="1400" b="1" dirty="0">
              <a:latin typeface="微软雅黑" panose="020B0503020204020204" pitchFamily="34" charset="-122"/>
              <a:ea typeface="微软雅黑" panose="020B0503020204020204" pitchFamily="34" charset="-122"/>
            </a:endParaRPr>
          </a:p>
        </p:txBody>
      </p:sp>
      <p:sp>
        <p:nvSpPr>
          <p:cNvPr id="24" name="Rectangle 17"/>
          <p:cNvSpPr>
            <a:spLocks noChangeArrowheads="1"/>
          </p:cNvSpPr>
          <p:nvPr/>
        </p:nvSpPr>
        <p:spPr bwMode="auto">
          <a:xfrm>
            <a:off x="4193438" y="3196670"/>
            <a:ext cx="3497753" cy="335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600" b="1" dirty="0">
                <a:latin typeface="微软雅黑" panose="020B0503020204020204" pitchFamily="34" charset="-122"/>
                <a:ea typeface="微软雅黑" panose="020B0503020204020204" pitchFamily="34" charset="-122"/>
              </a:rPr>
              <a:t>0 1 0 </a:t>
            </a:r>
            <a:r>
              <a:rPr kumimoji="1" lang="en-US" altLang="zh-CN" sz="1600" b="1" dirty="0">
                <a:solidFill>
                  <a:schemeClr val="bg1"/>
                </a:solidFill>
                <a:latin typeface="微软雅黑" panose="020B0503020204020204" pitchFamily="34" charset="-122"/>
                <a:ea typeface="微软雅黑" panose="020B0503020204020204" pitchFamily="34" charset="-122"/>
              </a:rPr>
              <a:t>0 1 1 1 1 1 </a:t>
            </a:r>
            <a:r>
              <a:rPr kumimoji="1" lang="en-US" altLang="zh-CN" sz="1600" b="1" dirty="0">
                <a:solidFill>
                  <a:srgbClr val="0000CC"/>
                </a:solidFill>
                <a:latin typeface="微软雅黑" panose="020B0503020204020204" pitchFamily="34" charset="-122"/>
                <a:ea typeface="微软雅黑" panose="020B0503020204020204" pitchFamily="34" charset="-122"/>
              </a:rPr>
              <a:t>0 </a:t>
            </a:r>
            <a:r>
              <a:rPr kumimoji="1" lang="en-US" altLang="zh-CN" sz="1600" b="1" dirty="0">
                <a:solidFill>
                  <a:schemeClr val="bg1"/>
                </a:solidFill>
                <a:latin typeface="微软雅黑" panose="020B0503020204020204" pitchFamily="34" charset="-122"/>
                <a:ea typeface="微软雅黑" panose="020B0503020204020204" pitchFamily="34" charset="-122"/>
              </a:rPr>
              <a:t>1 0</a:t>
            </a:r>
            <a:r>
              <a:rPr kumimoji="1" lang="en-US" altLang="zh-CN" sz="1600" b="1" dirty="0">
                <a:solidFill>
                  <a:srgbClr val="0000CC"/>
                </a:solidFill>
                <a:latin typeface="微软雅黑" panose="020B0503020204020204" pitchFamily="34" charset="-122"/>
                <a:ea typeface="微软雅黑" panose="020B0503020204020204" pitchFamily="34" charset="-122"/>
              </a:rPr>
              <a:t> </a:t>
            </a:r>
            <a:r>
              <a:rPr kumimoji="1" lang="en-US" altLang="zh-CN" sz="1600" b="1" dirty="0">
                <a:latin typeface="微软雅黑" panose="020B0503020204020204" pitchFamily="34" charset="-122"/>
                <a:ea typeface="微软雅黑" panose="020B0503020204020204" pitchFamily="34" charset="-122"/>
              </a:rPr>
              <a:t>0 0 1 0 1 0</a:t>
            </a:r>
            <a:endParaRPr kumimoji="1" lang="en-US" altLang="zh-CN" sz="1600" b="1" dirty="0">
              <a:latin typeface="微软雅黑" panose="020B0503020204020204" pitchFamily="34" charset="-122"/>
              <a:ea typeface="微软雅黑" panose="020B0503020204020204" pitchFamily="34" charset="-122"/>
            </a:endParaRPr>
          </a:p>
        </p:txBody>
      </p:sp>
      <p:cxnSp>
        <p:nvCxnSpPr>
          <p:cNvPr id="25" name="直接连接符 24"/>
          <p:cNvCxnSpPr/>
          <p:nvPr/>
        </p:nvCxnSpPr>
        <p:spPr>
          <a:xfrm>
            <a:off x="1563272" y="2143771"/>
            <a:ext cx="595274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1563272" y="3076094"/>
            <a:ext cx="595274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1563272" y="4020198"/>
            <a:ext cx="595274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1563272" y="1265422"/>
            <a:ext cx="5952744"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2000" advTm="2000"/>
    </mc:Choice>
    <mc:Fallback>
      <p:transition spd="slow" advTm="2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1"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grpId="1" nodeType="with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grpId="1"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7"/>
                                        </p:tgtEl>
                                        <p:attrNameLst>
                                          <p:attrName>style.visibility</p:attrName>
                                        </p:attrNameLst>
                                      </p:cBhvr>
                                      <p:to>
                                        <p:strVal val="visible"/>
                                      </p:to>
                                    </p:set>
                                  </p:childTnLst>
                                </p:cTn>
                              </p:par>
                            </p:childTnLst>
                          </p:cTn>
                        </p:par>
                        <p:par>
                          <p:cTn id="35" fill="hold">
                            <p:stCondLst>
                              <p:cond delay="0"/>
                            </p:stCondLst>
                            <p:childTnLst>
                              <p:par>
                                <p:cTn id="36" presetID="35" presetClass="emph" presetSubtype="0" repeatCount="indefinite" fill="hold" grpId="0" nodeType="afterEffect">
                                  <p:stCondLst>
                                    <p:cond delay="1000"/>
                                  </p:stCondLst>
                                  <p:childTnLst>
                                    <p:anim calcmode="discrete" valueType="str">
                                      <p:cBhvr>
                                        <p:cTn id="37" dur="1000" fill="hold"/>
                                        <p:tgtEl>
                                          <p:spTgt spid="14"/>
                                        </p:tgtEl>
                                        <p:attrNameLst>
                                          <p:attrName>style.visibility</p:attrName>
                                        </p:attrNameLst>
                                      </p:cBhvr>
                                      <p:tavLst>
                                        <p:tav tm="0">
                                          <p:val>
                                            <p:strVal val="hidden"/>
                                          </p:val>
                                        </p:tav>
                                        <p:tav tm="50000">
                                          <p:val>
                                            <p:strVal val="visible"/>
                                          </p:val>
                                        </p:tav>
                                      </p:tavLst>
                                    </p:anim>
                                  </p:childTnLst>
                                </p:cTn>
                              </p:par>
                              <p:par>
                                <p:cTn id="38" presetID="35" presetClass="emph" presetSubtype="0" repeatCount="indefinite" fill="hold" grpId="0" nodeType="withEffect">
                                  <p:stCondLst>
                                    <p:cond delay="1000"/>
                                  </p:stCondLst>
                                  <p:childTnLst>
                                    <p:anim calcmode="discrete" valueType="str">
                                      <p:cBhvr>
                                        <p:cTn id="39" dur="1000" fill="hold"/>
                                        <p:tgtEl>
                                          <p:spTgt spid="16"/>
                                        </p:tgtEl>
                                        <p:attrNameLst>
                                          <p:attrName>style.visibility</p:attrName>
                                        </p:attrNameLst>
                                      </p:cBhvr>
                                      <p:tavLst>
                                        <p:tav tm="0">
                                          <p:val>
                                            <p:strVal val="hidden"/>
                                          </p:val>
                                        </p:tav>
                                        <p:tav tm="50000">
                                          <p:val>
                                            <p:strVal val="visible"/>
                                          </p:val>
                                        </p:tav>
                                      </p:tavLst>
                                    </p:anim>
                                  </p:childTnLst>
                                </p:cTn>
                              </p:par>
                            </p:childTnLst>
                          </p:cTn>
                        </p:par>
                        <p:par>
                          <p:cTn id="40" fill="hold">
                            <p:stCondLst>
                              <p:cond delay="2000"/>
                            </p:stCondLst>
                            <p:childTnLst>
                              <p:par>
                                <p:cTn id="41" presetID="35" presetClass="emph" presetSubtype="0" repeatCount="indefinite" fill="hold" grpId="0" nodeType="afterEffect">
                                  <p:stCondLst>
                                    <p:cond delay="8000"/>
                                  </p:stCondLst>
                                  <p:endCondLst>
                                    <p:cond evt="onNext" delay="0">
                                      <p:tgtEl>
                                        <p:sldTgt/>
                                      </p:tgtEl>
                                    </p:cond>
                                  </p:endCondLst>
                                  <p:childTnLst>
                                    <p:anim calcmode="discrete" valueType="str">
                                      <p:cBhvr>
                                        <p:cTn id="42" dur="1000" fill="hold"/>
                                        <p:tgtEl>
                                          <p:spTgt spid="20"/>
                                        </p:tgtEl>
                                        <p:attrNameLst>
                                          <p:attrName>style.visibility</p:attrName>
                                        </p:attrNameLst>
                                      </p:cBhvr>
                                      <p:tavLst>
                                        <p:tav tm="0">
                                          <p:val>
                                            <p:strVal val="hidden"/>
                                          </p:val>
                                        </p:tav>
                                        <p:tav tm="50000">
                                          <p:val>
                                            <p:strVal val="visible"/>
                                          </p:val>
                                        </p:tav>
                                      </p:tavLst>
                                    </p:anim>
                                  </p:childTnLst>
                                </p:cTn>
                              </p:par>
                              <p:par>
                                <p:cTn id="43" presetID="35" presetClass="emph" presetSubtype="0" repeatCount="indefinite" fill="hold" grpId="0" nodeType="withEffect">
                                  <p:stCondLst>
                                    <p:cond delay="8000"/>
                                  </p:stCondLst>
                                  <p:endCondLst>
                                    <p:cond evt="onNext" delay="0">
                                      <p:tgtEl>
                                        <p:sldTgt/>
                                      </p:tgtEl>
                                    </p:cond>
                                  </p:endCondLst>
                                  <p:childTnLst>
                                    <p:anim calcmode="discrete" valueType="str">
                                      <p:cBhvr>
                                        <p:cTn id="44" dur="1000" fill="hold"/>
                                        <p:tgtEl>
                                          <p:spTgt spid="22"/>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4" grpId="1" animBg="1"/>
      <p:bldP spid="15" grpId="0"/>
      <p:bldP spid="16" grpId="0" animBg="1"/>
      <p:bldP spid="16" grpId="1" animBg="1"/>
      <p:bldP spid="17" grpId="0"/>
      <p:bldP spid="18" grpId="0"/>
      <p:bldP spid="19" grpId="0" animBg="1"/>
      <p:bldP spid="20" grpId="0" animBg="1"/>
      <p:bldP spid="20" grpId="1" animBg="1"/>
      <p:bldP spid="21" grpId="0"/>
      <p:bldP spid="22" grpId="0" animBg="1"/>
      <p:bldP spid="22" grpId="1" animBg="1"/>
      <p:bldP spid="23" grpId="0"/>
      <p:bldP spid="24"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46"/>
          <p:cNvSpPr>
            <a:spLocks noChangeArrowheads="1"/>
          </p:cNvSpPr>
          <p:nvPr/>
        </p:nvSpPr>
        <p:spPr bwMode="auto">
          <a:xfrm>
            <a:off x="502563" y="1455328"/>
            <a:ext cx="8129015" cy="263149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eaLnBrk="0" hangingPunct="0">
              <a:lnSpc>
                <a:spcPts val="3300"/>
              </a:lnSpc>
              <a:buClr>
                <a:srgbClr val="0070C0"/>
              </a:buClr>
              <a:buFont typeface="Wingdings" panose="05000000000000000000" pitchFamily="2" charset="2"/>
              <a:buChar char="l"/>
            </a:pPr>
            <a:r>
              <a:rPr lang="en-US" altLang="zh-CN" sz="2000" b="1" dirty="0">
                <a:latin typeface="微软雅黑" panose="020B0503020204020204" pitchFamily="34" charset="-122"/>
                <a:ea typeface="微软雅黑" panose="020B0503020204020204" pitchFamily="34" charset="-122"/>
              </a:rPr>
              <a:t>PPP </a:t>
            </a:r>
            <a:r>
              <a:rPr lang="zh-CN" altLang="en-US" sz="2000" b="1" dirty="0">
                <a:latin typeface="微软雅黑" panose="020B0503020204020204" pitchFamily="34" charset="-122"/>
                <a:ea typeface="微软雅黑" panose="020B0503020204020204" pitchFamily="34" charset="-122"/>
              </a:rPr>
              <a:t>协议之所以</a:t>
            </a:r>
            <a:r>
              <a:rPr lang="zh-CN" altLang="en-US" sz="2000" b="1" dirty="0">
                <a:solidFill>
                  <a:srgbClr val="CC00CC"/>
                </a:solidFill>
                <a:latin typeface="微软雅黑" panose="020B0503020204020204" pitchFamily="34" charset="-122"/>
                <a:ea typeface="微软雅黑" panose="020B0503020204020204" pitchFamily="34" charset="-122"/>
              </a:rPr>
              <a:t>不使用</a:t>
            </a:r>
            <a:r>
              <a:rPr lang="zh-CN" altLang="en-US" sz="2000" b="1" dirty="0">
                <a:latin typeface="微软雅黑" panose="020B0503020204020204" pitchFamily="34" charset="-122"/>
                <a:ea typeface="微软雅黑" panose="020B0503020204020204" pitchFamily="34" charset="-122"/>
              </a:rPr>
              <a:t>序号和确认机制是出于以下的考虑：</a:t>
            </a:r>
            <a:endParaRPr lang="zh-CN" altLang="en-US" sz="2000" b="1" dirty="0">
              <a:latin typeface="微软雅黑" panose="020B0503020204020204" pitchFamily="34" charset="-122"/>
              <a:ea typeface="微软雅黑" panose="020B0503020204020204" pitchFamily="34" charset="-122"/>
            </a:endParaRPr>
          </a:p>
          <a:p>
            <a:pPr marL="720725" indent="-360680" eaLnBrk="0" hangingPunct="0">
              <a:lnSpc>
                <a:spcPts val="3300"/>
              </a:lnSpc>
              <a:buClr>
                <a:srgbClr val="7030A0"/>
              </a:buClr>
              <a:buFont typeface="+mj-lt"/>
              <a:buAutoNum type="arabicPeriod"/>
            </a:pPr>
            <a:r>
              <a:rPr lang="zh-CN" altLang="en-US" sz="2000" b="1" dirty="0">
                <a:latin typeface="微软雅黑" panose="020B0503020204020204" pitchFamily="34" charset="-122"/>
                <a:ea typeface="微软雅黑" panose="020B0503020204020204" pitchFamily="34" charset="-122"/>
              </a:rPr>
              <a:t>在数据链路层出现差错的概率不大时，使用比较简单的 </a:t>
            </a:r>
            <a:r>
              <a:rPr lang="en-US" altLang="zh-CN" sz="2000" b="1" dirty="0">
                <a:latin typeface="微软雅黑" panose="020B0503020204020204" pitchFamily="34" charset="-122"/>
                <a:ea typeface="微软雅黑" panose="020B0503020204020204" pitchFamily="34" charset="-122"/>
              </a:rPr>
              <a:t>PPP </a:t>
            </a:r>
            <a:r>
              <a:rPr lang="zh-CN" altLang="en-US" sz="2000" b="1" dirty="0">
                <a:latin typeface="微软雅黑" panose="020B0503020204020204" pitchFamily="34" charset="-122"/>
                <a:ea typeface="微软雅黑" panose="020B0503020204020204" pitchFamily="34" charset="-122"/>
              </a:rPr>
              <a:t>协议较为合理。</a:t>
            </a:r>
            <a:endParaRPr lang="zh-CN" altLang="en-US" sz="2000" b="1" dirty="0">
              <a:latin typeface="微软雅黑" panose="020B0503020204020204" pitchFamily="34" charset="-122"/>
              <a:ea typeface="微软雅黑" panose="020B0503020204020204" pitchFamily="34" charset="-122"/>
            </a:endParaRPr>
          </a:p>
          <a:p>
            <a:pPr marL="720725" indent="-360680" eaLnBrk="0" hangingPunct="0">
              <a:lnSpc>
                <a:spcPts val="3300"/>
              </a:lnSpc>
              <a:buClr>
                <a:srgbClr val="7030A0"/>
              </a:buClr>
              <a:buFont typeface="+mj-lt"/>
              <a:buAutoNum type="arabicPeriod"/>
            </a:pPr>
            <a:r>
              <a:rPr lang="zh-CN" altLang="en-US" sz="2000" b="1" dirty="0">
                <a:latin typeface="微软雅黑" panose="020B0503020204020204" pitchFamily="34" charset="-122"/>
                <a:ea typeface="微软雅黑" panose="020B0503020204020204" pitchFamily="34" charset="-122"/>
              </a:rPr>
              <a:t>在因特网环境下，</a:t>
            </a:r>
            <a:r>
              <a:rPr lang="en-US" altLang="zh-CN" sz="2000" b="1" dirty="0">
                <a:latin typeface="微软雅黑" panose="020B0503020204020204" pitchFamily="34" charset="-122"/>
                <a:ea typeface="微软雅黑" panose="020B0503020204020204" pitchFamily="34" charset="-122"/>
              </a:rPr>
              <a:t>PPP </a:t>
            </a:r>
            <a:r>
              <a:rPr lang="zh-CN" altLang="en-US" sz="2000" b="1" dirty="0">
                <a:latin typeface="微软雅黑" panose="020B0503020204020204" pitchFamily="34" charset="-122"/>
                <a:ea typeface="微软雅黑" panose="020B0503020204020204" pitchFamily="34" charset="-122"/>
              </a:rPr>
              <a:t>的信息字段放入的数据是 </a:t>
            </a:r>
            <a:r>
              <a:rPr lang="en-US" altLang="zh-CN" sz="2000" b="1" dirty="0">
                <a:latin typeface="微软雅黑" panose="020B0503020204020204" pitchFamily="34" charset="-122"/>
                <a:ea typeface="微软雅黑" panose="020B0503020204020204" pitchFamily="34" charset="-122"/>
              </a:rPr>
              <a:t>IP  </a:t>
            </a:r>
            <a:r>
              <a:rPr lang="zh-CN" altLang="en-US" sz="2000" b="1" dirty="0">
                <a:latin typeface="微软雅黑" panose="020B0503020204020204" pitchFamily="34" charset="-122"/>
                <a:ea typeface="微软雅黑" panose="020B0503020204020204" pitchFamily="34" charset="-122"/>
              </a:rPr>
              <a:t>数据报。数据链路层的可靠传输并不能够保证网络层的传输也是可靠的。</a:t>
            </a:r>
            <a:endParaRPr lang="zh-CN" altLang="en-US" sz="2000" b="1" dirty="0">
              <a:latin typeface="微软雅黑" panose="020B0503020204020204" pitchFamily="34" charset="-122"/>
              <a:ea typeface="微软雅黑" panose="020B0503020204020204" pitchFamily="34" charset="-122"/>
            </a:endParaRPr>
          </a:p>
          <a:p>
            <a:pPr marL="720725" indent="-360680" eaLnBrk="0" hangingPunct="0">
              <a:lnSpc>
                <a:spcPts val="3300"/>
              </a:lnSpc>
              <a:buClr>
                <a:srgbClr val="7030A0"/>
              </a:buClr>
              <a:buFont typeface="+mj-lt"/>
              <a:buAutoNum type="arabicPeriod"/>
            </a:pPr>
            <a:r>
              <a:rPr lang="zh-CN" altLang="en-US" sz="2000" b="1" dirty="0">
                <a:latin typeface="微软雅黑" panose="020B0503020204020204" pitchFamily="34" charset="-122"/>
                <a:ea typeface="微软雅黑" panose="020B0503020204020204" pitchFamily="34" charset="-122"/>
              </a:rPr>
              <a:t>帧检验序列 </a:t>
            </a:r>
            <a:r>
              <a:rPr lang="en-US" altLang="zh-CN" sz="2000" b="1" dirty="0">
                <a:latin typeface="微软雅黑" panose="020B0503020204020204" pitchFamily="34" charset="-122"/>
                <a:ea typeface="微软雅黑" panose="020B0503020204020204" pitchFamily="34" charset="-122"/>
              </a:rPr>
              <a:t>FCS </a:t>
            </a:r>
            <a:r>
              <a:rPr lang="zh-CN" altLang="en-US" sz="2000" b="1" dirty="0">
                <a:latin typeface="微软雅黑" panose="020B0503020204020204" pitchFamily="34" charset="-122"/>
                <a:ea typeface="微软雅黑" panose="020B0503020204020204" pitchFamily="34" charset="-122"/>
              </a:rPr>
              <a:t>字段可保证无差错接受</a:t>
            </a:r>
            <a:r>
              <a:rPr lang="zh-CN" altLang="en-US" sz="2000" b="1" dirty="0" smtClean="0">
                <a:latin typeface="微软雅黑" panose="020B0503020204020204" pitchFamily="34" charset="-122"/>
                <a:ea typeface="微软雅黑" panose="020B0503020204020204" pitchFamily="34" charset="-122"/>
              </a:rPr>
              <a:t>。</a:t>
            </a:r>
            <a:endParaRPr lang="zh-CN" altLang="en-US" sz="2000" b="1" dirty="0">
              <a:latin typeface="微软雅黑" panose="020B0503020204020204" pitchFamily="34" charset="-122"/>
              <a:ea typeface="微软雅黑" panose="020B0503020204020204" pitchFamily="34" charset="-122"/>
            </a:endParaRPr>
          </a:p>
        </p:txBody>
      </p:sp>
      <p:sp>
        <p:nvSpPr>
          <p:cNvPr id="10" name="AutoShape 5"/>
          <p:cNvSpPr>
            <a:spLocks noChangeArrowheads="1"/>
          </p:cNvSpPr>
          <p:nvPr/>
        </p:nvSpPr>
        <p:spPr bwMode="auto">
          <a:xfrm>
            <a:off x="502563" y="1050616"/>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 name="Rectangle 6"/>
          <p:cNvSpPr>
            <a:spLocks noChangeArrowheads="1"/>
          </p:cNvSpPr>
          <p:nvPr/>
        </p:nvSpPr>
        <p:spPr bwMode="auto">
          <a:xfrm>
            <a:off x="2474191" y="1027526"/>
            <a:ext cx="418576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anose="020B0503020204020204" pitchFamily="34" charset="-122"/>
                <a:ea typeface="微软雅黑" panose="020B0503020204020204" pitchFamily="34" charset="-122"/>
              </a:rPr>
              <a:t> 不提供使用序号和确认的可靠传输 </a:t>
            </a:r>
            <a:endParaRPr lang="fr-FR" altLang="zh-CN" sz="20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Tm="2000"/>
    </mc:Choice>
    <mc:Fallback>
      <p:transition spd="slow" advTm="2000"/>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AutoShape 5"/>
          <p:cNvSpPr>
            <a:spLocks noChangeArrowheads="1"/>
          </p:cNvSpPr>
          <p:nvPr/>
        </p:nvSpPr>
        <p:spPr bwMode="auto">
          <a:xfrm>
            <a:off x="502921" y="623223"/>
            <a:ext cx="8129015" cy="388721"/>
          </a:xfrm>
          <a:prstGeom prst="roundRect">
            <a:avLst>
              <a:gd name="adj" fmla="val 16667"/>
            </a:avLst>
          </a:prstGeom>
          <a:solidFill>
            <a:srgbClr val="0089FA"/>
          </a:solidFill>
          <a:ln>
            <a:noFill/>
          </a:ln>
          <a:effectLst/>
        </p:spPr>
        <p:txBody>
          <a:bodyPr wrap="none" anchor="ctr"/>
          <a:lstStyle/>
          <a:p>
            <a:endParaRPr lang="zh-CN" altLang="en-US"/>
          </a:p>
        </p:txBody>
      </p:sp>
      <p:sp>
        <p:nvSpPr>
          <p:cNvPr id="9" name="Rectangle 6"/>
          <p:cNvSpPr>
            <a:spLocks noChangeArrowheads="1"/>
          </p:cNvSpPr>
          <p:nvPr/>
        </p:nvSpPr>
        <p:spPr bwMode="auto">
          <a:xfrm>
            <a:off x="2490597" y="580952"/>
            <a:ext cx="4145687"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400" b="1" dirty="0">
                <a:solidFill>
                  <a:schemeClr val="bg1"/>
                </a:solidFill>
                <a:latin typeface="微软雅黑" panose="020B0503020204020204" pitchFamily="34" charset="-122"/>
                <a:ea typeface="微软雅黑" panose="020B0503020204020204" pitchFamily="34" charset="-122"/>
              </a:rPr>
              <a:t> </a:t>
            </a:r>
            <a:r>
              <a:rPr lang="en-US" altLang="zh-CN" sz="2400" b="1" dirty="0">
                <a:solidFill>
                  <a:schemeClr val="bg1"/>
                </a:solidFill>
                <a:latin typeface="微软雅黑" panose="020B0503020204020204" pitchFamily="34" charset="-122"/>
                <a:ea typeface="微软雅黑" panose="020B0503020204020204" pitchFamily="34" charset="-122"/>
              </a:rPr>
              <a:t>3.2.3   PPP </a:t>
            </a:r>
            <a:r>
              <a:rPr lang="zh-CN" altLang="en-US" sz="2400" b="1" dirty="0">
                <a:solidFill>
                  <a:schemeClr val="bg1"/>
                </a:solidFill>
                <a:latin typeface="微软雅黑" panose="020B0503020204020204" pitchFamily="34" charset="-122"/>
                <a:ea typeface="微软雅黑" panose="020B0503020204020204" pitchFamily="34" charset="-122"/>
              </a:rPr>
              <a:t>协议的</a:t>
            </a:r>
            <a:r>
              <a:rPr lang="zh-CN" altLang="en-US" sz="2400" b="1" dirty="0" smtClean="0">
                <a:solidFill>
                  <a:schemeClr val="bg1"/>
                </a:solidFill>
                <a:latin typeface="微软雅黑" panose="020B0503020204020204" pitchFamily="34" charset="-122"/>
                <a:ea typeface="微软雅黑" panose="020B0503020204020204" pitchFamily="34" charset="-122"/>
              </a:rPr>
              <a:t>工作状态</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10" name="Rectangle 8"/>
          <p:cNvSpPr>
            <a:spLocks noChangeArrowheads="1"/>
          </p:cNvSpPr>
          <p:nvPr/>
        </p:nvSpPr>
        <p:spPr bwMode="auto">
          <a:xfrm>
            <a:off x="502921" y="1007154"/>
            <a:ext cx="8211311" cy="31700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ts val="3000"/>
              </a:lnSpc>
              <a:buClr>
                <a:srgbClr val="0070C0"/>
              </a:buClr>
            </a:pPr>
            <a:r>
              <a:rPr lang="en-US" altLang="zh-CN" b="1" dirty="0" smtClean="0">
                <a:solidFill>
                  <a:srgbClr val="C00000"/>
                </a:solidFill>
                <a:latin typeface="微软雅黑" panose="020B0503020204020204" pitchFamily="34" charset="-122"/>
                <a:ea typeface="微软雅黑" panose="020B0503020204020204" pitchFamily="34" charset="-122"/>
              </a:rPr>
              <a:t>PPP </a:t>
            </a:r>
            <a:r>
              <a:rPr lang="zh-CN" altLang="en-US" b="1" dirty="0" smtClean="0">
                <a:solidFill>
                  <a:srgbClr val="C00000"/>
                </a:solidFill>
                <a:latin typeface="微软雅黑" panose="020B0503020204020204" pitchFamily="34" charset="-122"/>
                <a:ea typeface="微软雅黑" panose="020B0503020204020204" pitchFamily="34" charset="-122"/>
              </a:rPr>
              <a:t>链路初始化过程：</a:t>
            </a:r>
            <a:endParaRPr lang="en-US" altLang="zh-CN" b="1" dirty="0" smtClean="0">
              <a:solidFill>
                <a:srgbClr val="C00000"/>
              </a:solidFill>
              <a:latin typeface="微软雅黑" panose="020B0503020204020204" pitchFamily="34" charset="-122"/>
              <a:ea typeface="微软雅黑" panose="020B0503020204020204" pitchFamily="34" charset="-122"/>
            </a:endParaRPr>
          </a:p>
          <a:p>
            <a:pPr marL="268605" indent="-268605">
              <a:lnSpc>
                <a:spcPts val="3000"/>
              </a:lnSpc>
              <a:buClr>
                <a:srgbClr val="0070C0"/>
              </a:buClr>
              <a:buFont typeface="Wingdings" panose="05000000000000000000" pitchFamily="2" charset="2"/>
              <a:buChar char="l"/>
            </a:pPr>
            <a:r>
              <a:rPr lang="zh-CN" altLang="en-US" b="1" dirty="0">
                <a:latin typeface="微软雅黑" panose="020B0503020204020204" pitchFamily="34" charset="-122"/>
                <a:ea typeface="微软雅黑" panose="020B0503020204020204" pitchFamily="34" charset="-122"/>
              </a:rPr>
              <a:t>用户拨号</a:t>
            </a:r>
            <a:r>
              <a:rPr lang="zh-CN" altLang="en-US" b="1" dirty="0" smtClean="0">
                <a:latin typeface="微软雅黑" panose="020B0503020204020204" pitchFamily="34" charset="-122"/>
                <a:ea typeface="微软雅黑" panose="020B0503020204020204" pitchFamily="34" charset="-122"/>
              </a:rPr>
              <a:t>接入 </a:t>
            </a:r>
            <a:r>
              <a:rPr lang="en-US" altLang="zh-CN" b="1" dirty="0" smtClean="0">
                <a:latin typeface="微软雅黑" panose="020B0503020204020204" pitchFamily="34" charset="-122"/>
                <a:ea typeface="微软雅黑" panose="020B0503020204020204" pitchFamily="34" charset="-122"/>
              </a:rPr>
              <a:t>ISP </a:t>
            </a:r>
            <a:r>
              <a:rPr lang="zh-CN" altLang="en-US" b="1" dirty="0" smtClean="0">
                <a:latin typeface="微软雅黑" panose="020B0503020204020204" pitchFamily="34" charset="-122"/>
                <a:ea typeface="微软雅黑" panose="020B0503020204020204" pitchFamily="34" charset="-122"/>
              </a:rPr>
              <a:t>后</a:t>
            </a:r>
            <a:r>
              <a:rPr lang="zh-CN" altLang="en-US" b="1" dirty="0">
                <a:latin typeface="微软雅黑" panose="020B0503020204020204" pitchFamily="34" charset="-122"/>
                <a:ea typeface="微软雅黑" panose="020B0503020204020204" pitchFamily="34" charset="-122"/>
              </a:rPr>
              <a:t>，就建立了一条从用户个人电脑</a:t>
            </a:r>
            <a:r>
              <a:rPr lang="zh-CN" altLang="en-US" b="1" dirty="0" smtClean="0">
                <a:latin typeface="微软雅黑" panose="020B0503020204020204" pitchFamily="34" charset="-122"/>
                <a:ea typeface="微软雅黑" panose="020B0503020204020204" pitchFamily="34" charset="-122"/>
              </a:rPr>
              <a:t>到 </a:t>
            </a:r>
            <a:r>
              <a:rPr lang="en-US" altLang="zh-CN" b="1" dirty="0" smtClean="0">
                <a:latin typeface="微软雅黑" panose="020B0503020204020204" pitchFamily="34" charset="-122"/>
                <a:ea typeface="微软雅黑" panose="020B0503020204020204" pitchFamily="34" charset="-122"/>
              </a:rPr>
              <a:t>ISP </a:t>
            </a:r>
            <a:r>
              <a:rPr lang="zh-CN" altLang="en-US" b="1" dirty="0" smtClean="0">
                <a:latin typeface="微软雅黑" panose="020B0503020204020204" pitchFamily="34" charset="-122"/>
                <a:ea typeface="微软雅黑" panose="020B0503020204020204" pitchFamily="34" charset="-122"/>
              </a:rPr>
              <a:t>的</a:t>
            </a:r>
            <a:r>
              <a:rPr lang="zh-CN" altLang="en-US" b="1" dirty="0">
                <a:latin typeface="微软雅黑" panose="020B0503020204020204" pitchFamily="34" charset="-122"/>
                <a:ea typeface="微软雅黑" panose="020B0503020204020204" pitchFamily="34" charset="-122"/>
              </a:rPr>
              <a:t>物理连接</a:t>
            </a:r>
            <a:r>
              <a:rPr lang="zh-CN" altLang="en-US" b="1" dirty="0" smtClean="0">
                <a:latin typeface="微软雅黑" panose="020B0503020204020204" pitchFamily="34" charset="-122"/>
                <a:ea typeface="微软雅黑" panose="020B0503020204020204" pitchFamily="34" charset="-122"/>
              </a:rPr>
              <a:t>。</a:t>
            </a:r>
            <a:endParaRPr lang="en-US" altLang="zh-CN" b="1" dirty="0" smtClean="0">
              <a:latin typeface="微软雅黑" panose="020B0503020204020204" pitchFamily="34" charset="-122"/>
              <a:ea typeface="微软雅黑" panose="020B0503020204020204" pitchFamily="34" charset="-122"/>
            </a:endParaRPr>
          </a:p>
          <a:p>
            <a:pPr marL="268605" indent="-268605">
              <a:lnSpc>
                <a:spcPts val="3000"/>
              </a:lnSpc>
              <a:buClr>
                <a:srgbClr val="0070C0"/>
              </a:buClr>
              <a:buFont typeface="Wingdings" panose="05000000000000000000" pitchFamily="2" charset="2"/>
              <a:buChar char="l"/>
            </a:pPr>
            <a:r>
              <a:rPr lang="zh-CN" altLang="en-US" b="1" dirty="0" smtClean="0">
                <a:latin typeface="微软雅黑" panose="020B0503020204020204" pitchFamily="34" charset="-122"/>
                <a:ea typeface="微软雅黑" panose="020B0503020204020204" pitchFamily="34" charset="-122"/>
              </a:rPr>
              <a:t>用户</a:t>
            </a:r>
            <a:r>
              <a:rPr lang="zh-CN" altLang="en-US" b="1" dirty="0">
                <a:latin typeface="微软雅黑" panose="020B0503020204020204" pitchFamily="34" charset="-122"/>
                <a:ea typeface="微软雅黑" panose="020B0503020204020204" pitchFamily="34" charset="-122"/>
              </a:rPr>
              <a:t>个人电脑</a:t>
            </a:r>
            <a:r>
              <a:rPr lang="zh-CN" altLang="en-US" b="1" dirty="0" smtClean="0">
                <a:latin typeface="微软雅黑" panose="020B0503020204020204" pitchFamily="34" charset="-122"/>
                <a:ea typeface="微软雅黑" panose="020B0503020204020204" pitchFamily="34" charset="-122"/>
              </a:rPr>
              <a:t>向 </a:t>
            </a:r>
            <a:r>
              <a:rPr lang="en-US" altLang="zh-CN" b="1" dirty="0" smtClean="0">
                <a:latin typeface="微软雅黑" panose="020B0503020204020204" pitchFamily="34" charset="-122"/>
                <a:ea typeface="微软雅黑" panose="020B0503020204020204" pitchFamily="34" charset="-122"/>
              </a:rPr>
              <a:t>ISP </a:t>
            </a:r>
            <a:r>
              <a:rPr lang="zh-CN" altLang="en-US" b="1" dirty="0" smtClean="0">
                <a:latin typeface="微软雅黑" panose="020B0503020204020204" pitchFamily="34" charset="-122"/>
                <a:ea typeface="微软雅黑" panose="020B0503020204020204" pitchFamily="34" charset="-122"/>
              </a:rPr>
              <a:t>发送</a:t>
            </a:r>
            <a:r>
              <a:rPr lang="zh-CN" altLang="en-US" b="1" dirty="0">
                <a:latin typeface="微软雅黑" panose="020B0503020204020204" pitchFamily="34" charset="-122"/>
                <a:ea typeface="微软雅黑" panose="020B0503020204020204" pitchFamily="34" charset="-122"/>
              </a:rPr>
              <a:t>一系列的</a:t>
            </a:r>
            <a:r>
              <a:rPr lang="zh-CN" altLang="en-US" b="1" dirty="0">
                <a:solidFill>
                  <a:srgbClr val="0000FF"/>
                </a:solidFill>
                <a:latin typeface="微软雅黑" panose="020B0503020204020204" pitchFamily="34" charset="-122"/>
                <a:ea typeface="微软雅黑" panose="020B0503020204020204" pitchFamily="34" charset="-122"/>
              </a:rPr>
              <a:t>链路控制</a:t>
            </a:r>
            <a:r>
              <a:rPr lang="zh-CN" altLang="en-US" b="1" dirty="0" smtClean="0">
                <a:solidFill>
                  <a:srgbClr val="0000FF"/>
                </a:solidFill>
                <a:latin typeface="微软雅黑" panose="020B0503020204020204" pitchFamily="34" charset="-122"/>
                <a:ea typeface="微软雅黑" panose="020B0503020204020204" pitchFamily="34" charset="-122"/>
              </a:rPr>
              <a:t>协议 </a:t>
            </a:r>
            <a:r>
              <a:rPr lang="en-US" altLang="zh-CN" b="1" dirty="0" smtClean="0">
                <a:solidFill>
                  <a:srgbClr val="0000FF"/>
                </a:solidFill>
                <a:latin typeface="微软雅黑" panose="020B0503020204020204" pitchFamily="34" charset="-122"/>
                <a:ea typeface="微软雅黑" panose="020B0503020204020204" pitchFamily="34" charset="-122"/>
              </a:rPr>
              <a:t>LCP </a:t>
            </a:r>
            <a:r>
              <a:rPr lang="zh-CN" altLang="en-US" b="1" dirty="0" smtClean="0">
                <a:latin typeface="微软雅黑" panose="020B0503020204020204" pitchFamily="34" charset="-122"/>
                <a:ea typeface="微软雅黑" panose="020B0503020204020204" pitchFamily="34" charset="-122"/>
              </a:rPr>
              <a:t>分组</a:t>
            </a:r>
            <a:r>
              <a:rPr lang="zh-CN" altLang="en-US" b="1" dirty="0">
                <a:latin typeface="微软雅黑" panose="020B0503020204020204" pitchFamily="34" charset="-122"/>
                <a:ea typeface="微软雅黑" panose="020B0503020204020204" pitchFamily="34" charset="-122"/>
              </a:rPr>
              <a:t>（封装成多</a:t>
            </a:r>
            <a:r>
              <a:rPr lang="zh-CN" altLang="en-US" b="1" dirty="0" smtClean="0">
                <a:latin typeface="微软雅黑" panose="020B0503020204020204" pitchFamily="34" charset="-122"/>
                <a:ea typeface="微软雅黑" panose="020B0503020204020204" pitchFamily="34" charset="-122"/>
              </a:rPr>
              <a:t>个 </a:t>
            </a:r>
            <a:r>
              <a:rPr lang="en-US" altLang="zh-CN" b="1" dirty="0" smtClean="0">
                <a:latin typeface="微软雅黑" panose="020B0503020204020204" pitchFamily="34" charset="-122"/>
                <a:ea typeface="微软雅黑" panose="020B0503020204020204" pitchFamily="34" charset="-122"/>
              </a:rPr>
              <a:t>PPP </a:t>
            </a:r>
            <a:r>
              <a:rPr lang="zh-CN" altLang="en-US" b="1" dirty="0" smtClean="0">
                <a:latin typeface="微软雅黑" panose="020B0503020204020204" pitchFamily="34" charset="-122"/>
                <a:ea typeface="微软雅黑" panose="020B0503020204020204" pitchFamily="34" charset="-122"/>
              </a:rPr>
              <a:t>帧</a:t>
            </a:r>
            <a:r>
              <a:rPr lang="zh-CN" altLang="en-US" b="1" dirty="0">
                <a:latin typeface="微软雅黑" panose="020B0503020204020204" pitchFamily="34" charset="-122"/>
                <a:ea typeface="微软雅黑" panose="020B0503020204020204" pitchFamily="34" charset="-122"/>
              </a:rPr>
              <a:t>），以便建立</a:t>
            </a:r>
            <a:r>
              <a:rPr lang="en-US" altLang="zh-CN" b="1" dirty="0">
                <a:latin typeface="微软雅黑" panose="020B0503020204020204" pitchFamily="34" charset="-122"/>
                <a:ea typeface="微软雅黑" panose="020B0503020204020204" pitchFamily="34" charset="-122"/>
              </a:rPr>
              <a:t>LCP</a:t>
            </a:r>
            <a:r>
              <a:rPr lang="zh-CN" altLang="en-US" b="1" dirty="0">
                <a:latin typeface="微软雅黑" panose="020B0503020204020204" pitchFamily="34" charset="-122"/>
                <a:ea typeface="微软雅黑" panose="020B0503020204020204" pitchFamily="34" charset="-122"/>
              </a:rPr>
              <a:t>连接</a:t>
            </a:r>
            <a:r>
              <a:rPr lang="zh-CN" altLang="en-US" b="1" dirty="0" smtClean="0">
                <a:latin typeface="微软雅黑" panose="020B0503020204020204" pitchFamily="34" charset="-122"/>
                <a:ea typeface="微软雅黑" panose="020B0503020204020204" pitchFamily="34" charset="-122"/>
              </a:rPr>
              <a:t>。</a:t>
            </a:r>
            <a:endParaRPr lang="en-US" altLang="zh-CN" b="1" dirty="0" smtClean="0">
              <a:latin typeface="微软雅黑" panose="020B0503020204020204" pitchFamily="34" charset="-122"/>
              <a:ea typeface="微软雅黑" panose="020B0503020204020204" pitchFamily="34" charset="-122"/>
            </a:endParaRPr>
          </a:p>
          <a:p>
            <a:pPr marL="268605" indent="-268605">
              <a:lnSpc>
                <a:spcPts val="3000"/>
              </a:lnSpc>
              <a:buClr>
                <a:srgbClr val="0070C0"/>
              </a:buClr>
              <a:buFont typeface="Wingdings" panose="05000000000000000000" pitchFamily="2" charset="2"/>
              <a:buChar char="l"/>
            </a:pPr>
            <a:r>
              <a:rPr lang="zh-CN" altLang="en-US" b="1" dirty="0" smtClean="0">
                <a:latin typeface="微软雅黑" panose="020B0503020204020204" pitchFamily="34" charset="-122"/>
                <a:ea typeface="微软雅黑" panose="020B0503020204020204" pitchFamily="34" charset="-122"/>
              </a:rPr>
              <a:t>之后进行</a:t>
            </a:r>
            <a:r>
              <a:rPr lang="zh-CN" altLang="en-US" b="1" dirty="0">
                <a:latin typeface="微软雅黑" panose="020B0503020204020204" pitchFamily="34" charset="-122"/>
                <a:ea typeface="微软雅黑" panose="020B0503020204020204" pitchFamily="34" charset="-122"/>
              </a:rPr>
              <a:t>网络层</a:t>
            </a:r>
            <a:r>
              <a:rPr lang="zh-CN" altLang="en-US" b="1" dirty="0" smtClean="0">
                <a:latin typeface="微软雅黑" panose="020B0503020204020204" pitchFamily="34" charset="-122"/>
                <a:ea typeface="微软雅黑" panose="020B0503020204020204" pitchFamily="34" charset="-122"/>
              </a:rPr>
              <a:t>配置。</a:t>
            </a:r>
            <a:r>
              <a:rPr lang="zh-CN" altLang="en-US" b="1" dirty="0" smtClean="0">
                <a:solidFill>
                  <a:srgbClr val="0000FF"/>
                </a:solidFill>
                <a:latin typeface="微软雅黑" panose="020B0503020204020204" pitchFamily="34" charset="-122"/>
                <a:ea typeface="微软雅黑" panose="020B0503020204020204" pitchFamily="34" charset="-122"/>
              </a:rPr>
              <a:t>网络控制协议 </a:t>
            </a:r>
            <a:r>
              <a:rPr lang="en-US" altLang="zh-CN" b="1" dirty="0" smtClean="0">
                <a:solidFill>
                  <a:srgbClr val="0000FF"/>
                </a:solidFill>
                <a:latin typeface="微软雅黑" panose="020B0503020204020204" pitchFamily="34" charset="-122"/>
                <a:ea typeface="微软雅黑" panose="020B0503020204020204" pitchFamily="34" charset="-122"/>
              </a:rPr>
              <a:t>NCP </a:t>
            </a:r>
            <a:r>
              <a:rPr lang="zh-CN" altLang="en-US" b="1" dirty="0" smtClean="0">
                <a:latin typeface="微软雅黑" panose="020B0503020204020204" pitchFamily="34" charset="-122"/>
                <a:ea typeface="微软雅黑" panose="020B0503020204020204" pitchFamily="34" charset="-122"/>
              </a:rPr>
              <a:t>给</a:t>
            </a:r>
            <a:r>
              <a:rPr lang="zh-CN" altLang="en-US" b="1" dirty="0">
                <a:latin typeface="微软雅黑" panose="020B0503020204020204" pitchFamily="34" charset="-122"/>
                <a:ea typeface="微软雅黑" panose="020B0503020204020204" pitchFamily="34" charset="-122"/>
              </a:rPr>
              <a:t>新接入的用户个人电脑分配一个临时</a:t>
            </a:r>
            <a:r>
              <a:rPr lang="zh-CN" altLang="en-US" b="1" dirty="0" smtClean="0">
                <a:latin typeface="微软雅黑" panose="020B0503020204020204" pitchFamily="34" charset="-122"/>
                <a:ea typeface="微软雅黑" panose="020B0503020204020204" pitchFamily="34" charset="-122"/>
              </a:rPr>
              <a:t>的 </a:t>
            </a:r>
            <a:r>
              <a:rPr lang="en-US" altLang="zh-CN" b="1" dirty="0" smtClean="0">
                <a:latin typeface="微软雅黑" panose="020B0503020204020204" pitchFamily="34" charset="-122"/>
                <a:ea typeface="微软雅黑" panose="020B0503020204020204" pitchFamily="34" charset="-122"/>
              </a:rPr>
              <a:t>IP </a:t>
            </a:r>
            <a:r>
              <a:rPr lang="zh-CN" altLang="en-US" b="1" dirty="0" smtClean="0">
                <a:latin typeface="微软雅黑" panose="020B0503020204020204" pitchFamily="34" charset="-122"/>
                <a:ea typeface="微软雅黑" panose="020B0503020204020204" pitchFamily="34" charset="-122"/>
              </a:rPr>
              <a:t>地址。</a:t>
            </a:r>
            <a:endParaRPr lang="zh-CN" altLang="en-US" b="1" dirty="0">
              <a:latin typeface="微软雅黑" panose="020B0503020204020204" pitchFamily="34" charset="-122"/>
              <a:ea typeface="微软雅黑" panose="020B0503020204020204" pitchFamily="34" charset="-122"/>
            </a:endParaRPr>
          </a:p>
          <a:p>
            <a:pPr marL="268605" indent="-268605">
              <a:lnSpc>
                <a:spcPts val="3000"/>
              </a:lnSpc>
              <a:buClr>
                <a:srgbClr val="0070C0"/>
              </a:buClr>
              <a:buFont typeface="Wingdings" panose="05000000000000000000" pitchFamily="2" charset="2"/>
              <a:buChar char="l"/>
            </a:pPr>
            <a:r>
              <a:rPr lang="zh-CN" altLang="en-US" b="1" dirty="0" smtClean="0">
                <a:latin typeface="微软雅黑" panose="020B0503020204020204" pitchFamily="34" charset="-122"/>
                <a:ea typeface="微软雅黑" panose="020B0503020204020204" pitchFamily="34" charset="-122"/>
              </a:rPr>
              <a:t>当</a:t>
            </a:r>
            <a:r>
              <a:rPr lang="zh-CN" altLang="en-US" b="1" dirty="0">
                <a:latin typeface="微软雅黑" panose="020B0503020204020204" pitchFamily="34" charset="-122"/>
                <a:ea typeface="微软雅黑" panose="020B0503020204020204" pitchFamily="34" charset="-122"/>
              </a:rPr>
              <a:t>用户通信完毕时，</a:t>
            </a:r>
            <a:r>
              <a:rPr lang="en-US" altLang="zh-CN" b="1" dirty="0" smtClean="0">
                <a:latin typeface="微软雅黑" panose="020B0503020204020204" pitchFamily="34" charset="-122"/>
                <a:ea typeface="微软雅黑" panose="020B0503020204020204" pitchFamily="34" charset="-122"/>
              </a:rPr>
              <a:t>NCP </a:t>
            </a:r>
            <a:r>
              <a:rPr lang="zh-CN" altLang="en-US" b="1" dirty="0" smtClean="0">
                <a:solidFill>
                  <a:srgbClr val="0000FF"/>
                </a:solidFill>
                <a:latin typeface="微软雅黑" panose="020B0503020204020204" pitchFamily="34" charset="-122"/>
                <a:ea typeface="微软雅黑" panose="020B0503020204020204" pitchFamily="34" charset="-122"/>
              </a:rPr>
              <a:t>释放</a:t>
            </a:r>
            <a:r>
              <a:rPr lang="zh-CN" altLang="en-US" b="1" dirty="0">
                <a:latin typeface="微软雅黑" panose="020B0503020204020204" pitchFamily="34" charset="-122"/>
                <a:ea typeface="微软雅黑" panose="020B0503020204020204" pitchFamily="34" charset="-122"/>
              </a:rPr>
              <a:t>网络层连接，收回原来分配出去的</a:t>
            </a:r>
            <a:r>
              <a:rPr lang="en-US" altLang="zh-CN" b="1" dirty="0">
                <a:latin typeface="微软雅黑" panose="020B0503020204020204" pitchFamily="34" charset="-122"/>
                <a:ea typeface="微软雅黑" panose="020B0503020204020204" pitchFamily="34" charset="-122"/>
              </a:rPr>
              <a:t>IP</a:t>
            </a:r>
            <a:r>
              <a:rPr lang="zh-CN" altLang="en-US" b="1" dirty="0" smtClean="0">
                <a:latin typeface="微软雅黑" panose="020B0503020204020204" pitchFamily="34" charset="-122"/>
                <a:ea typeface="微软雅黑" panose="020B0503020204020204" pitchFamily="34" charset="-122"/>
              </a:rPr>
              <a:t>地址</a:t>
            </a:r>
            <a:r>
              <a:rPr lang="zh-CN" altLang="en-US" b="1" dirty="0">
                <a:latin typeface="微软雅黑" panose="020B0503020204020204" pitchFamily="34" charset="-122"/>
                <a:ea typeface="微软雅黑" panose="020B0503020204020204" pitchFamily="34" charset="-122"/>
              </a:rPr>
              <a:t>。</a:t>
            </a:r>
            <a:r>
              <a:rPr lang="en-US" altLang="zh-CN" b="1" dirty="0" smtClean="0">
                <a:latin typeface="微软雅黑" panose="020B0503020204020204" pitchFamily="34" charset="-122"/>
                <a:ea typeface="微软雅黑" panose="020B0503020204020204" pitchFamily="34" charset="-122"/>
              </a:rPr>
              <a:t>LCP </a:t>
            </a:r>
            <a:r>
              <a:rPr lang="zh-CN" altLang="en-US" b="1" dirty="0" smtClean="0">
                <a:solidFill>
                  <a:srgbClr val="0000FF"/>
                </a:solidFill>
                <a:latin typeface="微软雅黑" panose="020B0503020204020204" pitchFamily="34" charset="-122"/>
                <a:ea typeface="微软雅黑" panose="020B0503020204020204" pitchFamily="34" charset="-122"/>
              </a:rPr>
              <a:t>释放</a:t>
            </a:r>
            <a:r>
              <a:rPr lang="zh-CN" altLang="en-US" b="1" dirty="0">
                <a:latin typeface="微软雅黑" panose="020B0503020204020204" pitchFamily="34" charset="-122"/>
                <a:ea typeface="微软雅黑" panose="020B0503020204020204" pitchFamily="34" charset="-122"/>
              </a:rPr>
              <a:t>数据链路层连接。最后</a:t>
            </a:r>
            <a:r>
              <a:rPr lang="zh-CN" altLang="en-US" b="1" dirty="0">
                <a:solidFill>
                  <a:srgbClr val="0000FF"/>
                </a:solidFill>
                <a:latin typeface="微软雅黑" panose="020B0503020204020204" pitchFamily="34" charset="-122"/>
                <a:ea typeface="微软雅黑" panose="020B0503020204020204" pitchFamily="34" charset="-122"/>
              </a:rPr>
              <a:t>释放</a:t>
            </a:r>
            <a:r>
              <a:rPr lang="zh-CN" altLang="en-US" b="1" dirty="0">
                <a:latin typeface="微软雅黑" panose="020B0503020204020204" pitchFamily="34" charset="-122"/>
                <a:ea typeface="微软雅黑" panose="020B0503020204020204" pitchFamily="34" charset="-122"/>
              </a:rPr>
              <a:t>的是物理层的连接</a:t>
            </a:r>
            <a:r>
              <a:rPr lang="zh-CN" altLang="en-US" b="1" dirty="0" smtClean="0">
                <a:latin typeface="微软雅黑" panose="020B0503020204020204" pitchFamily="34" charset="-122"/>
                <a:ea typeface="微软雅黑" panose="020B0503020204020204" pitchFamily="34" charset="-122"/>
              </a:rPr>
              <a:t>。</a:t>
            </a:r>
            <a:endParaRPr lang="zh-CN" altLang="en-US" b="1"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Tm="2000"/>
    </mc:Choice>
    <mc:Fallback>
      <p:transition spd="slow" advTm="2000"/>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圆角矩形 44"/>
          <p:cNvSpPr/>
          <p:nvPr/>
        </p:nvSpPr>
        <p:spPr>
          <a:xfrm>
            <a:off x="960582" y="1024403"/>
            <a:ext cx="7232074" cy="3488484"/>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anose="020B0503020204020204" pitchFamily="34" charset="-122"/>
              <a:ea typeface="微软雅黑" panose="020B0503020204020204" pitchFamily="34" charset="-122"/>
            </a:endParaRPr>
          </a:p>
        </p:txBody>
      </p:sp>
      <p:sp>
        <p:nvSpPr>
          <p:cNvPr id="49" name="Rectangle 4"/>
          <p:cNvSpPr>
            <a:spLocks noChangeArrowheads="1"/>
          </p:cNvSpPr>
          <p:nvPr/>
        </p:nvSpPr>
        <p:spPr bwMode="auto">
          <a:xfrm>
            <a:off x="4030009" y="1154855"/>
            <a:ext cx="986604" cy="269301"/>
          </a:xfrm>
          <a:prstGeom prst="rect">
            <a:avLst/>
          </a:prstGeom>
          <a:solidFill>
            <a:srgbClr val="0000FF"/>
          </a:solidFill>
          <a:ln w="9525">
            <a:solidFill>
              <a:schemeClr val="tx1"/>
            </a:solidFill>
            <a:miter lim="800000"/>
          </a:ln>
          <a:effectLst/>
        </p:spPr>
        <p:txBody>
          <a:bodyPr wrap="none" anchor="ctr"/>
          <a:lstStyle/>
          <a:p>
            <a:pPr algn="ctr"/>
            <a:r>
              <a:rPr lang="zh-CN" altLang="en-US" sz="1400" b="1" dirty="0">
                <a:solidFill>
                  <a:schemeClr val="bg1"/>
                </a:solidFill>
                <a:latin typeface="微软雅黑" panose="020B0503020204020204" pitchFamily="34" charset="-122"/>
                <a:ea typeface="微软雅黑" panose="020B0503020204020204" pitchFamily="34" charset="-122"/>
              </a:rPr>
              <a:t>链路静止</a:t>
            </a:r>
            <a:endParaRPr lang="zh-CN" altLang="en-US" sz="1400" b="1" dirty="0">
              <a:solidFill>
                <a:schemeClr val="bg1"/>
              </a:solidFill>
              <a:latin typeface="微软雅黑" panose="020B0503020204020204" pitchFamily="34" charset="-122"/>
              <a:ea typeface="微软雅黑" panose="020B0503020204020204" pitchFamily="34" charset="-122"/>
            </a:endParaRPr>
          </a:p>
        </p:txBody>
      </p:sp>
      <p:sp>
        <p:nvSpPr>
          <p:cNvPr id="50" name="Rectangle 5"/>
          <p:cNvSpPr>
            <a:spLocks noChangeArrowheads="1"/>
          </p:cNvSpPr>
          <p:nvPr/>
        </p:nvSpPr>
        <p:spPr bwMode="auto">
          <a:xfrm>
            <a:off x="4030009" y="1855402"/>
            <a:ext cx="986604" cy="269301"/>
          </a:xfrm>
          <a:prstGeom prst="rect">
            <a:avLst/>
          </a:prstGeom>
          <a:solidFill>
            <a:srgbClr val="0000FF"/>
          </a:solidFill>
          <a:ln w="9525">
            <a:solidFill>
              <a:schemeClr val="tx1"/>
            </a:solidFill>
            <a:miter lim="800000"/>
          </a:ln>
          <a:effectLst/>
        </p:spPr>
        <p:txBody>
          <a:bodyPr wrap="none" anchor="ctr"/>
          <a:lstStyle/>
          <a:p>
            <a:pPr algn="ctr"/>
            <a:r>
              <a:rPr lang="zh-CN" altLang="en-US" sz="1400" b="1">
                <a:solidFill>
                  <a:schemeClr val="bg1"/>
                </a:solidFill>
                <a:latin typeface="微软雅黑" panose="020B0503020204020204" pitchFamily="34" charset="-122"/>
                <a:ea typeface="微软雅黑" panose="020B0503020204020204" pitchFamily="34" charset="-122"/>
              </a:rPr>
              <a:t>链路建立</a:t>
            </a:r>
            <a:endParaRPr lang="zh-CN" altLang="en-US" sz="1400" b="1">
              <a:solidFill>
                <a:schemeClr val="bg1"/>
              </a:solidFill>
              <a:latin typeface="微软雅黑" panose="020B0503020204020204" pitchFamily="34" charset="-122"/>
              <a:ea typeface="微软雅黑" panose="020B0503020204020204" pitchFamily="34" charset="-122"/>
            </a:endParaRPr>
          </a:p>
        </p:txBody>
      </p:sp>
      <p:sp>
        <p:nvSpPr>
          <p:cNvPr id="51" name="Rectangle 6"/>
          <p:cNvSpPr>
            <a:spLocks noChangeArrowheads="1"/>
          </p:cNvSpPr>
          <p:nvPr/>
        </p:nvSpPr>
        <p:spPr bwMode="auto">
          <a:xfrm>
            <a:off x="4030009" y="2555949"/>
            <a:ext cx="986604" cy="270211"/>
          </a:xfrm>
          <a:prstGeom prst="rect">
            <a:avLst/>
          </a:prstGeom>
          <a:solidFill>
            <a:srgbClr val="0000FF"/>
          </a:solidFill>
          <a:ln w="9525">
            <a:solidFill>
              <a:schemeClr val="tx1"/>
            </a:solidFill>
            <a:miter lim="800000"/>
          </a:ln>
          <a:effectLst/>
        </p:spPr>
        <p:txBody>
          <a:bodyPr wrap="none" anchor="ctr"/>
          <a:lstStyle/>
          <a:p>
            <a:pPr algn="ctr"/>
            <a:r>
              <a:rPr lang="zh-CN" altLang="en-US" sz="1400" b="1">
                <a:solidFill>
                  <a:schemeClr val="bg1"/>
                </a:solidFill>
                <a:latin typeface="微软雅黑" panose="020B0503020204020204" pitchFamily="34" charset="-122"/>
                <a:ea typeface="微软雅黑" panose="020B0503020204020204" pitchFamily="34" charset="-122"/>
              </a:rPr>
              <a:t>鉴别</a:t>
            </a:r>
            <a:endParaRPr lang="zh-CN" altLang="en-US" sz="1400" b="1">
              <a:solidFill>
                <a:schemeClr val="bg1"/>
              </a:solidFill>
              <a:latin typeface="微软雅黑" panose="020B0503020204020204" pitchFamily="34" charset="-122"/>
              <a:ea typeface="微软雅黑" panose="020B0503020204020204" pitchFamily="34" charset="-122"/>
            </a:endParaRPr>
          </a:p>
        </p:txBody>
      </p:sp>
      <p:sp>
        <p:nvSpPr>
          <p:cNvPr id="52" name="Rectangle 7"/>
          <p:cNvSpPr>
            <a:spLocks noChangeArrowheads="1"/>
          </p:cNvSpPr>
          <p:nvPr/>
        </p:nvSpPr>
        <p:spPr bwMode="auto">
          <a:xfrm>
            <a:off x="4030009" y="3256496"/>
            <a:ext cx="986604" cy="270211"/>
          </a:xfrm>
          <a:prstGeom prst="rect">
            <a:avLst/>
          </a:prstGeom>
          <a:solidFill>
            <a:srgbClr val="0000FF"/>
          </a:solidFill>
          <a:ln w="9525">
            <a:solidFill>
              <a:schemeClr val="tx1"/>
            </a:solidFill>
            <a:miter lim="800000"/>
          </a:ln>
          <a:effectLst/>
        </p:spPr>
        <p:txBody>
          <a:bodyPr wrap="none" anchor="ctr"/>
          <a:lstStyle/>
          <a:p>
            <a:pPr algn="ctr"/>
            <a:r>
              <a:rPr lang="zh-CN" altLang="en-US" sz="1400" b="1">
                <a:solidFill>
                  <a:schemeClr val="bg1"/>
                </a:solidFill>
                <a:latin typeface="微软雅黑" panose="020B0503020204020204" pitchFamily="34" charset="-122"/>
                <a:ea typeface="微软雅黑" panose="020B0503020204020204" pitchFamily="34" charset="-122"/>
              </a:rPr>
              <a:t>网络层协议</a:t>
            </a:r>
            <a:endParaRPr lang="zh-CN" altLang="en-US" sz="1400" b="1">
              <a:solidFill>
                <a:schemeClr val="bg1"/>
              </a:solidFill>
              <a:latin typeface="微软雅黑" panose="020B0503020204020204" pitchFamily="34" charset="-122"/>
              <a:ea typeface="微软雅黑" panose="020B0503020204020204" pitchFamily="34" charset="-122"/>
            </a:endParaRPr>
          </a:p>
        </p:txBody>
      </p:sp>
      <p:sp>
        <p:nvSpPr>
          <p:cNvPr id="53" name="Rectangle 8"/>
          <p:cNvSpPr>
            <a:spLocks noChangeArrowheads="1"/>
          </p:cNvSpPr>
          <p:nvPr/>
        </p:nvSpPr>
        <p:spPr bwMode="auto">
          <a:xfrm>
            <a:off x="4030009" y="3957953"/>
            <a:ext cx="986604" cy="269301"/>
          </a:xfrm>
          <a:prstGeom prst="rect">
            <a:avLst/>
          </a:prstGeom>
          <a:solidFill>
            <a:srgbClr val="0000FF"/>
          </a:solidFill>
          <a:ln w="9525">
            <a:solidFill>
              <a:schemeClr val="tx1"/>
            </a:solidFill>
            <a:miter lim="800000"/>
          </a:ln>
          <a:effectLst/>
        </p:spPr>
        <p:txBody>
          <a:bodyPr wrap="none" anchor="ctr"/>
          <a:lstStyle/>
          <a:p>
            <a:pPr algn="ctr"/>
            <a:r>
              <a:rPr lang="zh-CN" altLang="en-US" sz="1400" b="1">
                <a:solidFill>
                  <a:schemeClr val="bg1"/>
                </a:solidFill>
                <a:latin typeface="微软雅黑" panose="020B0503020204020204" pitchFamily="34" charset="-122"/>
                <a:ea typeface="微软雅黑" panose="020B0503020204020204" pitchFamily="34" charset="-122"/>
              </a:rPr>
              <a:t>链路打开</a:t>
            </a:r>
            <a:endParaRPr lang="zh-CN" altLang="en-US" sz="1400" b="1">
              <a:solidFill>
                <a:schemeClr val="bg1"/>
              </a:solidFill>
              <a:latin typeface="微软雅黑" panose="020B0503020204020204" pitchFamily="34" charset="-122"/>
              <a:ea typeface="微软雅黑" panose="020B0503020204020204" pitchFamily="34" charset="-122"/>
            </a:endParaRPr>
          </a:p>
        </p:txBody>
      </p:sp>
      <p:sp>
        <p:nvSpPr>
          <p:cNvPr id="54" name="Rectangle 9"/>
          <p:cNvSpPr>
            <a:spLocks noChangeArrowheads="1"/>
          </p:cNvSpPr>
          <p:nvPr/>
        </p:nvSpPr>
        <p:spPr bwMode="auto">
          <a:xfrm>
            <a:off x="1725633" y="2555949"/>
            <a:ext cx="986604" cy="270211"/>
          </a:xfrm>
          <a:prstGeom prst="rect">
            <a:avLst/>
          </a:prstGeom>
          <a:solidFill>
            <a:srgbClr val="0000FF"/>
          </a:solidFill>
          <a:ln w="9525">
            <a:solidFill>
              <a:schemeClr val="tx1"/>
            </a:solidFill>
            <a:miter lim="800000"/>
          </a:ln>
          <a:effectLst/>
        </p:spPr>
        <p:txBody>
          <a:bodyPr wrap="none" anchor="ctr"/>
          <a:lstStyle/>
          <a:p>
            <a:pPr algn="ctr"/>
            <a:r>
              <a:rPr lang="zh-CN" altLang="en-US" sz="1400" b="1">
                <a:solidFill>
                  <a:schemeClr val="bg1"/>
                </a:solidFill>
                <a:latin typeface="微软雅黑" panose="020B0503020204020204" pitchFamily="34" charset="-122"/>
                <a:ea typeface="微软雅黑" panose="020B0503020204020204" pitchFamily="34" charset="-122"/>
              </a:rPr>
              <a:t>链路终止</a:t>
            </a:r>
            <a:endParaRPr lang="zh-CN" altLang="en-US" sz="1400" b="1">
              <a:solidFill>
                <a:schemeClr val="bg1"/>
              </a:solidFill>
              <a:latin typeface="微软雅黑" panose="020B0503020204020204" pitchFamily="34" charset="-122"/>
              <a:ea typeface="微软雅黑" panose="020B0503020204020204" pitchFamily="34" charset="-122"/>
            </a:endParaRPr>
          </a:p>
        </p:txBody>
      </p:sp>
      <p:sp>
        <p:nvSpPr>
          <p:cNvPr id="63" name="Line 19"/>
          <p:cNvSpPr>
            <a:spLocks noChangeShapeType="1"/>
          </p:cNvSpPr>
          <p:nvPr/>
        </p:nvSpPr>
        <p:spPr bwMode="auto">
          <a:xfrm>
            <a:off x="4523803" y="1424157"/>
            <a:ext cx="0" cy="431246"/>
          </a:xfrm>
          <a:prstGeom prst="line">
            <a:avLst/>
          </a:prstGeom>
          <a:noFill/>
          <a:ln w="28575">
            <a:solidFill>
              <a:srgbClr val="0000CC"/>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64" name="Line 20"/>
          <p:cNvSpPr>
            <a:spLocks noChangeShapeType="1"/>
          </p:cNvSpPr>
          <p:nvPr/>
        </p:nvSpPr>
        <p:spPr bwMode="auto">
          <a:xfrm>
            <a:off x="4523803" y="2124704"/>
            <a:ext cx="0" cy="431246"/>
          </a:xfrm>
          <a:prstGeom prst="line">
            <a:avLst/>
          </a:prstGeom>
          <a:noFill/>
          <a:ln w="28575">
            <a:solidFill>
              <a:srgbClr val="0000CC"/>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65" name="Line 21"/>
          <p:cNvSpPr>
            <a:spLocks noChangeShapeType="1"/>
          </p:cNvSpPr>
          <p:nvPr/>
        </p:nvSpPr>
        <p:spPr bwMode="auto">
          <a:xfrm>
            <a:off x="4523803" y="2826160"/>
            <a:ext cx="0" cy="430336"/>
          </a:xfrm>
          <a:prstGeom prst="line">
            <a:avLst/>
          </a:prstGeom>
          <a:noFill/>
          <a:ln w="28575">
            <a:solidFill>
              <a:srgbClr val="0000CC"/>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66" name="Line 22"/>
          <p:cNvSpPr>
            <a:spLocks noChangeShapeType="1"/>
          </p:cNvSpPr>
          <p:nvPr/>
        </p:nvSpPr>
        <p:spPr bwMode="auto">
          <a:xfrm>
            <a:off x="4523803" y="3526708"/>
            <a:ext cx="0" cy="431246"/>
          </a:xfrm>
          <a:prstGeom prst="line">
            <a:avLst/>
          </a:prstGeom>
          <a:noFill/>
          <a:ln w="28575">
            <a:solidFill>
              <a:srgbClr val="0000CC"/>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67" name="Line 23"/>
          <p:cNvSpPr>
            <a:spLocks noChangeShapeType="1"/>
          </p:cNvSpPr>
          <p:nvPr/>
        </p:nvSpPr>
        <p:spPr bwMode="auto">
          <a:xfrm flipH="1">
            <a:off x="2713222" y="2690600"/>
            <a:ext cx="1316786" cy="910"/>
          </a:xfrm>
          <a:prstGeom prst="line">
            <a:avLst/>
          </a:prstGeom>
          <a:noFill/>
          <a:ln w="28575">
            <a:solidFill>
              <a:srgbClr val="0000CC"/>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68" name="Freeform 24"/>
          <p:cNvSpPr/>
          <p:nvPr/>
        </p:nvSpPr>
        <p:spPr bwMode="auto">
          <a:xfrm>
            <a:off x="2220413" y="2831619"/>
            <a:ext cx="1809595" cy="1251887"/>
          </a:xfrm>
          <a:custGeom>
            <a:avLst/>
            <a:gdLst>
              <a:gd name="T0" fmla="*/ 1497 w 1497"/>
              <a:gd name="T1" fmla="*/ 998 h 998"/>
              <a:gd name="T2" fmla="*/ 0 w 1497"/>
              <a:gd name="T3" fmla="*/ 998 h 998"/>
              <a:gd name="T4" fmla="*/ 0 w 1497"/>
              <a:gd name="T5" fmla="*/ 0 h 998"/>
            </a:gdLst>
            <a:ahLst/>
            <a:cxnLst>
              <a:cxn ang="0">
                <a:pos x="T0" y="T1"/>
              </a:cxn>
              <a:cxn ang="0">
                <a:pos x="T2" y="T3"/>
              </a:cxn>
              <a:cxn ang="0">
                <a:pos x="T4" y="T5"/>
              </a:cxn>
            </a:cxnLst>
            <a:rect l="0" t="0" r="r" b="b"/>
            <a:pathLst>
              <a:path w="1497" h="998">
                <a:moveTo>
                  <a:pt x="1497" y="998"/>
                </a:moveTo>
                <a:lnTo>
                  <a:pt x="0" y="998"/>
                </a:lnTo>
                <a:lnTo>
                  <a:pt x="0" y="0"/>
                </a:lnTo>
              </a:path>
            </a:pathLst>
          </a:custGeom>
          <a:noFill/>
          <a:ln w="28575" cmpd="sng">
            <a:solidFill>
              <a:srgbClr val="0000CC"/>
            </a:solidFill>
            <a:round/>
            <a:headEnd type="none" w="med" len="me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69" name="Freeform 25"/>
          <p:cNvSpPr/>
          <p:nvPr/>
        </p:nvSpPr>
        <p:spPr bwMode="auto">
          <a:xfrm flipV="1">
            <a:off x="2220413" y="1212173"/>
            <a:ext cx="1809595" cy="1355604"/>
          </a:xfrm>
          <a:custGeom>
            <a:avLst/>
            <a:gdLst>
              <a:gd name="T0" fmla="*/ 1497 w 1497"/>
              <a:gd name="T1" fmla="*/ 998 h 998"/>
              <a:gd name="T2" fmla="*/ 0 w 1497"/>
              <a:gd name="T3" fmla="*/ 998 h 998"/>
              <a:gd name="T4" fmla="*/ 0 w 1497"/>
              <a:gd name="T5" fmla="*/ 0 h 998"/>
            </a:gdLst>
            <a:ahLst/>
            <a:cxnLst>
              <a:cxn ang="0">
                <a:pos x="T0" y="T1"/>
              </a:cxn>
              <a:cxn ang="0">
                <a:pos x="T2" y="T3"/>
              </a:cxn>
              <a:cxn ang="0">
                <a:pos x="T4" y="T5"/>
              </a:cxn>
            </a:cxnLst>
            <a:rect l="0" t="0" r="r" b="b"/>
            <a:pathLst>
              <a:path w="1497" h="998">
                <a:moveTo>
                  <a:pt x="1497" y="998"/>
                </a:moveTo>
                <a:lnTo>
                  <a:pt x="0" y="998"/>
                </a:lnTo>
                <a:lnTo>
                  <a:pt x="0" y="0"/>
                </a:lnTo>
              </a:path>
            </a:pathLst>
          </a:custGeom>
          <a:noFill/>
          <a:ln w="28575" cmpd="sng">
            <a:solidFill>
              <a:srgbClr val="0000CC"/>
            </a:solidFill>
            <a:round/>
            <a:headEnd type="triangle" w="med" len="lg"/>
            <a:tailEnd type="non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70" name="Freeform 26"/>
          <p:cNvSpPr/>
          <p:nvPr/>
        </p:nvSpPr>
        <p:spPr bwMode="auto">
          <a:xfrm>
            <a:off x="3096628" y="1334996"/>
            <a:ext cx="933380" cy="663246"/>
          </a:xfrm>
          <a:custGeom>
            <a:avLst/>
            <a:gdLst>
              <a:gd name="T0" fmla="*/ 772 w 772"/>
              <a:gd name="T1" fmla="*/ 590 h 590"/>
              <a:gd name="T2" fmla="*/ 0 w 772"/>
              <a:gd name="T3" fmla="*/ 590 h 590"/>
              <a:gd name="T4" fmla="*/ 0 w 772"/>
              <a:gd name="T5" fmla="*/ 0 h 590"/>
              <a:gd name="T6" fmla="*/ 772 w 772"/>
              <a:gd name="T7" fmla="*/ 0 h 590"/>
            </a:gdLst>
            <a:ahLst/>
            <a:cxnLst>
              <a:cxn ang="0">
                <a:pos x="T0" y="T1"/>
              </a:cxn>
              <a:cxn ang="0">
                <a:pos x="T2" y="T3"/>
              </a:cxn>
              <a:cxn ang="0">
                <a:pos x="T4" y="T5"/>
              </a:cxn>
              <a:cxn ang="0">
                <a:pos x="T6" y="T7"/>
              </a:cxn>
            </a:cxnLst>
            <a:rect l="0" t="0" r="r" b="b"/>
            <a:pathLst>
              <a:path w="772" h="590">
                <a:moveTo>
                  <a:pt x="772" y="590"/>
                </a:moveTo>
                <a:lnTo>
                  <a:pt x="0" y="590"/>
                </a:lnTo>
                <a:lnTo>
                  <a:pt x="0" y="0"/>
                </a:lnTo>
                <a:lnTo>
                  <a:pt x="772" y="0"/>
                </a:lnTo>
              </a:path>
            </a:pathLst>
          </a:custGeom>
          <a:noFill/>
          <a:ln w="28575" cmpd="sng">
            <a:solidFill>
              <a:srgbClr val="0000CC"/>
            </a:solidFill>
            <a:round/>
            <a:headEnd type="none" w="med" len="me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71" name="Text Box 27"/>
          <p:cNvSpPr txBox="1">
            <a:spLocks noChangeArrowheads="1"/>
          </p:cNvSpPr>
          <p:nvPr/>
        </p:nvSpPr>
        <p:spPr bwMode="auto">
          <a:xfrm>
            <a:off x="4561257" y="1502769"/>
            <a:ext cx="1441420" cy="30777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400" b="1" dirty="0">
                <a:solidFill>
                  <a:srgbClr val="CC00CC"/>
                </a:solidFill>
                <a:latin typeface="微软雅黑" panose="020B0503020204020204" pitchFamily="34" charset="-122"/>
                <a:ea typeface="微软雅黑" panose="020B0503020204020204" pitchFamily="34" charset="-122"/>
              </a:rPr>
              <a:t>物理层连接建立</a:t>
            </a:r>
            <a:endParaRPr lang="zh-CN" altLang="en-US" sz="1400" b="1" dirty="0">
              <a:solidFill>
                <a:srgbClr val="CC00CC"/>
              </a:solidFill>
              <a:latin typeface="微软雅黑" panose="020B0503020204020204" pitchFamily="34" charset="-122"/>
              <a:ea typeface="微软雅黑" panose="020B0503020204020204" pitchFamily="34" charset="-122"/>
            </a:endParaRPr>
          </a:p>
        </p:txBody>
      </p:sp>
      <p:sp>
        <p:nvSpPr>
          <p:cNvPr id="72" name="Text Box 28"/>
          <p:cNvSpPr txBox="1">
            <a:spLocks noChangeArrowheads="1"/>
          </p:cNvSpPr>
          <p:nvPr/>
        </p:nvSpPr>
        <p:spPr bwMode="auto">
          <a:xfrm>
            <a:off x="4561257" y="2205999"/>
            <a:ext cx="1287340" cy="30777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b="1">
                <a:solidFill>
                  <a:srgbClr val="CC00CC"/>
                </a:solidFill>
                <a:latin typeface="微软雅黑" panose="020B0503020204020204" pitchFamily="34" charset="-122"/>
                <a:ea typeface="微软雅黑" panose="020B0503020204020204" pitchFamily="34" charset="-122"/>
              </a:rPr>
              <a:t>LCP </a:t>
            </a:r>
            <a:r>
              <a:rPr lang="zh-CN" altLang="en-US" sz="1400" b="1">
                <a:solidFill>
                  <a:srgbClr val="CC00CC"/>
                </a:solidFill>
                <a:latin typeface="微软雅黑" panose="020B0503020204020204" pitchFamily="34" charset="-122"/>
                <a:ea typeface="微软雅黑" panose="020B0503020204020204" pitchFamily="34" charset="-122"/>
              </a:rPr>
              <a:t>配置协商</a:t>
            </a:r>
            <a:endParaRPr lang="zh-CN" altLang="en-US" sz="1400" b="1">
              <a:solidFill>
                <a:srgbClr val="CC00CC"/>
              </a:solidFill>
              <a:latin typeface="微软雅黑" panose="020B0503020204020204" pitchFamily="34" charset="-122"/>
              <a:ea typeface="微软雅黑" panose="020B0503020204020204" pitchFamily="34" charset="-122"/>
            </a:endParaRPr>
          </a:p>
        </p:txBody>
      </p:sp>
      <p:sp>
        <p:nvSpPr>
          <p:cNvPr id="73" name="Text Box 29"/>
          <p:cNvSpPr txBox="1">
            <a:spLocks noChangeArrowheads="1"/>
          </p:cNvSpPr>
          <p:nvPr/>
        </p:nvSpPr>
        <p:spPr bwMode="auto">
          <a:xfrm>
            <a:off x="4498178" y="2902999"/>
            <a:ext cx="1800493" cy="30777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400" b="1" dirty="0">
                <a:solidFill>
                  <a:srgbClr val="CC00CC"/>
                </a:solidFill>
                <a:latin typeface="微软雅黑" panose="020B0503020204020204" pitchFamily="34" charset="-122"/>
                <a:ea typeface="微软雅黑" panose="020B0503020204020204" pitchFamily="34" charset="-122"/>
              </a:rPr>
              <a:t>鉴别成功或无需鉴别</a:t>
            </a:r>
            <a:endParaRPr lang="zh-CN" altLang="en-US" sz="1400" b="1" dirty="0">
              <a:solidFill>
                <a:srgbClr val="CC00CC"/>
              </a:solidFill>
              <a:latin typeface="微软雅黑" panose="020B0503020204020204" pitchFamily="34" charset="-122"/>
              <a:ea typeface="微软雅黑" panose="020B0503020204020204" pitchFamily="34" charset="-122"/>
            </a:endParaRPr>
          </a:p>
        </p:txBody>
      </p:sp>
      <p:sp>
        <p:nvSpPr>
          <p:cNvPr id="74" name="Text Box 30"/>
          <p:cNvSpPr txBox="1">
            <a:spLocks noChangeArrowheads="1"/>
          </p:cNvSpPr>
          <p:nvPr/>
        </p:nvSpPr>
        <p:spPr bwMode="auto">
          <a:xfrm>
            <a:off x="4550415" y="3594942"/>
            <a:ext cx="1346844" cy="30777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b="1">
                <a:solidFill>
                  <a:srgbClr val="CC00CC"/>
                </a:solidFill>
                <a:latin typeface="微软雅黑" panose="020B0503020204020204" pitchFamily="34" charset="-122"/>
                <a:ea typeface="微软雅黑" panose="020B0503020204020204" pitchFamily="34" charset="-122"/>
              </a:rPr>
              <a:t>NCP </a:t>
            </a:r>
            <a:r>
              <a:rPr lang="zh-CN" altLang="en-US" sz="1400" b="1">
                <a:solidFill>
                  <a:srgbClr val="CC00CC"/>
                </a:solidFill>
                <a:latin typeface="微软雅黑" panose="020B0503020204020204" pitchFamily="34" charset="-122"/>
                <a:ea typeface="微软雅黑" panose="020B0503020204020204" pitchFamily="34" charset="-122"/>
              </a:rPr>
              <a:t>配置协商</a:t>
            </a:r>
            <a:endParaRPr lang="zh-CN" altLang="en-US" sz="1400" b="1">
              <a:solidFill>
                <a:srgbClr val="CC00CC"/>
              </a:solidFill>
              <a:latin typeface="微软雅黑" panose="020B0503020204020204" pitchFamily="34" charset="-122"/>
              <a:ea typeface="微软雅黑" panose="020B0503020204020204" pitchFamily="34" charset="-122"/>
            </a:endParaRPr>
          </a:p>
        </p:txBody>
      </p:sp>
      <p:sp>
        <p:nvSpPr>
          <p:cNvPr id="75" name="Text Box 31"/>
          <p:cNvSpPr txBox="1">
            <a:spLocks noChangeArrowheads="1"/>
          </p:cNvSpPr>
          <p:nvPr/>
        </p:nvSpPr>
        <p:spPr bwMode="auto">
          <a:xfrm>
            <a:off x="1660512" y="3141862"/>
            <a:ext cx="1082348" cy="523220"/>
          </a:xfrm>
          <a:prstGeom prst="rect">
            <a:avLst/>
          </a:prstGeom>
          <a:solidFill>
            <a:srgbClr val="00FF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1400" b="1" dirty="0">
                <a:latin typeface="微软雅黑" panose="020B0503020204020204" pitchFamily="34" charset="-122"/>
                <a:ea typeface="微软雅黑" panose="020B0503020204020204" pitchFamily="34" charset="-122"/>
              </a:rPr>
              <a:t>链路故障或</a:t>
            </a:r>
            <a:endParaRPr lang="zh-CN" altLang="en-US" sz="1400" b="1" dirty="0">
              <a:latin typeface="微软雅黑" panose="020B0503020204020204" pitchFamily="34" charset="-122"/>
              <a:ea typeface="微软雅黑" panose="020B0503020204020204" pitchFamily="34" charset="-122"/>
            </a:endParaRPr>
          </a:p>
          <a:p>
            <a:pPr algn="ctr"/>
            <a:r>
              <a:rPr lang="zh-CN" altLang="en-US" sz="1400" b="1" dirty="0">
                <a:latin typeface="微软雅黑" panose="020B0503020204020204" pitchFamily="34" charset="-122"/>
                <a:ea typeface="微软雅黑" panose="020B0503020204020204" pitchFamily="34" charset="-122"/>
              </a:rPr>
              <a:t>关闭请求</a:t>
            </a:r>
            <a:endParaRPr lang="zh-CN" altLang="en-US" sz="1400" b="1" dirty="0">
              <a:latin typeface="微软雅黑" panose="020B0503020204020204" pitchFamily="34" charset="-122"/>
              <a:ea typeface="微软雅黑" panose="020B0503020204020204" pitchFamily="34" charset="-122"/>
            </a:endParaRPr>
          </a:p>
        </p:txBody>
      </p:sp>
      <p:sp>
        <p:nvSpPr>
          <p:cNvPr id="76" name="Text Box 32"/>
          <p:cNvSpPr txBox="1">
            <a:spLocks noChangeArrowheads="1"/>
          </p:cNvSpPr>
          <p:nvPr/>
        </p:nvSpPr>
        <p:spPr bwMode="auto">
          <a:xfrm>
            <a:off x="1753815" y="1662479"/>
            <a:ext cx="928267" cy="523220"/>
          </a:xfrm>
          <a:prstGeom prst="rect">
            <a:avLst/>
          </a:prstGeom>
          <a:solidFill>
            <a:srgbClr val="00FF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1400" b="1" dirty="0">
                <a:latin typeface="微软雅黑" panose="020B0503020204020204" pitchFamily="34" charset="-122"/>
                <a:ea typeface="微软雅黑" panose="020B0503020204020204" pitchFamily="34" charset="-122"/>
              </a:rPr>
              <a:t>LCP </a:t>
            </a:r>
            <a:r>
              <a:rPr lang="zh-CN" altLang="en-US" sz="1400" b="1" dirty="0">
                <a:latin typeface="微软雅黑" panose="020B0503020204020204" pitchFamily="34" charset="-122"/>
                <a:ea typeface="微软雅黑" panose="020B0503020204020204" pitchFamily="34" charset="-122"/>
              </a:rPr>
              <a:t>链路</a:t>
            </a:r>
            <a:endParaRPr lang="zh-CN" altLang="en-US" sz="1400" b="1" dirty="0">
              <a:latin typeface="微软雅黑" panose="020B0503020204020204" pitchFamily="34" charset="-122"/>
              <a:ea typeface="微软雅黑" panose="020B0503020204020204" pitchFamily="34" charset="-122"/>
            </a:endParaRPr>
          </a:p>
          <a:p>
            <a:pPr algn="ctr"/>
            <a:r>
              <a:rPr lang="zh-CN" altLang="en-US" sz="1400" b="1" dirty="0">
                <a:latin typeface="微软雅黑" panose="020B0503020204020204" pitchFamily="34" charset="-122"/>
                <a:ea typeface="微软雅黑" panose="020B0503020204020204" pitchFamily="34" charset="-122"/>
              </a:rPr>
              <a:t>终止</a:t>
            </a:r>
            <a:endParaRPr lang="zh-CN" altLang="en-US" sz="1400" b="1" dirty="0">
              <a:latin typeface="微软雅黑" panose="020B0503020204020204" pitchFamily="34" charset="-122"/>
              <a:ea typeface="微软雅黑" panose="020B0503020204020204" pitchFamily="34" charset="-122"/>
            </a:endParaRPr>
          </a:p>
        </p:txBody>
      </p:sp>
      <p:sp>
        <p:nvSpPr>
          <p:cNvPr id="77" name="Text Box 33"/>
          <p:cNvSpPr txBox="1">
            <a:spLocks noChangeArrowheads="1"/>
          </p:cNvSpPr>
          <p:nvPr/>
        </p:nvSpPr>
        <p:spPr bwMode="auto">
          <a:xfrm>
            <a:off x="2978354" y="2382903"/>
            <a:ext cx="902811" cy="30777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400" b="1" dirty="0">
                <a:solidFill>
                  <a:srgbClr val="CC00CC"/>
                </a:solidFill>
                <a:latin typeface="微软雅黑" panose="020B0503020204020204" pitchFamily="34" charset="-122"/>
                <a:ea typeface="微软雅黑" panose="020B0503020204020204" pitchFamily="34" charset="-122"/>
              </a:rPr>
              <a:t>鉴别失败</a:t>
            </a:r>
            <a:endParaRPr lang="zh-CN" altLang="en-US" sz="1400" b="1" dirty="0">
              <a:solidFill>
                <a:srgbClr val="CC00CC"/>
              </a:solidFill>
              <a:latin typeface="微软雅黑" panose="020B0503020204020204" pitchFamily="34" charset="-122"/>
              <a:ea typeface="微软雅黑" panose="020B0503020204020204" pitchFamily="34" charset="-122"/>
            </a:endParaRPr>
          </a:p>
        </p:txBody>
      </p:sp>
      <p:sp>
        <p:nvSpPr>
          <p:cNvPr id="78" name="Text Box 34"/>
          <p:cNvSpPr txBox="1">
            <a:spLocks noChangeArrowheads="1"/>
          </p:cNvSpPr>
          <p:nvPr/>
        </p:nvSpPr>
        <p:spPr bwMode="auto">
          <a:xfrm>
            <a:off x="2740655" y="1404729"/>
            <a:ext cx="928267" cy="523220"/>
          </a:xfrm>
          <a:prstGeom prst="rect">
            <a:avLst/>
          </a:prstGeom>
          <a:solidFill>
            <a:srgbClr val="00FFFF"/>
          </a:solidFill>
          <a:ln w="9525">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b="1" dirty="0">
                <a:latin typeface="微软雅黑" panose="020B0503020204020204" pitchFamily="34" charset="-122"/>
                <a:ea typeface="微软雅黑" panose="020B0503020204020204" pitchFamily="34" charset="-122"/>
              </a:rPr>
              <a:t>LCP </a:t>
            </a:r>
            <a:r>
              <a:rPr lang="zh-CN" altLang="en-US" sz="1400" b="1" dirty="0">
                <a:latin typeface="微软雅黑" panose="020B0503020204020204" pitchFamily="34" charset="-122"/>
                <a:ea typeface="微软雅黑" panose="020B0503020204020204" pitchFamily="34" charset="-122"/>
              </a:rPr>
              <a:t>配置</a:t>
            </a:r>
            <a:endParaRPr lang="zh-CN" altLang="en-US" sz="1400" b="1" dirty="0">
              <a:latin typeface="微软雅黑" panose="020B0503020204020204" pitchFamily="34" charset="-122"/>
              <a:ea typeface="微软雅黑" panose="020B0503020204020204" pitchFamily="34" charset="-122"/>
            </a:endParaRPr>
          </a:p>
          <a:p>
            <a:r>
              <a:rPr lang="zh-CN" altLang="en-US" sz="1400" b="1" dirty="0">
                <a:latin typeface="微软雅黑" panose="020B0503020204020204" pitchFamily="34" charset="-122"/>
                <a:ea typeface="微软雅黑" panose="020B0503020204020204" pitchFamily="34" charset="-122"/>
              </a:rPr>
              <a:t>协商失败</a:t>
            </a:r>
            <a:endParaRPr lang="zh-CN" altLang="en-US" sz="1400" b="1" dirty="0">
              <a:latin typeface="微软雅黑" panose="020B0503020204020204" pitchFamily="34" charset="-122"/>
              <a:ea typeface="微软雅黑" panose="020B0503020204020204" pitchFamily="34" charset="-122"/>
            </a:endParaRPr>
          </a:p>
        </p:txBody>
      </p:sp>
      <p:grpSp>
        <p:nvGrpSpPr>
          <p:cNvPr id="26" name="组合 25"/>
          <p:cNvGrpSpPr/>
          <p:nvPr/>
        </p:nvGrpSpPr>
        <p:grpSpPr>
          <a:xfrm>
            <a:off x="5680300" y="1154855"/>
            <a:ext cx="1810581" cy="3218878"/>
            <a:chOff x="5680300" y="761388"/>
            <a:chExt cx="1810581" cy="3218878"/>
          </a:xfrm>
        </p:grpSpPr>
        <p:sp>
          <p:nvSpPr>
            <p:cNvPr id="27" name="Rectangle 10"/>
            <p:cNvSpPr>
              <a:spLocks noChangeArrowheads="1"/>
            </p:cNvSpPr>
            <p:nvPr/>
          </p:nvSpPr>
          <p:spPr bwMode="auto">
            <a:xfrm>
              <a:off x="5903051" y="761388"/>
              <a:ext cx="1385779" cy="269301"/>
            </a:xfrm>
            <a:prstGeom prst="rect">
              <a:avLst/>
            </a:prstGeom>
            <a:solidFill>
              <a:srgbClr val="99FFCC"/>
            </a:solidFill>
            <a:ln w="12700">
              <a:solidFill>
                <a:schemeClr val="tx1"/>
              </a:solidFill>
              <a:miter lim="800000"/>
            </a:ln>
            <a:effectLst/>
          </p:spPr>
          <p:txBody>
            <a:bodyPr wrap="none" anchor="ctr"/>
            <a:lstStyle/>
            <a:p>
              <a:pPr algn="ctr"/>
              <a:r>
                <a:rPr lang="zh-CN" altLang="en-US" sz="1400" b="1" dirty="0">
                  <a:latin typeface="微软雅黑" panose="020B0503020204020204" pitchFamily="34" charset="-122"/>
                  <a:ea typeface="微软雅黑" panose="020B0503020204020204" pitchFamily="34" charset="-122"/>
                </a:rPr>
                <a:t>设备之间无链路</a:t>
              </a:r>
              <a:endParaRPr lang="zh-CN" altLang="en-US" sz="1400" b="1" dirty="0">
                <a:latin typeface="微软雅黑" panose="020B0503020204020204" pitchFamily="34" charset="-122"/>
                <a:ea typeface="微软雅黑" panose="020B0503020204020204" pitchFamily="34" charset="-122"/>
              </a:endParaRPr>
            </a:p>
          </p:txBody>
        </p:sp>
        <p:sp>
          <p:nvSpPr>
            <p:cNvPr id="28" name="Rectangle 11"/>
            <p:cNvSpPr>
              <a:spLocks noChangeArrowheads="1"/>
            </p:cNvSpPr>
            <p:nvPr/>
          </p:nvSpPr>
          <p:spPr bwMode="auto">
            <a:xfrm>
              <a:off x="6007526" y="1461935"/>
              <a:ext cx="1206397" cy="269301"/>
            </a:xfrm>
            <a:prstGeom prst="rect">
              <a:avLst/>
            </a:prstGeom>
            <a:solidFill>
              <a:srgbClr val="99FFCC"/>
            </a:solidFill>
            <a:ln w="12700">
              <a:solidFill>
                <a:schemeClr val="tx1"/>
              </a:solidFill>
              <a:miter lim="800000"/>
            </a:ln>
            <a:effectLst/>
          </p:spPr>
          <p:txBody>
            <a:bodyPr wrap="none" anchor="ctr"/>
            <a:lstStyle/>
            <a:p>
              <a:pPr algn="ctr"/>
              <a:r>
                <a:rPr lang="zh-CN" altLang="en-US" sz="1400" b="1" dirty="0">
                  <a:latin typeface="微软雅黑" panose="020B0503020204020204" pitchFamily="34" charset="-122"/>
                  <a:ea typeface="微软雅黑" panose="020B0503020204020204" pitchFamily="34" charset="-122"/>
                </a:rPr>
                <a:t>物理链路</a:t>
              </a:r>
              <a:endParaRPr lang="zh-CN" altLang="en-US" sz="1400" b="1" dirty="0">
                <a:latin typeface="微软雅黑" panose="020B0503020204020204" pitchFamily="34" charset="-122"/>
                <a:ea typeface="微软雅黑" panose="020B0503020204020204" pitchFamily="34" charset="-122"/>
              </a:endParaRPr>
            </a:p>
          </p:txBody>
        </p:sp>
        <p:sp>
          <p:nvSpPr>
            <p:cNvPr id="29" name="Rectangle 12"/>
            <p:cNvSpPr>
              <a:spLocks noChangeArrowheads="1"/>
            </p:cNvSpPr>
            <p:nvPr/>
          </p:nvSpPr>
          <p:spPr bwMode="auto">
            <a:xfrm>
              <a:off x="6007526" y="2162482"/>
              <a:ext cx="1206397" cy="270211"/>
            </a:xfrm>
            <a:prstGeom prst="rect">
              <a:avLst/>
            </a:prstGeom>
            <a:solidFill>
              <a:srgbClr val="99FFCC"/>
            </a:solidFill>
            <a:ln w="12700">
              <a:solidFill>
                <a:schemeClr val="tx1"/>
              </a:solidFill>
              <a:miter lim="800000"/>
            </a:ln>
            <a:effectLst/>
          </p:spPr>
          <p:txBody>
            <a:bodyPr wrap="none" anchor="ctr"/>
            <a:lstStyle/>
            <a:p>
              <a:pPr algn="ctr"/>
              <a:r>
                <a:rPr lang="en-US" altLang="zh-CN" sz="1400" b="1">
                  <a:latin typeface="微软雅黑" panose="020B0503020204020204" pitchFamily="34" charset="-122"/>
                  <a:ea typeface="微软雅黑" panose="020B0503020204020204" pitchFamily="34" charset="-122"/>
                </a:rPr>
                <a:t>LCP </a:t>
              </a:r>
              <a:r>
                <a:rPr lang="zh-CN" altLang="en-US" sz="1400" b="1">
                  <a:latin typeface="微软雅黑" panose="020B0503020204020204" pitchFamily="34" charset="-122"/>
                  <a:ea typeface="微软雅黑" panose="020B0503020204020204" pitchFamily="34" charset="-122"/>
                </a:rPr>
                <a:t>链路</a:t>
              </a:r>
              <a:endParaRPr lang="zh-CN" altLang="en-US" sz="1400" b="1">
                <a:latin typeface="微软雅黑" panose="020B0503020204020204" pitchFamily="34" charset="-122"/>
                <a:ea typeface="微软雅黑" panose="020B0503020204020204" pitchFamily="34" charset="-122"/>
              </a:endParaRPr>
            </a:p>
          </p:txBody>
        </p:sp>
        <p:sp>
          <p:nvSpPr>
            <p:cNvPr id="30" name="Rectangle 13"/>
            <p:cNvSpPr>
              <a:spLocks noChangeArrowheads="1"/>
            </p:cNvSpPr>
            <p:nvPr/>
          </p:nvSpPr>
          <p:spPr bwMode="auto">
            <a:xfrm>
              <a:off x="5769005" y="2863029"/>
              <a:ext cx="1654853" cy="270211"/>
            </a:xfrm>
            <a:prstGeom prst="rect">
              <a:avLst/>
            </a:prstGeom>
            <a:solidFill>
              <a:srgbClr val="99FFCC"/>
            </a:solidFill>
            <a:ln w="12700">
              <a:solidFill>
                <a:schemeClr val="tx1"/>
              </a:solidFill>
              <a:miter lim="800000"/>
            </a:ln>
            <a:effectLst/>
          </p:spPr>
          <p:txBody>
            <a:bodyPr wrap="none" anchor="ctr"/>
            <a:lstStyle/>
            <a:p>
              <a:pPr algn="ctr"/>
              <a:r>
                <a:rPr lang="zh-CN" altLang="en-US" sz="1400" b="1">
                  <a:latin typeface="微软雅黑" panose="020B0503020204020204" pitchFamily="34" charset="-122"/>
                  <a:ea typeface="微软雅黑" panose="020B0503020204020204" pitchFamily="34" charset="-122"/>
                </a:rPr>
                <a:t>已鉴别的 </a:t>
              </a:r>
              <a:r>
                <a:rPr lang="en-US" altLang="zh-CN" sz="1400" b="1">
                  <a:latin typeface="微软雅黑" panose="020B0503020204020204" pitchFamily="34" charset="-122"/>
                  <a:ea typeface="微软雅黑" panose="020B0503020204020204" pitchFamily="34" charset="-122"/>
                </a:rPr>
                <a:t>LCP </a:t>
              </a:r>
              <a:r>
                <a:rPr lang="zh-CN" altLang="en-US" sz="1400" b="1">
                  <a:latin typeface="微软雅黑" panose="020B0503020204020204" pitchFamily="34" charset="-122"/>
                  <a:ea typeface="微软雅黑" panose="020B0503020204020204" pitchFamily="34" charset="-122"/>
                </a:rPr>
                <a:t>链路</a:t>
              </a:r>
              <a:endParaRPr lang="zh-CN" altLang="en-US" sz="1400" b="1">
                <a:latin typeface="微软雅黑" panose="020B0503020204020204" pitchFamily="34" charset="-122"/>
                <a:ea typeface="微软雅黑" panose="020B0503020204020204" pitchFamily="34" charset="-122"/>
              </a:endParaRPr>
            </a:p>
          </p:txBody>
        </p:sp>
        <p:sp>
          <p:nvSpPr>
            <p:cNvPr id="31" name="Rectangle 14"/>
            <p:cNvSpPr>
              <a:spLocks noChangeArrowheads="1"/>
            </p:cNvSpPr>
            <p:nvPr/>
          </p:nvSpPr>
          <p:spPr bwMode="auto">
            <a:xfrm>
              <a:off x="5680300" y="3495342"/>
              <a:ext cx="1810581" cy="484924"/>
            </a:xfrm>
            <a:prstGeom prst="rect">
              <a:avLst/>
            </a:prstGeom>
            <a:solidFill>
              <a:srgbClr val="99FFCC"/>
            </a:solidFill>
            <a:ln w="12700">
              <a:solidFill>
                <a:schemeClr val="tx1"/>
              </a:solidFill>
              <a:miter lim="800000"/>
            </a:ln>
            <a:effectLst/>
          </p:spPr>
          <p:txBody>
            <a:bodyPr wrap="none" anchor="ctr"/>
            <a:lstStyle/>
            <a:p>
              <a:pPr algn="ctr"/>
              <a:r>
                <a:rPr lang="zh-CN" altLang="en-US" sz="1400" b="1" dirty="0">
                  <a:latin typeface="微软雅黑" panose="020B0503020204020204" pitchFamily="34" charset="-122"/>
                  <a:ea typeface="微软雅黑" panose="020B0503020204020204" pitchFamily="34" charset="-122"/>
                </a:rPr>
                <a:t>已鉴别的 </a:t>
              </a:r>
              <a:r>
                <a:rPr lang="en-US" altLang="zh-CN" sz="1400" b="1" dirty="0">
                  <a:latin typeface="微软雅黑" panose="020B0503020204020204" pitchFamily="34" charset="-122"/>
                  <a:ea typeface="微软雅黑" panose="020B0503020204020204" pitchFamily="34" charset="-122"/>
                </a:rPr>
                <a:t>LCP </a:t>
              </a:r>
              <a:r>
                <a:rPr lang="zh-CN" altLang="en-US" sz="1400" b="1" dirty="0">
                  <a:latin typeface="微软雅黑" panose="020B0503020204020204" pitchFamily="34" charset="-122"/>
                  <a:ea typeface="微软雅黑" panose="020B0503020204020204" pitchFamily="34" charset="-122"/>
                </a:rPr>
                <a:t>链路</a:t>
              </a:r>
              <a:endParaRPr lang="zh-CN" altLang="en-US" sz="1400" b="1" dirty="0">
                <a:latin typeface="微软雅黑" panose="020B0503020204020204" pitchFamily="34" charset="-122"/>
                <a:ea typeface="微软雅黑" panose="020B0503020204020204" pitchFamily="34" charset="-122"/>
              </a:endParaRPr>
            </a:p>
            <a:p>
              <a:pPr algn="ctr"/>
              <a:r>
                <a:rPr lang="zh-CN" altLang="en-US" sz="1400" b="1" dirty="0">
                  <a:latin typeface="微软雅黑" panose="020B0503020204020204" pitchFamily="34" charset="-122"/>
                  <a:ea typeface="微软雅黑" panose="020B0503020204020204" pitchFamily="34" charset="-122"/>
                </a:rPr>
                <a:t>和 </a:t>
              </a:r>
              <a:r>
                <a:rPr lang="en-US" altLang="zh-CN" sz="1400" b="1" dirty="0">
                  <a:latin typeface="微软雅黑" panose="020B0503020204020204" pitchFamily="34" charset="-122"/>
                  <a:ea typeface="微软雅黑" panose="020B0503020204020204" pitchFamily="34" charset="-122"/>
                </a:rPr>
                <a:t>NCP </a:t>
              </a:r>
              <a:r>
                <a:rPr lang="zh-CN" altLang="en-US" sz="1400" b="1" dirty="0">
                  <a:latin typeface="微软雅黑" panose="020B0503020204020204" pitchFamily="34" charset="-122"/>
                  <a:ea typeface="微软雅黑" panose="020B0503020204020204" pitchFamily="34" charset="-122"/>
                </a:rPr>
                <a:t>链路</a:t>
              </a:r>
              <a:endParaRPr lang="zh-CN" altLang="en-US" sz="1400" b="1" dirty="0">
                <a:latin typeface="微软雅黑" panose="020B0503020204020204" pitchFamily="34" charset="-122"/>
                <a:ea typeface="微软雅黑" panose="020B0503020204020204" pitchFamily="34" charset="-122"/>
              </a:endParaRPr>
            </a:p>
          </p:txBody>
        </p:sp>
        <p:sp>
          <p:nvSpPr>
            <p:cNvPr id="32" name="Line 15"/>
            <p:cNvSpPr>
              <a:spLocks noChangeShapeType="1"/>
            </p:cNvSpPr>
            <p:nvPr/>
          </p:nvSpPr>
          <p:spPr bwMode="auto">
            <a:xfrm>
              <a:off x="6610724" y="1030690"/>
              <a:ext cx="0" cy="431246"/>
            </a:xfrm>
            <a:prstGeom prst="line">
              <a:avLst/>
            </a:prstGeom>
            <a:noFill/>
            <a:ln w="28575">
              <a:solidFill>
                <a:srgbClr val="0000CC"/>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33" name="Line 16"/>
            <p:cNvSpPr>
              <a:spLocks noChangeShapeType="1"/>
            </p:cNvSpPr>
            <p:nvPr/>
          </p:nvSpPr>
          <p:spPr bwMode="auto">
            <a:xfrm>
              <a:off x="6610724" y="1731237"/>
              <a:ext cx="0" cy="431246"/>
            </a:xfrm>
            <a:prstGeom prst="line">
              <a:avLst/>
            </a:prstGeom>
            <a:noFill/>
            <a:ln w="28575">
              <a:solidFill>
                <a:srgbClr val="0000CC"/>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34" name="Line 17"/>
            <p:cNvSpPr>
              <a:spLocks noChangeShapeType="1"/>
            </p:cNvSpPr>
            <p:nvPr/>
          </p:nvSpPr>
          <p:spPr bwMode="auto">
            <a:xfrm>
              <a:off x="6610724" y="2432693"/>
              <a:ext cx="0" cy="430336"/>
            </a:xfrm>
            <a:prstGeom prst="line">
              <a:avLst/>
            </a:prstGeom>
            <a:noFill/>
            <a:ln w="28575">
              <a:solidFill>
                <a:srgbClr val="0000CC"/>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35" name="Freeform 18"/>
            <p:cNvSpPr/>
            <p:nvPr/>
          </p:nvSpPr>
          <p:spPr bwMode="auto">
            <a:xfrm>
              <a:off x="6609738" y="3133241"/>
              <a:ext cx="986" cy="404861"/>
            </a:xfrm>
            <a:custGeom>
              <a:avLst/>
              <a:gdLst>
                <a:gd name="T0" fmla="*/ 1 w 1"/>
                <a:gd name="T1" fmla="*/ 0 h 445"/>
                <a:gd name="T2" fmla="*/ 0 w 1"/>
                <a:gd name="T3" fmla="*/ 445 h 445"/>
              </a:gdLst>
              <a:ahLst/>
              <a:cxnLst>
                <a:cxn ang="0">
                  <a:pos x="T0" y="T1"/>
                </a:cxn>
                <a:cxn ang="0">
                  <a:pos x="T2" y="T3"/>
                </a:cxn>
              </a:cxnLst>
              <a:rect l="0" t="0" r="r" b="b"/>
              <a:pathLst>
                <a:path w="1" h="445">
                  <a:moveTo>
                    <a:pt x="1" y="0"/>
                  </a:moveTo>
                  <a:lnTo>
                    <a:pt x="0" y="445"/>
                  </a:lnTo>
                </a:path>
              </a:pathLst>
            </a:custGeom>
            <a:noFill/>
            <a:ln w="28575" cmpd="sng">
              <a:solidFill>
                <a:srgbClr val="0000CC"/>
              </a:solidFill>
              <a:round/>
              <a:tailEnd type="triangle" w="med"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grpSp>
      <p:sp>
        <p:nvSpPr>
          <p:cNvPr id="36" name="AutoShape 5"/>
          <p:cNvSpPr>
            <a:spLocks noChangeArrowheads="1"/>
          </p:cNvSpPr>
          <p:nvPr/>
        </p:nvSpPr>
        <p:spPr bwMode="auto">
          <a:xfrm>
            <a:off x="502921" y="621035"/>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 name="Rectangle 6"/>
          <p:cNvSpPr>
            <a:spLocks noChangeArrowheads="1"/>
          </p:cNvSpPr>
          <p:nvPr/>
        </p:nvSpPr>
        <p:spPr bwMode="auto">
          <a:xfrm>
            <a:off x="3414352" y="597945"/>
            <a:ext cx="230543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anose="020B0503020204020204" pitchFamily="34" charset="-122"/>
                <a:ea typeface="微软雅黑" panose="020B0503020204020204" pitchFamily="34" charset="-122"/>
              </a:rPr>
              <a:t>PPP </a:t>
            </a:r>
            <a:r>
              <a:rPr lang="zh-CN" altLang="en-US" sz="2000" b="1" dirty="0">
                <a:solidFill>
                  <a:schemeClr val="bg1"/>
                </a:solidFill>
                <a:latin typeface="微软雅黑" panose="020B0503020204020204" pitchFamily="34" charset="-122"/>
                <a:ea typeface="微软雅黑" panose="020B0503020204020204" pitchFamily="34" charset="-122"/>
              </a:rPr>
              <a:t>协议的状态图</a:t>
            </a:r>
            <a:endParaRPr lang="fr-FR" altLang="zh-CN" sz="20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Tm="2000"/>
    </mc:Choice>
    <mc:Fallback>
      <p:transition spd="slow" advTm="2000"/>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custDataLst>
              <p:tags r:id="rId1"/>
            </p:custDataLst>
          </p:nvPr>
        </p:nvPicPr>
        <p:blipFill>
          <a:blip r:embed="rId2"/>
          <a:stretch>
            <a:fillRect/>
          </a:stretch>
        </p:blipFill>
        <p:spPr>
          <a:xfrm>
            <a:off x="318770" y="601980"/>
            <a:ext cx="8191500" cy="372237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000"/>
    </mc:Choice>
    <mc:Fallback>
      <p:transition spd="slow" advTm="2000"/>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9"/>
          <p:cNvSpPr>
            <a:spLocks noChangeArrowheads="1"/>
          </p:cNvSpPr>
          <p:nvPr/>
        </p:nvSpPr>
        <p:spPr bwMode="auto">
          <a:xfrm>
            <a:off x="2629135" y="3464208"/>
            <a:ext cx="5775326" cy="330200"/>
          </a:xfrm>
          <a:prstGeom prst="rect">
            <a:avLst/>
          </a:prstGeom>
          <a:solidFill>
            <a:srgbClr val="0098F6"/>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solidFill>
                  <a:srgbClr val="000000"/>
                </a:solidFill>
                <a:miter lim="1000000"/>
                <a:headEnd/>
                <a:tailEnd/>
              </a14:hiddenLine>
            </a:ext>
          </a:extLst>
        </p:spPr>
        <p:txBody>
          <a:bodyPr anchor="ctr"/>
          <a:lstStyle/>
          <a:p>
            <a:pPr algn="ctr" eaLnBrk="0" hangingPunct="0"/>
            <a:endParaRPr lang="fr-FR">
              <a:solidFill>
                <a:srgbClr val="FFFFFF"/>
              </a:solidFill>
              <a:latin typeface="宋体" panose="02010600030101010101" pitchFamily="2" charset="-122"/>
            </a:endParaRPr>
          </a:p>
        </p:txBody>
      </p:sp>
      <p:sp>
        <p:nvSpPr>
          <p:cNvPr id="13" name="Rectangle 10"/>
          <p:cNvSpPr>
            <a:spLocks noChangeArrowheads="1"/>
          </p:cNvSpPr>
          <p:nvPr/>
        </p:nvSpPr>
        <p:spPr bwMode="auto">
          <a:xfrm>
            <a:off x="2629135" y="2860329"/>
            <a:ext cx="5775326" cy="330200"/>
          </a:xfrm>
          <a:prstGeom prst="rect">
            <a:avLst/>
          </a:prstGeom>
          <a:solidFill>
            <a:srgbClr val="1956B9"/>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solidFill>
                  <a:srgbClr val="000000"/>
                </a:solidFill>
                <a:miter lim="1000000"/>
                <a:headEnd/>
                <a:tailEnd/>
              </a14:hiddenLine>
            </a:ext>
          </a:extLst>
        </p:spPr>
        <p:txBody>
          <a:bodyPr anchor="ctr"/>
          <a:lstStyle/>
          <a:p>
            <a:pPr algn="ctr" eaLnBrk="0" hangingPunct="0"/>
            <a:endParaRPr lang="fr-FR">
              <a:solidFill>
                <a:srgbClr val="FFFFFF"/>
              </a:solidFill>
              <a:latin typeface="宋体" panose="02010600030101010101" pitchFamily="2" charset="-122"/>
            </a:endParaRPr>
          </a:p>
        </p:txBody>
      </p:sp>
      <p:sp>
        <p:nvSpPr>
          <p:cNvPr id="5" name="Rectangle 9"/>
          <p:cNvSpPr>
            <a:spLocks noChangeArrowheads="1"/>
          </p:cNvSpPr>
          <p:nvPr/>
        </p:nvSpPr>
        <p:spPr bwMode="auto">
          <a:xfrm>
            <a:off x="2629135" y="2235496"/>
            <a:ext cx="5775326" cy="330200"/>
          </a:xfrm>
          <a:prstGeom prst="rect">
            <a:avLst/>
          </a:prstGeom>
          <a:solidFill>
            <a:srgbClr val="0098F6"/>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solidFill>
                  <a:srgbClr val="000000"/>
                </a:solidFill>
                <a:miter lim="1000000"/>
                <a:headEnd/>
                <a:tailEnd/>
              </a14:hiddenLine>
            </a:ext>
          </a:extLst>
        </p:spPr>
        <p:txBody>
          <a:bodyPr anchor="ctr"/>
          <a:lstStyle/>
          <a:p>
            <a:pPr algn="ctr" eaLnBrk="0" hangingPunct="0"/>
            <a:endParaRPr lang="fr-FR">
              <a:solidFill>
                <a:srgbClr val="FFFFFF"/>
              </a:solidFill>
              <a:latin typeface="宋体" panose="02010600030101010101" pitchFamily="2" charset="-122"/>
            </a:endParaRPr>
          </a:p>
        </p:txBody>
      </p:sp>
      <p:sp>
        <p:nvSpPr>
          <p:cNvPr id="6" name="Rectangle 9"/>
          <p:cNvSpPr>
            <a:spLocks noChangeArrowheads="1"/>
          </p:cNvSpPr>
          <p:nvPr/>
        </p:nvSpPr>
        <p:spPr bwMode="auto">
          <a:xfrm>
            <a:off x="2629135" y="1025192"/>
            <a:ext cx="5775326" cy="330200"/>
          </a:xfrm>
          <a:prstGeom prst="rect">
            <a:avLst/>
          </a:prstGeom>
          <a:solidFill>
            <a:srgbClr val="0098F6"/>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solidFill>
                  <a:srgbClr val="000000"/>
                </a:solidFill>
                <a:miter lim="1000000"/>
                <a:headEnd/>
                <a:tailEnd/>
              </a14:hiddenLine>
            </a:ext>
          </a:extLst>
        </p:spPr>
        <p:txBody>
          <a:bodyPr anchor="ctr"/>
          <a:lstStyle/>
          <a:p>
            <a:pPr algn="ctr" eaLnBrk="0" hangingPunct="0"/>
            <a:endParaRPr lang="fr-FR">
              <a:solidFill>
                <a:srgbClr val="FFFFFF"/>
              </a:solidFill>
              <a:latin typeface="宋体" panose="02010600030101010101" pitchFamily="2" charset="-122"/>
            </a:endParaRPr>
          </a:p>
        </p:txBody>
      </p:sp>
      <p:sp>
        <p:nvSpPr>
          <p:cNvPr id="7" name="Rectangle 10"/>
          <p:cNvSpPr>
            <a:spLocks noChangeArrowheads="1"/>
          </p:cNvSpPr>
          <p:nvPr/>
        </p:nvSpPr>
        <p:spPr bwMode="auto">
          <a:xfrm>
            <a:off x="2629135" y="1631617"/>
            <a:ext cx="5775326" cy="330200"/>
          </a:xfrm>
          <a:prstGeom prst="rect">
            <a:avLst/>
          </a:prstGeom>
          <a:solidFill>
            <a:srgbClr val="1956B9"/>
          </a:solidFill>
          <a:ln>
            <a:noFill/>
          </a:ln>
          <a:effectLst>
            <a:outerShdw blurRad="57785" dist="33020" dir="3180000" algn="ctr">
              <a:srgbClr val="000000">
                <a:alpha val="30000"/>
              </a:srgbClr>
            </a:outerShdw>
          </a:effectLst>
          <a:extLst>
            <a:ext uri="{91240B29-F687-4F45-9708-019B960494DF}">
              <a14:hiddenLine xmlns:a14="http://schemas.microsoft.com/office/drawing/2010/main" w="9525">
                <a:solidFill>
                  <a:srgbClr val="000000"/>
                </a:solidFill>
                <a:miter lim="1000000"/>
                <a:headEnd/>
                <a:tailEnd/>
              </a14:hiddenLine>
            </a:ext>
          </a:extLst>
        </p:spPr>
        <p:txBody>
          <a:bodyPr anchor="ctr"/>
          <a:lstStyle/>
          <a:p>
            <a:pPr algn="ctr" eaLnBrk="0" hangingPunct="0"/>
            <a:endParaRPr lang="fr-FR">
              <a:solidFill>
                <a:srgbClr val="FFFFFF"/>
              </a:solidFill>
              <a:latin typeface="宋体" panose="02010600030101010101" pitchFamily="2" charset="-122"/>
            </a:endParaRPr>
          </a:p>
        </p:txBody>
      </p:sp>
      <p:sp>
        <p:nvSpPr>
          <p:cNvPr id="10" name="Rectangle 27"/>
          <p:cNvSpPr>
            <a:spLocks noChangeArrowheads="1"/>
          </p:cNvSpPr>
          <p:nvPr/>
        </p:nvSpPr>
        <p:spPr bwMode="auto">
          <a:xfrm>
            <a:off x="639730" y="1025192"/>
            <a:ext cx="1636540" cy="1555639"/>
          </a:xfrm>
          <a:prstGeom prst="rect">
            <a:avLst/>
          </a:prstGeom>
          <a:solidFill>
            <a:srgbClr val="0070C0"/>
          </a:solidFill>
          <a:ln>
            <a:noFill/>
          </a:ln>
          <a:effectLst/>
          <a:scene3d>
            <a:camera prst="orthographicFront">
              <a:rot lat="0" lon="0" rev="0"/>
            </a:camera>
            <a:lightRig rig="glow" dir="t">
              <a:rot lat="0" lon="0" rev="14100000"/>
            </a:lightRig>
          </a:scene3d>
          <a:sp3d prstMaterial="softEdge">
            <a:bevelT w="127000" prst="artDeco"/>
          </a:sp3d>
          <a:extLs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fr-FR">
              <a:latin typeface="宋体" panose="02010600030101010101" pitchFamily="2" charset="-122"/>
            </a:endParaRPr>
          </a:p>
        </p:txBody>
      </p:sp>
      <p:sp>
        <p:nvSpPr>
          <p:cNvPr id="11" name="Rectangle 29"/>
          <p:cNvSpPr>
            <a:spLocks noChangeArrowheads="1"/>
          </p:cNvSpPr>
          <p:nvPr/>
        </p:nvSpPr>
        <p:spPr bwMode="auto">
          <a:xfrm>
            <a:off x="648619" y="1120124"/>
            <a:ext cx="1627651" cy="13234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r>
              <a:rPr lang="fr-FR" altLang="zh-CN" sz="2000" b="1" dirty="0" smtClean="0">
                <a:solidFill>
                  <a:srgbClr val="FFFF00"/>
                </a:solidFill>
                <a:latin typeface="微软雅黑" panose="020B0503020204020204" pitchFamily="34" charset="-122"/>
                <a:ea typeface="微软雅黑" panose="020B0503020204020204" pitchFamily="34" charset="-122"/>
              </a:rPr>
              <a:t>3.3</a:t>
            </a:r>
            <a:endParaRPr lang="fr-FR" altLang="zh-CN" sz="2000" b="1" dirty="0" smtClean="0">
              <a:solidFill>
                <a:srgbClr val="FFFF00"/>
              </a:solidFill>
              <a:latin typeface="微软雅黑" panose="020B0503020204020204" pitchFamily="34" charset="-122"/>
              <a:ea typeface="微软雅黑" panose="020B0503020204020204" pitchFamily="34" charset="-122"/>
            </a:endParaRPr>
          </a:p>
          <a:p>
            <a:pPr eaLnBrk="0" hangingPunct="0"/>
            <a:r>
              <a:rPr lang="zh-CN" altLang="en-US" sz="2000" b="1" dirty="0">
                <a:solidFill>
                  <a:schemeClr val="bg1"/>
                </a:solidFill>
                <a:latin typeface="微软雅黑" panose="020B0503020204020204" pitchFamily="34" charset="-122"/>
                <a:ea typeface="微软雅黑" panose="020B0503020204020204" pitchFamily="34" charset="-122"/>
              </a:rPr>
              <a:t>使用广播信道的数据链路层</a:t>
            </a:r>
            <a:endParaRPr lang="zh-CN" altLang="fr-FR" sz="2000" b="1" dirty="0">
              <a:solidFill>
                <a:schemeClr val="bg1"/>
              </a:solidFill>
              <a:latin typeface="微软雅黑" panose="020B0503020204020204" pitchFamily="34" charset="-122"/>
              <a:ea typeface="微软雅黑" panose="020B0503020204020204" pitchFamily="34" charset="-122"/>
            </a:endParaRPr>
          </a:p>
        </p:txBody>
      </p:sp>
      <p:sp>
        <p:nvSpPr>
          <p:cNvPr id="8" name="Line 16"/>
          <p:cNvSpPr>
            <a:spLocks noChangeShapeType="1"/>
          </p:cNvSpPr>
          <p:nvPr/>
        </p:nvSpPr>
        <p:spPr bwMode="auto">
          <a:xfrm>
            <a:off x="3637198" y="953754"/>
            <a:ext cx="0" cy="3057968"/>
          </a:xfrm>
          <a:prstGeom prst="line">
            <a:avLst/>
          </a:prstGeom>
          <a:noFill/>
          <a:ln w="28575" algn="ctr">
            <a:solidFill>
              <a:srgbClr val="FFFFFF"/>
            </a:solidFill>
            <a:round/>
          </a:ln>
          <a:extLst>
            <a:ext uri="{909E8E84-426E-40DD-AFC4-6F175D3DCCD1}">
              <a14:hiddenFill xmlns:a14="http://schemas.microsoft.com/office/drawing/2010/main">
                <a:noFill/>
              </a14:hiddenFill>
            </a:ext>
          </a:extLst>
        </p:spPr>
        <p:txBody>
          <a:bodyPr/>
          <a:lstStyle/>
          <a:p>
            <a:endParaRPr lang="zh-CN" altLang="en-US"/>
          </a:p>
        </p:txBody>
      </p:sp>
      <p:sp>
        <p:nvSpPr>
          <p:cNvPr id="14" name="Rectangle 8"/>
          <p:cNvSpPr>
            <a:spLocks noChangeArrowheads="1"/>
          </p:cNvSpPr>
          <p:nvPr/>
        </p:nvSpPr>
        <p:spPr bwMode="auto">
          <a:xfrm>
            <a:off x="2700573" y="771192"/>
            <a:ext cx="5621391" cy="31700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just" eaLnBrk="0" hangingPunct="0">
              <a:lnSpc>
                <a:spcPct val="200000"/>
              </a:lnSpc>
            </a:pPr>
            <a:r>
              <a:rPr lang="en-US" altLang="zh-CN" sz="2000" b="1" dirty="0">
                <a:solidFill>
                  <a:schemeClr val="bg1"/>
                </a:solidFill>
                <a:latin typeface="微软雅黑" panose="020B0503020204020204" pitchFamily="34" charset="-122"/>
                <a:ea typeface="微软雅黑" panose="020B0503020204020204" pitchFamily="34" charset="-122"/>
              </a:rPr>
              <a:t>3.3.1 </a:t>
            </a:r>
            <a:r>
              <a:rPr lang="en-US" altLang="zh-CN" sz="2000" b="1" dirty="0" smtClean="0">
                <a:solidFill>
                  <a:schemeClr val="bg1"/>
                </a:solidFill>
                <a:latin typeface="微软雅黑" panose="020B0503020204020204" pitchFamily="34" charset="-122"/>
                <a:ea typeface="微软雅黑" panose="020B0503020204020204" pitchFamily="34" charset="-122"/>
              </a:rPr>
              <a:t>                                </a:t>
            </a:r>
            <a:r>
              <a:rPr lang="zh-CN" altLang="en-US" sz="2000" b="1" dirty="0" smtClean="0">
                <a:solidFill>
                  <a:schemeClr val="bg1"/>
                </a:solidFill>
                <a:latin typeface="微软雅黑" panose="020B0503020204020204" pitchFamily="34" charset="-122"/>
                <a:ea typeface="微软雅黑" panose="020B0503020204020204" pitchFamily="34" charset="-122"/>
              </a:rPr>
              <a:t>局域网</a:t>
            </a:r>
            <a:r>
              <a:rPr lang="zh-CN" altLang="en-US" sz="2000" b="1" dirty="0">
                <a:solidFill>
                  <a:schemeClr val="bg1"/>
                </a:solidFill>
                <a:latin typeface="微软雅黑" panose="020B0503020204020204" pitchFamily="34" charset="-122"/>
                <a:ea typeface="微软雅黑" panose="020B0503020204020204" pitchFamily="34" charset="-122"/>
              </a:rPr>
              <a:t>的数据链路层</a:t>
            </a:r>
            <a:endParaRPr lang="zh-CN" altLang="en-US" sz="2000" b="1" dirty="0">
              <a:solidFill>
                <a:schemeClr val="bg1"/>
              </a:solidFill>
              <a:latin typeface="微软雅黑" panose="020B0503020204020204" pitchFamily="34" charset="-122"/>
              <a:ea typeface="微软雅黑" panose="020B0503020204020204" pitchFamily="34" charset="-122"/>
            </a:endParaRPr>
          </a:p>
          <a:p>
            <a:pPr algn="just" eaLnBrk="0" hangingPunct="0">
              <a:lnSpc>
                <a:spcPct val="200000"/>
              </a:lnSpc>
            </a:pPr>
            <a:r>
              <a:rPr lang="en-US" altLang="zh-CN" sz="2000" b="1" dirty="0">
                <a:solidFill>
                  <a:schemeClr val="bg1"/>
                </a:solidFill>
                <a:latin typeface="微软雅黑" panose="020B0503020204020204" pitchFamily="34" charset="-122"/>
                <a:ea typeface="微软雅黑" panose="020B0503020204020204" pitchFamily="34" charset="-122"/>
              </a:rPr>
              <a:t>3.3.2 </a:t>
            </a:r>
            <a:r>
              <a:rPr lang="en-US" altLang="zh-CN" sz="2000" b="1" dirty="0" smtClean="0">
                <a:solidFill>
                  <a:schemeClr val="bg1"/>
                </a:solidFill>
                <a:latin typeface="微软雅黑" panose="020B0503020204020204" pitchFamily="34" charset="-122"/>
                <a:ea typeface="微软雅黑" panose="020B0503020204020204" pitchFamily="34" charset="-122"/>
              </a:rPr>
              <a:t>                                     CSMA/CD </a:t>
            </a:r>
            <a:r>
              <a:rPr lang="zh-CN" altLang="en-US" sz="2000" b="1" dirty="0" smtClean="0">
                <a:solidFill>
                  <a:schemeClr val="bg1"/>
                </a:solidFill>
                <a:latin typeface="微软雅黑" panose="020B0503020204020204" pitchFamily="34" charset="-122"/>
                <a:ea typeface="微软雅黑" panose="020B0503020204020204" pitchFamily="34" charset="-122"/>
              </a:rPr>
              <a:t>协议</a:t>
            </a:r>
            <a:endParaRPr lang="zh-CN" altLang="en-US" sz="2000" b="1" dirty="0">
              <a:solidFill>
                <a:schemeClr val="bg1"/>
              </a:solidFill>
              <a:latin typeface="微软雅黑" panose="020B0503020204020204" pitchFamily="34" charset="-122"/>
              <a:ea typeface="微软雅黑" panose="020B0503020204020204" pitchFamily="34" charset="-122"/>
            </a:endParaRPr>
          </a:p>
          <a:p>
            <a:pPr algn="just" eaLnBrk="0" hangingPunct="0">
              <a:lnSpc>
                <a:spcPct val="200000"/>
              </a:lnSpc>
            </a:pPr>
            <a:r>
              <a:rPr lang="en-US" altLang="zh-CN" sz="2000" b="1" dirty="0">
                <a:solidFill>
                  <a:schemeClr val="bg1"/>
                </a:solidFill>
                <a:latin typeface="微软雅黑" panose="020B0503020204020204" pitchFamily="34" charset="-122"/>
                <a:ea typeface="微软雅黑" panose="020B0503020204020204" pitchFamily="34" charset="-122"/>
              </a:rPr>
              <a:t>3.3.3  </a:t>
            </a:r>
            <a:r>
              <a:rPr lang="en-US" altLang="zh-CN" sz="2000" b="1" dirty="0" smtClean="0">
                <a:solidFill>
                  <a:schemeClr val="bg1"/>
                </a:solidFill>
                <a:latin typeface="微软雅黑" panose="020B0503020204020204" pitchFamily="34" charset="-122"/>
                <a:ea typeface="微软雅黑" panose="020B0503020204020204" pitchFamily="34" charset="-122"/>
              </a:rPr>
              <a:t>                           </a:t>
            </a:r>
            <a:r>
              <a:rPr lang="zh-CN" altLang="en-US" sz="2000" b="1" dirty="0" smtClean="0">
                <a:solidFill>
                  <a:schemeClr val="bg1"/>
                </a:solidFill>
                <a:latin typeface="微软雅黑" panose="020B0503020204020204" pitchFamily="34" charset="-122"/>
                <a:ea typeface="微软雅黑" panose="020B0503020204020204" pitchFamily="34" charset="-122"/>
              </a:rPr>
              <a:t>使用</a:t>
            </a:r>
            <a:r>
              <a:rPr lang="zh-CN" altLang="en-US" sz="2000" b="1" dirty="0">
                <a:solidFill>
                  <a:schemeClr val="bg1"/>
                </a:solidFill>
                <a:latin typeface="微软雅黑" panose="020B0503020204020204" pitchFamily="34" charset="-122"/>
                <a:ea typeface="微软雅黑" panose="020B0503020204020204" pitchFamily="34" charset="-122"/>
              </a:rPr>
              <a:t>集线器的</a:t>
            </a:r>
            <a:r>
              <a:rPr lang="zh-CN" altLang="en-US" sz="2000" b="1" dirty="0" smtClean="0">
                <a:solidFill>
                  <a:schemeClr val="bg1"/>
                </a:solidFill>
                <a:latin typeface="微软雅黑" panose="020B0503020204020204" pitchFamily="34" charset="-122"/>
                <a:ea typeface="微软雅黑" panose="020B0503020204020204" pitchFamily="34" charset="-122"/>
              </a:rPr>
              <a:t>星形拓扑</a:t>
            </a:r>
            <a:r>
              <a:rPr lang="en-US" altLang="zh-CN" sz="2000" b="1" dirty="0" smtClean="0">
                <a:solidFill>
                  <a:schemeClr val="bg1"/>
                </a:solidFill>
                <a:latin typeface="微软雅黑" panose="020B0503020204020204" pitchFamily="34" charset="-122"/>
                <a:ea typeface="微软雅黑" panose="020B0503020204020204" pitchFamily="34" charset="-122"/>
              </a:rPr>
              <a:t>3.3.4                                 </a:t>
            </a:r>
            <a:r>
              <a:rPr lang="zh-CN" altLang="en-US" sz="2000" b="1" dirty="0" smtClean="0">
                <a:solidFill>
                  <a:schemeClr val="bg1"/>
                </a:solidFill>
                <a:latin typeface="微软雅黑" panose="020B0503020204020204" pitchFamily="34" charset="-122"/>
                <a:ea typeface="微软雅黑" panose="020B0503020204020204" pitchFamily="34" charset="-122"/>
              </a:rPr>
              <a:t>以太网</a:t>
            </a:r>
            <a:r>
              <a:rPr lang="zh-CN" altLang="en-US" sz="2000" b="1" dirty="0">
                <a:solidFill>
                  <a:schemeClr val="bg1"/>
                </a:solidFill>
                <a:latin typeface="微软雅黑" panose="020B0503020204020204" pitchFamily="34" charset="-122"/>
                <a:ea typeface="微软雅黑" panose="020B0503020204020204" pitchFamily="34" charset="-122"/>
              </a:rPr>
              <a:t>的信道利用率</a:t>
            </a:r>
            <a:endParaRPr lang="zh-CN" altLang="en-US" sz="2000" b="1" dirty="0">
              <a:solidFill>
                <a:schemeClr val="bg1"/>
              </a:solidFill>
              <a:latin typeface="微软雅黑" panose="020B0503020204020204" pitchFamily="34" charset="-122"/>
              <a:ea typeface="微软雅黑" panose="020B0503020204020204" pitchFamily="34" charset="-122"/>
            </a:endParaRPr>
          </a:p>
          <a:p>
            <a:pPr algn="just" eaLnBrk="0" hangingPunct="0">
              <a:lnSpc>
                <a:spcPct val="200000"/>
              </a:lnSpc>
            </a:pPr>
            <a:r>
              <a:rPr lang="en-US" altLang="zh-CN" sz="2000" b="1" dirty="0">
                <a:solidFill>
                  <a:schemeClr val="bg1"/>
                </a:solidFill>
                <a:latin typeface="微软雅黑" panose="020B0503020204020204" pitchFamily="34" charset="-122"/>
                <a:ea typeface="微软雅黑" panose="020B0503020204020204" pitchFamily="34" charset="-122"/>
              </a:rPr>
              <a:t>3.3.5  </a:t>
            </a:r>
            <a:r>
              <a:rPr lang="en-US" altLang="zh-CN" sz="2000" b="1" dirty="0" smtClean="0">
                <a:solidFill>
                  <a:schemeClr val="bg1"/>
                </a:solidFill>
                <a:latin typeface="微软雅黑" panose="020B0503020204020204" pitchFamily="34" charset="-122"/>
                <a:ea typeface="微软雅黑" panose="020B0503020204020204" pitchFamily="34" charset="-122"/>
              </a:rPr>
              <a:t>                                  </a:t>
            </a:r>
            <a:r>
              <a:rPr lang="zh-CN" altLang="en-US" sz="2000" b="1" dirty="0" smtClean="0">
                <a:solidFill>
                  <a:schemeClr val="bg1"/>
                </a:solidFill>
                <a:latin typeface="微软雅黑" panose="020B0503020204020204" pitchFamily="34" charset="-122"/>
                <a:ea typeface="微软雅黑" panose="020B0503020204020204" pitchFamily="34" charset="-122"/>
              </a:rPr>
              <a:t>以太网</a:t>
            </a:r>
            <a:r>
              <a:rPr lang="zh-CN" altLang="en-US" sz="2000" b="1" dirty="0">
                <a:solidFill>
                  <a:schemeClr val="bg1"/>
                </a:solidFill>
                <a:latin typeface="微软雅黑" panose="020B0503020204020204" pitchFamily="34" charset="-122"/>
                <a:ea typeface="微软雅黑" panose="020B0503020204020204" pitchFamily="34" charset="-122"/>
              </a:rPr>
              <a:t>的 </a:t>
            </a:r>
            <a:r>
              <a:rPr lang="en-US" altLang="zh-CN" sz="2000" b="1" dirty="0">
                <a:solidFill>
                  <a:schemeClr val="bg1"/>
                </a:solidFill>
                <a:latin typeface="微软雅黑" panose="020B0503020204020204" pitchFamily="34" charset="-122"/>
                <a:ea typeface="微软雅黑" panose="020B0503020204020204" pitchFamily="34" charset="-122"/>
              </a:rPr>
              <a:t>MAC </a:t>
            </a:r>
            <a:r>
              <a:rPr lang="zh-CN" altLang="en-US" sz="2000" b="1" dirty="0">
                <a:solidFill>
                  <a:schemeClr val="bg1"/>
                </a:solidFill>
                <a:latin typeface="微软雅黑" panose="020B0503020204020204" pitchFamily="34" charset="-122"/>
                <a:ea typeface="微软雅黑" panose="020B0503020204020204" pitchFamily="34" charset="-122"/>
              </a:rPr>
              <a:t>层</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Tm="2000"/>
    </mc:Choice>
    <mc:Fallback>
      <p:transition spd="slow" advTm="2000"/>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AutoShape 5"/>
          <p:cNvSpPr>
            <a:spLocks noChangeArrowheads="1"/>
          </p:cNvSpPr>
          <p:nvPr/>
        </p:nvSpPr>
        <p:spPr bwMode="auto">
          <a:xfrm>
            <a:off x="502921" y="626921"/>
            <a:ext cx="8129015" cy="388721"/>
          </a:xfrm>
          <a:prstGeom prst="roundRect">
            <a:avLst>
              <a:gd name="adj" fmla="val 16667"/>
            </a:avLst>
          </a:prstGeom>
          <a:solidFill>
            <a:srgbClr val="0089FA"/>
          </a:solidFill>
          <a:ln>
            <a:noFill/>
          </a:ln>
          <a:effectLst/>
        </p:spPr>
        <p:txBody>
          <a:bodyPr wrap="none" anchor="ctr"/>
          <a:lstStyle/>
          <a:p>
            <a:endParaRPr lang="zh-CN" altLang="en-US"/>
          </a:p>
        </p:txBody>
      </p:sp>
      <p:sp>
        <p:nvSpPr>
          <p:cNvPr id="8" name="Rectangle 6"/>
          <p:cNvSpPr>
            <a:spLocks noChangeArrowheads="1"/>
          </p:cNvSpPr>
          <p:nvPr/>
        </p:nvSpPr>
        <p:spPr bwMode="auto">
          <a:xfrm>
            <a:off x="2577159" y="584650"/>
            <a:ext cx="397256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anose="020B0503020204020204" pitchFamily="34" charset="-122"/>
                <a:ea typeface="微软雅黑" panose="020B0503020204020204" pitchFamily="34" charset="-122"/>
              </a:rPr>
              <a:t>3.3.1  </a:t>
            </a:r>
            <a:r>
              <a:rPr lang="zh-CN" altLang="en-US" sz="2400" b="1" dirty="0">
                <a:solidFill>
                  <a:schemeClr val="bg1"/>
                </a:solidFill>
                <a:latin typeface="微软雅黑" panose="020B0503020204020204" pitchFamily="34" charset="-122"/>
                <a:ea typeface="微软雅黑" panose="020B0503020204020204" pitchFamily="34" charset="-122"/>
              </a:rPr>
              <a:t>局域网的数据链路层 </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9" name="Rectangle 8"/>
          <p:cNvSpPr>
            <a:spLocks noChangeArrowheads="1"/>
          </p:cNvSpPr>
          <p:nvPr/>
        </p:nvSpPr>
        <p:spPr bwMode="auto">
          <a:xfrm>
            <a:off x="502921" y="985082"/>
            <a:ext cx="8129015" cy="3476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68605" indent="-268605">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局域网最主要的</a:t>
            </a:r>
            <a:r>
              <a:rPr lang="zh-CN" altLang="en-US" sz="2000" b="1" dirty="0">
                <a:solidFill>
                  <a:srgbClr val="0000FF"/>
                </a:solidFill>
                <a:latin typeface="微软雅黑" panose="020B0503020204020204" pitchFamily="34" charset="-122"/>
                <a:ea typeface="微软雅黑" panose="020B0503020204020204" pitchFamily="34" charset="-122"/>
              </a:rPr>
              <a:t>特点：</a:t>
            </a:r>
            <a:endParaRPr lang="zh-CN" altLang="en-US" sz="2000" b="1" dirty="0">
              <a:solidFill>
                <a:srgbClr val="0000FF"/>
              </a:solidFill>
              <a:latin typeface="微软雅黑" panose="020B0503020204020204" pitchFamily="34" charset="-122"/>
              <a:ea typeface="微软雅黑" panose="020B0503020204020204" pitchFamily="34" charset="-122"/>
            </a:endParaRPr>
          </a:p>
          <a:p>
            <a:pPr marL="633730" indent="-342900">
              <a:lnSpc>
                <a:spcPts val="3300"/>
              </a:lnSpc>
              <a:buClr>
                <a:srgbClr val="7030A0"/>
              </a:buClr>
              <a:buFont typeface="+mj-lt"/>
              <a:buAutoNum type="arabicPeriod"/>
            </a:pPr>
            <a:r>
              <a:rPr lang="zh-CN" altLang="en-US" sz="2000" b="1" dirty="0">
                <a:latin typeface="微软雅黑" panose="020B0503020204020204" pitchFamily="34" charset="-122"/>
                <a:ea typeface="微软雅黑" panose="020B0503020204020204" pitchFamily="34" charset="-122"/>
              </a:rPr>
              <a:t>网络为一个单位所拥有；</a:t>
            </a:r>
            <a:endParaRPr lang="zh-CN" altLang="en-US" sz="2000" b="1" dirty="0">
              <a:latin typeface="微软雅黑" panose="020B0503020204020204" pitchFamily="34" charset="-122"/>
              <a:ea typeface="微软雅黑" panose="020B0503020204020204" pitchFamily="34" charset="-122"/>
            </a:endParaRPr>
          </a:p>
          <a:p>
            <a:pPr marL="633730" indent="-342900">
              <a:lnSpc>
                <a:spcPts val="3300"/>
              </a:lnSpc>
              <a:buClr>
                <a:srgbClr val="7030A0"/>
              </a:buClr>
              <a:buFont typeface="+mj-lt"/>
              <a:buAutoNum type="arabicPeriod"/>
            </a:pPr>
            <a:r>
              <a:rPr lang="zh-CN" altLang="en-US" sz="2000" b="1" dirty="0">
                <a:latin typeface="微软雅黑" panose="020B0503020204020204" pitchFamily="34" charset="-122"/>
                <a:ea typeface="微软雅黑" panose="020B0503020204020204" pitchFamily="34" charset="-122"/>
              </a:rPr>
              <a:t>地理范围和站点数目均有限。 </a:t>
            </a:r>
            <a:endParaRPr lang="zh-CN" altLang="en-US" sz="2000" b="1" dirty="0">
              <a:latin typeface="微软雅黑" panose="020B0503020204020204" pitchFamily="34" charset="-122"/>
              <a:ea typeface="微软雅黑" panose="020B0503020204020204" pitchFamily="34" charset="-122"/>
            </a:endParaRPr>
          </a:p>
          <a:p>
            <a:pPr marL="268605" indent="-268605">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局域网具有如下</a:t>
            </a:r>
            <a:r>
              <a:rPr lang="zh-CN" altLang="en-US" sz="2000" b="1" dirty="0">
                <a:solidFill>
                  <a:srgbClr val="0000FF"/>
                </a:solidFill>
                <a:latin typeface="微软雅黑" panose="020B0503020204020204" pitchFamily="34" charset="-122"/>
                <a:ea typeface="微软雅黑" panose="020B0503020204020204" pitchFamily="34" charset="-122"/>
              </a:rPr>
              <a:t>主要优点</a:t>
            </a:r>
            <a:r>
              <a:rPr lang="zh-CN" altLang="en-US" sz="2000" b="1" dirty="0">
                <a:latin typeface="微软雅黑" panose="020B0503020204020204" pitchFamily="34" charset="-122"/>
                <a:ea typeface="微软雅黑" panose="020B0503020204020204" pitchFamily="34" charset="-122"/>
              </a:rPr>
              <a:t>：</a:t>
            </a:r>
            <a:endParaRPr lang="zh-CN" altLang="en-US" sz="2000" b="1" dirty="0">
              <a:latin typeface="微软雅黑" panose="020B0503020204020204" pitchFamily="34" charset="-122"/>
              <a:ea typeface="微软雅黑" panose="020B0503020204020204" pitchFamily="34" charset="-122"/>
            </a:endParaRPr>
          </a:p>
          <a:p>
            <a:pPr marL="625475" indent="-342900">
              <a:lnSpc>
                <a:spcPts val="3300"/>
              </a:lnSpc>
              <a:buClr>
                <a:srgbClr val="7030A0"/>
              </a:buClr>
              <a:buFont typeface="+mj-lt"/>
              <a:buAutoNum type="arabicPeriod"/>
            </a:pPr>
            <a:r>
              <a:rPr lang="zh-CN" altLang="en-US" sz="2000" b="1" dirty="0">
                <a:latin typeface="微软雅黑" panose="020B0503020204020204" pitchFamily="34" charset="-122"/>
                <a:ea typeface="微软雅黑" panose="020B0503020204020204" pitchFamily="34" charset="-122"/>
              </a:rPr>
              <a:t>具有广播功能，从一个站点可很方便地访问全网</a:t>
            </a:r>
            <a:r>
              <a:rPr lang="zh-CN" altLang="en-US" sz="2000" b="1" dirty="0" smtClean="0">
                <a:latin typeface="微软雅黑" panose="020B0503020204020204" pitchFamily="34" charset="-122"/>
                <a:ea typeface="微软雅黑" panose="020B0503020204020204" pitchFamily="34" charset="-122"/>
              </a:rPr>
              <a:t>。 局域网上的主机可共享连接在局域网上的各种硬件和软件资源。</a:t>
            </a:r>
            <a:endParaRPr lang="zh-CN" altLang="en-US" sz="2000" b="1" dirty="0">
              <a:latin typeface="微软雅黑" panose="020B0503020204020204" pitchFamily="34" charset="-122"/>
              <a:ea typeface="微软雅黑" panose="020B0503020204020204" pitchFamily="34" charset="-122"/>
            </a:endParaRPr>
          </a:p>
          <a:p>
            <a:pPr marL="625475" indent="-342900">
              <a:lnSpc>
                <a:spcPts val="3300"/>
              </a:lnSpc>
              <a:buClr>
                <a:srgbClr val="7030A0"/>
              </a:buClr>
              <a:buFont typeface="+mj-lt"/>
              <a:buAutoNum type="arabicPeriod"/>
            </a:pPr>
            <a:r>
              <a:rPr lang="zh-CN" altLang="en-US" sz="2000" b="1" dirty="0">
                <a:latin typeface="微软雅黑" panose="020B0503020204020204" pitchFamily="34" charset="-122"/>
                <a:ea typeface="微软雅黑" panose="020B0503020204020204" pitchFamily="34" charset="-122"/>
              </a:rPr>
              <a:t>便于系统的扩展和逐渐地演变，各设备的位置可灵活调整和改变。</a:t>
            </a:r>
            <a:endParaRPr lang="zh-CN" altLang="en-US" sz="2000" b="1" dirty="0">
              <a:latin typeface="微软雅黑" panose="020B0503020204020204" pitchFamily="34" charset="-122"/>
              <a:ea typeface="微软雅黑" panose="020B0503020204020204" pitchFamily="34" charset="-122"/>
            </a:endParaRPr>
          </a:p>
          <a:p>
            <a:pPr marL="625475" indent="-342900">
              <a:lnSpc>
                <a:spcPts val="3300"/>
              </a:lnSpc>
              <a:buClr>
                <a:srgbClr val="7030A0"/>
              </a:buClr>
              <a:buFont typeface="+mj-lt"/>
              <a:buAutoNum type="arabicPeriod"/>
            </a:pPr>
            <a:r>
              <a:rPr lang="zh-CN" altLang="en-US" sz="2000" b="1" dirty="0">
                <a:latin typeface="微软雅黑" panose="020B0503020204020204" pitchFamily="34" charset="-122"/>
                <a:ea typeface="微软雅黑" panose="020B0503020204020204" pitchFamily="34" charset="-122"/>
              </a:rPr>
              <a:t>提高了系统的可靠性、可用性</a:t>
            </a:r>
            <a:r>
              <a:rPr lang="zh-CN" altLang="en-US" sz="2000" b="1" dirty="0" smtClean="0">
                <a:latin typeface="微软雅黑" panose="020B0503020204020204" pitchFamily="34" charset="-122"/>
                <a:ea typeface="微软雅黑" panose="020B0503020204020204" pitchFamily="34" charset="-122"/>
              </a:rPr>
              <a:t>和生存性</a:t>
            </a:r>
            <a:r>
              <a:rPr lang="zh-CN" altLang="en-US" sz="2000" b="1" dirty="0">
                <a:latin typeface="微软雅黑" panose="020B0503020204020204" pitchFamily="34" charset="-122"/>
                <a:ea typeface="微软雅黑" panose="020B0503020204020204" pitchFamily="34" charset="-122"/>
              </a:rPr>
              <a:t>。</a:t>
            </a:r>
            <a:endParaRPr lang="zh-CN" altLang="en-US" sz="2000" b="1"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Tm="2000"/>
    </mc:Choice>
    <mc:Fallback>
      <p:transition spd="slow" advTm="2000"/>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5"/>
          <p:cNvSpPr>
            <a:spLocks noChangeArrowheads="1"/>
          </p:cNvSpPr>
          <p:nvPr/>
        </p:nvSpPr>
        <p:spPr bwMode="auto">
          <a:xfrm>
            <a:off x="466345" y="635019"/>
            <a:ext cx="8129015"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6" name="Rectangle 6"/>
          <p:cNvSpPr>
            <a:spLocks noChangeArrowheads="1"/>
          </p:cNvSpPr>
          <p:nvPr/>
        </p:nvSpPr>
        <p:spPr bwMode="auto">
          <a:xfrm>
            <a:off x="3573341" y="611929"/>
            <a:ext cx="223651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dirty="0">
                <a:solidFill>
                  <a:schemeClr val="bg1"/>
                </a:solidFill>
                <a:ea typeface="微软雅黑" panose="020B0503020204020204" pitchFamily="34" charset="-122"/>
              </a:rPr>
              <a:t>数据链路层的</a:t>
            </a:r>
            <a:r>
              <a:rPr lang="zh-CN" altLang="en-US" sz="2000" b="1" dirty="0" smtClean="0">
                <a:solidFill>
                  <a:schemeClr val="bg1"/>
                </a:solidFill>
                <a:ea typeface="微软雅黑" panose="020B0503020204020204" pitchFamily="34" charset="-122"/>
              </a:rPr>
              <a:t>地位</a:t>
            </a:r>
            <a:endParaRPr lang="zh-CN" altLang="en-US" sz="2000" b="1" dirty="0">
              <a:solidFill>
                <a:schemeClr val="bg1"/>
              </a:solidFill>
              <a:ea typeface="微软雅黑" panose="020B0503020204020204" pitchFamily="34" charset="-122"/>
            </a:endParaRPr>
          </a:p>
        </p:txBody>
      </p:sp>
      <p:sp>
        <p:nvSpPr>
          <p:cNvPr id="7" name="圆角矩形 6"/>
          <p:cNvSpPr/>
          <p:nvPr/>
        </p:nvSpPr>
        <p:spPr>
          <a:xfrm>
            <a:off x="522660" y="1092812"/>
            <a:ext cx="8129015" cy="3278674"/>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4" name="Line 3"/>
          <p:cNvSpPr>
            <a:spLocks noChangeShapeType="1"/>
          </p:cNvSpPr>
          <p:nvPr/>
        </p:nvSpPr>
        <p:spPr bwMode="auto">
          <a:xfrm flipH="1" flipV="1">
            <a:off x="6632853" y="1931639"/>
            <a:ext cx="676207" cy="59282"/>
          </a:xfrm>
          <a:prstGeom prst="line">
            <a:avLst/>
          </a:prstGeom>
          <a:noFill/>
          <a:ln w="28575">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105" name="Line 4"/>
          <p:cNvSpPr>
            <a:spLocks noChangeShapeType="1"/>
          </p:cNvSpPr>
          <p:nvPr/>
        </p:nvSpPr>
        <p:spPr bwMode="auto">
          <a:xfrm flipH="1" flipV="1">
            <a:off x="5921491" y="1748391"/>
            <a:ext cx="413583" cy="129801"/>
          </a:xfrm>
          <a:prstGeom prst="line">
            <a:avLst/>
          </a:prstGeom>
          <a:noFill/>
          <a:ln w="28575">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106" name="Line 5"/>
          <p:cNvSpPr>
            <a:spLocks noChangeShapeType="1"/>
          </p:cNvSpPr>
          <p:nvPr/>
        </p:nvSpPr>
        <p:spPr bwMode="auto">
          <a:xfrm flipV="1">
            <a:off x="5342475" y="1740756"/>
            <a:ext cx="496299" cy="91624"/>
          </a:xfrm>
          <a:prstGeom prst="line">
            <a:avLst/>
          </a:prstGeom>
          <a:noFill/>
          <a:ln w="28575">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107" name="Line 6"/>
          <p:cNvSpPr>
            <a:spLocks noChangeShapeType="1"/>
          </p:cNvSpPr>
          <p:nvPr/>
        </p:nvSpPr>
        <p:spPr bwMode="auto">
          <a:xfrm flipV="1">
            <a:off x="4647656" y="1786568"/>
            <a:ext cx="595559" cy="45812"/>
          </a:xfrm>
          <a:prstGeom prst="line">
            <a:avLst/>
          </a:prstGeom>
          <a:noFill/>
          <a:ln w="28575">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108" name="Line 7"/>
          <p:cNvSpPr>
            <a:spLocks noChangeShapeType="1"/>
          </p:cNvSpPr>
          <p:nvPr/>
        </p:nvSpPr>
        <p:spPr bwMode="auto">
          <a:xfrm>
            <a:off x="3952837" y="1832380"/>
            <a:ext cx="595559" cy="0"/>
          </a:xfrm>
          <a:prstGeom prst="line">
            <a:avLst/>
          </a:prstGeom>
          <a:noFill/>
          <a:ln w="28575">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109" name="Line 8"/>
          <p:cNvSpPr>
            <a:spLocks noChangeShapeType="1"/>
          </p:cNvSpPr>
          <p:nvPr/>
        </p:nvSpPr>
        <p:spPr bwMode="auto">
          <a:xfrm>
            <a:off x="3208388" y="1694943"/>
            <a:ext cx="595559" cy="137437"/>
          </a:xfrm>
          <a:prstGeom prst="line">
            <a:avLst/>
          </a:prstGeom>
          <a:noFill/>
          <a:ln w="28575">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110" name="Freeform 9"/>
          <p:cNvSpPr/>
          <p:nvPr/>
        </p:nvSpPr>
        <p:spPr bwMode="auto">
          <a:xfrm>
            <a:off x="1776920" y="1717850"/>
            <a:ext cx="1398382" cy="273071"/>
          </a:xfrm>
          <a:custGeom>
            <a:avLst/>
            <a:gdLst>
              <a:gd name="T0" fmla="*/ 0 w 1104"/>
              <a:gd name="T1" fmla="*/ 320 h 320"/>
              <a:gd name="T2" fmla="*/ 568 w 1104"/>
              <a:gd name="T3" fmla="*/ 200 h 320"/>
              <a:gd name="T4" fmla="*/ 1104 w 1104"/>
              <a:gd name="T5" fmla="*/ 0 h 320"/>
            </a:gdLst>
            <a:ahLst/>
            <a:cxnLst>
              <a:cxn ang="0">
                <a:pos x="T0" y="T1"/>
              </a:cxn>
              <a:cxn ang="0">
                <a:pos x="T2" y="T3"/>
              </a:cxn>
              <a:cxn ang="0">
                <a:pos x="T4" y="T5"/>
              </a:cxn>
            </a:cxnLst>
            <a:rect l="0" t="0" r="r" b="b"/>
            <a:pathLst>
              <a:path w="1104" h="320">
                <a:moveTo>
                  <a:pt x="0" y="320"/>
                </a:moveTo>
                <a:lnTo>
                  <a:pt x="568" y="200"/>
                </a:lnTo>
                <a:lnTo>
                  <a:pt x="1104" y="0"/>
                </a:lnTo>
              </a:path>
            </a:pathLst>
          </a:custGeom>
          <a:noFill/>
          <a:ln w="28575" cmpd="sng">
            <a:solidFill>
              <a:srgbClr val="0000FF"/>
            </a:solidFill>
            <a:rou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grpSp>
        <p:nvGrpSpPr>
          <p:cNvPr id="1111" name="Group 10"/>
          <p:cNvGrpSpPr/>
          <p:nvPr/>
        </p:nvGrpSpPr>
        <p:grpSpPr bwMode="auto">
          <a:xfrm>
            <a:off x="2173056" y="1603319"/>
            <a:ext cx="735144" cy="469575"/>
            <a:chOff x="1680" y="240"/>
            <a:chExt cx="2529" cy="1270"/>
          </a:xfrm>
          <a:solidFill>
            <a:schemeClr val="accent6">
              <a:lumMod val="60000"/>
              <a:lumOff val="40000"/>
            </a:schemeClr>
          </a:solidFill>
        </p:grpSpPr>
        <p:sp>
          <p:nvSpPr>
            <p:cNvPr id="1112" name="Oval 11"/>
            <p:cNvSpPr>
              <a:spLocks noChangeArrowheads="1"/>
            </p:cNvSpPr>
            <p:nvPr/>
          </p:nvSpPr>
          <p:spPr bwMode="auto">
            <a:xfrm>
              <a:off x="2554" y="240"/>
              <a:ext cx="1088" cy="513"/>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113" name="Oval 12"/>
            <p:cNvSpPr>
              <a:spLocks noChangeArrowheads="1"/>
            </p:cNvSpPr>
            <p:nvPr/>
          </p:nvSpPr>
          <p:spPr bwMode="auto">
            <a:xfrm>
              <a:off x="1941" y="381"/>
              <a:ext cx="827" cy="513"/>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114" name="Oval 13"/>
            <p:cNvSpPr>
              <a:spLocks noChangeArrowheads="1"/>
            </p:cNvSpPr>
            <p:nvPr/>
          </p:nvSpPr>
          <p:spPr bwMode="auto">
            <a:xfrm>
              <a:off x="1680" y="702"/>
              <a:ext cx="552" cy="411"/>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115" name="Oval 14"/>
            <p:cNvSpPr>
              <a:spLocks noChangeArrowheads="1"/>
            </p:cNvSpPr>
            <p:nvPr/>
          </p:nvSpPr>
          <p:spPr bwMode="auto">
            <a:xfrm>
              <a:off x="1849" y="894"/>
              <a:ext cx="842" cy="450"/>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116" name="Oval 15"/>
            <p:cNvSpPr>
              <a:spLocks noChangeArrowheads="1"/>
            </p:cNvSpPr>
            <p:nvPr/>
          </p:nvSpPr>
          <p:spPr bwMode="auto">
            <a:xfrm>
              <a:off x="2462" y="971"/>
              <a:ext cx="1272" cy="539"/>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117" name="Oval 16"/>
            <p:cNvSpPr>
              <a:spLocks noChangeArrowheads="1"/>
            </p:cNvSpPr>
            <p:nvPr/>
          </p:nvSpPr>
          <p:spPr bwMode="auto">
            <a:xfrm>
              <a:off x="3289" y="394"/>
              <a:ext cx="797" cy="398"/>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118" name="Oval 17"/>
            <p:cNvSpPr>
              <a:spLocks noChangeArrowheads="1"/>
            </p:cNvSpPr>
            <p:nvPr/>
          </p:nvSpPr>
          <p:spPr bwMode="auto">
            <a:xfrm>
              <a:off x="3412" y="663"/>
              <a:ext cx="797" cy="398"/>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119" name="Oval 18"/>
            <p:cNvSpPr>
              <a:spLocks noChangeArrowheads="1"/>
            </p:cNvSpPr>
            <p:nvPr/>
          </p:nvSpPr>
          <p:spPr bwMode="auto">
            <a:xfrm>
              <a:off x="3335" y="753"/>
              <a:ext cx="797" cy="668"/>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120" name="Oval 19"/>
            <p:cNvSpPr>
              <a:spLocks noChangeArrowheads="1"/>
            </p:cNvSpPr>
            <p:nvPr/>
          </p:nvSpPr>
          <p:spPr bwMode="auto">
            <a:xfrm>
              <a:off x="2140" y="548"/>
              <a:ext cx="1640" cy="667"/>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grpSp>
      <p:grpSp>
        <p:nvGrpSpPr>
          <p:cNvPr id="1121" name="Group 20"/>
          <p:cNvGrpSpPr/>
          <p:nvPr/>
        </p:nvGrpSpPr>
        <p:grpSpPr bwMode="auto">
          <a:xfrm>
            <a:off x="3506167" y="1603319"/>
            <a:ext cx="735144" cy="469575"/>
            <a:chOff x="1680" y="240"/>
            <a:chExt cx="2529" cy="1270"/>
          </a:xfrm>
          <a:solidFill>
            <a:schemeClr val="bg1"/>
          </a:solidFill>
        </p:grpSpPr>
        <p:sp>
          <p:nvSpPr>
            <p:cNvPr id="1122" name="Oval 21"/>
            <p:cNvSpPr>
              <a:spLocks noChangeArrowheads="1"/>
            </p:cNvSpPr>
            <p:nvPr/>
          </p:nvSpPr>
          <p:spPr bwMode="auto">
            <a:xfrm>
              <a:off x="2554" y="240"/>
              <a:ext cx="1088" cy="513"/>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123" name="Oval 22"/>
            <p:cNvSpPr>
              <a:spLocks noChangeArrowheads="1"/>
            </p:cNvSpPr>
            <p:nvPr/>
          </p:nvSpPr>
          <p:spPr bwMode="auto">
            <a:xfrm>
              <a:off x="1941" y="381"/>
              <a:ext cx="827" cy="513"/>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124" name="Oval 23"/>
            <p:cNvSpPr>
              <a:spLocks noChangeArrowheads="1"/>
            </p:cNvSpPr>
            <p:nvPr/>
          </p:nvSpPr>
          <p:spPr bwMode="auto">
            <a:xfrm>
              <a:off x="1680" y="702"/>
              <a:ext cx="552" cy="411"/>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125" name="Oval 24"/>
            <p:cNvSpPr>
              <a:spLocks noChangeArrowheads="1"/>
            </p:cNvSpPr>
            <p:nvPr/>
          </p:nvSpPr>
          <p:spPr bwMode="auto">
            <a:xfrm>
              <a:off x="1849" y="894"/>
              <a:ext cx="842" cy="450"/>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126" name="Oval 25"/>
            <p:cNvSpPr>
              <a:spLocks noChangeArrowheads="1"/>
            </p:cNvSpPr>
            <p:nvPr/>
          </p:nvSpPr>
          <p:spPr bwMode="auto">
            <a:xfrm>
              <a:off x="2462" y="971"/>
              <a:ext cx="1272" cy="539"/>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127" name="Oval 26"/>
            <p:cNvSpPr>
              <a:spLocks noChangeArrowheads="1"/>
            </p:cNvSpPr>
            <p:nvPr/>
          </p:nvSpPr>
          <p:spPr bwMode="auto">
            <a:xfrm>
              <a:off x="3289" y="394"/>
              <a:ext cx="797" cy="398"/>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128" name="Oval 27"/>
            <p:cNvSpPr>
              <a:spLocks noChangeArrowheads="1"/>
            </p:cNvSpPr>
            <p:nvPr/>
          </p:nvSpPr>
          <p:spPr bwMode="auto">
            <a:xfrm>
              <a:off x="3412" y="663"/>
              <a:ext cx="797" cy="398"/>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129" name="Oval 28"/>
            <p:cNvSpPr>
              <a:spLocks noChangeArrowheads="1"/>
            </p:cNvSpPr>
            <p:nvPr/>
          </p:nvSpPr>
          <p:spPr bwMode="auto">
            <a:xfrm>
              <a:off x="3335" y="753"/>
              <a:ext cx="797" cy="668"/>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130" name="Oval 29"/>
            <p:cNvSpPr>
              <a:spLocks noChangeArrowheads="1"/>
            </p:cNvSpPr>
            <p:nvPr/>
          </p:nvSpPr>
          <p:spPr bwMode="auto">
            <a:xfrm>
              <a:off x="2140" y="548"/>
              <a:ext cx="1640" cy="667"/>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grpSp>
      <p:sp>
        <p:nvSpPr>
          <p:cNvPr id="1131" name="Text Box 30"/>
          <p:cNvSpPr txBox="1">
            <a:spLocks noChangeArrowheads="1"/>
          </p:cNvSpPr>
          <p:nvPr/>
        </p:nvSpPr>
        <p:spPr bwMode="auto">
          <a:xfrm>
            <a:off x="3623538" y="1716895"/>
            <a:ext cx="569387"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000" b="1" dirty="0">
                <a:latin typeface="微软雅黑" panose="020B0503020204020204" pitchFamily="34" charset="-122"/>
                <a:ea typeface="微软雅黑" panose="020B0503020204020204" pitchFamily="34" charset="-122"/>
              </a:rPr>
              <a:t>局域网</a:t>
            </a:r>
            <a:endParaRPr kumimoji="1" lang="zh-CN" altLang="en-US" sz="1000" b="1" dirty="0">
              <a:latin typeface="微软雅黑" panose="020B0503020204020204" pitchFamily="34" charset="-122"/>
              <a:ea typeface="微软雅黑" panose="020B0503020204020204" pitchFamily="34" charset="-122"/>
            </a:endParaRPr>
          </a:p>
        </p:txBody>
      </p:sp>
      <p:pic>
        <p:nvPicPr>
          <p:cNvPr id="1132" name="Picture 31"/>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078109" y="1622408"/>
            <a:ext cx="287440" cy="181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1133" name="Picture 32"/>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4449136" y="1740756"/>
            <a:ext cx="287440" cy="181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1135" name="Picture 34"/>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5739515" y="1651041"/>
            <a:ext cx="287440" cy="181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grpSp>
        <p:nvGrpSpPr>
          <p:cNvPr id="1136" name="Group 35"/>
          <p:cNvGrpSpPr/>
          <p:nvPr/>
        </p:nvGrpSpPr>
        <p:grpSpPr bwMode="auto">
          <a:xfrm>
            <a:off x="4895806" y="1603319"/>
            <a:ext cx="735144" cy="469575"/>
            <a:chOff x="1680" y="240"/>
            <a:chExt cx="2529" cy="1270"/>
          </a:xfrm>
          <a:solidFill>
            <a:srgbClr val="00B050"/>
          </a:solidFill>
        </p:grpSpPr>
        <p:sp>
          <p:nvSpPr>
            <p:cNvPr id="1137" name="Oval 36"/>
            <p:cNvSpPr>
              <a:spLocks noChangeArrowheads="1"/>
            </p:cNvSpPr>
            <p:nvPr/>
          </p:nvSpPr>
          <p:spPr bwMode="auto">
            <a:xfrm>
              <a:off x="2554" y="240"/>
              <a:ext cx="1088" cy="513"/>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138" name="Oval 37"/>
            <p:cNvSpPr>
              <a:spLocks noChangeArrowheads="1"/>
            </p:cNvSpPr>
            <p:nvPr/>
          </p:nvSpPr>
          <p:spPr bwMode="auto">
            <a:xfrm>
              <a:off x="1941" y="381"/>
              <a:ext cx="827" cy="513"/>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139" name="Oval 38"/>
            <p:cNvSpPr>
              <a:spLocks noChangeArrowheads="1"/>
            </p:cNvSpPr>
            <p:nvPr/>
          </p:nvSpPr>
          <p:spPr bwMode="auto">
            <a:xfrm>
              <a:off x="1680" y="702"/>
              <a:ext cx="552" cy="411"/>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140" name="Oval 39"/>
            <p:cNvSpPr>
              <a:spLocks noChangeArrowheads="1"/>
            </p:cNvSpPr>
            <p:nvPr/>
          </p:nvSpPr>
          <p:spPr bwMode="auto">
            <a:xfrm>
              <a:off x="1849" y="894"/>
              <a:ext cx="842" cy="450"/>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141" name="Oval 40"/>
            <p:cNvSpPr>
              <a:spLocks noChangeArrowheads="1"/>
            </p:cNvSpPr>
            <p:nvPr/>
          </p:nvSpPr>
          <p:spPr bwMode="auto">
            <a:xfrm>
              <a:off x="2462" y="971"/>
              <a:ext cx="1272" cy="539"/>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142" name="Oval 41"/>
            <p:cNvSpPr>
              <a:spLocks noChangeArrowheads="1"/>
            </p:cNvSpPr>
            <p:nvPr/>
          </p:nvSpPr>
          <p:spPr bwMode="auto">
            <a:xfrm>
              <a:off x="3289" y="394"/>
              <a:ext cx="797" cy="398"/>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143" name="Oval 42"/>
            <p:cNvSpPr>
              <a:spLocks noChangeArrowheads="1"/>
            </p:cNvSpPr>
            <p:nvPr/>
          </p:nvSpPr>
          <p:spPr bwMode="auto">
            <a:xfrm>
              <a:off x="3412" y="663"/>
              <a:ext cx="797" cy="398"/>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144" name="Oval 43"/>
            <p:cNvSpPr>
              <a:spLocks noChangeArrowheads="1"/>
            </p:cNvSpPr>
            <p:nvPr/>
          </p:nvSpPr>
          <p:spPr bwMode="auto">
            <a:xfrm>
              <a:off x="3335" y="753"/>
              <a:ext cx="797" cy="668"/>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145" name="Oval 44"/>
            <p:cNvSpPr>
              <a:spLocks noChangeArrowheads="1"/>
            </p:cNvSpPr>
            <p:nvPr/>
          </p:nvSpPr>
          <p:spPr bwMode="auto">
            <a:xfrm>
              <a:off x="2140" y="548"/>
              <a:ext cx="1640" cy="667"/>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grpSp>
      <p:sp>
        <p:nvSpPr>
          <p:cNvPr id="1146" name="Text Box 45"/>
          <p:cNvSpPr txBox="1">
            <a:spLocks noChangeArrowheads="1"/>
          </p:cNvSpPr>
          <p:nvPr/>
        </p:nvSpPr>
        <p:spPr bwMode="auto">
          <a:xfrm>
            <a:off x="4996633" y="1723380"/>
            <a:ext cx="569387"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000" b="1" dirty="0">
                <a:latin typeface="微软雅黑" panose="020B0503020204020204" pitchFamily="34" charset="-122"/>
                <a:ea typeface="微软雅黑" panose="020B0503020204020204" pitchFamily="34" charset="-122"/>
              </a:rPr>
              <a:t>广域网</a:t>
            </a:r>
            <a:endParaRPr kumimoji="1" lang="zh-CN" altLang="en-US" sz="1000" b="1" dirty="0">
              <a:latin typeface="微软雅黑" panose="020B0503020204020204" pitchFamily="34" charset="-122"/>
              <a:ea typeface="微软雅黑" panose="020B0503020204020204" pitchFamily="34" charset="-122"/>
            </a:endParaRPr>
          </a:p>
        </p:txBody>
      </p:sp>
      <p:sp>
        <p:nvSpPr>
          <p:cNvPr id="1147" name="Text Box 46"/>
          <p:cNvSpPr txBox="1">
            <a:spLocks noChangeArrowheads="1"/>
          </p:cNvSpPr>
          <p:nvPr/>
        </p:nvSpPr>
        <p:spPr bwMode="auto">
          <a:xfrm>
            <a:off x="1354401" y="1524649"/>
            <a:ext cx="638315"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000" b="1" dirty="0">
                <a:latin typeface="微软雅黑" panose="020B0503020204020204" pitchFamily="34" charset="-122"/>
                <a:ea typeface="微软雅黑" panose="020B0503020204020204" pitchFamily="34" charset="-122"/>
              </a:rPr>
              <a:t>主机 </a:t>
            </a:r>
            <a:r>
              <a:rPr kumimoji="1" lang="en-US" altLang="zh-CN" sz="1000" b="1" dirty="0">
                <a:latin typeface="微软雅黑" panose="020B0503020204020204" pitchFamily="34" charset="-122"/>
                <a:ea typeface="微软雅黑" panose="020B0503020204020204" pitchFamily="34" charset="-122"/>
              </a:rPr>
              <a:t>H</a:t>
            </a:r>
            <a:r>
              <a:rPr kumimoji="1" lang="en-US" altLang="zh-CN" sz="1000" b="1" baseline="-25000" dirty="0">
                <a:latin typeface="微软雅黑" panose="020B0503020204020204" pitchFamily="34" charset="-122"/>
                <a:ea typeface="微软雅黑" panose="020B0503020204020204" pitchFamily="34" charset="-122"/>
              </a:rPr>
              <a:t>1</a:t>
            </a:r>
            <a:endParaRPr kumimoji="1" lang="en-US" altLang="zh-CN" sz="1000" b="1" baseline="-25000" dirty="0">
              <a:latin typeface="微软雅黑" panose="020B0503020204020204" pitchFamily="34" charset="-122"/>
              <a:ea typeface="微软雅黑" panose="020B0503020204020204" pitchFamily="34" charset="-122"/>
            </a:endParaRPr>
          </a:p>
        </p:txBody>
      </p:sp>
      <p:sp>
        <p:nvSpPr>
          <p:cNvPr id="1148" name="Text Box 47"/>
          <p:cNvSpPr txBox="1">
            <a:spLocks noChangeArrowheads="1"/>
          </p:cNvSpPr>
          <p:nvPr/>
        </p:nvSpPr>
        <p:spPr bwMode="auto">
          <a:xfrm>
            <a:off x="7087749" y="1508444"/>
            <a:ext cx="638315"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000" b="1" dirty="0">
                <a:latin typeface="微软雅黑" panose="020B0503020204020204" pitchFamily="34" charset="-122"/>
                <a:ea typeface="微软雅黑" panose="020B0503020204020204" pitchFamily="34" charset="-122"/>
              </a:rPr>
              <a:t>主机 </a:t>
            </a:r>
            <a:r>
              <a:rPr kumimoji="1" lang="en-US" altLang="zh-CN" sz="1000" b="1" dirty="0">
                <a:latin typeface="微软雅黑" panose="020B0503020204020204" pitchFamily="34" charset="-122"/>
                <a:ea typeface="微软雅黑" panose="020B0503020204020204" pitchFamily="34" charset="-122"/>
              </a:rPr>
              <a:t>H</a:t>
            </a:r>
            <a:r>
              <a:rPr kumimoji="1" lang="en-US" altLang="zh-CN" sz="1000" b="1" baseline="-25000" dirty="0">
                <a:latin typeface="微软雅黑" panose="020B0503020204020204" pitchFamily="34" charset="-122"/>
                <a:ea typeface="微软雅黑" panose="020B0503020204020204" pitchFamily="34" charset="-122"/>
              </a:rPr>
              <a:t>2</a:t>
            </a:r>
            <a:endParaRPr kumimoji="1" lang="en-US" altLang="zh-CN" sz="1000" b="1" baseline="-25000" dirty="0">
              <a:latin typeface="微软雅黑" panose="020B0503020204020204" pitchFamily="34" charset="-122"/>
              <a:ea typeface="微软雅黑" panose="020B0503020204020204" pitchFamily="34" charset="-122"/>
            </a:endParaRPr>
          </a:p>
        </p:txBody>
      </p:sp>
      <p:sp>
        <p:nvSpPr>
          <p:cNvPr id="1149" name="Text Box 48"/>
          <p:cNvSpPr txBox="1">
            <a:spLocks noChangeArrowheads="1"/>
          </p:cNvSpPr>
          <p:nvPr/>
        </p:nvSpPr>
        <p:spPr bwMode="auto">
          <a:xfrm>
            <a:off x="2890297" y="1404799"/>
            <a:ext cx="750525"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000" b="1">
                <a:latin typeface="微软雅黑" panose="020B0503020204020204" pitchFamily="34" charset="-122"/>
                <a:ea typeface="微软雅黑" panose="020B0503020204020204" pitchFamily="34" charset="-122"/>
              </a:rPr>
              <a:t>路由器 </a:t>
            </a:r>
            <a:r>
              <a:rPr kumimoji="1" lang="en-US" altLang="zh-CN" sz="1000" b="1">
                <a:latin typeface="微软雅黑" panose="020B0503020204020204" pitchFamily="34" charset="-122"/>
                <a:ea typeface="微软雅黑" panose="020B0503020204020204" pitchFamily="34" charset="-122"/>
              </a:rPr>
              <a:t>R</a:t>
            </a:r>
            <a:r>
              <a:rPr kumimoji="1" lang="en-US" altLang="zh-CN" sz="1000" b="1" baseline="-25000">
                <a:latin typeface="微软雅黑" panose="020B0503020204020204" pitchFamily="34" charset="-122"/>
                <a:ea typeface="微软雅黑" panose="020B0503020204020204" pitchFamily="34" charset="-122"/>
              </a:rPr>
              <a:t>1</a:t>
            </a:r>
            <a:endParaRPr kumimoji="1" lang="en-US" altLang="zh-CN" sz="1000" b="1" baseline="-25000">
              <a:latin typeface="微软雅黑" panose="020B0503020204020204" pitchFamily="34" charset="-122"/>
              <a:ea typeface="微软雅黑" panose="020B0503020204020204" pitchFamily="34" charset="-122"/>
            </a:endParaRPr>
          </a:p>
        </p:txBody>
      </p:sp>
      <p:sp>
        <p:nvSpPr>
          <p:cNvPr id="1150" name="Text Box 49"/>
          <p:cNvSpPr txBox="1">
            <a:spLocks noChangeArrowheads="1"/>
          </p:cNvSpPr>
          <p:nvPr/>
        </p:nvSpPr>
        <p:spPr bwMode="auto">
          <a:xfrm>
            <a:off x="4296479" y="1523148"/>
            <a:ext cx="750525"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000" b="1">
                <a:latin typeface="微软雅黑" panose="020B0503020204020204" pitchFamily="34" charset="-122"/>
                <a:ea typeface="微软雅黑" panose="020B0503020204020204" pitchFamily="34" charset="-122"/>
              </a:rPr>
              <a:t>路由器 </a:t>
            </a:r>
            <a:r>
              <a:rPr kumimoji="1" lang="en-US" altLang="zh-CN" sz="1000" b="1">
                <a:latin typeface="微软雅黑" panose="020B0503020204020204" pitchFamily="34" charset="-122"/>
                <a:ea typeface="微软雅黑" panose="020B0503020204020204" pitchFamily="34" charset="-122"/>
              </a:rPr>
              <a:t>R</a:t>
            </a:r>
            <a:r>
              <a:rPr kumimoji="1" lang="en-US" altLang="zh-CN" sz="1000" b="1" baseline="-25000">
                <a:latin typeface="微软雅黑" panose="020B0503020204020204" pitchFamily="34" charset="-122"/>
                <a:ea typeface="微软雅黑" panose="020B0503020204020204" pitchFamily="34" charset="-122"/>
              </a:rPr>
              <a:t>2</a:t>
            </a:r>
            <a:endParaRPr kumimoji="1" lang="en-US" altLang="zh-CN" sz="1000" b="1" baseline="-25000">
              <a:latin typeface="微软雅黑" panose="020B0503020204020204" pitchFamily="34" charset="-122"/>
              <a:ea typeface="微软雅黑" panose="020B0503020204020204" pitchFamily="34" charset="-122"/>
            </a:endParaRPr>
          </a:p>
        </p:txBody>
      </p:sp>
      <p:sp>
        <p:nvSpPr>
          <p:cNvPr id="1151" name="Text Box 50"/>
          <p:cNvSpPr txBox="1">
            <a:spLocks noChangeArrowheads="1"/>
          </p:cNvSpPr>
          <p:nvPr/>
        </p:nvSpPr>
        <p:spPr bwMode="auto">
          <a:xfrm>
            <a:off x="5563077" y="1439159"/>
            <a:ext cx="750525"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000" b="1" dirty="0">
                <a:latin typeface="微软雅黑" panose="020B0503020204020204" pitchFamily="34" charset="-122"/>
                <a:ea typeface="微软雅黑" panose="020B0503020204020204" pitchFamily="34" charset="-122"/>
              </a:rPr>
              <a:t>路由器 </a:t>
            </a:r>
            <a:r>
              <a:rPr kumimoji="1" lang="en-US" altLang="zh-CN" sz="1000" b="1" dirty="0">
                <a:latin typeface="微软雅黑" panose="020B0503020204020204" pitchFamily="34" charset="-122"/>
                <a:ea typeface="微软雅黑" panose="020B0503020204020204" pitchFamily="34" charset="-122"/>
              </a:rPr>
              <a:t>R</a:t>
            </a:r>
            <a:r>
              <a:rPr kumimoji="1" lang="en-US" altLang="zh-CN" sz="1000" b="1" baseline="-25000" dirty="0">
                <a:latin typeface="微软雅黑" panose="020B0503020204020204" pitchFamily="34" charset="-122"/>
                <a:ea typeface="微软雅黑" panose="020B0503020204020204" pitchFamily="34" charset="-122"/>
              </a:rPr>
              <a:t>3</a:t>
            </a:r>
            <a:endParaRPr kumimoji="1" lang="en-US" altLang="zh-CN" sz="1000" b="1" baseline="-25000" dirty="0">
              <a:latin typeface="微软雅黑" panose="020B0503020204020204" pitchFamily="34" charset="-122"/>
              <a:ea typeface="微软雅黑" panose="020B0503020204020204" pitchFamily="34" charset="-122"/>
            </a:endParaRPr>
          </a:p>
        </p:txBody>
      </p:sp>
      <p:sp>
        <p:nvSpPr>
          <p:cNvPr id="1152" name="Text Box 51"/>
          <p:cNvSpPr txBox="1">
            <a:spLocks noChangeArrowheads="1"/>
          </p:cNvSpPr>
          <p:nvPr/>
        </p:nvSpPr>
        <p:spPr bwMode="auto">
          <a:xfrm>
            <a:off x="2246024" y="1723380"/>
            <a:ext cx="569387"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000" b="1" dirty="0">
                <a:latin typeface="微软雅黑" panose="020B0503020204020204" pitchFamily="34" charset="-122"/>
                <a:ea typeface="微软雅黑" panose="020B0503020204020204" pitchFamily="34" charset="-122"/>
              </a:rPr>
              <a:t>电话网</a:t>
            </a:r>
            <a:endParaRPr kumimoji="1" lang="zh-CN" altLang="en-US" sz="1000" b="1" dirty="0">
              <a:latin typeface="微软雅黑" panose="020B0503020204020204" pitchFamily="34" charset="-122"/>
              <a:ea typeface="微软雅黑" panose="020B0503020204020204" pitchFamily="34" charset="-122"/>
            </a:endParaRPr>
          </a:p>
        </p:txBody>
      </p:sp>
      <p:grpSp>
        <p:nvGrpSpPr>
          <p:cNvPr id="1606" name="Group 506"/>
          <p:cNvGrpSpPr/>
          <p:nvPr/>
        </p:nvGrpSpPr>
        <p:grpSpPr bwMode="auto">
          <a:xfrm>
            <a:off x="6086924" y="1649131"/>
            <a:ext cx="735144" cy="469575"/>
            <a:chOff x="1680" y="240"/>
            <a:chExt cx="2529" cy="1270"/>
          </a:xfrm>
          <a:solidFill>
            <a:schemeClr val="bg1"/>
          </a:solidFill>
        </p:grpSpPr>
        <p:sp>
          <p:nvSpPr>
            <p:cNvPr id="1607" name="Oval 507"/>
            <p:cNvSpPr>
              <a:spLocks noChangeArrowheads="1"/>
            </p:cNvSpPr>
            <p:nvPr/>
          </p:nvSpPr>
          <p:spPr bwMode="auto">
            <a:xfrm>
              <a:off x="2554" y="240"/>
              <a:ext cx="1088" cy="513"/>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608" name="Oval 508"/>
            <p:cNvSpPr>
              <a:spLocks noChangeArrowheads="1"/>
            </p:cNvSpPr>
            <p:nvPr/>
          </p:nvSpPr>
          <p:spPr bwMode="auto">
            <a:xfrm>
              <a:off x="1941" y="381"/>
              <a:ext cx="827" cy="513"/>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609" name="Oval 509"/>
            <p:cNvSpPr>
              <a:spLocks noChangeArrowheads="1"/>
            </p:cNvSpPr>
            <p:nvPr/>
          </p:nvSpPr>
          <p:spPr bwMode="auto">
            <a:xfrm>
              <a:off x="1680" y="702"/>
              <a:ext cx="552" cy="411"/>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610" name="Oval 510"/>
            <p:cNvSpPr>
              <a:spLocks noChangeArrowheads="1"/>
            </p:cNvSpPr>
            <p:nvPr/>
          </p:nvSpPr>
          <p:spPr bwMode="auto">
            <a:xfrm>
              <a:off x="1849" y="894"/>
              <a:ext cx="842" cy="450"/>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611" name="Oval 511"/>
            <p:cNvSpPr>
              <a:spLocks noChangeArrowheads="1"/>
            </p:cNvSpPr>
            <p:nvPr/>
          </p:nvSpPr>
          <p:spPr bwMode="auto">
            <a:xfrm>
              <a:off x="2462" y="971"/>
              <a:ext cx="1272" cy="539"/>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612" name="Oval 512"/>
            <p:cNvSpPr>
              <a:spLocks noChangeArrowheads="1"/>
            </p:cNvSpPr>
            <p:nvPr/>
          </p:nvSpPr>
          <p:spPr bwMode="auto">
            <a:xfrm>
              <a:off x="3289" y="394"/>
              <a:ext cx="797" cy="398"/>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613" name="Oval 513"/>
            <p:cNvSpPr>
              <a:spLocks noChangeArrowheads="1"/>
            </p:cNvSpPr>
            <p:nvPr/>
          </p:nvSpPr>
          <p:spPr bwMode="auto">
            <a:xfrm>
              <a:off x="3412" y="663"/>
              <a:ext cx="797" cy="398"/>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614" name="Oval 514"/>
            <p:cNvSpPr>
              <a:spLocks noChangeArrowheads="1"/>
            </p:cNvSpPr>
            <p:nvPr/>
          </p:nvSpPr>
          <p:spPr bwMode="auto">
            <a:xfrm>
              <a:off x="3335" y="753"/>
              <a:ext cx="797" cy="668"/>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615" name="Oval 515"/>
            <p:cNvSpPr>
              <a:spLocks noChangeArrowheads="1"/>
            </p:cNvSpPr>
            <p:nvPr/>
          </p:nvSpPr>
          <p:spPr bwMode="auto">
            <a:xfrm>
              <a:off x="2140" y="548"/>
              <a:ext cx="1640" cy="667"/>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grpSp>
      <p:sp>
        <p:nvSpPr>
          <p:cNvPr id="1616" name="Text Box 516"/>
          <p:cNvSpPr txBox="1">
            <a:spLocks noChangeArrowheads="1"/>
          </p:cNvSpPr>
          <p:nvPr/>
        </p:nvSpPr>
        <p:spPr bwMode="auto">
          <a:xfrm>
            <a:off x="6216140" y="1762708"/>
            <a:ext cx="569387"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000" b="1" dirty="0">
                <a:latin typeface="微软雅黑" panose="020B0503020204020204" pitchFamily="34" charset="-122"/>
                <a:ea typeface="微软雅黑" panose="020B0503020204020204" pitchFamily="34" charset="-122"/>
              </a:rPr>
              <a:t>局域网</a:t>
            </a:r>
            <a:endParaRPr kumimoji="1" lang="zh-CN" altLang="en-US" sz="1000" b="1" dirty="0">
              <a:latin typeface="微软雅黑" panose="020B0503020204020204" pitchFamily="34" charset="-122"/>
              <a:ea typeface="微软雅黑" panose="020B0503020204020204" pitchFamily="34" charset="-122"/>
            </a:endParaRPr>
          </a:p>
        </p:txBody>
      </p:sp>
      <p:sp>
        <p:nvSpPr>
          <p:cNvPr id="1678" name="矩形 1677"/>
          <p:cNvSpPr/>
          <p:nvPr/>
        </p:nvSpPr>
        <p:spPr>
          <a:xfrm>
            <a:off x="2590316" y="2241317"/>
            <a:ext cx="3954929" cy="307777"/>
          </a:xfrm>
          <a:prstGeom prst="rect">
            <a:avLst/>
          </a:prstGeom>
          <a:solidFill>
            <a:srgbClr val="00FF99"/>
          </a:solidFill>
          <a:ln>
            <a:solidFill>
              <a:srgbClr val="000066"/>
            </a:solidFill>
          </a:ln>
        </p:spPr>
        <p:txBody>
          <a:bodyPr wrap="none">
            <a:spAutoFit/>
          </a:bodyPr>
          <a:lstStyle/>
          <a:p>
            <a:pPr algn="ctr"/>
            <a:r>
              <a:rPr lang="zh-CN" altLang="en-US" sz="1400" b="1" dirty="0" smtClean="0">
                <a:solidFill>
                  <a:sysClr val="windowText" lastClr="000000"/>
                </a:solidFill>
                <a:latin typeface="微软雅黑" panose="020B0503020204020204" pitchFamily="34" charset="-122"/>
                <a:ea typeface="微软雅黑" panose="020B0503020204020204" pitchFamily="34" charset="-122"/>
              </a:rPr>
              <a:t>网络中的主机、路由器等都必须实现数据链路层</a:t>
            </a:r>
            <a:endParaRPr lang="zh-CN" altLang="en-US" sz="1400" b="1" dirty="0">
              <a:solidFill>
                <a:sysClr val="windowText" lastClr="000000"/>
              </a:solidFill>
              <a:latin typeface="微软雅黑" panose="020B0503020204020204" pitchFamily="34" charset="-122"/>
              <a:ea typeface="微软雅黑" panose="020B0503020204020204" pitchFamily="34" charset="-122"/>
            </a:endParaRPr>
          </a:p>
        </p:txBody>
      </p:sp>
      <p:grpSp>
        <p:nvGrpSpPr>
          <p:cNvPr id="2" name="组合 1"/>
          <p:cNvGrpSpPr/>
          <p:nvPr/>
        </p:nvGrpSpPr>
        <p:grpSpPr>
          <a:xfrm>
            <a:off x="1411253" y="2454021"/>
            <a:ext cx="6294293" cy="1474581"/>
            <a:chOff x="1411253" y="2454021"/>
            <a:chExt cx="6294293" cy="1474581"/>
          </a:xfrm>
        </p:grpSpPr>
        <p:sp>
          <p:nvSpPr>
            <p:cNvPr id="1623" name="AutoShape 524"/>
            <p:cNvSpPr>
              <a:spLocks noChangeArrowheads="1"/>
            </p:cNvSpPr>
            <p:nvPr/>
          </p:nvSpPr>
          <p:spPr bwMode="auto">
            <a:xfrm>
              <a:off x="1411253" y="2691672"/>
              <a:ext cx="583152" cy="1091858"/>
            </a:xfrm>
            <a:prstGeom prst="cube">
              <a:avLst>
                <a:gd name="adj" fmla="val 9250"/>
              </a:avLst>
            </a:prstGeom>
            <a:solidFill>
              <a:srgbClr val="FFFF00"/>
            </a:solidFill>
            <a:ln w="12700">
              <a:solidFill>
                <a:srgbClr val="0070C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624" name="Freeform 525"/>
            <p:cNvSpPr/>
            <p:nvPr/>
          </p:nvSpPr>
          <p:spPr bwMode="auto">
            <a:xfrm>
              <a:off x="1411253" y="3510565"/>
              <a:ext cx="583152" cy="71582"/>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2700" cmpd="sng">
              <a:solidFill>
                <a:srgbClr val="0070C0"/>
              </a:solidFill>
              <a:round/>
            </a:ln>
            <a:effectLst/>
            <a:extLst>
              <a:ext uri="{909E8E84-426E-40DD-AFC4-6F175D3DCCD1}">
                <a14:hiddenFill xmlns:a14="http://schemas.microsoft.com/office/drawing/2010/main">
                  <a:solidFill>
                    <a:srgbClr val="FFFF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625" name="Freeform 528"/>
            <p:cNvSpPr/>
            <p:nvPr/>
          </p:nvSpPr>
          <p:spPr bwMode="auto">
            <a:xfrm>
              <a:off x="1411253" y="2893055"/>
              <a:ext cx="583152" cy="71582"/>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2700" cmpd="sng">
              <a:solidFill>
                <a:srgbClr val="0070C0"/>
              </a:solidFill>
              <a:round/>
            </a:ln>
            <a:effectLst/>
            <a:extLst>
              <a:ext uri="{909E8E84-426E-40DD-AFC4-6F175D3DCCD1}">
                <a14:hiddenFill xmlns:a14="http://schemas.microsoft.com/office/drawing/2010/main">
                  <a:solidFill>
                    <a:srgbClr val="FFFF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626" name="Freeform 526"/>
            <p:cNvSpPr/>
            <p:nvPr/>
          </p:nvSpPr>
          <p:spPr bwMode="auto">
            <a:xfrm>
              <a:off x="1411253" y="3302502"/>
              <a:ext cx="583152" cy="71582"/>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2700" cmpd="sng">
              <a:solidFill>
                <a:srgbClr val="0070C0"/>
              </a:solidFill>
              <a:round/>
            </a:ln>
            <a:effectLst/>
            <a:extLst>
              <a:ext uri="{909E8E84-426E-40DD-AFC4-6F175D3DCCD1}">
                <a14:hiddenFill xmlns:a14="http://schemas.microsoft.com/office/drawing/2010/main">
                  <a:solidFill>
                    <a:srgbClr val="FFFF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627" name="Freeform 527"/>
            <p:cNvSpPr/>
            <p:nvPr/>
          </p:nvSpPr>
          <p:spPr bwMode="auto">
            <a:xfrm>
              <a:off x="1411253" y="3097301"/>
              <a:ext cx="583152" cy="72536"/>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2700" cmpd="sng">
              <a:solidFill>
                <a:srgbClr val="0070C0"/>
              </a:solidFill>
              <a:round/>
            </a:ln>
            <a:effectLst/>
            <a:extLst>
              <a:ext uri="{909E8E84-426E-40DD-AFC4-6F175D3DCCD1}">
                <a14:hiddenFill xmlns:a14="http://schemas.microsoft.com/office/drawing/2010/main">
                  <a:solidFill>
                    <a:srgbClr val="FFFF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628" name="Rectangle 529"/>
            <p:cNvSpPr>
              <a:spLocks noChangeArrowheads="1"/>
            </p:cNvSpPr>
            <p:nvPr/>
          </p:nvSpPr>
          <p:spPr bwMode="auto">
            <a:xfrm>
              <a:off x="1423660" y="3388400"/>
              <a:ext cx="502503" cy="185158"/>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634" name="AutoShape 536"/>
            <p:cNvSpPr>
              <a:spLocks noChangeArrowheads="1"/>
            </p:cNvSpPr>
            <p:nvPr/>
          </p:nvSpPr>
          <p:spPr bwMode="auto">
            <a:xfrm>
              <a:off x="7122394" y="2691672"/>
              <a:ext cx="583152" cy="1091858"/>
            </a:xfrm>
            <a:prstGeom prst="cube">
              <a:avLst>
                <a:gd name="adj" fmla="val 9250"/>
              </a:avLst>
            </a:prstGeom>
            <a:solidFill>
              <a:srgbClr val="FFFF00"/>
            </a:solidFill>
            <a:ln w="12700">
              <a:solidFill>
                <a:srgbClr val="0070C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635" name="Freeform 537"/>
            <p:cNvSpPr/>
            <p:nvPr/>
          </p:nvSpPr>
          <p:spPr bwMode="auto">
            <a:xfrm>
              <a:off x="7122394" y="3510565"/>
              <a:ext cx="583152" cy="71582"/>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2700" cmpd="sng">
              <a:solidFill>
                <a:srgbClr val="0070C0"/>
              </a:solidFill>
              <a:round/>
            </a:ln>
            <a:effectLst/>
            <a:extLst>
              <a:ext uri="{909E8E84-426E-40DD-AFC4-6F175D3DCCD1}">
                <a14:hiddenFill xmlns:a14="http://schemas.microsoft.com/office/drawing/2010/main">
                  <a:solidFill>
                    <a:srgbClr val="FFFF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636" name="Freeform 538"/>
            <p:cNvSpPr/>
            <p:nvPr/>
          </p:nvSpPr>
          <p:spPr bwMode="auto">
            <a:xfrm>
              <a:off x="7122394" y="3302502"/>
              <a:ext cx="583152" cy="71582"/>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2700" cmpd="sng">
              <a:solidFill>
                <a:srgbClr val="0070C0"/>
              </a:solidFill>
              <a:round/>
            </a:ln>
            <a:effectLst/>
            <a:extLst>
              <a:ext uri="{909E8E84-426E-40DD-AFC4-6F175D3DCCD1}">
                <a14:hiddenFill xmlns:a14="http://schemas.microsoft.com/office/drawing/2010/main">
                  <a:solidFill>
                    <a:srgbClr val="FFFF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637" name="Freeform 539"/>
            <p:cNvSpPr/>
            <p:nvPr/>
          </p:nvSpPr>
          <p:spPr bwMode="auto">
            <a:xfrm>
              <a:off x="7122394" y="3097301"/>
              <a:ext cx="583152" cy="72536"/>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2700" cmpd="sng">
              <a:solidFill>
                <a:srgbClr val="0070C0"/>
              </a:solidFill>
              <a:round/>
            </a:ln>
            <a:effectLst/>
            <a:extLst>
              <a:ext uri="{909E8E84-426E-40DD-AFC4-6F175D3DCCD1}">
                <a14:hiddenFill xmlns:a14="http://schemas.microsoft.com/office/drawing/2010/main">
                  <a:solidFill>
                    <a:srgbClr val="FFFF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638" name="Freeform 540"/>
            <p:cNvSpPr/>
            <p:nvPr/>
          </p:nvSpPr>
          <p:spPr bwMode="auto">
            <a:xfrm>
              <a:off x="7122394" y="2893055"/>
              <a:ext cx="583152" cy="71582"/>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2700" cmpd="sng">
              <a:solidFill>
                <a:srgbClr val="0070C0"/>
              </a:solidFill>
              <a:round/>
            </a:ln>
            <a:effectLst/>
            <a:extLst>
              <a:ext uri="{909E8E84-426E-40DD-AFC4-6F175D3DCCD1}">
                <a14:hiddenFill xmlns:a14="http://schemas.microsoft.com/office/drawing/2010/main">
                  <a:solidFill>
                    <a:srgbClr val="FFFF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639" name="Rectangle 541"/>
            <p:cNvSpPr>
              <a:spLocks noChangeArrowheads="1"/>
            </p:cNvSpPr>
            <p:nvPr/>
          </p:nvSpPr>
          <p:spPr bwMode="auto">
            <a:xfrm>
              <a:off x="7134802" y="3387445"/>
              <a:ext cx="502503" cy="186112"/>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645" name="AutoShape 547"/>
            <p:cNvSpPr>
              <a:spLocks noChangeArrowheads="1"/>
            </p:cNvSpPr>
            <p:nvPr/>
          </p:nvSpPr>
          <p:spPr bwMode="auto">
            <a:xfrm>
              <a:off x="2959203" y="3119253"/>
              <a:ext cx="583152" cy="664277"/>
            </a:xfrm>
            <a:prstGeom prst="cube">
              <a:avLst>
                <a:gd name="adj" fmla="val 9250"/>
              </a:avLst>
            </a:prstGeom>
            <a:solidFill>
              <a:srgbClr val="00FFFF"/>
            </a:solidFill>
            <a:ln w="12700">
              <a:solidFill>
                <a:srgbClr val="0070C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646" name="Freeform 548"/>
            <p:cNvSpPr/>
            <p:nvPr/>
          </p:nvSpPr>
          <p:spPr bwMode="auto">
            <a:xfrm>
              <a:off x="2959203" y="3510565"/>
              <a:ext cx="583152" cy="71582"/>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2700" cmpd="sng">
              <a:solidFill>
                <a:srgbClr val="0070C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647" name="Rectangle 549"/>
            <p:cNvSpPr>
              <a:spLocks noChangeArrowheads="1"/>
            </p:cNvSpPr>
            <p:nvPr/>
          </p:nvSpPr>
          <p:spPr bwMode="auto">
            <a:xfrm>
              <a:off x="2985052" y="3378855"/>
              <a:ext cx="492164" cy="194702"/>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648" name="Freeform 550"/>
            <p:cNvSpPr/>
            <p:nvPr/>
          </p:nvSpPr>
          <p:spPr bwMode="auto">
            <a:xfrm>
              <a:off x="2959203" y="3302502"/>
              <a:ext cx="583152" cy="71582"/>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2700" cmpd="sng">
              <a:solidFill>
                <a:srgbClr val="0070C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652" name="AutoShape 554"/>
            <p:cNvSpPr>
              <a:spLocks noChangeArrowheads="1"/>
            </p:cNvSpPr>
            <p:nvPr/>
          </p:nvSpPr>
          <p:spPr bwMode="auto">
            <a:xfrm>
              <a:off x="4331264" y="3119253"/>
              <a:ext cx="583152" cy="664277"/>
            </a:xfrm>
            <a:prstGeom prst="cube">
              <a:avLst>
                <a:gd name="adj" fmla="val 9250"/>
              </a:avLst>
            </a:prstGeom>
            <a:solidFill>
              <a:srgbClr val="00FFFF"/>
            </a:solidFill>
            <a:ln w="12700">
              <a:solidFill>
                <a:srgbClr val="0070C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653" name="Freeform 555"/>
            <p:cNvSpPr/>
            <p:nvPr/>
          </p:nvSpPr>
          <p:spPr bwMode="auto">
            <a:xfrm>
              <a:off x="4331264" y="3510565"/>
              <a:ext cx="583152" cy="71582"/>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2700" cmpd="sng">
              <a:solidFill>
                <a:srgbClr val="0070C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654" name="Rectangle 556"/>
            <p:cNvSpPr>
              <a:spLocks noChangeArrowheads="1"/>
            </p:cNvSpPr>
            <p:nvPr/>
          </p:nvSpPr>
          <p:spPr bwMode="auto">
            <a:xfrm>
              <a:off x="4343671" y="3378855"/>
              <a:ext cx="508707" cy="194702"/>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655" name="Freeform 557"/>
            <p:cNvSpPr/>
            <p:nvPr/>
          </p:nvSpPr>
          <p:spPr bwMode="auto">
            <a:xfrm>
              <a:off x="4331264" y="3302502"/>
              <a:ext cx="583152" cy="71582"/>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2700" cmpd="sng">
              <a:solidFill>
                <a:srgbClr val="0070C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659" name="AutoShape 561"/>
            <p:cNvSpPr>
              <a:spLocks noChangeArrowheads="1"/>
            </p:cNvSpPr>
            <p:nvPr/>
          </p:nvSpPr>
          <p:spPr bwMode="auto">
            <a:xfrm>
              <a:off x="5562707" y="3119253"/>
              <a:ext cx="583152" cy="664277"/>
            </a:xfrm>
            <a:prstGeom prst="cube">
              <a:avLst>
                <a:gd name="adj" fmla="val 9250"/>
              </a:avLst>
            </a:prstGeom>
            <a:solidFill>
              <a:srgbClr val="00FFFF"/>
            </a:solidFill>
            <a:ln w="12700">
              <a:solidFill>
                <a:srgbClr val="0070C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660" name="Freeform 562"/>
            <p:cNvSpPr/>
            <p:nvPr/>
          </p:nvSpPr>
          <p:spPr bwMode="auto">
            <a:xfrm>
              <a:off x="5562707" y="3510565"/>
              <a:ext cx="583152" cy="71582"/>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2700" cmpd="sng">
              <a:solidFill>
                <a:srgbClr val="0070C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661" name="Rectangle 563"/>
            <p:cNvSpPr>
              <a:spLocks noChangeArrowheads="1"/>
            </p:cNvSpPr>
            <p:nvPr/>
          </p:nvSpPr>
          <p:spPr bwMode="auto">
            <a:xfrm>
              <a:off x="5572013" y="3378855"/>
              <a:ext cx="514911" cy="194702"/>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662" name="Freeform 564"/>
            <p:cNvSpPr/>
            <p:nvPr/>
          </p:nvSpPr>
          <p:spPr bwMode="auto">
            <a:xfrm>
              <a:off x="5562707" y="3302502"/>
              <a:ext cx="583152" cy="71582"/>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2700" cmpd="sng">
              <a:solidFill>
                <a:srgbClr val="0070C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666" name="Freeform 572"/>
            <p:cNvSpPr/>
            <p:nvPr/>
          </p:nvSpPr>
          <p:spPr bwMode="auto">
            <a:xfrm>
              <a:off x="1674911" y="3783530"/>
              <a:ext cx="1437317" cy="145072"/>
            </a:xfrm>
            <a:custGeom>
              <a:avLst/>
              <a:gdLst>
                <a:gd name="T0" fmla="*/ 0 w 1072"/>
                <a:gd name="T1" fmla="*/ 0 h 152"/>
                <a:gd name="T2" fmla="*/ 0 w 1072"/>
                <a:gd name="T3" fmla="*/ 152 h 152"/>
                <a:gd name="T4" fmla="*/ 1072 w 1072"/>
                <a:gd name="T5" fmla="*/ 152 h 152"/>
                <a:gd name="T6" fmla="*/ 1072 w 1072"/>
                <a:gd name="T7" fmla="*/ 8 h 152"/>
              </a:gdLst>
              <a:ahLst/>
              <a:cxnLst>
                <a:cxn ang="0">
                  <a:pos x="T0" y="T1"/>
                </a:cxn>
                <a:cxn ang="0">
                  <a:pos x="T2" y="T3"/>
                </a:cxn>
                <a:cxn ang="0">
                  <a:pos x="T4" y="T5"/>
                </a:cxn>
                <a:cxn ang="0">
                  <a:pos x="T6" y="T7"/>
                </a:cxn>
              </a:cxnLst>
              <a:rect l="0" t="0" r="r" b="b"/>
              <a:pathLst>
                <a:path w="1072" h="152">
                  <a:moveTo>
                    <a:pt x="0" y="0"/>
                  </a:moveTo>
                  <a:lnTo>
                    <a:pt x="0" y="152"/>
                  </a:lnTo>
                  <a:lnTo>
                    <a:pt x="1072" y="152"/>
                  </a:lnTo>
                  <a:lnTo>
                    <a:pt x="1072" y="8"/>
                  </a:lnTo>
                </a:path>
              </a:pathLst>
            </a:custGeom>
            <a:noFill/>
            <a:ln w="28575" cmpd="sng">
              <a:solidFill>
                <a:srgbClr val="0000FF"/>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667" name="Freeform 573"/>
            <p:cNvSpPr/>
            <p:nvPr/>
          </p:nvSpPr>
          <p:spPr bwMode="auto">
            <a:xfrm>
              <a:off x="5938033" y="3783530"/>
              <a:ext cx="1448020" cy="145072"/>
            </a:xfrm>
            <a:custGeom>
              <a:avLst/>
              <a:gdLst>
                <a:gd name="T0" fmla="*/ 0 w 1072"/>
                <a:gd name="T1" fmla="*/ 0 h 152"/>
                <a:gd name="T2" fmla="*/ 0 w 1072"/>
                <a:gd name="T3" fmla="*/ 152 h 152"/>
                <a:gd name="T4" fmla="*/ 1072 w 1072"/>
                <a:gd name="T5" fmla="*/ 152 h 152"/>
                <a:gd name="T6" fmla="*/ 1072 w 1072"/>
                <a:gd name="T7" fmla="*/ 8 h 152"/>
              </a:gdLst>
              <a:ahLst/>
              <a:cxnLst>
                <a:cxn ang="0">
                  <a:pos x="T0" y="T1"/>
                </a:cxn>
                <a:cxn ang="0">
                  <a:pos x="T2" y="T3"/>
                </a:cxn>
                <a:cxn ang="0">
                  <a:pos x="T4" y="T5"/>
                </a:cxn>
                <a:cxn ang="0">
                  <a:pos x="T6" y="T7"/>
                </a:cxn>
              </a:cxnLst>
              <a:rect l="0" t="0" r="r" b="b"/>
              <a:pathLst>
                <a:path w="1072" h="152">
                  <a:moveTo>
                    <a:pt x="0" y="0"/>
                  </a:moveTo>
                  <a:lnTo>
                    <a:pt x="0" y="152"/>
                  </a:lnTo>
                  <a:lnTo>
                    <a:pt x="1072" y="152"/>
                  </a:lnTo>
                  <a:lnTo>
                    <a:pt x="1072" y="8"/>
                  </a:lnTo>
                </a:path>
              </a:pathLst>
            </a:custGeom>
            <a:noFill/>
            <a:ln w="28575" cmpd="sng">
              <a:solidFill>
                <a:srgbClr val="0000FF"/>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668" name="Freeform 574"/>
            <p:cNvSpPr/>
            <p:nvPr/>
          </p:nvSpPr>
          <p:spPr bwMode="auto">
            <a:xfrm>
              <a:off x="3365549" y="3783530"/>
              <a:ext cx="1075315" cy="145072"/>
            </a:xfrm>
            <a:custGeom>
              <a:avLst/>
              <a:gdLst>
                <a:gd name="T0" fmla="*/ 0 w 1072"/>
                <a:gd name="T1" fmla="*/ 0 h 152"/>
                <a:gd name="T2" fmla="*/ 0 w 1072"/>
                <a:gd name="T3" fmla="*/ 152 h 152"/>
                <a:gd name="T4" fmla="*/ 1072 w 1072"/>
                <a:gd name="T5" fmla="*/ 152 h 152"/>
                <a:gd name="T6" fmla="*/ 1072 w 1072"/>
                <a:gd name="T7" fmla="*/ 8 h 152"/>
              </a:gdLst>
              <a:ahLst/>
              <a:cxnLst>
                <a:cxn ang="0">
                  <a:pos x="T0" y="T1"/>
                </a:cxn>
                <a:cxn ang="0">
                  <a:pos x="T2" y="T3"/>
                </a:cxn>
                <a:cxn ang="0">
                  <a:pos x="T4" y="T5"/>
                </a:cxn>
                <a:cxn ang="0">
                  <a:pos x="T6" y="T7"/>
                </a:cxn>
              </a:cxnLst>
              <a:rect l="0" t="0" r="r" b="b"/>
              <a:pathLst>
                <a:path w="1072" h="152">
                  <a:moveTo>
                    <a:pt x="0" y="0"/>
                  </a:moveTo>
                  <a:lnTo>
                    <a:pt x="0" y="152"/>
                  </a:lnTo>
                  <a:lnTo>
                    <a:pt x="1072" y="152"/>
                  </a:lnTo>
                  <a:lnTo>
                    <a:pt x="1072" y="8"/>
                  </a:lnTo>
                </a:path>
              </a:pathLst>
            </a:custGeom>
            <a:noFill/>
            <a:ln w="28575" cmpd="sng">
              <a:solidFill>
                <a:srgbClr val="0000FF"/>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669" name="Freeform 575"/>
            <p:cNvSpPr/>
            <p:nvPr/>
          </p:nvSpPr>
          <p:spPr bwMode="auto">
            <a:xfrm>
              <a:off x="4746915" y="3783530"/>
              <a:ext cx="959512" cy="145072"/>
            </a:xfrm>
            <a:custGeom>
              <a:avLst/>
              <a:gdLst>
                <a:gd name="T0" fmla="*/ 0 w 1072"/>
                <a:gd name="T1" fmla="*/ 0 h 152"/>
                <a:gd name="T2" fmla="*/ 0 w 1072"/>
                <a:gd name="T3" fmla="*/ 152 h 152"/>
                <a:gd name="T4" fmla="*/ 1072 w 1072"/>
                <a:gd name="T5" fmla="*/ 152 h 152"/>
                <a:gd name="T6" fmla="*/ 1072 w 1072"/>
                <a:gd name="T7" fmla="*/ 8 h 152"/>
              </a:gdLst>
              <a:ahLst/>
              <a:cxnLst>
                <a:cxn ang="0">
                  <a:pos x="T0" y="T1"/>
                </a:cxn>
                <a:cxn ang="0">
                  <a:pos x="T2" y="T3"/>
                </a:cxn>
                <a:cxn ang="0">
                  <a:pos x="T4" y="T5"/>
                </a:cxn>
                <a:cxn ang="0">
                  <a:pos x="T6" y="T7"/>
                </a:cxn>
              </a:cxnLst>
              <a:rect l="0" t="0" r="r" b="b"/>
              <a:pathLst>
                <a:path w="1072" h="152">
                  <a:moveTo>
                    <a:pt x="0" y="0"/>
                  </a:moveTo>
                  <a:lnTo>
                    <a:pt x="0" y="152"/>
                  </a:lnTo>
                  <a:lnTo>
                    <a:pt x="1072" y="152"/>
                  </a:lnTo>
                  <a:lnTo>
                    <a:pt x="1072" y="8"/>
                  </a:lnTo>
                </a:path>
              </a:pathLst>
            </a:custGeom>
            <a:noFill/>
            <a:ln w="28575" cmpd="sng">
              <a:solidFill>
                <a:srgbClr val="0000FF"/>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670" name="Text Box 576"/>
            <p:cNvSpPr txBox="1">
              <a:spLocks noChangeArrowheads="1"/>
            </p:cNvSpPr>
            <p:nvPr/>
          </p:nvSpPr>
          <p:spPr bwMode="auto">
            <a:xfrm>
              <a:off x="3112228" y="2886374"/>
              <a:ext cx="327764" cy="2462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000" b="1" dirty="0">
                  <a:latin typeface="微软雅黑" panose="020B0503020204020204" pitchFamily="34" charset="-122"/>
                  <a:ea typeface="微软雅黑" panose="020B0503020204020204" pitchFamily="34" charset="-122"/>
                </a:rPr>
                <a:t>R</a:t>
              </a:r>
              <a:r>
                <a:rPr kumimoji="1" lang="en-US" altLang="zh-CN" sz="1000" b="1" baseline="-25000" dirty="0">
                  <a:latin typeface="微软雅黑" panose="020B0503020204020204" pitchFamily="34" charset="-122"/>
                  <a:ea typeface="微软雅黑" panose="020B0503020204020204" pitchFamily="34" charset="-122"/>
                </a:rPr>
                <a:t>1</a:t>
              </a:r>
              <a:endParaRPr kumimoji="1" lang="en-US" altLang="zh-CN" sz="1000" b="1" baseline="-25000" dirty="0">
                <a:latin typeface="微软雅黑" panose="020B0503020204020204" pitchFamily="34" charset="-122"/>
                <a:ea typeface="微软雅黑" panose="020B0503020204020204" pitchFamily="34" charset="-122"/>
              </a:endParaRPr>
            </a:p>
          </p:txBody>
        </p:sp>
        <p:sp>
          <p:nvSpPr>
            <p:cNvPr id="1671" name="Text Box 577"/>
            <p:cNvSpPr txBox="1">
              <a:spLocks noChangeArrowheads="1"/>
            </p:cNvSpPr>
            <p:nvPr/>
          </p:nvSpPr>
          <p:spPr bwMode="auto">
            <a:xfrm>
              <a:off x="4473950" y="2886374"/>
              <a:ext cx="327764" cy="2462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000" b="1" dirty="0">
                  <a:latin typeface="微软雅黑" panose="020B0503020204020204" pitchFamily="34" charset="-122"/>
                  <a:ea typeface="微软雅黑" panose="020B0503020204020204" pitchFamily="34" charset="-122"/>
                </a:rPr>
                <a:t>R</a:t>
              </a:r>
              <a:r>
                <a:rPr kumimoji="1" lang="en-US" altLang="zh-CN" sz="1000" b="1" baseline="-25000" dirty="0">
                  <a:latin typeface="微软雅黑" panose="020B0503020204020204" pitchFamily="34" charset="-122"/>
                  <a:ea typeface="微软雅黑" panose="020B0503020204020204" pitchFamily="34" charset="-122"/>
                </a:rPr>
                <a:t>2</a:t>
              </a:r>
              <a:endParaRPr kumimoji="1" lang="en-US" altLang="zh-CN" sz="1000" b="1" baseline="-25000" dirty="0">
                <a:latin typeface="微软雅黑" panose="020B0503020204020204" pitchFamily="34" charset="-122"/>
                <a:ea typeface="微软雅黑" panose="020B0503020204020204" pitchFamily="34" charset="-122"/>
              </a:endParaRPr>
            </a:p>
          </p:txBody>
        </p:sp>
        <p:sp>
          <p:nvSpPr>
            <p:cNvPr id="1672" name="Text Box 578"/>
            <p:cNvSpPr txBox="1">
              <a:spLocks noChangeArrowheads="1"/>
            </p:cNvSpPr>
            <p:nvPr/>
          </p:nvSpPr>
          <p:spPr bwMode="auto">
            <a:xfrm>
              <a:off x="5709529" y="2886374"/>
              <a:ext cx="327764" cy="2462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000" b="1" dirty="0">
                  <a:latin typeface="微软雅黑" panose="020B0503020204020204" pitchFamily="34" charset="-122"/>
                  <a:ea typeface="微软雅黑" panose="020B0503020204020204" pitchFamily="34" charset="-122"/>
                </a:rPr>
                <a:t>R</a:t>
              </a:r>
              <a:r>
                <a:rPr kumimoji="1" lang="en-US" altLang="zh-CN" sz="1000" b="1" baseline="-25000" dirty="0">
                  <a:latin typeface="微软雅黑" panose="020B0503020204020204" pitchFamily="34" charset="-122"/>
                  <a:ea typeface="微软雅黑" panose="020B0503020204020204" pitchFamily="34" charset="-122"/>
                </a:rPr>
                <a:t>3</a:t>
              </a:r>
              <a:endParaRPr kumimoji="1" lang="en-US" altLang="zh-CN" sz="1000" b="1" baseline="-25000" dirty="0">
                <a:latin typeface="微软雅黑" panose="020B0503020204020204" pitchFamily="34" charset="-122"/>
                <a:ea typeface="微软雅黑" panose="020B0503020204020204" pitchFamily="34" charset="-122"/>
              </a:endParaRPr>
            </a:p>
          </p:txBody>
        </p:sp>
        <p:sp>
          <p:nvSpPr>
            <p:cNvPr id="1673" name="Text Box 579"/>
            <p:cNvSpPr txBox="1">
              <a:spLocks noChangeArrowheads="1"/>
            </p:cNvSpPr>
            <p:nvPr/>
          </p:nvSpPr>
          <p:spPr bwMode="auto">
            <a:xfrm>
              <a:off x="1566347" y="2454021"/>
              <a:ext cx="343274" cy="2462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000" b="1" dirty="0">
                  <a:latin typeface="微软雅黑" panose="020B0503020204020204" pitchFamily="34" charset="-122"/>
                  <a:ea typeface="微软雅黑" panose="020B0503020204020204" pitchFamily="34" charset="-122"/>
                </a:rPr>
                <a:t>H</a:t>
              </a:r>
              <a:r>
                <a:rPr kumimoji="1" lang="en-US" altLang="zh-CN" sz="1000" b="1" baseline="-25000" dirty="0">
                  <a:latin typeface="微软雅黑" panose="020B0503020204020204" pitchFamily="34" charset="-122"/>
                  <a:ea typeface="微软雅黑" panose="020B0503020204020204" pitchFamily="34" charset="-122"/>
                </a:rPr>
                <a:t>1</a:t>
              </a:r>
              <a:endParaRPr kumimoji="1" lang="en-US" altLang="zh-CN" sz="1000" b="1" baseline="-25000" dirty="0">
                <a:latin typeface="微软雅黑" panose="020B0503020204020204" pitchFamily="34" charset="-122"/>
                <a:ea typeface="微软雅黑" panose="020B0503020204020204" pitchFamily="34" charset="-122"/>
              </a:endParaRPr>
            </a:p>
          </p:txBody>
        </p:sp>
        <p:sp>
          <p:nvSpPr>
            <p:cNvPr id="1674" name="Text Box 580"/>
            <p:cNvSpPr txBox="1">
              <a:spLocks noChangeArrowheads="1"/>
            </p:cNvSpPr>
            <p:nvPr/>
          </p:nvSpPr>
          <p:spPr bwMode="auto">
            <a:xfrm>
              <a:off x="7265080" y="2460702"/>
              <a:ext cx="343274" cy="2462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000" b="1" dirty="0">
                  <a:latin typeface="微软雅黑" panose="020B0503020204020204" pitchFamily="34" charset="-122"/>
                  <a:ea typeface="微软雅黑" panose="020B0503020204020204" pitchFamily="34" charset="-122"/>
                </a:rPr>
                <a:t>H</a:t>
              </a:r>
              <a:r>
                <a:rPr kumimoji="1" lang="en-US" altLang="zh-CN" sz="1000" b="1" baseline="-25000" dirty="0">
                  <a:latin typeface="微软雅黑" panose="020B0503020204020204" pitchFamily="34" charset="-122"/>
                  <a:ea typeface="微软雅黑" panose="020B0503020204020204" pitchFamily="34" charset="-122"/>
                </a:rPr>
                <a:t>2</a:t>
              </a:r>
              <a:endParaRPr kumimoji="1" lang="en-US" altLang="zh-CN" sz="1000" b="1" baseline="-25000" dirty="0">
                <a:latin typeface="微软雅黑" panose="020B0503020204020204" pitchFamily="34" charset="-122"/>
                <a:ea typeface="微软雅黑" panose="020B0503020204020204" pitchFamily="34" charset="-122"/>
              </a:endParaRPr>
            </a:p>
          </p:txBody>
        </p:sp>
      </p:grpSp>
      <p:grpSp>
        <p:nvGrpSpPr>
          <p:cNvPr id="3" name="组合 2"/>
          <p:cNvGrpSpPr/>
          <p:nvPr/>
        </p:nvGrpSpPr>
        <p:grpSpPr>
          <a:xfrm>
            <a:off x="1357473" y="2726986"/>
            <a:ext cx="6408043" cy="1099492"/>
            <a:chOff x="1357473" y="2726986"/>
            <a:chExt cx="6408043" cy="1099492"/>
          </a:xfrm>
        </p:grpSpPr>
        <p:sp>
          <p:nvSpPr>
            <p:cNvPr id="1679" name="Text Box 530"/>
            <p:cNvSpPr txBox="1">
              <a:spLocks noChangeArrowheads="1"/>
            </p:cNvSpPr>
            <p:nvPr/>
          </p:nvSpPr>
          <p:spPr bwMode="auto">
            <a:xfrm>
              <a:off x="1357473" y="3350223"/>
              <a:ext cx="607967" cy="2615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050" b="1" dirty="0">
                  <a:solidFill>
                    <a:srgbClr val="CC00CC"/>
                  </a:solidFill>
                  <a:latin typeface="微软雅黑" panose="020B0503020204020204" pitchFamily="34" charset="-122"/>
                  <a:ea typeface="微软雅黑" panose="020B0503020204020204" pitchFamily="34" charset="-122"/>
                </a:rPr>
                <a:t>链路层</a:t>
              </a:r>
              <a:endParaRPr kumimoji="1" lang="zh-CN" altLang="en-US" sz="1050" b="1" dirty="0">
                <a:solidFill>
                  <a:srgbClr val="CC00CC"/>
                </a:solidFill>
                <a:latin typeface="微软雅黑" panose="020B0503020204020204" pitchFamily="34" charset="-122"/>
                <a:ea typeface="微软雅黑" panose="020B0503020204020204" pitchFamily="34" charset="-122"/>
              </a:endParaRPr>
            </a:p>
          </p:txBody>
        </p:sp>
        <p:sp>
          <p:nvSpPr>
            <p:cNvPr id="1680" name="Text Box 531"/>
            <p:cNvSpPr txBox="1">
              <a:spLocks noChangeArrowheads="1"/>
            </p:cNvSpPr>
            <p:nvPr/>
          </p:nvSpPr>
          <p:spPr bwMode="auto">
            <a:xfrm>
              <a:off x="1359541" y="2726986"/>
              <a:ext cx="607967" cy="2615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050" b="1" dirty="0">
                  <a:latin typeface="微软雅黑" panose="020B0503020204020204" pitchFamily="34" charset="-122"/>
                  <a:ea typeface="微软雅黑" panose="020B0503020204020204" pitchFamily="34" charset="-122"/>
                </a:rPr>
                <a:t>应用层</a:t>
              </a:r>
              <a:endParaRPr kumimoji="1" lang="zh-CN" altLang="en-US" sz="1050" b="1" dirty="0">
                <a:latin typeface="微软雅黑" panose="020B0503020204020204" pitchFamily="34" charset="-122"/>
                <a:ea typeface="微软雅黑" panose="020B0503020204020204" pitchFamily="34" charset="-122"/>
              </a:endParaRPr>
            </a:p>
          </p:txBody>
        </p:sp>
        <p:sp>
          <p:nvSpPr>
            <p:cNvPr id="1681" name="Text Box 532"/>
            <p:cNvSpPr txBox="1">
              <a:spLocks noChangeArrowheads="1"/>
            </p:cNvSpPr>
            <p:nvPr/>
          </p:nvSpPr>
          <p:spPr bwMode="auto">
            <a:xfrm>
              <a:off x="1357473" y="2934095"/>
              <a:ext cx="607967" cy="2615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050" b="1">
                  <a:latin typeface="微软雅黑" panose="020B0503020204020204" pitchFamily="34" charset="-122"/>
                  <a:ea typeface="微软雅黑" panose="020B0503020204020204" pitchFamily="34" charset="-122"/>
                </a:rPr>
                <a:t>运输层</a:t>
              </a:r>
              <a:endParaRPr kumimoji="1" lang="zh-CN" altLang="en-US" sz="1050" b="1">
                <a:latin typeface="微软雅黑" panose="020B0503020204020204" pitchFamily="34" charset="-122"/>
                <a:ea typeface="微软雅黑" panose="020B0503020204020204" pitchFamily="34" charset="-122"/>
              </a:endParaRPr>
            </a:p>
          </p:txBody>
        </p:sp>
        <p:sp>
          <p:nvSpPr>
            <p:cNvPr id="1682" name="Text Box 533"/>
            <p:cNvSpPr txBox="1">
              <a:spLocks noChangeArrowheads="1"/>
            </p:cNvSpPr>
            <p:nvPr/>
          </p:nvSpPr>
          <p:spPr bwMode="auto">
            <a:xfrm>
              <a:off x="1357473" y="3142159"/>
              <a:ext cx="607967" cy="2615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050" b="1">
                  <a:latin typeface="微软雅黑" panose="020B0503020204020204" pitchFamily="34" charset="-122"/>
                  <a:ea typeface="微软雅黑" panose="020B0503020204020204" pitchFamily="34" charset="-122"/>
                </a:rPr>
                <a:t>网络层</a:t>
              </a:r>
              <a:endParaRPr kumimoji="1" lang="zh-CN" altLang="en-US" sz="1050" b="1">
                <a:latin typeface="微软雅黑" panose="020B0503020204020204" pitchFamily="34" charset="-122"/>
                <a:ea typeface="微软雅黑" panose="020B0503020204020204" pitchFamily="34" charset="-122"/>
              </a:endParaRPr>
            </a:p>
          </p:txBody>
        </p:sp>
        <p:sp>
          <p:nvSpPr>
            <p:cNvPr id="1683" name="Text Box 534"/>
            <p:cNvSpPr txBox="1">
              <a:spLocks noChangeArrowheads="1"/>
            </p:cNvSpPr>
            <p:nvPr/>
          </p:nvSpPr>
          <p:spPr bwMode="auto">
            <a:xfrm>
              <a:off x="1357473" y="3558287"/>
              <a:ext cx="607967" cy="2615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050" b="1" dirty="0">
                  <a:latin typeface="微软雅黑" panose="020B0503020204020204" pitchFamily="34" charset="-122"/>
                  <a:ea typeface="微软雅黑" panose="020B0503020204020204" pitchFamily="34" charset="-122"/>
                </a:rPr>
                <a:t>物理层</a:t>
              </a:r>
              <a:endParaRPr kumimoji="1" lang="zh-CN" altLang="en-US" sz="1050" b="1" dirty="0">
                <a:latin typeface="微软雅黑" panose="020B0503020204020204" pitchFamily="34" charset="-122"/>
                <a:ea typeface="微软雅黑" panose="020B0503020204020204" pitchFamily="34" charset="-122"/>
              </a:endParaRPr>
            </a:p>
          </p:txBody>
        </p:sp>
        <p:sp>
          <p:nvSpPr>
            <p:cNvPr id="1684" name="Text Box 542"/>
            <p:cNvSpPr txBox="1">
              <a:spLocks noChangeArrowheads="1"/>
            </p:cNvSpPr>
            <p:nvPr/>
          </p:nvSpPr>
          <p:spPr bwMode="auto">
            <a:xfrm>
              <a:off x="7086206" y="3358812"/>
              <a:ext cx="679310" cy="2538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kumimoji="1" lang="zh-CN" altLang="en-US" sz="1050" b="1" dirty="0">
                  <a:solidFill>
                    <a:srgbClr val="CC00CC"/>
                  </a:solidFill>
                  <a:latin typeface="微软雅黑" panose="020B0503020204020204" pitchFamily="34" charset="-122"/>
                  <a:ea typeface="微软雅黑" panose="020B0503020204020204" pitchFamily="34" charset="-122"/>
                </a:rPr>
                <a:t>链路层</a:t>
              </a:r>
              <a:endParaRPr kumimoji="1" lang="zh-CN" altLang="en-US" sz="1050" b="1" dirty="0">
                <a:solidFill>
                  <a:srgbClr val="CC00CC"/>
                </a:solidFill>
                <a:latin typeface="微软雅黑" panose="020B0503020204020204" pitchFamily="34" charset="-122"/>
                <a:ea typeface="微软雅黑" panose="020B0503020204020204" pitchFamily="34" charset="-122"/>
              </a:endParaRPr>
            </a:p>
          </p:txBody>
        </p:sp>
        <p:sp>
          <p:nvSpPr>
            <p:cNvPr id="1685" name="Text Box 543"/>
            <p:cNvSpPr txBox="1">
              <a:spLocks noChangeArrowheads="1"/>
            </p:cNvSpPr>
            <p:nvPr/>
          </p:nvSpPr>
          <p:spPr bwMode="auto">
            <a:xfrm>
              <a:off x="7088274" y="2726986"/>
              <a:ext cx="607967" cy="2615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050" b="1" dirty="0">
                  <a:latin typeface="微软雅黑" panose="020B0503020204020204" pitchFamily="34" charset="-122"/>
                  <a:ea typeface="微软雅黑" panose="020B0503020204020204" pitchFamily="34" charset="-122"/>
                </a:rPr>
                <a:t>应用层</a:t>
              </a:r>
              <a:endParaRPr kumimoji="1" lang="zh-CN" altLang="en-US" sz="1050" b="1" dirty="0">
                <a:latin typeface="微软雅黑" panose="020B0503020204020204" pitchFamily="34" charset="-122"/>
                <a:ea typeface="微软雅黑" panose="020B0503020204020204" pitchFamily="34" charset="-122"/>
              </a:endParaRPr>
            </a:p>
          </p:txBody>
        </p:sp>
        <p:sp>
          <p:nvSpPr>
            <p:cNvPr id="1686" name="Text Box 544"/>
            <p:cNvSpPr txBox="1">
              <a:spLocks noChangeArrowheads="1"/>
            </p:cNvSpPr>
            <p:nvPr/>
          </p:nvSpPr>
          <p:spPr bwMode="auto">
            <a:xfrm>
              <a:off x="7086206" y="2934095"/>
              <a:ext cx="607967" cy="2615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050" b="1">
                  <a:latin typeface="微软雅黑" panose="020B0503020204020204" pitchFamily="34" charset="-122"/>
                  <a:ea typeface="微软雅黑" panose="020B0503020204020204" pitchFamily="34" charset="-122"/>
                </a:rPr>
                <a:t>运输层</a:t>
              </a:r>
              <a:endParaRPr kumimoji="1" lang="zh-CN" altLang="en-US" sz="1050" b="1">
                <a:latin typeface="微软雅黑" panose="020B0503020204020204" pitchFamily="34" charset="-122"/>
                <a:ea typeface="微软雅黑" panose="020B0503020204020204" pitchFamily="34" charset="-122"/>
              </a:endParaRPr>
            </a:p>
          </p:txBody>
        </p:sp>
        <p:sp>
          <p:nvSpPr>
            <p:cNvPr id="1687" name="Text Box 545"/>
            <p:cNvSpPr txBox="1">
              <a:spLocks noChangeArrowheads="1"/>
            </p:cNvSpPr>
            <p:nvPr/>
          </p:nvSpPr>
          <p:spPr bwMode="auto">
            <a:xfrm>
              <a:off x="7086206" y="3142159"/>
              <a:ext cx="607967" cy="2615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050" b="1" dirty="0">
                  <a:latin typeface="微软雅黑" panose="020B0503020204020204" pitchFamily="34" charset="-122"/>
                  <a:ea typeface="微软雅黑" panose="020B0503020204020204" pitchFamily="34" charset="-122"/>
                </a:rPr>
                <a:t>网络层</a:t>
              </a:r>
              <a:endParaRPr kumimoji="1" lang="zh-CN" altLang="en-US" sz="1050" b="1" dirty="0">
                <a:latin typeface="微软雅黑" panose="020B0503020204020204" pitchFamily="34" charset="-122"/>
                <a:ea typeface="微软雅黑" panose="020B0503020204020204" pitchFamily="34" charset="-122"/>
              </a:endParaRPr>
            </a:p>
          </p:txBody>
        </p:sp>
        <p:sp>
          <p:nvSpPr>
            <p:cNvPr id="1688" name="Text Box 546"/>
            <p:cNvSpPr txBox="1">
              <a:spLocks noChangeArrowheads="1"/>
            </p:cNvSpPr>
            <p:nvPr/>
          </p:nvSpPr>
          <p:spPr bwMode="auto">
            <a:xfrm>
              <a:off x="7086206" y="3558287"/>
              <a:ext cx="607967" cy="2615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050" b="1">
                  <a:latin typeface="微软雅黑" panose="020B0503020204020204" pitchFamily="34" charset="-122"/>
                  <a:ea typeface="微软雅黑" panose="020B0503020204020204" pitchFamily="34" charset="-122"/>
                </a:rPr>
                <a:t>物理层</a:t>
              </a:r>
              <a:endParaRPr kumimoji="1" lang="zh-CN" altLang="en-US" sz="1050" b="1">
                <a:latin typeface="微软雅黑" panose="020B0503020204020204" pitchFamily="34" charset="-122"/>
                <a:ea typeface="微软雅黑" panose="020B0503020204020204" pitchFamily="34" charset="-122"/>
              </a:endParaRPr>
            </a:p>
          </p:txBody>
        </p:sp>
        <p:sp>
          <p:nvSpPr>
            <p:cNvPr id="1689" name="Text Box 551"/>
            <p:cNvSpPr txBox="1">
              <a:spLocks noChangeArrowheads="1"/>
            </p:cNvSpPr>
            <p:nvPr/>
          </p:nvSpPr>
          <p:spPr bwMode="auto">
            <a:xfrm>
              <a:off x="2955067" y="3356904"/>
              <a:ext cx="607967" cy="2615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050" b="1">
                  <a:solidFill>
                    <a:srgbClr val="CC00CC"/>
                  </a:solidFill>
                  <a:latin typeface="微软雅黑" panose="020B0503020204020204" pitchFamily="34" charset="-122"/>
                  <a:ea typeface="微软雅黑" panose="020B0503020204020204" pitchFamily="34" charset="-122"/>
                </a:rPr>
                <a:t>链路层</a:t>
              </a:r>
              <a:endParaRPr kumimoji="1" lang="zh-CN" altLang="en-US" sz="1050" b="1">
                <a:solidFill>
                  <a:srgbClr val="CC00CC"/>
                </a:solidFill>
                <a:latin typeface="微软雅黑" panose="020B0503020204020204" pitchFamily="34" charset="-122"/>
                <a:ea typeface="微软雅黑" panose="020B0503020204020204" pitchFamily="34" charset="-122"/>
              </a:endParaRPr>
            </a:p>
          </p:txBody>
        </p:sp>
        <p:sp>
          <p:nvSpPr>
            <p:cNvPr id="1690" name="Text Box 552"/>
            <p:cNvSpPr txBox="1">
              <a:spLocks noChangeArrowheads="1"/>
            </p:cNvSpPr>
            <p:nvPr/>
          </p:nvSpPr>
          <p:spPr bwMode="auto">
            <a:xfrm>
              <a:off x="2955067" y="3148840"/>
              <a:ext cx="607967" cy="2615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050" b="1" dirty="0">
                  <a:latin typeface="微软雅黑" panose="020B0503020204020204" pitchFamily="34" charset="-122"/>
                  <a:ea typeface="微软雅黑" panose="020B0503020204020204" pitchFamily="34" charset="-122"/>
                </a:rPr>
                <a:t>网络层</a:t>
              </a:r>
              <a:endParaRPr kumimoji="1" lang="zh-CN" altLang="en-US" sz="1050" b="1" dirty="0">
                <a:latin typeface="微软雅黑" panose="020B0503020204020204" pitchFamily="34" charset="-122"/>
                <a:ea typeface="微软雅黑" panose="020B0503020204020204" pitchFamily="34" charset="-122"/>
              </a:endParaRPr>
            </a:p>
          </p:txBody>
        </p:sp>
        <p:sp>
          <p:nvSpPr>
            <p:cNvPr id="1691" name="Text Box 553"/>
            <p:cNvSpPr txBox="1">
              <a:spLocks noChangeArrowheads="1"/>
            </p:cNvSpPr>
            <p:nvPr/>
          </p:nvSpPr>
          <p:spPr bwMode="auto">
            <a:xfrm>
              <a:off x="2955067" y="3564967"/>
              <a:ext cx="607967" cy="2615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050" b="1" dirty="0">
                  <a:latin typeface="微软雅黑" panose="020B0503020204020204" pitchFamily="34" charset="-122"/>
                  <a:ea typeface="微软雅黑" panose="020B0503020204020204" pitchFamily="34" charset="-122"/>
                </a:rPr>
                <a:t>物理层</a:t>
              </a:r>
              <a:endParaRPr kumimoji="1" lang="zh-CN" altLang="en-US" sz="1050" b="1" dirty="0">
                <a:latin typeface="微软雅黑" panose="020B0503020204020204" pitchFamily="34" charset="-122"/>
                <a:ea typeface="微软雅黑" panose="020B0503020204020204" pitchFamily="34" charset="-122"/>
              </a:endParaRPr>
            </a:p>
          </p:txBody>
        </p:sp>
        <p:sp>
          <p:nvSpPr>
            <p:cNvPr id="1692" name="Text Box 558"/>
            <p:cNvSpPr txBox="1">
              <a:spLocks noChangeArrowheads="1"/>
            </p:cNvSpPr>
            <p:nvPr/>
          </p:nvSpPr>
          <p:spPr bwMode="auto">
            <a:xfrm>
              <a:off x="4319891" y="3356904"/>
              <a:ext cx="607967" cy="2615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050" b="1">
                  <a:solidFill>
                    <a:srgbClr val="CC00CC"/>
                  </a:solidFill>
                  <a:latin typeface="微软雅黑" panose="020B0503020204020204" pitchFamily="34" charset="-122"/>
                  <a:ea typeface="微软雅黑" panose="020B0503020204020204" pitchFamily="34" charset="-122"/>
                </a:rPr>
                <a:t>链路层</a:t>
              </a:r>
              <a:endParaRPr kumimoji="1" lang="zh-CN" altLang="en-US" sz="1050" b="1">
                <a:solidFill>
                  <a:srgbClr val="CC00CC"/>
                </a:solidFill>
                <a:latin typeface="微软雅黑" panose="020B0503020204020204" pitchFamily="34" charset="-122"/>
                <a:ea typeface="微软雅黑" panose="020B0503020204020204" pitchFamily="34" charset="-122"/>
              </a:endParaRPr>
            </a:p>
          </p:txBody>
        </p:sp>
        <p:sp>
          <p:nvSpPr>
            <p:cNvPr id="1693" name="Text Box 559"/>
            <p:cNvSpPr txBox="1">
              <a:spLocks noChangeArrowheads="1"/>
            </p:cNvSpPr>
            <p:nvPr/>
          </p:nvSpPr>
          <p:spPr bwMode="auto">
            <a:xfrm>
              <a:off x="4319891" y="3148840"/>
              <a:ext cx="607967" cy="2615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050" b="1" dirty="0">
                  <a:latin typeface="微软雅黑" panose="020B0503020204020204" pitchFamily="34" charset="-122"/>
                  <a:ea typeface="微软雅黑" panose="020B0503020204020204" pitchFamily="34" charset="-122"/>
                </a:rPr>
                <a:t>网络层</a:t>
              </a:r>
              <a:endParaRPr kumimoji="1" lang="zh-CN" altLang="en-US" sz="1050" b="1" dirty="0">
                <a:latin typeface="微软雅黑" panose="020B0503020204020204" pitchFamily="34" charset="-122"/>
                <a:ea typeface="微软雅黑" panose="020B0503020204020204" pitchFamily="34" charset="-122"/>
              </a:endParaRPr>
            </a:p>
          </p:txBody>
        </p:sp>
        <p:sp>
          <p:nvSpPr>
            <p:cNvPr id="1694" name="Text Box 560"/>
            <p:cNvSpPr txBox="1">
              <a:spLocks noChangeArrowheads="1"/>
            </p:cNvSpPr>
            <p:nvPr/>
          </p:nvSpPr>
          <p:spPr bwMode="auto">
            <a:xfrm>
              <a:off x="4319891" y="3564967"/>
              <a:ext cx="607967" cy="2615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050" b="1" dirty="0">
                  <a:latin typeface="微软雅黑" panose="020B0503020204020204" pitchFamily="34" charset="-122"/>
                  <a:ea typeface="微软雅黑" panose="020B0503020204020204" pitchFamily="34" charset="-122"/>
                </a:rPr>
                <a:t>物理层</a:t>
              </a:r>
              <a:endParaRPr kumimoji="1" lang="zh-CN" altLang="en-US" sz="1050" b="1" dirty="0">
                <a:latin typeface="微软雅黑" panose="020B0503020204020204" pitchFamily="34" charset="-122"/>
                <a:ea typeface="微软雅黑" panose="020B0503020204020204" pitchFamily="34" charset="-122"/>
              </a:endParaRPr>
            </a:p>
          </p:txBody>
        </p:sp>
        <p:sp>
          <p:nvSpPr>
            <p:cNvPr id="1695" name="Text Box 565"/>
            <p:cNvSpPr txBox="1">
              <a:spLocks noChangeArrowheads="1"/>
            </p:cNvSpPr>
            <p:nvPr/>
          </p:nvSpPr>
          <p:spPr bwMode="auto">
            <a:xfrm>
              <a:off x="5538926" y="3356904"/>
              <a:ext cx="607967" cy="2615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050" b="1">
                  <a:solidFill>
                    <a:srgbClr val="CC00CC"/>
                  </a:solidFill>
                  <a:latin typeface="微软雅黑" panose="020B0503020204020204" pitchFamily="34" charset="-122"/>
                  <a:ea typeface="微软雅黑" panose="020B0503020204020204" pitchFamily="34" charset="-122"/>
                </a:rPr>
                <a:t>链路层</a:t>
              </a:r>
              <a:endParaRPr kumimoji="1" lang="zh-CN" altLang="en-US" sz="1050" b="1">
                <a:solidFill>
                  <a:srgbClr val="CC00CC"/>
                </a:solidFill>
                <a:latin typeface="微软雅黑" panose="020B0503020204020204" pitchFamily="34" charset="-122"/>
                <a:ea typeface="微软雅黑" panose="020B0503020204020204" pitchFamily="34" charset="-122"/>
              </a:endParaRPr>
            </a:p>
          </p:txBody>
        </p:sp>
        <p:sp>
          <p:nvSpPr>
            <p:cNvPr id="1696" name="Text Box 566"/>
            <p:cNvSpPr txBox="1">
              <a:spLocks noChangeArrowheads="1"/>
            </p:cNvSpPr>
            <p:nvPr/>
          </p:nvSpPr>
          <p:spPr bwMode="auto">
            <a:xfrm>
              <a:off x="5538926" y="3148840"/>
              <a:ext cx="607967" cy="2615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050" b="1">
                  <a:latin typeface="微软雅黑" panose="020B0503020204020204" pitchFamily="34" charset="-122"/>
                  <a:ea typeface="微软雅黑" panose="020B0503020204020204" pitchFamily="34" charset="-122"/>
                </a:rPr>
                <a:t>网络层</a:t>
              </a:r>
              <a:endParaRPr kumimoji="1" lang="zh-CN" altLang="en-US" sz="1050" b="1">
                <a:latin typeface="微软雅黑" panose="020B0503020204020204" pitchFamily="34" charset="-122"/>
                <a:ea typeface="微软雅黑" panose="020B0503020204020204" pitchFamily="34" charset="-122"/>
              </a:endParaRPr>
            </a:p>
          </p:txBody>
        </p:sp>
        <p:sp>
          <p:nvSpPr>
            <p:cNvPr id="1697" name="Text Box 567"/>
            <p:cNvSpPr txBox="1">
              <a:spLocks noChangeArrowheads="1"/>
            </p:cNvSpPr>
            <p:nvPr/>
          </p:nvSpPr>
          <p:spPr bwMode="auto">
            <a:xfrm>
              <a:off x="5538926" y="3564967"/>
              <a:ext cx="607967" cy="2615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050" b="1">
                  <a:latin typeface="微软雅黑" panose="020B0503020204020204" pitchFamily="34" charset="-122"/>
                  <a:ea typeface="微软雅黑" panose="020B0503020204020204" pitchFamily="34" charset="-122"/>
                </a:rPr>
                <a:t>物理层</a:t>
              </a:r>
              <a:endParaRPr kumimoji="1" lang="zh-CN" altLang="en-US" sz="1050" b="1">
                <a:latin typeface="微软雅黑" panose="020B0503020204020204" pitchFamily="34" charset="-122"/>
                <a:ea typeface="微软雅黑" panose="020B0503020204020204" pitchFamily="34" charset="-122"/>
              </a:endParaRPr>
            </a:p>
          </p:txBody>
        </p:sp>
      </p:grpSp>
      <p:pic>
        <p:nvPicPr>
          <p:cNvPr id="1698"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206385" y="1729597"/>
            <a:ext cx="407130" cy="407130"/>
          </a:xfrm>
          <a:prstGeom prst="rect">
            <a:avLst/>
          </a:prstGeom>
          <a:noFill/>
          <a:extLst>
            <a:ext uri="{909E8E84-426E-40DD-AFC4-6F175D3DCCD1}">
              <a14:hiddenFill xmlns:a14="http://schemas.microsoft.com/office/drawing/2010/main">
                <a:solidFill>
                  <a:srgbClr val="FFFFFF"/>
                </a:solidFill>
              </a14:hiddenFill>
            </a:ext>
          </a:extLst>
        </p:spPr>
      </p:pic>
      <p:pic>
        <p:nvPicPr>
          <p:cNvPr id="1699"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40569" y="1754686"/>
            <a:ext cx="407130" cy="407130"/>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p:cNvSpPr txBox="1"/>
          <p:nvPr/>
        </p:nvSpPr>
        <p:spPr>
          <a:xfrm>
            <a:off x="881380" y="1141730"/>
            <a:ext cx="3450590" cy="368300"/>
          </a:xfrm>
          <a:prstGeom prst="rect">
            <a:avLst/>
          </a:prstGeom>
          <a:noFill/>
        </p:spPr>
        <p:txBody>
          <a:bodyPr wrap="square" rtlCol="0">
            <a:spAutoFit/>
          </a:bodyPr>
          <a:p>
            <a:r>
              <a:rPr lang="zh-CN" altLang="en-US" b="1">
                <a:latin typeface="微软雅黑" panose="020B0503020204020204" pitchFamily="34" charset="-122"/>
                <a:ea typeface="微软雅黑" panose="020B0503020204020204" pitchFamily="34" charset="-122"/>
              </a:rPr>
              <a:t>数据的发送模型（端到端通信）</a:t>
            </a:r>
            <a:endParaRPr lang="zh-CN" altLang="en-US" b="1">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Tm="2000"/>
    </mc:Choice>
    <mc:Fallback>
      <p:transition spd="slow" advTm="2000"/>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utoShape 5"/>
          <p:cNvSpPr>
            <a:spLocks noChangeArrowheads="1"/>
          </p:cNvSpPr>
          <p:nvPr/>
        </p:nvSpPr>
        <p:spPr bwMode="auto">
          <a:xfrm>
            <a:off x="502921" y="614574"/>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 name="Rectangle 6"/>
          <p:cNvSpPr>
            <a:spLocks noChangeArrowheads="1"/>
          </p:cNvSpPr>
          <p:nvPr/>
        </p:nvSpPr>
        <p:spPr bwMode="auto">
          <a:xfrm>
            <a:off x="3577057" y="591484"/>
            <a:ext cx="198002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anose="020B0503020204020204" pitchFamily="34" charset="-122"/>
                <a:ea typeface="微软雅黑" panose="020B0503020204020204" pitchFamily="34" charset="-122"/>
              </a:rPr>
              <a:t>局域网拓扑结构</a:t>
            </a:r>
            <a:endParaRPr lang="fr-FR" altLang="zh-CN" sz="2000" b="1" dirty="0">
              <a:solidFill>
                <a:schemeClr val="bg1"/>
              </a:solidFill>
              <a:latin typeface="微软雅黑" panose="020B0503020204020204" pitchFamily="34" charset="-122"/>
              <a:ea typeface="微软雅黑" panose="020B0503020204020204" pitchFamily="34" charset="-122"/>
            </a:endParaRPr>
          </a:p>
        </p:txBody>
      </p:sp>
      <p:sp>
        <p:nvSpPr>
          <p:cNvPr id="8" name="圆角矩形 7"/>
          <p:cNvSpPr/>
          <p:nvPr/>
        </p:nvSpPr>
        <p:spPr>
          <a:xfrm>
            <a:off x="502922" y="1056546"/>
            <a:ext cx="8129014" cy="3236976"/>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anose="020B0503020204020204" pitchFamily="34" charset="-122"/>
              <a:ea typeface="微软雅黑" panose="020B0503020204020204" pitchFamily="34" charset="-122"/>
            </a:endParaRPr>
          </a:p>
        </p:txBody>
      </p:sp>
      <p:grpSp>
        <p:nvGrpSpPr>
          <p:cNvPr id="98" name="组合 97"/>
          <p:cNvGrpSpPr/>
          <p:nvPr/>
        </p:nvGrpSpPr>
        <p:grpSpPr>
          <a:xfrm>
            <a:off x="4900365" y="1232616"/>
            <a:ext cx="3158196" cy="1499947"/>
            <a:chOff x="4247343" y="1113174"/>
            <a:chExt cx="3158196" cy="1499947"/>
          </a:xfrm>
        </p:grpSpPr>
        <p:grpSp>
          <p:nvGrpSpPr>
            <p:cNvPr id="67" name="组合 66"/>
            <p:cNvGrpSpPr/>
            <p:nvPr/>
          </p:nvGrpSpPr>
          <p:grpSpPr>
            <a:xfrm>
              <a:off x="4247343" y="1113174"/>
              <a:ext cx="3158196" cy="1499947"/>
              <a:chOff x="4567219" y="1111319"/>
              <a:chExt cx="5037203" cy="2392359"/>
            </a:xfrm>
          </p:grpSpPr>
          <p:sp>
            <p:nvSpPr>
              <p:cNvPr id="68" name="Line 5"/>
              <p:cNvSpPr>
                <a:spLocks noChangeShapeType="1"/>
              </p:cNvSpPr>
              <p:nvPr/>
            </p:nvSpPr>
            <p:spPr bwMode="auto">
              <a:xfrm>
                <a:off x="6567920" y="2052389"/>
                <a:ext cx="2849846" cy="0"/>
              </a:xfrm>
              <a:prstGeom prst="line">
                <a:avLst/>
              </a:prstGeom>
              <a:noFill/>
              <a:ln w="571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latin typeface="微软雅黑" panose="020B0503020204020204" pitchFamily="34" charset="-122"/>
                  <a:ea typeface="微软雅黑" panose="020B0503020204020204" pitchFamily="34" charset="-122"/>
                </a:endParaRPr>
              </a:p>
            </p:txBody>
          </p:sp>
          <p:sp>
            <p:nvSpPr>
              <p:cNvPr id="70" name="Rectangle 7"/>
              <p:cNvSpPr>
                <a:spLocks noChangeArrowheads="1"/>
              </p:cNvSpPr>
              <p:nvPr/>
            </p:nvSpPr>
            <p:spPr bwMode="auto">
              <a:xfrm>
                <a:off x="6316498" y="1932668"/>
                <a:ext cx="269935" cy="244806"/>
              </a:xfrm>
              <a:prstGeom prst="rect">
                <a:avLst/>
              </a:prstGeom>
              <a:solidFill>
                <a:srgbClr val="FF00FF"/>
              </a:solidFill>
              <a:ln w="381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latin typeface="微软雅黑" panose="020B0503020204020204" pitchFamily="34" charset="-122"/>
                  <a:ea typeface="微软雅黑" panose="020B0503020204020204" pitchFamily="34" charset="-122"/>
                </a:endParaRPr>
              </a:p>
            </p:txBody>
          </p:sp>
          <p:sp>
            <p:nvSpPr>
              <p:cNvPr id="71" name="Line 8"/>
              <p:cNvSpPr>
                <a:spLocks noChangeShapeType="1"/>
              </p:cNvSpPr>
              <p:nvPr/>
            </p:nvSpPr>
            <p:spPr bwMode="auto">
              <a:xfrm flipV="1">
                <a:off x="7130253" y="1671610"/>
                <a:ext cx="0" cy="384941"/>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latin typeface="微软雅黑" panose="020B0503020204020204" pitchFamily="34" charset="-122"/>
                  <a:ea typeface="微软雅黑" panose="020B0503020204020204" pitchFamily="34" charset="-122"/>
                </a:endParaRPr>
              </a:p>
            </p:txBody>
          </p:sp>
          <p:sp>
            <p:nvSpPr>
              <p:cNvPr id="72" name="Line 9"/>
              <p:cNvSpPr>
                <a:spLocks noChangeShapeType="1"/>
              </p:cNvSpPr>
              <p:nvPr/>
            </p:nvSpPr>
            <p:spPr bwMode="auto">
              <a:xfrm>
                <a:off x="7633575" y="2066955"/>
                <a:ext cx="0" cy="415113"/>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latin typeface="微软雅黑" panose="020B0503020204020204" pitchFamily="34" charset="-122"/>
                  <a:ea typeface="微软雅黑" panose="020B0503020204020204" pitchFamily="34" charset="-122"/>
                </a:endParaRPr>
              </a:p>
            </p:txBody>
          </p:sp>
          <p:sp>
            <p:nvSpPr>
              <p:cNvPr id="73" name="Line 10"/>
              <p:cNvSpPr>
                <a:spLocks noChangeShapeType="1"/>
              </p:cNvSpPr>
              <p:nvPr/>
            </p:nvSpPr>
            <p:spPr bwMode="auto">
              <a:xfrm flipV="1">
                <a:off x="8264174" y="1637277"/>
                <a:ext cx="0" cy="429678"/>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latin typeface="微软雅黑" panose="020B0503020204020204" pitchFamily="34" charset="-122"/>
                  <a:ea typeface="微软雅黑" panose="020B0503020204020204" pitchFamily="34" charset="-122"/>
                </a:endParaRPr>
              </a:p>
            </p:txBody>
          </p:sp>
          <p:sp>
            <p:nvSpPr>
              <p:cNvPr id="74" name="Line 11"/>
              <p:cNvSpPr>
                <a:spLocks noChangeShapeType="1"/>
              </p:cNvSpPr>
              <p:nvPr/>
            </p:nvSpPr>
            <p:spPr bwMode="auto">
              <a:xfrm>
                <a:off x="8906344" y="2066955"/>
                <a:ext cx="0" cy="415113"/>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latin typeface="微软雅黑" panose="020B0503020204020204" pitchFamily="34" charset="-122"/>
                  <a:ea typeface="微软雅黑" panose="020B0503020204020204" pitchFamily="34" charset="-122"/>
                </a:endParaRPr>
              </a:p>
            </p:txBody>
          </p:sp>
          <p:sp>
            <p:nvSpPr>
              <p:cNvPr id="79" name="Text Box 16"/>
              <p:cNvSpPr txBox="1">
                <a:spLocks noChangeArrowheads="1"/>
              </p:cNvSpPr>
              <p:nvPr/>
            </p:nvSpPr>
            <p:spPr bwMode="auto">
              <a:xfrm>
                <a:off x="7581534" y="3012785"/>
                <a:ext cx="1153596" cy="4908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0" lang="zh-CN" altLang="en-US" sz="1400" b="1" dirty="0">
                    <a:latin typeface="微软雅黑" panose="020B0503020204020204" pitchFamily="34" charset="-122"/>
                    <a:ea typeface="微软雅黑" panose="020B0503020204020204" pitchFamily="34" charset="-122"/>
                  </a:rPr>
                  <a:t>总线网</a:t>
                </a:r>
                <a:endParaRPr kumimoji="0" lang="zh-CN" altLang="en-US" sz="1400" b="1" dirty="0">
                  <a:latin typeface="微软雅黑" panose="020B0503020204020204" pitchFamily="34" charset="-122"/>
                  <a:ea typeface="微软雅黑" panose="020B0503020204020204" pitchFamily="34" charset="-122"/>
                </a:endParaRPr>
              </a:p>
            </p:txBody>
          </p:sp>
          <p:sp>
            <p:nvSpPr>
              <p:cNvPr id="80" name="Rectangle 28"/>
              <p:cNvSpPr>
                <a:spLocks noChangeArrowheads="1"/>
              </p:cNvSpPr>
              <p:nvPr/>
            </p:nvSpPr>
            <p:spPr bwMode="auto">
              <a:xfrm>
                <a:off x="4567219" y="1111319"/>
                <a:ext cx="1436884" cy="4868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400" b="1" dirty="0">
                    <a:solidFill>
                      <a:srgbClr val="0000FF"/>
                    </a:solidFill>
                    <a:latin typeface="微软雅黑" panose="020B0503020204020204" pitchFamily="34" charset="-122"/>
                    <a:ea typeface="微软雅黑" panose="020B0503020204020204" pitchFamily="34" charset="-122"/>
                  </a:rPr>
                  <a:t>匹配电阻</a:t>
                </a:r>
                <a:endParaRPr kumimoji="1" lang="zh-CN" altLang="en-US" sz="1400" b="1" dirty="0">
                  <a:solidFill>
                    <a:srgbClr val="0000FF"/>
                  </a:solidFill>
                  <a:latin typeface="微软雅黑" panose="020B0503020204020204" pitchFamily="34" charset="-122"/>
                  <a:ea typeface="微软雅黑" panose="020B0503020204020204" pitchFamily="34" charset="-122"/>
                </a:endParaRPr>
              </a:p>
            </p:txBody>
          </p:sp>
          <p:sp>
            <p:nvSpPr>
              <p:cNvPr id="81" name="Line 29"/>
              <p:cNvSpPr>
                <a:spLocks noChangeShapeType="1"/>
              </p:cNvSpPr>
              <p:nvPr/>
            </p:nvSpPr>
            <p:spPr bwMode="auto">
              <a:xfrm flipH="1" flipV="1">
                <a:off x="5867367" y="1537922"/>
                <a:ext cx="410129" cy="402328"/>
              </a:xfrm>
              <a:prstGeom prst="line">
                <a:avLst/>
              </a:prstGeom>
              <a:noFill/>
              <a:ln w="28575">
                <a:solidFill>
                  <a:srgbClr val="0000FF"/>
                </a:solidFill>
                <a:round/>
                <a:headEnd type="triangl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latin typeface="微软雅黑" panose="020B0503020204020204" pitchFamily="34" charset="-122"/>
                  <a:ea typeface="微软雅黑" panose="020B0503020204020204" pitchFamily="34" charset="-122"/>
                </a:endParaRPr>
              </a:p>
            </p:txBody>
          </p:sp>
          <p:sp>
            <p:nvSpPr>
              <p:cNvPr id="82" name="Rectangle 7"/>
              <p:cNvSpPr>
                <a:spLocks noChangeArrowheads="1"/>
              </p:cNvSpPr>
              <p:nvPr/>
            </p:nvSpPr>
            <p:spPr bwMode="auto">
              <a:xfrm>
                <a:off x="9334487" y="1932668"/>
                <a:ext cx="269935" cy="244806"/>
              </a:xfrm>
              <a:prstGeom prst="rect">
                <a:avLst/>
              </a:prstGeom>
              <a:solidFill>
                <a:srgbClr val="FF00FF"/>
              </a:solidFill>
              <a:ln w="38100">
                <a:no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latin typeface="微软雅黑" panose="020B0503020204020204" pitchFamily="34" charset="-122"/>
                  <a:ea typeface="微软雅黑" panose="020B0503020204020204" pitchFamily="34" charset="-122"/>
                </a:endParaRPr>
              </a:p>
            </p:txBody>
          </p:sp>
        </p:grpSp>
        <p:pic>
          <p:nvPicPr>
            <p:cNvPr id="85" name="Picture 239" descr="jisuanji"/>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5642976" y="1151022"/>
              <a:ext cx="407130" cy="407130"/>
            </a:xfrm>
            <a:prstGeom prst="rect">
              <a:avLst/>
            </a:prstGeom>
            <a:noFill/>
            <a:extLst>
              <a:ext uri="{909E8E84-426E-40DD-AFC4-6F175D3DCCD1}">
                <a14:hiddenFill xmlns:a14="http://schemas.microsoft.com/office/drawing/2010/main">
                  <a:solidFill>
                    <a:srgbClr val="FFFFFF"/>
                  </a:solidFill>
                </a14:hiddenFill>
              </a:ext>
            </a:extLst>
          </p:spPr>
        </p:pic>
        <p:pic>
          <p:nvPicPr>
            <p:cNvPr id="88" name="Picture 239" descr="jisuanji"/>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6363056" y="1151022"/>
              <a:ext cx="407130" cy="407130"/>
            </a:xfrm>
            <a:prstGeom prst="rect">
              <a:avLst/>
            </a:prstGeom>
            <a:noFill/>
            <a:extLst>
              <a:ext uri="{909E8E84-426E-40DD-AFC4-6F175D3DCCD1}">
                <a14:hiddenFill xmlns:a14="http://schemas.microsoft.com/office/drawing/2010/main">
                  <a:solidFill>
                    <a:srgbClr val="FFFFFF"/>
                  </a:solidFill>
                </a14:hiddenFill>
              </a:ext>
            </a:extLst>
          </p:spPr>
        </p:pic>
        <p:pic>
          <p:nvPicPr>
            <p:cNvPr id="89" name="Picture 239" descr="jisuanji"/>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5966440" y="1879102"/>
              <a:ext cx="407130" cy="407130"/>
            </a:xfrm>
            <a:prstGeom prst="rect">
              <a:avLst/>
            </a:prstGeom>
            <a:noFill/>
            <a:extLst>
              <a:ext uri="{909E8E84-426E-40DD-AFC4-6F175D3DCCD1}">
                <a14:hiddenFill xmlns:a14="http://schemas.microsoft.com/office/drawing/2010/main">
                  <a:solidFill>
                    <a:srgbClr val="FFFFFF"/>
                  </a:solidFill>
                </a14:hiddenFill>
              </a:ext>
            </a:extLst>
          </p:spPr>
        </p:pic>
        <p:pic>
          <p:nvPicPr>
            <p:cNvPr id="90" name="Picture 239" descr="jisuanji"/>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6768816" y="1879102"/>
              <a:ext cx="407130" cy="40713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 name="组合 1"/>
          <p:cNvGrpSpPr/>
          <p:nvPr/>
        </p:nvGrpSpPr>
        <p:grpSpPr>
          <a:xfrm>
            <a:off x="3893955" y="2521266"/>
            <a:ext cx="1703274" cy="1702795"/>
            <a:chOff x="3921663" y="2645032"/>
            <a:chExt cx="1703274" cy="1702795"/>
          </a:xfrm>
        </p:grpSpPr>
        <p:grpSp>
          <p:nvGrpSpPr>
            <p:cNvPr id="34" name="Group 48"/>
            <p:cNvGrpSpPr/>
            <p:nvPr/>
          </p:nvGrpSpPr>
          <p:grpSpPr bwMode="auto">
            <a:xfrm>
              <a:off x="4254775" y="2872760"/>
              <a:ext cx="1031899" cy="1475067"/>
              <a:chOff x="3147" y="2357"/>
              <a:chExt cx="957" cy="1482"/>
            </a:xfrm>
          </p:grpSpPr>
          <p:sp>
            <p:nvSpPr>
              <p:cNvPr id="35" name="Line 31"/>
              <p:cNvSpPr>
                <a:spLocks noChangeShapeType="1"/>
              </p:cNvSpPr>
              <p:nvPr/>
            </p:nvSpPr>
            <p:spPr bwMode="auto">
              <a:xfrm flipH="1" flipV="1">
                <a:off x="3147" y="2357"/>
                <a:ext cx="174" cy="161"/>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latin typeface="微软雅黑" panose="020B0503020204020204" pitchFamily="34" charset="-122"/>
                  <a:ea typeface="微软雅黑" panose="020B0503020204020204" pitchFamily="34" charset="-122"/>
                </a:endParaRPr>
              </a:p>
            </p:txBody>
          </p:sp>
          <p:sp>
            <p:nvSpPr>
              <p:cNvPr id="37" name="Line 33"/>
              <p:cNvSpPr>
                <a:spLocks noChangeShapeType="1"/>
              </p:cNvSpPr>
              <p:nvPr/>
            </p:nvSpPr>
            <p:spPr bwMode="auto">
              <a:xfrm flipH="1">
                <a:off x="3925" y="2358"/>
                <a:ext cx="179" cy="148"/>
              </a:xfrm>
              <a:prstGeom prst="line">
                <a:avLst/>
              </a:prstGeom>
              <a:noFill/>
              <a:ln w="254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latin typeface="微软雅黑" panose="020B0503020204020204" pitchFamily="34" charset="-122"/>
                  <a:ea typeface="微软雅黑" panose="020B0503020204020204" pitchFamily="34" charset="-122"/>
                </a:endParaRPr>
              </a:p>
            </p:txBody>
          </p:sp>
          <p:sp>
            <p:nvSpPr>
              <p:cNvPr id="38" name="Line 34"/>
              <p:cNvSpPr>
                <a:spLocks noChangeShapeType="1"/>
              </p:cNvSpPr>
              <p:nvPr/>
            </p:nvSpPr>
            <p:spPr bwMode="auto">
              <a:xfrm flipH="1" flipV="1">
                <a:off x="3938" y="3078"/>
                <a:ext cx="155" cy="165"/>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latin typeface="微软雅黑" panose="020B0503020204020204" pitchFamily="34" charset="-122"/>
                  <a:ea typeface="微软雅黑" panose="020B0503020204020204" pitchFamily="34" charset="-122"/>
                </a:endParaRPr>
              </a:p>
            </p:txBody>
          </p:sp>
          <p:sp>
            <p:nvSpPr>
              <p:cNvPr id="39" name="Line 35"/>
              <p:cNvSpPr>
                <a:spLocks noChangeShapeType="1"/>
              </p:cNvSpPr>
              <p:nvPr/>
            </p:nvSpPr>
            <p:spPr bwMode="auto">
              <a:xfrm flipH="1">
                <a:off x="3181" y="3106"/>
                <a:ext cx="146" cy="170"/>
              </a:xfrm>
              <a:prstGeom prst="line">
                <a:avLst/>
              </a:prstGeom>
              <a:noFill/>
              <a:ln w="2857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latin typeface="微软雅黑" panose="020B0503020204020204" pitchFamily="34" charset="-122"/>
                  <a:ea typeface="微软雅黑" panose="020B0503020204020204" pitchFamily="34" charset="-122"/>
                </a:endParaRPr>
              </a:p>
            </p:txBody>
          </p:sp>
          <p:sp>
            <p:nvSpPr>
              <p:cNvPr id="40" name="Oval 36"/>
              <p:cNvSpPr>
                <a:spLocks noChangeArrowheads="1"/>
              </p:cNvSpPr>
              <p:nvPr/>
            </p:nvSpPr>
            <p:spPr bwMode="auto">
              <a:xfrm rot="18840000">
                <a:off x="3164" y="2406"/>
                <a:ext cx="887" cy="827"/>
              </a:xfrm>
              <a:prstGeom prst="ellipse">
                <a:avLst/>
              </a:prstGeom>
              <a:solidFill>
                <a:srgbClr val="00FFFF"/>
              </a:solidFill>
              <a:ln w="1905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latin typeface="微软雅黑" panose="020B0503020204020204" pitchFamily="34" charset="-122"/>
                  <a:ea typeface="微软雅黑" panose="020B0503020204020204" pitchFamily="34" charset="-122"/>
                </a:endParaRPr>
              </a:p>
            </p:txBody>
          </p:sp>
          <p:sp>
            <p:nvSpPr>
              <p:cNvPr id="41" name="Rectangle 37"/>
              <p:cNvSpPr>
                <a:spLocks noChangeArrowheads="1"/>
              </p:cNvSpPr>
              <p:nvPr/>
            </p:nvSpPr>
            <p:spPr bwMode="auto">
              <a:xfrm rot="18840000">
                <a:off x="3286" y="2479"/>
                <a:ext cx="89" cy="84"/>
              </a:xfrm>
              <a:prstGeom prst="rect">
                <a:avLst/>
              </a:prstGeom>
              <a:solidFill>
                <a:srgbClr val="FF00FF"/>
              </a:solidFill>
              <a:ln w="28575">
                <a:solidFill>
                  <a:srgbClr val="FF00FF"/>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solidFill>
                    <a:srgbClr val="FF00FF"/>
                  </a:solidFill>
                  <a:latin typeface="微软雅黑" panose="020B0503020204020204" pitchFamily="34" charset="-122"/>
                  <a:ea typeface="微软雅黑" panose="020B0503020204020204" pitchFamily="34" charset="-122"/>
                </a:endParaRPr>
              </a:p>
            </p:txBody>
          </p:sp>
          <p:sp>
            <p:nvSpPr>
              <p:cNvPr id="42" name="Rectangle 38"/>
              <p:cNvSpPr>
                <a:spLocks noChangeArrowheads="1"/>
              </p:cNvSpPr>
              <p:nvPr/>
            </p:nvSpPr>
            <p:spPr bwMode="auto">
              <a:xfrm rot="18840000">
                <a:off x="3865" y="3039"/>
                <a:ext cx="117" cy="91"/>
              </a:xfrm>
              <a:prstGeom prst="rect">
                <a:avLst/>
              </a:prstGeom>
              <a:solidFill>
                <a:srgbClr val="FF00FF"/>
              </a:solidFill>
              <a:ln w="25400">
                <a:solidFill>
                  <a:srgbClr val="FF00FF"/>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solidFill>
                    <a:srgbClr val="FF00FF"/>
                  </a:solidFill>
                  <a:latin typeface="微软雅黑" panose="020B0503020204020204" pitchFamily="34" charset="-122"/>
                  <a:ea typeface="微软雅黑" panose="020B0503020204020204" pitchFamily="34" charset="-122"/>
                </a:endParaRPr>
              </a:p>
            </p:txBody>
          </p:sp>
          <p:sp>
            <p:nvSpPr>
              <p:cNvPr id="43" name="Rectangle 39"/>
              <p:cNvSpPr>
                <a:spLocks noChangeArrowheads="1"/>
              </p:cNvSpPr>
              <p:nvPr/>
            </p:nvSpPr>
            <p:spPr bwMode="auto">
              <a:xfrm rot="18840000">
                <a:off x="3873" y="2466"/>
                <a:ext cx="91" cy="98"/>
              </a:xfrm>
              <a:prstGeom prst="rect">
                <a:avLst/>
              </a:prstGeom>
              <a:solidFill>
                <a:srgbClr val="FF00FF"/>
              </a:solidFill>
              <a:ln w="28575">
                <a:solidFill>
                  <a:srgbClr val="FF00FF"/>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solidFill>
                    <a:srgbClr val="FF00FF"/>
                  </a:solidFill>
                  <a:latin typeface="微软雅黑" panose="020B0503020204020204" pitchFamily="34" charset="-122"/>
                  <a:ea typeface="微软雅黑" panose="020B0503020204020204" pitchFamily="34" charset="-122"/>
                </a:endParaRPr>
              </a:p>
            </p:txBody>
          </p:sp>
          <p:sp>
            <p:nvSpPr>
              <p:cNvPr id="45" name="Rectangle 41"/>
              <p:cNvSpPr>
                <a:spLocks noChangeArrowheads="1"/>
              </p:cNvSpPr>
              <p:nvPr/>
            </p:nvSpPr>
            <p:spPr bwMode="auto">
              <a:xfrm rot="18840000">
                <a:off x="3277" y="3066"/>
                <a:ext cx="102" cy="101"/>
              </a:xfrm>
              <a:prstGeom prst="rect">
                <a:avLst/>
              </a:prstGeom>
              <a:solidFill>
                <a:srgbClr val="FF00FF"/>
              </a:solidFill>
              <a:ln w="25400">
                <a:solidFill>
                  <a:srgbClr val="FF00FF"/>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solidFill>
                    <a:srgbClr val="FF00FF"/>
                  </a:solidFill>
                  <a:latin typeface="微软雅黑" panose="020B0503020204020204" pitchFamily="34" charset="-122"/>
                  <a:ea typeface="微软雅黑" panose="020B0503020204020204" pitchFamily="34" charset="-122"/>
                </a:endParaRPr>
              </a:p>
            </p:txBody>
          </p:sp>
          <p:sp>
            <p:nvSpPr>
              <p:cNvPr id="46" name="Arc 42"/>
              <p:cNvSpPr/>
              <p:nvPr/>
            </p:nvSpPr>
            <p:spPr bwMode="auto">
              <a:xfrm flipV="1">
                <a:off x="3497" y="2692"/>
                <a:ext cx="390" cy="434"/>
              </a:xfrm>
              <a:custGeom>
                <a:avLst/>
                <a:gdLst>
                  <a:gd name="G0" fmla="+- 3803 0 0"/>
                  <a:gd name="G1" fmla="+- 21600 0 0"/>
                  <a:gd name="G2" fmla="+- 21600 0 0"/>
                  <a:gd name="T0" fmla="*/ 0 w 25403"/>
                  <a:gd name="T1" fmla="*/ 337 h 30101"/>
                  <a:gd name="T2" fmla="*/ 23660 w 25403"/>
                  <a:gd name="T3" fmla="*/ 30101 h 30101"/>
                  <a:gd name="T4" fmla="*/ 3803 w 25403"/>
                  <a:gd name="T5" fmla="*/ 21600 h 30101"/>
                </a:gdLst>
                <a:ahLst/>
                <a:cxnLst>
                  <a:cxn ang="0">
                    <a:pos x="T0" y="T1"/>
                  </a:cxn>
                  <a:cxn ang="0">
                    <a:pos x="T2" y="T3"/>
                  </a:cxn>
                  <a:cxn ang="0">
                    <a:pos x="T4" y="T5"/>
                  </a:cxn>
                </a:cxnLst>
                <a:rect l="0" t="0" r="r" b="b"/>
                <a:pathLst>
                  <a:path w="25403" h="30101" fill="none" extrusionOk="0">
                    <a:moveTo>
                      <a:pt x="0" y="337"/>
                    </a:moveTo>
                    <a:cubicBezTo>
                      <a:pt x="1255" y="112"/>
                      <a:pt x="2527" y="-1"/>
                      <a:pt x="3803" y="0"/>
                    </a:cubicBezTo>
                    <a:cubicBezTo>
                      <a:pt x="15732" y="0"/>
                      <a:pt x="25403" y="9670"/>
                      <a:pt x="25403" y="21600"/>
                    </a:cubicBezTo>
                    <a:cubicBezTo>
                      <a:pt x="25403" y="24522"/>
                      <a:pt x="24809" y="27414"/>
                      <a:pt x="23659" y="30100"/>
                    </a:cubicBezTo>
                  </a:path>
                  <a:path w="25403" h="30101" stroke="0" extrusionOk="0">
                    <a:moveTo>
                      <a:pt x="0" y="337"/>
                    </a:moveTo>
                    <a:cubicBezTo>
                      <a:pt x="1255" y="112"/>
                      <a:pt x="2527" y="-1"/>
                      <a:pt x="3803" y="0"/>
                    </a:cubicBezTo>
                    <a:cubicBezTo>
                      <a:pt x="15732" y="0"/>
                      <a:pt x="25403" y="9670"/>
                      <a:pt x="25403" y="21600"/>
                    </a:cubicBezTo>
                    <a:cubicBezTo>
                      <a:pt x="25403" y="24522"/>
                      <a:pt x="24809" y="27414"/>
                      <a:pt x="23659" y="30100"/>
                    </a:cubicBezTo>
                    <a:lnTo>
                      <a:pt x="3803" y="21600"/>
                    </a:lnTo>
                    <a:close/>
                  </a:path>
                </a:pathLst>
              </a:custGeom>
              <a:noFill/>
              <a:ln w="38100">
                <a:solidFill>
                  <a:srgbClr val="0000CC"/>
                </a:solidFill>
                <a:rou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latin typeface="微软雅黑" panose="020B0503020204020204" pitchFamily="34" charset="-122"/>
                  <a:ea typeface="微软雅黑" panose="020B0503020204020204" pitchFamily="34" charset="-122"/>
                </a:endParaRPr>
              </a:p>
            </p:txBody>
          </p:sp>
          <p:sp>
            <p:nvSpPr>
              <p:cNvPr id="51" name="Text Box 47"/>
              <p:cNvSpPr txBox="1">
                <a:spLocks noChangeArrowheads="1"/>
              </p:cNvSpPr>
              <p:nvPr/>
            </p:nvSpPr>
            <p:spPr bwMode="auto">
              <a:xfrm>
                <a:off x="3305" y="3530"/>
                <a:ext cx="671" cy="3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0" lang="zh-CN" altLang="en-US" sz="1400" b="1" dirty="0">
                    <a:latin typeface="微软雅黑" panose="020B0503020204020204" pitchFamily="34" charset="-122"/>
                    <a:ea typeface="微软雅黑" panose="020B0503020204020204" pitchFamily="34" charset="-122"/>
                  </a:rPr>
                  <a:t>环形网</a:t>
                </a:r>
                <a:endParaRPr kumimoji="0" lang="zh-CN" altLang="en-US" sz="1400" b="1" dirty="0">
                  <a:latin typeface="微软雅黑" panose="020B0503020204020204" pitchFamily="34" charset="-122"/>
                  <a:ea typeface="微软雅黑" panose="020B0503020204020204" pitchFamily="34" charset="-122"/>
                </a:endParaRPr>
              </a:p>
            </p:txBody>
          </p:sp>
        </p:grpSp>
        <p:pic>
          <p:nvPicPr>
            <p:cNvPr id="91" name="Picture 239" descr="jisuanji"/>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5217807" y="2645032"/>
              <a:ext cx="407130" cy="407130"/>
            </a:xfrm>
            <a:prstGeom prst="rect">
              <a:avLst/>
            </a:prstGeom>
            <a:noFill/>
            <a:extLst>
              <a:ext uri="{909E8E84-426E-40DD-AFC4-6F175D3DCCD1}">
                <a14:hiddenFill xmlns:a14="http://schemas.microsoft.com/office/drawing/2010/main">
                  <a:solidFill>
                    <a:srgbClr val="FFFFFF"/>
                  </a:solidFill>
                </a14:hiddenFill>
              </a:ext>
            </a:extLst>
          </p:spPr>
        </p:pic>
        <p:pic>
          <p:nvPicPr>
            <p:cNvPr id="92" name="Picture 239" descr="jisuanji"/>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921663" y="2645032"/>
              <a:ext cx="407130" cy="407130"/>
            </a:xfrm>
            <a:prstGeom prst="rect">
              <a:avLst/>
            </a:prstGeom>
            <a:noFill/>
            <a:extLst>
              <a:ext uri="{909E8E84-426E-40DD-AFC4-6F175D3DCCD1}">
                <a14:hiddenFill xmlns:a14="http://schemas.microsoft.com/office/drawing/2010/main">
                  <a:solidFill>
                    <a:srgbClr val="FFFFFF"/>
                  </a:solidFill>
                </a14:hiddenFill>
              </a:ext>
            </a:extLst>
          </p:spPr>
        </p:pic>
        <p:pic>
          <p:nvPicPr>
            <p:cNvPr id="93" name="Picture 239" descr="jisuanji"/>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5217807" y="3663432"/>
              <a:ext cx="407130" cy="407130"/>
            </a:xfrm>
            <a:prstGeom prst="rect">
              <a:avLst/>
            </a:prstGeom>
            <a:noFill/>
            <a:extLst>
              <a:ext uri="{909E8E84-426E-40DD-AFC4-6F175D3DCCD1}">
                <a14:hiddenFill xmlns:a14="http://schemas.microsoft.com/office/drawing/2010/main">
                  <a:solidFill>
                    <a:srgbClr val="FFFFFF"/>
                  </a:solidFill>
                </a14:hiddenFill>
              </a:ext>
            </a:extLst>
          </p:spPr>
        </p:pic>
        <p:pic>
          <p:nvPicPr>
            <p:cNvPr id="94" name="Picture 239" descr="jisuanji"/>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921663" y="3663432"/>
              <a:ext cx="407130" cy="40713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7" name="组合 96"/>
          <p:cNvGrpSpPr/>
          <p:nvPr/>
        </p:nvGrpSpPr>
        <p:grpSpPr>
          <a:xfrm>
            <a:off x="1112796" y="1228016"/>
            <a:ext cx="2441654" cy="1754795"/>
            <a:chOff x="1736207" y="1159022"/>
            <a:chExt cx="2441654" cy="1754795"/>
          </a:xfrm>
        </p:grpSpPr>
        <p:grpSp>
          <p:nvGrpSpPr>
            <p:cNvPr id="52" name="组合 51"/>
            <p:cNvGrpSpPr/>
            <p:nvPr/>
          </p:nvGrpSpPr>
          <p:grpSpPr>
            <a:xfrm>
              <a:off x="2015876" y="1458000"/>
              <a:ext cx="2161985" cy="1455817"/>
              <a:chOff x="1582171" y="1733019"/>
              <a:chExt cx="3448285" cy="2321974"/>
            </a:xfrm>
          </p:grpSpPr>
          <p:sp>
            <p:nvSpPr>
              <p:cNvPr id="53" name="Line 18"/>
              <p:cNvSpPr>
                <a:spLocks noChangeShapeType="1"/>
              </p:cNvSpPr>
              <p:nvPr/>
            </p:nvSpPr>
            <p:spPr bwMode="auto">
              <a:xfrm flipH="1" flipV="1">
                <a:off x="1582171" y="1822681"/>
                <a:ext cx="811855" cy="543438"/>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latin typeface="微软雅黑" panose="020B0503020204020204" pitchFamily="34" charset="-122"/>
                  <a:ea typeface="微软雅黑" panose="020B0503020204020204" pitchFamily="34" charset="-122"/>
                </a:endParaRPr>
              </a:p>
            </p:txBody>
          </p:sp>
          <p:sp>
            <p:nvSpPr>
              <p:cNvPr id="54" name="Line 19"/>
              <p:cNvSpPr>
                <a:spLocks noChangeShapeType="1"/>
              </p:cNvSpPr>
              <p:nvPr/>
            </p:nvSpPr>
            <p:spPr bwMode="auto">
              <a:xfrm flipV="1">
                <a:off x="2626936" y="1733019"/>
                <a:ext cx="0" cy="633099"/>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latin typeface="微软雅黑" panose="020B0503020204020204" pitchFamily="34" charset="-122"/>
                  <a:ea typeface="微软雅黑" panose="020B0503020204020204" pitchFamily="34" charset="-122"/>
                </a:endParaRPr>
              </a:p>
            </p:txBody>
          </p:sp>
          <p:sp>
            <p:nvSpPr>
              <p:cNvPr id="55" name="Line 20"/>
              <p:cNvSpPr>
                <a:spLocks noChangeShapeType="1"/>
              </p:cNvSpPr>
              <p:nvPr/>
            </p:nvSpPr>
            <p:spPr bwMode="auto">
              <a:xfrm flipH="1">
                <a:off x="1697961" y="2637291"/>
                <a:ext cx="648153" cy="434094"/>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latin typeface="微软雅黑" panose="020B0503020204020204" pitchFamily="34" charset="-122"/>
                  <a:ea typeface="微软雅黑" panose="020B0503020204020204" pitchFamily="34" charset="-122"/>
                </a:endParaRPr>
              </a:p>
            </p:txBody>
          </p:sp>
          <p:sp>
            <p:nvSpPr>
              <p:cNvPr id="56" name="Line 21"/>
              <p:cNvSpPr>
                <a:spLocks noChangeShapeType="1"/>
              </p:cNvSpPr>
              <p:nvPr/>
            </p:nvSpPr>
            <p:spPr bwMode="auto">
              <a:xfrm>
                <a:off x="2626936" y="2637291"/>
                <a:ext cx="1023470" cy="601390"/>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latin typeface="微软雅黑" panose="020B0503020204020204" pitchFamily="34" charset="-122"/>
                  <a:ea typeface="微软雅黑" panose="020B0503020204020204" pitchFamily="34" charset="-122"/>
                </a:endParaRPr>
              </a:p>
            </p:txBody>
          </p:sp>
          <p:sp>
            <p:nvSpPr>
              <p:cNvPr id="57" name="Line 22"/>
              <p:cNvSpPr>
                <a:spLocks noChangeShapeType="1"/>
              </p:cNvSpPr>
              <p:nvPr/>
            </p:nvSpPr>
            <p:spPr bwMode="auto">
              <a:xfrm flipV="1">
                <a:off x="2742725" y="2004191"/>
                <a:ext cx="811855" cy="452682"/>
              </a:xfrm>
              <a:prstGeom prst="line">
                <a:avLst/>
              </a:prstGeom>
              <a:noFill/>
              <a:ln w="381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latin typeface="微软雅黑" panose="020B0503020204020204" pitchFamily="34" charset="-122"/>
                  <a:ea typeface="微软雅黑" panose="020B0503020204020204" pitchFamily="34" charset="-122"/>
                </a:endParaRPr>
              </a:p>
            </p:txBody>
          </p:sp>
          <p:sp>
            <p:nvSpPr>
              <p:cNvPr id="58" name="Rectangle 23"/>
              <p:cNvSpPr>
                <a:spLocks noChangeArrowheads="1"/>
              </p:cNvSpPr>
              <p:nvPr/>
            </p:nvSpPr>
            <p:spPr bwMode="auto">
              <a:xfrm>
                <a:off x="2278237" y="2275364"/>
                <a:ext cx="560313" cy="437374"/>
              </a:xfrm>
              <a:prstGeom prst="rect">
                <a:avLst/>
              </a:prstGeom>
              <a:solidFill>
                <a:srgbClr val="00FFFF"/>
              </a:solidFill>
              <a:ln w="19050">
                <a:solidFill>
                  <a:schemeClr val="tx1"/>
                </a:solidFill>
                <a:miter lim="800000"/>
              </a:ln>
              <a:effectLst/>
            </p:spPr>
            <p:txBody>
              <a:bodyPr wrap="none" anchor="ctr"/>
              <a:lstStyle/>
              <a:p>
                <a:endParaRPr lang="zh-CN" altLang="en-US" sz="1600">
                  <a:latin typeface="微软雅黑" panose="020B0503020204020204" pitchFamily="34" charset="-122"/>
                  <a:ea typeface="微软雅黑" panose="020B0503020204020204" pitchFamily="34" charset="-122"/>
                </a:endParaRPr>
              </a:p>
            </p:txBody>
          </p:sp>
          <p:sp>
            <p:nvSpPr>
              <p:cNvPr id="64" name="Text Box 29"/>
              <p:cNvSpPr txBox="1">
                <a:spLocks noChangeArrowheads="1"/>
              </p:cNvSpPr>
              <p:nvPr/>
            </p:nvSpPr>
            <p:spPr bwMode="auto">
              <a:xfrm>
                <a:off x="1994129" y="3564100"/>
                <a:ext cx="1153597" cy="4908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0" lang="zh-CN" altLang="en-US" sz="1400" b="1" dirty="0">
                    <a:latin typeface="微软雅黑" panose="020B0503020204020204" pitchFamily="34" charset="-122"/>
                    <a:ea typeface="微软雅黑" panose="020B0503020204020204" pitchFamily="34" charset="-122"/>
                  </a:rPr>
                  <a:t>星形网</a:t>
                </a:r>
                <a:endParaRPr kumimoji="0" lang="zh-CN" altLang="en-US" sz="1400" b="1" dirty="0">
                  <a:latin typeface="微软雅黑" panose="020B0503020204020204" pitchFamily="34" charset="-122"/>
                  <a:ea typeface="微软雅黑" panose="020B0503020204020204" pitchFamily="34" charset="-122"/>
                </a:endParaRPr>
              </a:p>
            </p:txBody>
          </p:sp>
          <p:sp>
            <p:nvSpPr>
              <p:cNvPr id="65" name="Rectangle 31"/>
              <p:cNvSpPr>
                <a:spLocks noChangeArrowheads="1"/>
              </p:cNvSpPr>
              <p:nvPr/>
            </p:nvSpPr>
            <p:spPr bwMode="auto">
              <a:xfrm>
                <a:off x="3879927" y="2435714"/>
                <a:ext cx="1150529" cy="4868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400" b="1" dirty="0">
                    <a:solidFill>
                      <a:srgbClr val="0000FF"/>
                    </a:solidFill>
                    <a:latin typeface="微软雅黑" panose="020B0503020204020204" pitchFamily="34" charset="-122"/>
                    <a:ea typeface="微软雅黑" panose="020B0503020204020204" pitchFamily="34" charset="-122"/>
                  </a:rPr>
                  <a:t>集线器</a:t>
                </a:r>
                <a:endParaRPr kumimoji="1" lang="zh-CN" altLang="en-US" sz="1400" b="1" dirty="0">
                  <a:solidFill>
                    <a:srgbClr val="0000FF"/>
                  </a:solidFill>
                  <a:latin typeface="微软雅黑" panose="020B0503020204020204" pitchFamily="34" charset="-122"/>
                  <a:ea typeface="微软雅黑" panose="020B0503020204020204" pitchFamily="34" charset="-122"/>
                </a:endParaRPr>
              </a:p>
            </p:txBody>
          </p:sp>
          <p:sp>
            <p:nvSpPr>
              <p:cNvPr id="66" name="Line 64"/>
              <p:cNvSpPr>
                <a:spLocks noChangeShapeType="1"/>
              </p:cNvSpPr>
              <p:nvPr/>
            </p:nvSpPr>
            <p:spPr bwMode="auto">
              <a:xfrm>
                <a:off x="2838550" y="2546142"/>
                <a:ext cx="1107318" cy="131291"/>
              </a:xfrm>
              <a:prstGeom prst="line">
                <a:avLst/>
              </a:prstGeom>
              <a:noFill/>
              <a:ln w="28575">
                <a:solidFill>
                  <a:srgbClr val="0000FF"/>
                </a:solidFill>
                <a:round/>
                <a:headEnd type="triangl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latin typeface="微软雅黑" panose="020B0503020204020204" pitchFamily="34" charset="-122"/>
                  <a:ea typeface="微软雅黑" panose="020B0503020204020204" pitchFamily="34" charset="-122"/>
                </a:endParaRPr>
              </a:p>
            </p:txBody>
          </p:sp>
        </p:grpSp>
        <p:pic>
          <p:nvPicPr>
            <p:cNvPr id="83" name="Picture 239" descr="jisuanji"/>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736207" y="1349922"/>
              <a:ext cx="407130" cy="407130"/>
            </a:xfrm>
            <a:prstGeom prst="rect">
              <a:avLst/>
            </a:prstGeom>
            <a:noFill/>
            <a:extLst>
              <a:ext uri="{909E8E84-426E-40DD-AFC4-6F175D3DCCD1}">
                <a14:hiddenFill xmlns:a14="http://schemas.microsoft.com/office/drawing/2010/main">
                  <a:solidFill>
                    <a:srgbClr val="FFFFFF"/>
                  </a:solidFill>
                </a14:hiddenFill>
              </a:ext>
            </a:extLst>
          </p:spPr>
        </p:pic>
        <p:pic>
          <p:nvPicPr>
            <p:cNvPr id="84" name="Picture 239" descr="jisuanji"/>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736207" y="2220854"/>
              <a:ext cx="407130" cy="407130"/>
            </a:xfrm>
            <a:prstGeom prst="rect">
              <a:avLst/>
            </a:prstGeom>
            <a:noFill/>
            <a:extLst>
              <a:ext uri="{909E8E84-426E-40DD-AFC4-6F175D3DCCD1}">
                <a14:hiddenFill xmlns:a14="http://schemas.microsoft.com/office/drawing/2010/main">
                  <a:solidFill>
                    <a:srgbClr val="FFFFFF"/>
                  </a:solidFill>
                </a14:hiddenFill>
              </a:ext>
            </a:extLst>
          </p:spPr>
        </p:pic>
        <p:pic>
          <p:nvPicPr>
            <p:cNvPr id="86" name="Picture 239" descr="jisuanji"/>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131840" y="1349922"/>
              <a:ext cx="407130" cy="407130"/>
            </a:xfrm>
            <a:prstGeom prst="rect">
              <a:avLst/>
            </a:prstGeom>
            <a:noFill/>
            <a:extLst>
              <a:ext uri="{909E8E84-426E-40DD-AFC4-6F175D3DCCD1}">
                <a14:hiddenFill xmlns:a14="http://schemas.microsoft.com/office/drawing/2010/main">
                  <a:solidFill>
                    <a:srgbClr val="FFFFFF"/>
                  </a:solidFill>
                </a14:hiddenFill>
              </a:ext>
            </a:extLst>
          </p:spPr>
        </p:pic>
        <p:pic>
          <p:nvPicPr>
            <p:cNvPr id="87" name="Picture 239" descr="jisuanji"/>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131840" y="2220854"/>
              <a:ext cx="407130" cy="407130"/>
            </a:xfrm>
            <a:prstGeom prst="rect">
              <a:avLst/>
            </a:prstGeom>
            <a:noFill/>
            <a:extLst>
              <a:ext uri="{909E8E84-426E-40DD-AFC4-6F175D3DCCD1}">
                <a14:hiddenFill xmlns:a14="http://schemas.microsoft.com/office/drawing/2010/main">
                  <a:solidFill>
                    <a:srgbClr val="FFFFFF"/>
                  </a:solidFill>
                </a14:hiddenFill>
              </a:ext>
            </a:extLst>
          </p:spPr>
        </p:pic>
        <p:pic>
          <p:nvPicPr>
            <p:cNvPr id="96" name="Picture 239" descr="jisuanji"/>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2465480" y="1159022"/>
              <a:ext cx="407130" cy="407130"/>
            </a:xfrm>
            <a:prstGeom prst="rect">
              <a:avLst/>
            </a:prstGeom>
            <a:noFill/>
            <a:extLst>
              <a:ext uri="{909E8E84-426E-40DD-AFC4-6F175D3DCCD1}">
                <a14:hiddenFill xmlns:a14="http://schemas.microsoft.com/office/drawing/2010/main">
                  <a:solidFill>
                    <a:srgbClr val="FFFFFF"/>
                  </a:solidFill>
                </a14:hiddenFill>
              </a:ext>
            </a:extLst>
          </p:spPr>
        </p:pic>
      </p:grpSp>
      <p:sp>
        <p:nvSpPr>
          <p:cNvPr id="3" name="文本框 2"/>
          <p:cNvSpPr txBox="1"/>
          <p:nvPr/>
        </p:nvSpPr>
        <p:spPr>
          <a:xfrm>
            <a:off x="6283960" y="2707640"/>
            <a:ext cx="2259330" cy="829945"/>
          </a:xfrm>
          <a:prstGeom prst="rect">
            <a:avLst/>
          </a:prstGeom>
          <a:noFill/>
        </p:spPr>
        <p:txBody>
          <a:bodyPr wrap="square" rtlCol="0">
            <a:spAutoFit/>
          </a:bodyPr>
          <a:p>
            <a:r>
              <a:rPr lang="zh-CN" altLang="en-US" sz="12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最常用的以太网速率：</a:t>
            </a:r>
            <a:endParaRPr lang="zh-CN" altLang="en-US" sz="12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a:p>
            <a:r>
              <a:rPr lang="en-US" altLang="zh-CN" sz="12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1Gbit/s:</a:t>
            </a:r>
            <a:r>
              <a:rPr lang="zh-CN" altLang="en-US" sz="12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家庭或中小企业；</a:t>
            </a:r>
            <a:endParaRPr lang="zh-CN" altLang="en-US" sz="12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a:p>
            <a:r>
              <a:rPr lang="en-US" altLang="zh-CN" sz="12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10Gbit/s:</a:t>
            </a:r>
            <a:r>
              <a:rPr lang="zh-CN" altLang="en-US" sz="12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数据中心；</a:t>
            </a:r>
            <a:endParaRPr lang="zh-CN" altLang="en-US" sz="12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a:p>
            <a:r>
              <a:rPr lang="en-US" altLang="zh-CN" sz="12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100Gbit/s:</a:t>
            </a:r>
            <a:r>
              <a:rPr lang="zh-CN" altLang="en-US" sz="12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长距离传输。</a:t>
            </a:r>
            <a:endParaRPr lang="zh-CN" altLang="en-US" sz="1200"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Tm="2000"/>
    </mc:Choice>
    <mc:Fallback>
      <p:transition spd="slow" advTm="2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utoShape 5"/>
          <p:cNvSpPr>
            <a:spLocks noChangeArrowheads="1"/>
          </p:cNvSpPr>
          <p:nvPr/>
        </p:nvSpPr>
        <p:spPr bwMode="auto">
          <a:xfrm>
            <a:off x="502921" y="614574"/>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 name="Rectangle 6"/>
          <p:cNvSpPr>
            <a:spLocks noChangeArrowheads="1"/>
          </p:cNvSpPr>
          <p:nvPr/>
        </p:nvSpPr>
        <p:spPr bwMode="auto">
          <a:xfrm>
            <a:off x="3577057" y="591484"/>
            <a:ext cx="198002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smtClean="0">
                <a:solidFill>
                  <a:schemeClr val="bg1"/>
                </a:solidFill>
                <a:latin typeface="微软雅黑" panose="020B0503020204020204" pitchFamily="34" charset="-122"/>
                <a:ea typeface="微软雅黑" panose="020B0503020204020204" pitchFamily="34" charset="-122"/>
              </a:rPr>
              <a:t>局域网传输媒体</a:t>
            </a:r>
            <a:endParaRPr lang="fr-FR" altLang="zh-CN" sz="2000" b="1" dirty="0">
              <a:solidFill>
                <a:schemeClr val="bg1"/>
              </a:solidFill>
              <a:latin typeface="微软雅黑" panose="020B0503020204020204" pitchFamily="34" charset="-122"/>
              <a:ea typeface="微软雅黑" panose="020B0503020204020204" pitchFamily="34" charset="-122"/>
            </a:endParaRPr>
          </a:p>
        </p:txBody>
      </p:sp>
      <p:sp>
        <p:nvSpPr>
          <p:cNvPr id="8" name="圆角矩形 7"/>
          <p:cNvSpPr/>
          <p:nvPr/>
        </p:nvSpPr>
        <p:spPr>
          <a:xfrm>
            <a:off x="502922" y="1056546"/>
            <a:ext cx="8129014" cy="3236976"/>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anose="020B0503020204020204" pitchFamily="34" charset="-122"/>
              <a:ea typeface="微软雅黑" panose="020B0503020204020204" pitchFamily="34" charset="-122"/>
            </a:endParaRPr>
          </a:p>
        </p:txBody>
      </p:sp>
      <p:pic>
        <p:nvPicPr>
          <p:cNvPr id="62" name="Picture 216" descr="天线"/>
          <p:cNvPicPr>
            <a:picLocks noChangeAspect="1" noChangeArrowheads="1"/>
          </p:cNvPicPr>
          <p:nvPr/>
        </p:nvPicPr>
        <p:blipFill>
          <a:blip r:embed="rId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659023" y="1584958"/>
            <a:ext cx="1202717" cy="1959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图片 19" descr="UTP.jpg"/>
          <p:cNvPicPr>
            <a:picLocks noChangeAspect="1"/>
          </p:cNvPicPr>
          <p:nvPr/>
        </p:nvPicPr>
        <p:blipFill>
          <a:blip r:embed="rId2" cstate="print"/>
          <a:srcRect l="18561" t="31329" r="43436" b="33200"/>
          <a:stretch>
            <a:fillRect/>
          </a:stretch>
        </p:blipFill>
        <p:spPr bwMode="auto">
          <a:xfrm>
            <a:off x="1025236" y="1337625"/>
            <a:ext cx="2401455" cy="1577370"/>
          </a:xfrm>
          <a:prstGeom prst="rect">
            <a:avLst/>
          </a:prstGeom>
          <a:noFill/>
          <a:ln w="9525">
            <a:noFill/>
            <a:miter lim="800000"/>
            <a:headEnd/>
            <a:tailEnd/>
          </a:ln>
        </p:spPr>
      </p:pic>
      <p:pic>
        <p:nvPicPr>
          <p:cNvPr id="15" name="Picture 4" descr="Fiber Optic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94812" y="2441142"/>
            <a:ext cx="2296089" cy="161491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spd="slow" p14:dur="2000" advTm="2000"/>
    </mc:Choice>
    <mc:Fallback>
      <p:transition spd="slow" advTm="2000"/>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AutoShape 5"/>
          <p:cNvSpPr>
            <a:spLocks noChangeArrowheads="1"/>
          </p:cNvSpPr>
          <p:nvPr/>
        </p:nvSpPr>
        <p:spPr bwMode="auto">
          <a:xfrm>
            <a:off x="502921" y="614574"/>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 name="Rectangle 6"/>
          <p:cNvSpPr>
            <a:spLocks noChangeArrowheads="1"/>
          </p:cNvSpPr>
          <p:nvPr/>
        </p:nvSpPr>
        <p:spPr bwMode="auto">
          <a:xfrm>
            <a:off x="3320578" y="591484"/>
            <a:ext cx="249299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smtClean="0">
                <a:solidFill>
                  <a:schemeClr val="bg1"/>
                </a:solidFill>
                <a:latin typeface="微软雅黑" panose="020B0503020204020204" pitchFamily="34" charset="-122"/>
                <a:ea typeface="微软雅黑" panose="020B0503020204020204" pitchFamily="34" charset="-122"/>
              </a:rPr>
              <a:t>共享信道带来的问题</a:t>
            </a:r>
            <a:endParaRPr lang="fr-FR" altLang="zh-CN" sz="2000" b="1" dirty="0">
              <a:solidFill>
                <a:schemeClr val="bg1"/>
              </a:solidFill>
              <a:latin typeface="微软雅黑" panose="020B0503020204020204" pitchFamily="34" charset="-122"/>
              <a:ea typeface="微软雅黑" panose="020B0503020204020204" pitchFamily="34" charset="-122"/>
            </a:endParaRPr>
          </a:p>
        </p:txBody>
      </p:sp>
      <p:sp>
        <p:nvSpPr>
          <p:cNvPr id="8" name="圆角矩形 7"/>
          <p:cNvSpPr/>
          <p:nvPr/>
        </p:nvSpPr>
        <p:spPr>
          <a:xfrm>
            <a:off x="534452" y="1056546"/>
            <a:ext cx="8129014" cy="2957576"/>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anose="020B0503020204020204" pitchFamily="34" charset="-122"/>
              <a:ea typeface="微软雅黑" panose="020B0503020204020204" pitchFamily="34" charset="-122"/>
            </a:endParaRPr>
          </a:p>
        </p:txBody>
      </p:sp>
      <p:sp>
        <p:nvSpPr>
          <p:cNvPr id="21" name="矩形 20"/>
          <p:cNvSpPr/>
          <p:nvPr/>
        </p:nvSpPr>
        <p:spPr>
          <a:xfrm>
            <a:off x="1742238" y="2465959"/>
            <a:ext cx="5713441" cy="1630045"/>
          </a:xfrm>
          <a:prstGeom prst="rect">
            <a:avLst/>
          </a:prstGeom>
        </p:spPr>
        <p:txBody>
          <a:bodyPr wrap="square">
            <a:spAutoFit/>
          </a:bodyPr>
          <a:lstStyle/>
          <a:p>
            <a:pPr algn="ctr" eaLnBrk="0" hangingPunct="0">
              <a:lnSpc>
                <a:spcPts val="2400"/>
              </a:lnSpc>
              <a:buClr>
                <a:srgbClr val="0070C0"/>
              </a:buClr>
            </a:pPr>
            <a:r>
              <a:rPr lang="zh-CN" altLang="en-US" sz="1600" b="1" dirty="0" smtClean="0">
                <a:latin typeface="微软雅黑" panose="020B0503020204020204" pitchFamily="34" charset="-122"/>
                <a:ea typeface="微软雅黑" panose="020B0503020204020204" pitchFamily="34" charset="-122"/>
              </a:rPr>
              <a:t>共享的广播信道</a:t>
            </a:r>
            <a:endParaRPr lang="en-US" altLang="zh-CN" sz="1600" b="1" dirty="0">
              <a:latin typeface="微软雅黑" panose="020B0503020204020204" pitchFamily="34" charset="-122"/>
              <a:ea typeface="微软雅黑" panose="020B0503020204020204" pitchFamily="34" charset="-122"/>
            </a:endParaRPr>
          </a:p>
          <a:p>
            <a:pPr algn="ctr" eaLnBrk="0" hangingPunct="0">
              <a:lnSpc>
                <a:spcPts val="2400"/>
              </a:lnSpc>
              <a:buClr>
                <a:srgbClr val="0070C0"/>
              </a:buClr>
            </a:pPr>
            <a:endParaRPr lang="en-US" altLang="zh-CN" sz="1400" b="1" dirty="0" smtClean="0">
              <a:solidFill>
                <a:srgbClr val="0000FF"/>
              </a:solidFill>
              <a:latin typeface="微软雅黑" panose="020B0503020204020204" pitchFamily="34" charset="-122"/>
              <a:ea typeface="微软雅黑" panose="020B0503020204020204" pitchFamily="34" charset="-122"/>
            </a:endParaRPr>
          </a:p>
          <a:p>
            <a:pPr eaLnBrk="0" hangingPunct="0">
              <a:lnSpc>
                <a:spcPts val="2400"/>
              </a:lnSpc>
              <a:buClr>
                <a:srgbClr val="0070C0"/>
              </a:buClr>
            </a:pPr>
            <a:r>
              <a:rPr lang="zh-CN" altLang="en-US" b="1" dirty="0" smtClean="0">
                <a:solidFill>
                  <a:srgbClr val="C00000"/>
                </a:solidFill>
                <a:latin typeface="微软雅黑" panose="020B0503020204020204" pitchFamily="34" charset="-122"/>
                <a:ea typeface="微软雅黑" panose="020B0503020204020204" pitchFamily="34" charset="-122"/>
              </a:rPr>
              <a:t>问题：</a:t>
            </a:r>
            <a:r>
              <a:rPr lang="zh-CN" altLang="en-US" b="1" dirty="0">
                <a:latin typeface="微软雅黑" panose="020B0503020204020204" pitchFamily="34" charset="-122"/>
                <a:ea typeface="微软雅黑" panose="020B0503020204020204" pitchFamily="34" charset="-122"/>
              </a:rPr>
              <a:t>若多</a:t>
            </a:r>
            <a:r>
              <a:rPr lang="zh-CN" altLang="en-US" b="1" dirty="0" smtClean="0">
                <a:latin typeface="微软雅黑" panose="020B0503020204020204" pitchFamily="34" charset="-122"/>
                <a:ea typeface="微软雅黑" panose="020B0503020204020204" pitchFamily="34" charset="-122"/>
              </a:rPr>
              <a:t>个</a:t>
            </a:r>
            <a:r>
              <a:rPr lang="zh-CN" altLang="en-US" b="1" dirty="0">
                <a:latin typeface="微软雅黑" panose="020B0503020204020204" pitchFamily="34" charset="-122"/>
                <a:ea typeface="微软雅黑" panose="020B0503020204020204" pitchFamily="34" charset="-122"/>
              </a:rPr>
              <a:t>设备在共享的广播信道上</a:t>
            </a:r>
            <a:r>
              <a:rPr lang="zh-CN" altLang="en-US" b="1" dirty="0">
                <a:solidFill>
                  <a:srgbClr val="0000FF"/>
                </a:solidFill>
                <a:latin typeface="微软雅黑" panose="020B0503020204020204" pitchFamily="34" charset="-122"/>
                <a:ea typeface="微软雅黑" panose="020B0503020204020204" pitchFamily="34" charset="-122"/>
              </a:rPr>
              <a:t>同时发送</a:t>
            </a:r>
            <a:r>
              <a:rPr lang="zh-CN" altLang="en-US" b="1" dirty="0">
                <a:latin typeface="微软雅黑" panose="020B0503020204020204" pitchFamily="34" charset="-122"/>
                <a:ea typeface="微软雅黑" panose="020B0503020204020204" pitchFamily="34" charset="-122"/>
              </a:rPr>
              <a:t>数据，则会造成彼此干扰，导致发送失败</a:t>
            </a:r>
            <a:r>
              <a:rPr lang="zh-CN" altLang="en-US" b="1" dirty="0" smtClean="0">
                <a:latin typeface="微软雅黑" panose="020B0503020204020204" pitchFamily="34" charset="-122"/>
                <a:ea typeface="微软雅黑" panose="020B0503020204020204" pitchFamily="34" charset="-122"/>
              </a:rPr>
              <a:t>。（</a:t>
            </a:r>
            <a:r>
              <a:rPr lang="zh-CN" altLang="en-US" b="1" dirty="0" smtClean="0">
                <a:solidFill>
                  <a:srgbClr val="FF0000"/>
                </a:solidFill>
                <a:latin typeface="微软雅黑" panose="020B0503020204020204" pitchFamily="34" charset="-122"/>
                <a:ea typeface="微软雅黑" panose="020B0503020204020204" pitchFamily="34" charset="-122"/>
              </a:rPr>
              <a:t>信道使用权分配问题</a:t>
            </a:r>
            <a:r>
              <a:rPr lang="zh-CN" altLang="en-US" b="1" dirty="0" smtClean="0">
                <a:latin typeface="微软雅黑" panose="020B0503020204020204" pitchFamily="34" charset="-122"/>
                <a:ea typeface="微软雅黑" panose="020B0503020204020204" pitchFamily="34" charset="-122"/>
              </a:rPr>
              <a:t>）</a:t>
            </a:r>
            <a:endParaRPr lang="zh-CN" altLang="en-US" b="1" dirty="0">
              <a:latin typeface="微软雅黑" panose="020B0503020204020204" pitchFamily="34" charset="-122"/>
              <a:ea typeface="微软雅黑" panose="020B0503020204020204" pitchFamily="34" charset="-122"/>
            </a:endParaRPr>
          </a:p>
        </p:txBody>
      </p:sp>
      <p:grpSp>
        <p:nvGrpSpPr>
          <p:cNvPr id="43" name="组合 42"/>
          <p:cNvGrpSpPr/>
          <p:nvPr/>
        </p:nvGrpSpPr>
        <p:grpSpPr>
          <a:xfrm>
            <a:off x="3171413" y="1214327"/>
            <a:ext cx="2811270" cy="1114568"/>
            <a:chOff x="4981610" y="1448932"/>
            <a:chExt cx="2811270" cy="1114568"/>
          </a:xfrm>
          <a:solidFill>
            <a:srgbClr val="CC00CC"/>
          </a:solidFill>
        </p:grpSpPr>
        <p:sp>
          <p:nvSpPr>
            <p:cNvPr id="44" name="Line 7"/>
            <p:cNvSpPr>
              <a:spLocks noChangeShapeType="1"/>
            </p:cNvSpPr>
            <p:nvPr/>
          </p:nvSpPr>
          <p:spPr bwMode="auto">
            <a:xfrm>
              <a:off x="4981610" y="1977395"/>
              <a:ext cx="2811270" cy="0"/>
            </a:xfrm>
            <a:prstGeom prst="line">
              <a:avLst/>
            </a:prstGeom>
            <a:grpFill/>
            <a:ln w="57150">
              <a:solidFill>
                <a:srgbClr val="000000"/>
              </a:solidFill>
              <a:round/>
            </a:ln>
          </p:spPr>
          <p:txBody>
            <a:bodyPr/>
            <a:lstStyle/>
            <a:p>
              <a:endParaRPr lang="zh-CN" altLang="en-US"/>
            </a:p>
          </p:txBody>
        </p:sp>
        <p:sp>
          <p:nvSpPr>
            <p:cNvPr id="45" name="Line 12"/>
            <p:cNvSpPr>
              <a:spLocks noChangeShapeType="1"/>
            </p:cNvSpPr>
            <p:nvPr/>
          </p:nvSpPr>
          <p:spPr bwMode="auto">
            <a:xfrm>
              <a:off x="5862852" y="1680532"/>
              <a:ext cx="0" cy="304800"/>
            </a:xfrm>
            <a:prstGeom prst="line">
              <a:avLst/>
            </a:prstGeom>
            <a:grpFill/>
            <a:ln w="285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6" name="Line 13"/>
            <p:cNvSpPr>
              <a:spLocks noChangeShapeType="1"/>
            </p:cNvSpPr>
            <p:nvPr/>
          </p:nvSpPr>
          <p:spPr bwMode="auto">
            <a:xfrm>
              <a:off x="7005852" y="1680532"/>
              <a:ext cx="0" cy="304800"/>
            </a:xfrm>
            <a:prstGeom prst="line">
              <a:avLst/>
            </a:prstGeom>
            <a:grpFill/>
            <a:ln w="285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7" name="Line 14"/>
            <p:cNvSpPr>
              <a:spLocks noChangeShapeType="1"/>
            </p:cNvSpPr>
            <p:nvPr/>
          </p:nvSpPr>
          <p:spPr bwMode="auto">
            <a:xfrm>
              <a:off x="6397380" y="2013040"/>
              <a:ext cx="0" cy="304800"/>
            </a:xfrm>
            <a:prstGeom prst="line">
              <a:avLst/>
            </a:prstGeom>
            <a:grpFill/>
            <a:ln w="285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8" name="Line 15"/>
            <p:cNvSpPr>
              <a:spLocks noChangeShapeType="1"/>
            </p:cNvSpPr>
            <p:nvPr/>
          </p:nvSpPr>
          <p:spPr bwMode="auto">
            <a:xfrm>
              <a:off x="7311780" y="1994568"/>
              <a:ext cx="0" cy="304800"/>
            </a:xfrm>
            <a:prstGeom prst="line">
              <a:avLst/>
            </a:prstGeom>
            <a:grpFill/>
            <a:ln w="285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9" name="Line 16"/>
            <p:cNvSpPr>
              <a:spLocks noChangeShapeType="1"/>
            </p:cNvSpPr>
            <p:nvPr/>
          </p:nvSpPr>
          <p:spPr bwMode="auto">
            <a:xfrm>
              <a:off x="5510292" y="1994568"/>
              <a:ext cx="0" cy="304800"/>
            </a:xfrm>
            <a:prstGeom prst="line">
              <a:avLst/>
            </a:prstGeom>
            <a:grpFill/>
            <a:ln w="285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0" name="椭圆 49"/>
            <p:cNvSpPr/>
            <p:nvPr/>
          </p:nvSpPr>
          <p:spPr>
            <a:xfrm>
              <a:off x="5712342" y="1448932"/>
              <a:ext cx="300252" cy="300252"/>
            </a:xfrm>
            <a:prstGeom prst="ellipse">
              <a:avLst/>
            </a:prstGeom>
            <a:solidFill>
              <a:srgbClr val="CC66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a:off x="6842078" y="1448932"/>
              <a:ext cx="300252" cy="300252"/>
            </a:xfrm>
            <a:prstGeom prst="ellipse">
              <a:avLst/>
            </a:prstGeom>
            <a:solidFill>
              <a:srgbClr val="CC66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a:off x="5357496" y="2244776"/>
              <a:ext cx="300252" cy="300252"/>
            </a:xfrm>
            <a:prstGeom prst="ellipse">
              <a:avLst/>
            </a:prstGeom>
            <a:solidFill>
              <a:srgbClr val="CC66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p:cNvSpPr/>
            <p:nvPr/>
          </p:nvSpPr>
          <p:spPr>
            <a:xfrm>
              <a:off x="6241568" y="2263248"/>
              <a:ext cx="300252" cy="300252"/>
            </a:xfrm>
            <a:prstGeom prst="ellipse">
              <a:avLst/>
            </a:prstGeom>
            <a:solidFill>
              <a:srgbClr val="CC66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p:cNvSpPr/>
            <p:nvPr/>
          </p:nvSpPr>
          <p:spPr>
            <a:xfrm>
              <a:off x="7161654" y="2244776"/>
              <a:ext cx="300252" cy="300252"/>
            </a:xfrm>
            <a:prstGeom prst="ellipse">
              <a:avLst/>
            </a:prstGeom>
            <a:solidFill>
              <a:srgbClr val="CC66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5" name="组合 54"/>
          <p:cNvGrpSpPr/>
          <p:nvPr/>
        </p:nvGrpSpPr>
        <p:grpSpPr>
          <a:xfrm>
            <a:off x="4908417" y="1555886"/>
            <a:ext cx="400271" cy="332403"/>
            <a:chOff x="6811108" y="1790491"/>
            <a:chExt cx="400271" cy="332403"/>
          </a:xfrm>
        </p:grpSpPr>
        <p:cxnSp>
          <p:nvCxnSpPr>
            <p:cNvPr id="56" name="直接箭头连接符 55"/>
            <p:cNvCxnSpPr/>
            <p:nvPr/>
          </p:nvCxnSpPr>
          <p:spPr>
            <a:xfrm flipH="1">
              <a:off x="6811108" y="2122894"/>
              <a:ext cx="400271" cy="0"/>
            </a:xfrm>
            <a:prstGeom prst="straightConnector1">
              <a:avLst/>
            </a:prstGeom>
            <a:ln w="12700">
              <a:solidFill>
                <a:srgbClr val="0000FF"/>
              </a:solidFill>
              <a:prstDash val="dash"/>
              <a:headEnd type="none" w="med" len="med"/>
              <a:tailEnd type="stealth" w="med" len="lg"/>
            </a:ln>
          </p:spPr>
          <p:style>
            <a:lnRef idx="1">
              <a:schemeClr val="accent1"/>
            </a:lnRef>
            <a:fillRef idx="0">
              <a:schemeClr val="accent1"/>
            </a:fillRef>
            <a:effectRef idx="0">
              <a:schemeClr val="accent1"/>
            </a:effectRef>
            <a:fontRef idx="minor">
              <a:schemeClr val="tx1"/>
            </a:fontRef>
          </p:style>
        </p:cxnSp>
        <p:cxnSp>
          <p:nvCxnSpPr>
            <p:cNvPr id="57" name="直接箭头连接符 56"/>
            <p:cNvCxnSpPr/>
            <p:nvPr/>
          </p:nvCxnSpPr>
          <p:spPr>
            <a:xfrm>
              <a:off x="7205364" y="1790491"/>
              <a:ext cx="0" cy="332403"/>
            </a:xfrm>
            <a:prstGeom prst="straightConnector1">
              <a:avLst/>
            </a:prstGeom>
            <a:ln w="12700">
              <a:solidFill>
                <a:srgbClr val="0000FF"/>
              </a:solidFill>
              <a:prstDash val="dash"/>
              <a:headEnd type="none" w="med" len="lg"/>
              <a:tailEnd type="stealth" w="med" len="lg"/>
            </a:ln>
          </p:spPr>
          <p:style>
            <a:lnRef idx="1">
              <a:schemeClr val="accent1"/>
            </a:lnRef>
            <a:fillRef idx="0">
              <a:schemeClr val="accent1"/>
            </a:fillRef>
            <a:effectRef idx="0">
              <a:schemeClr val="accent1"/>
            </a:effectRef>
            <a:fontRef idx="minor">
              <a:schemeClr val="tx1"/>
            </a:fontRef>
          </p:style>
        </p:cxnSp>
      </p:grpSp>
      <p:grpSp>
        <p:nvGrpSpPr>
          <p:cNvPr id="58" name="组合 57"/>
          <p:cNvGrpSpPr/>
          <p:nvPr/>
        </p:nvGrpSpPr>
        <p:grpSpPr>
          <a:xfrm>
            <a:off x="3847551" y="1514579"/>
            <a:ext cx="967081" cy="545210"/>
            <a:chOff x="5750242" y="1749184"/>
            <a:chExt cx="967081" cy="545210"/>
          </a:xfrm>
        </p:grpSpPr>
        <p:cxnSp>
          <p:nvCxnSpPr>
            <p:cNvPr id="59" name="直接箭头连接符 58"/>
            <p:cNvCxnSpPr/>
            <p:nvPr/>
          </p:nvCxnSpPr>
          <p:spPr>
            <a:xfrm>
              <a:off x="5750242" y="2115597"/>
              <a:ext cx="967081" cy="0"/>
            </a:xfrm>
            <a:prstGeom prst="straightConnector1">
              <a:avLst/>
            </a:prstGeom>
            <a:ln w="12700">
              <a:solidFill>
                <a:srgbClr val="0000FF"/>
              </a:solidFill>
              <a:prstDash val="dash"/>
              <a:headEnd type="none" w="med" len="med"/>
              <a:tailEnd type="stealth" w="med" len="lg"/>
            </a:ln>
          </p:spPr>
          <p:style>
            <a:lnRef idx="1">
              <a:schemeClr val="accent1"/>
            </a:lnRef>
            <a:fillRef idx="0">
              <a:schemeClr val="accent1"/>
            </a:fillRef>
            <a:effectRef idx="0">
              <a:schemeClr val="accent1"/>
            </a:effectRef>
            <a:fontRef idx="minor">
              <a:schemeClr val="tx1"/>
            </a:fontRef>
          </p:style>
        </p:cxnSp>
        <p:cxnSp>
          <p:nvCxnSpPr>
            <p:cNvPr id="60" name="直接箭头连接符 59"/>
            <p:cNvCxnSpPr/>
            <p:nvPr/>
          </p:nvCxnSpPr>
          <p:spPr>
            <a:xfrm flipV="1">
              <a:off x="6058196" y="1749184"/>
              <a:ext cx="0" cy="366413"/>
            </a:xfrm>
            <a:prstGeom prst="straightConnector1">
              <a:avLst/>
            </a:prstGeom>
            <a:ln w="12700">
              <a:solidFill>
                <a:srgbClr val="0000FF"/>
              </a:solidFill>
              <a:prstDash val="dash"/>
              <a:headEnd type="none" w="med" len="med"/>
              <a:tailEnd type="stealth" w="med" len="lg"/>
            </a:ln>
          </p:spPr>
          <p:style>
            <a:lnRef idx="1">
              <a:schemeClr val="accent1"/>
            </a:lnRef>
            <a:fillRef idx="0">
              <a:schemeClr val="accent1"/>
            </a:fillRef>
            <a:effectRef idx="0">
              <a:schemeClr val="accent1"/>
            </a:effectRef>
            <a:fontRef idx="minor">
              <a:schemeClr val="tx1"/>
            </a:fontRef>
          </p:style>
        </p:cxnSp>
        <p:cxnSp>
          <p:nvCxnSpPr>
            <p:cNvPr id="61" name="直接箭头连接符 60"/>
            <p:cNvCxnSpPr/>
            <p:nvPr/>
          </p:nvCxnSpPr>
          <p:spPr>
            <a:xfrm>
              <a:off x="6334062" y="2130650"/>
              <a:ext cx="0" cy="163744"/>
            </a:xfrm>
            <a:prstGeom prst="straightConnector1">
              <a:avLst/>
            </a:prstGeom>
            <a:ln w="12700">
              <a:solidFill>
                <a:srgbClr val="0000FF"/>
              </a:solidFill>
              <a:prstDash val="dash"/>
              <a:headEnd type="none" w="med" len="med"/>
              <a:tailEnd type="stealth" w="med" len="lg"/>
            </a:ln>
          </p:spPr>
          <p:style>
            <a:lnRef idx="1">
              <a:schemeClr val="accent1"/>
            </a:lnRef>
            <a:fillRef idx="0">
              <a:schemeClr val="accent1"/>
            </a:fillRef>
            <a:effectRef idx="0">
              <a:schemeClr val="accent1"/>
            </a:effectRef>
            <a:fontRef idx="minor">
              <a:schemeClr val="tx1"/>
            </a:fontRef>
          </p:style>
        </p:cxnSp>
        <p:cxnSp>
          <p:nvCxnSpPr>
            <p:cNvPr id="62" name="直接箭头连接符 61"/>
            <p:cNvCxnSpPr/>
            <p:nvPr/>
          </p:nvCxnSpPr>
          <p:spPr>
            <a:xfrm>
              <a:off x="5750242" y="2130650"/>
              <a:ext cx="0" cy="163744"/>
            </a:xfrm>
            <a:prstGeom prst="straightConnector1">
              <a:avLst/>
            </a:prstGeom>
            <a:ln w="12700">
              <a:solidFill>
                <a:srgbClr val="0000FF"/>
              </a:solidFill>
              <a:prstDash val="dash"/>
              <a:headEnd type="stealth" w="med" len="lg"/>
              <a:tailEnd type="none" w="med" len="med"/>
            </a:ln>
          </p:spPr>
          <p:style>
            <a:lnRef idx="1">
              <a:schemeClr val="accent1"/>
            </a:lnRef>
            <a:fillRef idx="0">
              <a:schemeClr val="accent1"/>
            </a:fillRef>
            <a:effectRef idx="0">
              <a:schemeClr val="accent1"/>
            </a:effectRef>
            <a:fontRef idx="minor">
              <a:schemeClr val="tx1"/>
            </a:fontRef>
          </p:style>
        </p:cxnSp>
      </p:grpSp>
      <p:sp>
        <p:nvSpPr>
          <p:cNvPr id="63" name="爆炸形 1 62"/>
          <p:cNvSpPr/>
          <p:nvPr/>
        </p:nvSpPr>
        <p:spPr>
          <a:xfrm>
            <a:off x="4761352" y="1786204"/>
            <a:ext cx="200135" cy="245660"/>
          </a:xfrm>
          <a:prstGeom prst="irregularSeal1">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2000"/>
    </mc:Choice>
    <mc:Fallback>
      <p:transition spd="slow"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repeatCount="indefinite" fill="hold" nodeType="with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wipe(left)">
                                      <p:cBhvr>
                                        <p:cTn id="7" dur="1500"/>
                                        <p:tgtEl>
                                          <p:spTgt spid="58"/>
                                        </p:tgtEl>
                                      </p:cBhvr>
                                    </p:animEffect>
                                  </p:childTnLst>
                                </p:cTn>
                              </p:par>
                              <p:par>
                                <p:cTn id="8" presetID="22" presetClass="entr" presetSubtype="2" repeatCount="indefinite" fill="hold" nodeType="withEffect">
                                  <p:stCondLst>
                                    <p:cond delay="0"/>
                                  </p:stCondLst>
                                  <p:childTnLst>
                                    <p:set>
                                      <p:cBhvr>
                                        <p:cTn id="9" dur="1" fill="hold">
                                          <p:stCondLst>
                                            <p:cond delay="0"/>
                                          </p:stCondLst>
                                        </p:cTn>
                                        <p:tgtEl>
                                          <p:spTgt spid="55"/>
                                        </p:tgtEl>
                                        <p:attrNameLst>
                                          <p:attrName>style.visibility</p:attrName>
                                        </p:attrNameLst>
                                      </p:cBhvr>
                                      <p:to>
                                        <p:strVal val="visible"/>
                                      </p:to>
                                    </p:set>
                                    <p:animEffect transition="in" filter="wipe(right)">
                                      <p:cBhvr>
                                        <p:cTn id="10" dur="1500"/>
                                        <p:tgtEl>
                                          <p:spTgt spid="55"/>
                                        </p:tgtEl>
                                      </p:cBhvr>
                                    </p:animEffect>
                                  </p:childTnLst>
                                </p:cTn>
                              </p:par>
                            </p:childTnLst>
                          </p:cTn>
                        </p:par>
                        <p:par>
                          <p:cTn id="11" fill="hold">
                            <p:stCondLst>
                              <p:cond delay="1500"/>
                            </p:stCondLst>
                            <p:childTnLst>
                              <p:par>
                                <p:cTn id="12" presetID="1" presetClass="entr" presetSubtype="0" fill="hold" grpId="0" nodeType="afterEffect">
                                  <p:stCondLst>
                                    <p:cond delay="0"/>
                                  </p:stCondLst>
                                  <p:childTnLst>
                                    <p:set>
                                      <p:cBhvr>
                                        <p:cTn id="13" dur="1" fill="hold">
                                          <p:stCondLst>
                                            <p:cond delay="0"/>
                                          </p:stCondLst>
                                        </p:cTn>
                                        <p:tgtEl>
                                          <p:spTgt spid="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46"/>
          <p:cNvSpPr>
            <a:spLocks noChangeArrowheads="1"/>
          </p:cNvSpPr>
          <p:nvPr/>
        </p:nvSpPr>
        <p:spPr bwMode="auto">
          <a:xfrm>
            <a:off x="502920" y="930275"/>
            <a:ext cx="8233410" cy="390017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eaLnBrk="0" hangingPunct="0">
              <a:lnSpc>
                <a:spcPts val="3300"/>
              </a:lnSpc>
              <a:buClr>
                <a:srgbClr val="0070C0"/>
              </a:buClr>
              <a:buFont typeface="Wingdings" panose="05000000000000000000" pitchFamily="2" charset="2"/>
              <a:buChar char="l"/>
            </a:pPr>
            <a:r>
              <a:rPr lang="zh-CN" altLang="en-US" sz="2000" b="1" dirty="0">
                <a:solidFill>
                  <a:srgbClr val="0000FF"/>
                </a:solidFill>
                <a:latin typeface="微软雅黑" panose="020B0503020204020204" pitchFamily="34" charset="-122"/>
                <a:ea typeface="微软雅黑" panose="020B0503020204020204" pitchFamily="34" charset="-122"/>
              </a:rPr>
              <a:t>静态划分</a:t>
            </a:r>
            <a:r>
              <a:rPr lang="zh-CN" altLang="en-US" sz="2000" b="1" dirty="0" smtClean="0">
                <a:solidFill>
                  <a:srgbClr val="0000FF"/>
                </a:solidFill>
                <a:latin typeface="微软雅黑" panose="020B0503020204020204" pitchFamily="34" charset="-122"/>
                <a:ea typeface="微软雅黑" panose="020B0503020204020204" pitchFamily="34" charset="-122"/>
              </a:rPr>
              <a:t>信道：（在局域网中使用高性能设备、代价高昂，不适用）</a:t>
            </a:r>
            <a:endParaRPr lang="zh-CN" altLang="en-US" sz="2000" b="1" dirty="0">
              <a:solidFill>
                <a:srgbClr val="0000FF"/>
              </a:solidFill>
              <a:latin typeface="微软雅黑" panose="020B0503020204020204" pitchFamily="34" charset="-122"/>
              <a:ea typeface="微软雅黑" panose="020B0503020204020204" pitchFamily="34" charset="-122"/>
            </a:endParaRPr>
          </a:p>
          <a:p>
            <a:pPr marL="719455" indent="-358775" eaLnBrk="0" hangingPunct="0">
              <a:lnSpc>
                <a:spcPts val="3300"/>
              </a:lnSpc>
              <a:buClr>
                <a:srgbClr val="7030A0"/>
              </a:buClr>
              <a:buFont typeface="+mj-lt"/>
              <a:buAutoNum type="arabicPeriod"/>
            </a:pPr>
            <a:r>
              <a:rPr lang="zh-CN" altLang="en-US" sz="2000" b="1" dirty="0">
                <a:latin typeface="微软雅黑" panose="020B0503020204020204" pitchFamily="34" charset="-122"/>
                <a:ea typeface="微软雅黑" panose="020B0503020204020204" pitchFamily="34" charset="-122"/>
              </a:rPr>
              <a:t>频分复用</a:t>
            </a:r>
            <a:endParaRPr lang="zh-CN" altLang="en-US" sz="2000" b="1" dirty="0">
              <a:latin typeface="微软雅黑" panose="020B0503020204020204" pitchFamily="34" charset="-122"/>
              <a:ea typeface="微软雅黑" panose="020B0503020204020204" pitchFamily="34" charset="-122"/>
            </a:endParaRPr>
          </a:p>
          <a:p>
            <a:pPr marL="719455" indent="-358775" eaLnBrk="0" hangingPunct="0">
              <a:lnSpc>
                <a:spcPts val="3300"/>
              </a:lnSpc>
              <a:buClr>
                <a:srgbClr val="7030A0"/>
              </a:buClr>
              <a:buFont typeface="+mj-lt"/>
              <a:buAutoNum type="arabicPeriod"/>
            </a:pPr>
            <a:r>
              <a:rPr lang="zh-CN" altLang="en-US" sz="2000" b="1" dirty="0">
                <a:latin typeface="微软雅黑" panose="020B0503020204020204" pitchFamily="34" charset="-122"/>
                <a:ea typeface="微软雅黑" panose="020B0503020204020204" pitchFamily="34" charset="-122"/>
              </a:rPr>
              <a:t>时分复用</a:t>
            </a:r>
            <a:endParaRPr lang="zh-CN" altLang="en-US" sz="2000" b="1" dirty="0">
              <a:latin typeface="微软雅黑" panose="020B0503020204020204" pitchFamily="34" charset="-122"/>
              <a:ea typeface="微软雅黑" panose="020B0503020204020204" pitchFamily="34" charset="-122"/>
            </a:endParaRPr>
          </a:p>
          <a:p>
            <a:pPr marL="719455" indent="-358775" eaLnBrk="0" hangingPunct="0">
              <a:lnSpc>
                <a:spcPts val="3300"/>
              </a:lnSpc>
              <a:buClr>
                <a:srgbClr val="7030A0"/>
              </a:buClr>
              <a:buFont typeface="+mj-lt"/>
              <a:buAutoNum type="arabicPeriod"/>
            </a:pPr>
            <a:r>
              <a:rPr lang="zh-CN" altLang="en-US" sz="2000" b="1" dirty="0">
                <a:latin typeface="微软雅黑" panose="020B0503020204020204" pitchFamily="34" charset="-122"/>
                <a:ea typeface="微软雅黑" panose="020B0503020204020204" pitchFamily="34" charset="-122"/>
              </a:rPr>
              <a:t>波分复用</a:t>
            </a:r>
            <a:endParaRPr lang="zh-CN" altLang="en-US" sz="2000" b="1" dirty="0">
              <a:latin typeface="微软雅黑" panose="020B0503020204020204" pitchFamily="34" charset="-122"/>
              <a:ea typeface="微软雅黑" panose="020B0503020204020204" pitchFamily="34" charset="-122"/>
            </a:endParaRPr>
          </a:p>
          <a:p>
            <a:pPr marL="719455" indent="-358775" eaLnBrk="0" hangingPunct="0">
              <a:lnSpc>
                <a:spcPts val="3300"/>
              </a:lnSpc>
              <a:buClr>
                <a:srgbClr val="7030A0"/>
              </a:buClr>
              <a:buFont typeface="+mj-lt"/>
              <a:buAutoNum type="arabicPeriod"/>
            </a:pPr>
            <a:r>
              <a:rPr lang="zh-CN" altLang="en-US" sz="2000" b="1" dirty="0">
                <a:latin typeface="微软雅黑" panose="020B0503020204020204" pitchFamily="34" charset="-122"/>
                <a:ea typeface="微软雅黑" panose="020B0503020204020204" pitchFamily="34" charset="-122"/>
              </a:rPr>
              <a:t>码分复用 </a:t>
            </a:r>
            <a:endParaRPr lang="zh-CN" altLang="en-US" sz="2000" b="1" dirty="0">
              <a:latin typeface="微软雅黑" panose="020B0503020204020204" pitchFamily="34" charset="-122"/>
              <a:ea typeface="微软雅黑" panose="020B0503020204020204" pitchFamily="34" charset="-122"/>
            </a:endParaRPr>
          </a:p>
          <a:p>
            <a:pPr marL="342900" indent="-342900" eaLnBrk="0" hangingPunct="0">
              <a:lnSpc>
                <a:spcPts val="3300"/>
              </a:lnSpc>
              <a:buClr>
                <a:srgbClr val="0070C0"/>
              </a:buClr>
              <a:buFont typeface="Wingdings" panose="05000000000000000000" pitchFamily="2" charset="2"/>
              <a:buChar char="l"/>
            </a:pPr>
            <a:r>
              <a:rPr lang="zh-CN" altLang="en-US" sz="2000" b="1" dirty="0">
                <a:solidFill>
                  <a:srgbClr val="0000FF"/>
                </a:solidFill>
                <a:latin typeface="微软雅黑" panose="020B0503020204020204" pitchFamily="34" charset="-122"/>
                <a:ea typeface="微软雅黑" panose="020B0503020204020204" pitchFamily="34" charset="-122"/>
              </a:rPr>
              <a:t>动态媒体接入控制（多点接入</a:t>
            </a:r>
            <a:r>
              <a:rPr lang="zh-CN" altLang="en-US" sz="2000" b="1" dirty="0" smtClean="0">
                <a:solidFill>
                  <a:srgbClr val="0000FF"/>
                </a:solidFill>
                <a:latin typeface="微软雅黑" panose="020B0503020204020204" pitchFamily="34" charset="-122"/>
                <a:ea typeface="微软雅黑" panose="020B0503020204020204" pitchFamily="34" charset="-122"/>
              </a:rPr>
              <a:t>）：</a:t>
            </a:r>
            <a:endParaRPr lang="zh-CN" altLang="en-US" sz="2000" b="1" dirty="0">
              <a:solidFill>
                <a:srgbClr val="0000FF"/>
              </a:solidFill>
              <a:latin typeface="微软雅黑" panose="020B0503020204020204" pitchFamily="34" charset="-122"/>
              <a:ea typeface="微软雅黑" panose="020B0503020204020204" pitchFamily="34" charset="-122"/>
            </a:endParaRPr>
          </a:p>
          <a:p>
            <a:pPr marL="720725" indent="-342900" eaLnBrk="0" hangingPunct="0">
              <a:lnSpc>
                <a:spcPts val="3300"/>
              </a:lnSpc>
              <a:buClr>
                <a:srgbClr val="7030A0"/>
              </a:buClr>
              <a:buFont typeface="+mj-lt"/>
              <a:buAutoNum type="arabicPeriod"/>
            </a:pPr>
            <a:r>
              <a:rPr lang="zh-CN" altLang="en-US" sz="2000" b="1" dirty="0">
                <a:latin typeface="微软雅黑" panose="020B0503020204020204" pitchFamily="34" charset="-122"/>
                <a:ea typeface="微软雅黑" panose="020B0503020204020204" pitchFamily="34" charset="-122"/>
              </a:rPr>
              <a:t>随机接入：所有的用户可随机地发送信息。（主要用于以太网）</a:t>
            </a:r>
            <a:endParaRPr lang="zh-CN" altLang="en-US" sz="2000" b="1" dirty="0">
              <a:latin typeface="微软雅黑" panose="020B0503020204020204" pitchFamily="34" charset="-122"/>
              <a:ea typeface="微软雅黑" panose="020B0503020204020204" pitchFamily="34" charset="-122"/>
            </a:endParaRPr>
          </a:p>
          <a:p>
            <a:pPr marL="720725" indent="-342900" eaLnBrk="0" hangingPunct="0">
              <a:lnSpc>
                <a:spcPts val="3300"/>
              </a:lnSpc>
              <a:buClr>
                <a:srgbClr val="7030A0"/>
              </a:buClr>
              <a:buFont typeface="+mj-lt"/>
              <a:buAutoNum type="arabicPeriod"/>
            </a:pPr>
            <a:r>
              <a:rPr lang="zh-CN" altLang="en-US" sz="2000" b="1" dirty="0">
                <a:latin typeface="微软雅黑" panose="020B0503020204020204" pitchFamily="34" charset="-122"/>
                <a:ea typeface="微软雅黑" panose="020B0503020204020204" pitchFamily="34" charset="-122"/>
              </a:rPr>
              <a:t>受控接入：</a:t>
            </a:r>
            <a:r>
              <a:rPr lang="zh-CN" altLang="en-US" sz="2000" b="1" dirty="0" smtClean="0">
                <a:latin typeface="微软雅黑" panose="020B0503020204020204" pitchFamily="34" charset="-122"/>
                <a:ea typeface="微软雅黑" panose="020B0503020204020204" pitchFamily="34" charset="-122"/>
              </a:rPr>
              <a:t>用户必须</a:t>
            </a:r>
            <a:r>
              <a:rPr lang="zh-CN" altLang="en-US" sz="2000" b="1" dirty="0">
                <a:latin typeface="微软雅黑" panose="020B0503020204020204" pitchFamily="34" charset="-122"/>
                <a:ea typeface="微软雅黑" panose="020B0503020204020204" pitchFamily="34" charset="-122"/>
              </a:rPr>
              <a:t>服从一定的控制</a:t>
            </a:r>
            <a:r>
              <a:rPr lang="zh-CN" altLang="en-US" sz="2000" b="1" dirty="0" smtClean="0">
                <a:latin typeface="微软雅黑" panose="020B0503020204020204" pitchFamily="34" charset="-122"/>
                <a:ea typeface="微软雅黑" panose="020B0503020204020204" pitchFamily="34" charset="-122"/>
              </a:rPr>
              <a:t>。</a:t>
            </a:r>
            <a:r>
              <a:rPr lang="zh-CN" altLang="en-US" sz="2000" b="1" dirty="0">
                <a:latin typeface="微软雅黑" panose="020B0503020204020204" pitchFamily="34" charset="-122"/>
                <a:ea typeface="微软雅黑" panose="020B0503020204020204" pitchFamily="34" charset="-122"/>
              </a:rPr>
              <a:t>如轮询</a:t>
            </a:r>
            <a:r>
              <a:rPr lang="en-US" altLang="zh-CN" sz="2000" b="1" dirty="0" smtClean="0">
                <a:latin typeface="微软雅黑" panose="020B0503020204020204" pitchFamily="34" charset="-122"/>
                <a:ea typeface="微软雅黑" panose="020B0503020204020204" pitchFamily="34" charset="-122"/>
              </a:rPr>
              <a:t>(</a:t>
            </a:r>
            <a:r>
              <a:rPr lang="en-US" altLang="zh-CN" sz="2000" b="1" dirty="0">
                <a:latin typeface="微软雅黑" panose="020B0503020204020204" pitchFamily="34" charset="-122"/>
                <a:ea typeface="微软雅黑" panose="020B0503020204020204" pitchFamily="34" charset="-122"/>
              </a:rPr>
              <a:t>polling</a:t>
            </a:r>
            <a:r>
              <a:rPr lang="en-US" altLang="zh-CN" sz="2000" b="1" dirty="0" smtClean="0">
                <a:latin typeface="微软雅黑" panose="020B0503020204020204" pitchFamily="34" charset="-122"/>
                <a:ea typeface="微软雅黑" panose="020B0503020204020204" pitchFamily="34" charset="-122"/>
              </a:rPr>
              <a:t>)</a:t>
            </a:r>
            <a:r>
              <a:rPr lang="zh-CN" altLang="en-US" sz="2000" b="1" dirty="0" smtClean="0">
                <a:latin typeface="微软雅黑" panose="020B0503020204020204" pitchFamily="34" charset="-122"/>
                <a:ea typeface="微软雅黑" panose="020B0503020204020204" pitchFamily="34" charset="-122"/>
              </a:rPr>
              <a:t>。（目前已不被采用）</a:t>
            </a:r>
            <a:endParaRPr lang="zh-CN" altLang="en-US" sz="2000" b="1" dirty="0" smtClean="0">
              <a:latin typeface="微软雅黑" panose="020B0503020204020204" pitchFamily="34" charset="-122"/>
              <a:ea typeface="微软雅黑" panose="020B0503020204020204" pitchFamily="34" charset="-122"/>
            </a:endParaRPr>
          </a:p>
        </p:txBody>
      </p:sp>
      <p:sp>
        <p:nvSpPr>
          <p:cNvPr id="8" name="AutoShape 5"/>
          <p:cNvSpPr>
            <a:spLocks noChangeArrowheads="1"/>
          </p:cNvSpPr>
          <p:nvPr/>
        </p:nvSpPr>
        <p:spPr bwMode="auto">
          <a:xfrm>
            <a:off x="502921" y="625834"/>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 name="Rectangle 6"/>
          <p:cNvSpPr>
            <a:spLocks noChangeArrowheads="1"/>
          </p:cNvSpPr>
          <p:nvPr/>
        </p:nvSpPr>
        <p:spPr bwMode="auto">
          <a:xfrm>
            <a:off x="3705297" y="602744"/>
            <a:ext cx="172354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anose="020B0503020204020204" pitchFamily="34" charset="-122"/>
                <a:ea typeface="微软雅黑" panose="020B0503020204020204" pitchFamily="34" charset="-122"/>
              </a:rPr>
              <a:t>媒体共享技术</a:t>
            </a:r>
            <a:endParaRPr lang="fr-FR" altLang="zh-CN" sz="20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Tm="2000"/>
    </mc:Choice>
    <mc:Fallback>
      <p:transition spd="slow" advTm="2000"/>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46"/>
          <p:cNvSpPr>
            <a:spLocks noChangeArrowheads="1"/>
          </p:cNvSpPr>
          <p:nvPr/>
        </p:nvSpPr>
        <p:spPr bwMode="auto">
          <a:xfrm>
            <a:off x="502921" y="985378"/>
            <a:ext cx="8129015" cy="178371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eaLnBrk="0" hangingPunct="0">
              <a:lnSpc>
                <a:spcPts val="3300"/>
              </a:lnSpc>
              <a:buClr>
                <a:srgbClr val="0070C0"/>
              </a:buClr>
              <a:buFont typeface="Wingdings" panose="05000000000000000000" pitchFamily="2" charset="2"/>
              <a:buChar char="l"/>
            </a:pPr>
            <a:r>
              <a:rPr lang="en-US" altLang="zh-CN" sz="2000" b="1" dirty="0" smtClean="0">
                <a:latin typeface="微软雅黑" panose="020B0503020204020204" pitchFamily="34" charset="-122"/>
                <a:ea typeface="微软雅黑" panose="020B0503020204020204" pitchFamily="34" charset="-122"/>
              </a:rPr>
              <a:t>DIX </a:t>
            </a:r>
            <a:r>
              <a:rPr lang="en-US" altLang="zh-CN" sz="2000" b="1" dirty="0">
                <a:latin typeface="微软雅黑" panose="020B0503020204020204" pitchFamily="34" charset="-122"/>
                <a:ea typeface="微软雅黑" panose="020B0503020204020204" pitchFamily="34" charset="-122"/>
              </a:rPr>
              <a:t>Ethernet </a:t>
            </a:r>
            <a:r>
              <a:rPr lang="en-US" altLang="zh-CN" sz="2000" b="1" dirty="0" smtClean="0">
                <a:latin typeface="微软雅黑" panose="020B0503020204020204" pitchFamily="34" charset="-122"/>
                <a:ea typeface="微软雅黑" panose="020B0503020204020204" pitchFamily="34" charset="-122"/>
              </a:rPr>
              <a:t>V2</a:t>
            </a:r>
            <a:r>
              <a:rPr lang="zh-CN" altLang="en-US" sz="2000" b="1" dirty="0" smtClean="0">
                <a:latin typeface="微软雅黑" panose="020B0503020204020204" pitchFamily="34" charset="-122"/>
                <a:ea typeface="微软雅黑" panose="020B0503020204020204" pitchFamily="34" charset="-122"/>
              </a:rPr>
              <a:t>：世界</a:t>
            </a:r>
            <a:r>
              <a:rPr lang="zh-CN" altLang="en-US" sz="2000" b="1" dirty="0">
                <a:latin typeface="微软雅黑" panose="020B0503020204020204" pitchFamily="34" charset="-122"/>
                <a:ea typeface="微软雅黑" panose="020B0503020204020204" pitchFamily="34" charset="-122"/>
              </a:rPr>
              <a:t>上第一个局域网产品（以太网）的规约。（</a:t>
            </a:r>
            <a:r>
              <a:rPr lang="en-US" altLang="zh-CN" sz="2000" b="1" dirty="0">
                <a:latin typeface="微软雅黑" panose="020B0503020204020204" pitchFamily="34" charset="-122"/>
                <a:ea typeface="微软雅黑" panose="020B0503020204020204" pitchFamily="34" charset="-122"/>
              </a:rPr>
              <a:t>DEC</a:t>
            </a:r>
            <a:r>
              <a:rPr lang="zh-CN" altLang="en-US" sz="2000" b="1" dirty="0">
                <a:latin typeface="微软雅黑" panose="020B0503020204020204" pitchFamily="34" charset="-122"/>
                <a:ea typeface="微软雅黑" panose="020B0503020204020204" pitchFamily="34" charset="-122"/>
              </a:rPr>
              <a:t>公司、英特尔公司（主做</a:t>
            </a:r>
            <a:r>
              <a:rPr lang="en-US" altLang="zh-CN" sz="2000" b="1" dirty="0">
                <a:latin typeface="微软雅黑" panose="020B0503020204020204" pitchFamily="34" charset="-122"/>
                <a:ea typeface="微软雅黑" panose="020B0503020204020204" pitchFamily="34" charset="-122"/>
              </a:rPr>
              <a:t>CPU)</a:t>
            </a:r>
            <a:r>
              <a:rPr lang="zh-CN" altLang="en-US" sz="2000" b="1" dirty="0">
                <a:latin typeface="微软雅黑" panose="020B0503020204020204" pitchFamily="34" charset="-122"/>
                <a:ea typeface="微软雅黑" panose="020B0503020204020204" pitchFamily="34" charset="-122"/>
              </a:rPr>
              <a:t>、施乐公司）</a:t>
            </a:r>
            <a:endParaRPr lang="zh-CN" altLang="en-US" sz="2000" b="1" dirty="0">
              <a:latin typeface="微软雅黑" panose="020B0503020204020204" pitchFamily="34" charset="-122"/>
              <a:ea typeface="微软雅黑" panose="020B0503020204020204" pitchFamily="34" charset="-122"/>
            </a:endParaRPr>
          </a:p>
          <a:p>
            <a:pPr marL="342900" indent="-342900" eaLnBrk="0" hangingPunct="0">
              <a:lnSpc>
                <a:spcPts val="3300"/>
              </a:lnSpc>
              <a:buClr>
                <a:srgbClr val="0070C0"/>
              </a:buClr>
              <a:buFont typeface="Wingdings" panose="05000000000000000000" pitchFamily="2" charset="2"/>
              <a:buChar char="l"/>
            </a:pPr>
            <a:r>
              <a:rPr lang="en-US" altLang="zh-CN" sz="2000" b="1" dirty="0">
                <a:latin typeface="微软雅黑" panose="020B0503020204020204" pitchFamily="34" charset="-122"/>
                <a:ea typeface="微软雅黑" panose="020B0503020204020204" pitchFamily="34" charset="-122"/>
              </a:rPr>
              <a:t>IEEE </a:t>
            </a:r>
            <a:r>
              <a:rPr lang="en-US" altLang="zh-CN" sz="2000" b="1" dirty="0" smtClean="0">
                <a:latin typeface="微软雅黑" panose="020B0503020204020204" pitchFamily="34" charset="-122"/>
                <a:ea typeface="微软雅黑" panose="020B0503020204020204" pitchFamily="34" charset="-122"/>
              </a:rPr>
              <a:t>802.3</a:t>
            </a:r>
            <a:r>
              <a:rPr lang="zh-CN" altLang="en-US" sz="2000" b="1" dirty="0" smtClean="0">
                <a:latin typeface="微软雅黑" panose="020B0503020204020204" pitchFamily="34" charset="-122"/>
                <a:ea typeface="微软雅黑" panose="020B0503020204020204" pitchFamily="34" charset="-122"/>
              </a:rPr>
              <a:t>：第一</a:t>
            </a:r>
            <a:r>
              <a:rPr lang="zh-CN" altLang="en-US" sz="2000" b="1" dirty="0">
                <a:latin typeface="微软雅黑" panose="020B0503020204020204" pitchFamily="34" charset="-122"/>
                <a:ea typeface="微软雅黑" panose="020B0503020204020204" pitchFamily="34" charset="-122"/>
              </a:rPr>
              <a:t>个 </a:t>
            </a:r>
            <a:r>
              <a:rPr lang="en-US" altLang="zh-CN" sz="2000" b="1" dirty="0">
                <a:latin typeface="微软雅黑" panose="020B0503020204020204" pitchFamily="34" charset="-122"/>
                <a:ea typeface="微软雅黑" panose="020B0503020204020204" pitchFamily="34" charset="-122"/>
              </a:rPr>
              <a:t>IEEE </a:t>
            </a:r>
            <a:r>
              <a:rPr lang="zh-CN" altLang="en-US" sz="2000" b="1" dirty="0">
                <a:latin typeface="微软雅黑" panose="020B0503020204020204" pitchFamily="34" charset="-122"/>
                <a:ea typeface="微软雅黑" panose="020B0503020204020204" pitchFamily="34" charset="-122"/>
              </a:rPr>
              <a:t>（专门制定局域网和城域网标准的机构）的以太网标准</a:t>
            </a:r>
            <a:r>
              <a:rPr lang="zh-CN" altLang="en-US" sz="2000" b="1" dirty="0" smtClean="0">
                <a:latin typeface="微软雅黑" panose="020B0503020204020204" pitchFamily="34" charset="-122"/>
                <a:ea typeface="微软雅黑" panose="020B0503020204020204" pitchFamily="34" charset="-122"/>
              </a:rPr>
              <a:t>。最早</a:t>
            </a:r>
            <a:r>
              <a:rPr lang="en-US" altLang="zh-CN" sz="2000" b="1" dirty="0" smtClean="0">
                <a:solidFill>
                  <a:srgbClr val="FF0000"/>
                </a:solidFill>
                <a:latin typeface="微软雅黑" panose="020B0503020204020204" pitchFamily="34" charset="-122"/>
                <a:ea typeface="微软雅黑" panose="020B0503020204020204" pitchFamily="34" charset="-122"/>
              </a:rPr>
              <a:t>10Mbit/s</a:t>
            </a:r>
            <a:endParaRPr lang="en-US" altLang="zh-CN" sz="2000" b="1" dirty="0" smtClean="0">
              <a:solidFill>
                <a:srgbClr val="FF0000"/>
              </a:solidFill>
              <a:latin typeface="微软雅黑" panose="020B0503020204020204" pitchFamily="34" charset="-122"/>
              <a:ea typeface="微软雅黑" panose="020B0503020204020204" pitchFamily="34" charset="-122"/>
            </a:endParaRPr>
          </a:p>
        </p:txBody>
      </p:sp>
      <p:sp>
        <p:nvSpPr>
          <p:cNvPr id="8" name="AutoShape 5"/>
          <p:cNvSpPr>
            <a:spLocks noChangeArrowheads="1"/>
          </p:cNvSpPr>
          <p:nvPr/>
        </p:nvSpPr>
        <p:spPr bwMode="auto">
          <a:xfrm>
            <a:off x="502921" y="625834"/>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 name="Rectangle 6"/>
          <p:cNvSpPr>
            <a:spLocks noChangeArrowheads="1"/>
          </p:cNvSpPr>
          <p:nvPr/>
        </p:nvSpPr>
        <p:spPr bwMode="auto">
          <a:xfrm>
            <a:off x="2342667" y="602744"/>
            <a:ext cx="4448810" cy="3987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anose="020B0503020204020204" pitchFamily="34" charset="-122"/>
                <a:ea typeface="微软雅黑" panose="020B0503020204020204" pitchFamily="34" charset="-122"/>
              </a:rPr>
              <a:t>1.  </a:t>
            </a:r>
            <a:r>
              <a:rPr lang="zh-CN" altLang="en-US" sz="2000" b="1" dirty="0">
                <a:solidFill>
                  <a:schemeClr val="bg1"/>
                </a:solidFill>
                <a:latin typeface="微软雅黑" panose="020B0503020204020204" pitchFamily="34" charset="-122"/>
                <a:ea typeface="微软雅黑" panose="020B0503020204020204" pitchFamily="34" charset="-122"/>
              </a:rPr>
              <a:t>以太网的两个标准（总线型网络） </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2" name="矩形 1"/>
          <p:cNvSpPr/>
          <p:nvPr/>
        </p:nvSpPr>
        <p:spPr>
          <a:xfrm>
            <a:off x="920671" y="3022393"/>
            <a:ext cx="7361382" cy="1322070"/>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p>
            <a:pPr marL="342900" indent="-342900">
              <a:lnSpc>
                <a:spcPts val="3200"/>
              </a:lnSpc>
              <a:buSzPct val="85000"/>
              <a:buFont typeface="Wingdings" panose="05000000000000000000" pitchFamily="2" charset="2"/>
              <a:buChar char="u"/>
            </a:pPr>
            <a:r>
              <a:rPr lang="zh-CN" altLang="en-US" sz="2000" b="1" dirty="0">
                <a:latin typeface="微软雅黑" panose="020B0503020204020204" pitchFamily="34" charset="-122"/>
                <a:ea typeface="微软雅黑" panose="020B0503020204020204" pitchFamily="34" charset="-122"/>
              </a:rPr>
              <a:t>这两种标准的硬件实现可以在同一个局域网上</a:t>
            </a:r>
            <a:r>
              <a:rPr lang="zh-CN" altLang="en-US" sz="2000" b="1" dirty="0">
                <a:solidFill>
                  <a:srgbClr val="0000FF"/>
                </a:solidFill>
                <a:latin typeface="微软雅黑" panose="020B0503020204020204" pitchFamily="34" charset="-122"/>
                <a:ea typeface="微软雅黑" panose="020B0503020204020204" pitchFamily="34" charset="-122"/>
              </a:rPr>
              <a:t>互操作</a:t>
            </a:r>
            <a:r>
              <a:rPr lang="zh-CN" altLang="en-US" sz="2000" b="1" dirty="0" smtClean="0">
                <a:solidFill>
                  <a:srgbClr val="0000FF"/>
                </a:solidFill>
                <a:latin typeface="微软雅黑" panose="020B0503020204020204" pitchFamily="34" charset="-122"/>
                <a:ea typeface="微软雅黑" panose="020B0503020204020204" pitchFamily="34" charset="-122"/>
              </a:rPr>
              <a:t>。</a:t>
            </a:r>
            <a:endParaRPr lang="en-US" altLang="zh-CN" sz="2000" b="1" dirty="0" smtClean="0">
              <a:solidFill>
                <a:srgbClr val="0000FF"/>
              </a:solidFill>
              <a:latin typeface="微软雅黑" panose="020B0503020204020204" pitchFamily="34" charset="-122"/>
              <a:ea typeface="微软雅黑" panose="020B0503020204020204" pitchFamily="34" charset="-122"/>
            </a:endParaRPr>
          </a:p>
          <a:p>
            <a:pPr marL="342900" indent="-342900">
              <a:lnSpc>
                <a:spcPts val="3200"/>
              </a:lnSpc>
              <a:buSzPct val="85000"/>
              <a:buFont typeface="Wingdings" panose="05000000000000000000" pitchFamily="2" charset="2"/>
              <a:buChar char="u"/>
            </a:pPr>
            <a:r>
              <a:rPr lang="zh-CN" altLang="en-US" sz="2000" b="1" dirty="0">
                <a:latin typeface="微软雅黑" panose="020B0503020204020204" pitchFamily="34" charset="-122"/>
                <a:ea typeface="微软雅黑" panose="020B0503020204020204" pitchFamily="34" charset="-122"/>
              </a:rPr>
              <a:t>这</a:t>
            </a:r>
            <a:r>
              <a:rPr lang="zh-CN" altLang="en-US" sz="2000" b="1" dirty="0" smtClean="0">
                <a:latin typeface="微软雅黑" panose="020B0503020204020204" pitchFamily="34" charset="-122"/>
                <a:ea typeface="微软雅黑" panose="020B0503020204020204" pitchFamily="34" charset="-122"/>
              </a:rPr>
              <a:t>两</a:t>
            </a:r>
            <a:r>
              <a:rPr lang="zh-CN" altLang="en-US" sz="2000" b="1" dirty="0">
                <a:latin typeface="微软雅黑" panose="020B0503020204020204" pitchFamily="34" charset="-122"/>
                <a:ea typeface="微软雅黑" panose="020B0503020204020204" pitchFamily="34" charset="-122"/>
              </a:rPr>
              <a:t>个</a:t>
            </a:r>
            <a:r>
              <a:rPr lang="zh-CN" altLang="en-US" sz="2000" b="1" dirty="0" smtClean="0">
                <a:latin typeface="微软雅黑" panose="020B0503020204020204" pitchFamily="34" charset="-122"/>
                <a:ea typeface="微软雅黑" panose="020B0503020204020204" pitchFamily="34" charset="-122"/>
              </a:rPr>
              <a:t>标准标准</a:t>
            </a:r>
            <a:r>
              <a:rPr lang="zh-CN" altLang="en-US" sz="2000" b="1" dirty="0">
                <a:latin typeface="微软雅黑" panose="020B0503020204020204" pitchFamily="34" charset="-122"/>
                <a:ea typeface="微软雅黑" panose="020B0503020204020204" pitchFamily="34" charset="-122"/>
              </a:rPr>
              <a:t>只有很小的差别，因此很多人也常把 </a:t>
            </a:r>
            <a:r>
              <a:rPr lang="en-US" altLang="zh-CN" sz="2000" b="1" dirty="0">
                <a:latin typeface="微软雅黑" panose="020B0503020204020204" pitchFamily="34" charset="-122"/>
                <a:ea typeface="微软雅黑" panose="020B0503020204020204" pitchFamily="34" charset="-122"/>
              </a:rPr>
              <a:t>802.3</a:t>
            </a:r>
            <a:r>
              <a:rPr lang="zh-CN" altLang="en-US" sz="2000" b="1" dirty="0">
                <a:latin typeface="微软雅黑" panose="020B0503020204020204" pitchFamily="34" charset="-122"/>
                <a:ea typeface="微软雅黑" panose="020B0503020204020204" pitchFamily="34" charset="-122"/>
              </a:rPr>
              <a:t>局域网简称为</a:t>
            </a:r>
            <a:r>
              <a:rPr lang="zh-CN" altLang="en-US" sz="2000" b="1" dirty="0" smtClean="0">
                <a:latin typeface="微软雅黑" panose="020B0503020204020204" pitchFamily="34" charset="-122"/>
                <a:ea typeface="微软雅黑" panose="020B0503020204020204" pitchFamily="34" charset="-122"/>
              </a:rPr>
              <a:t>“以太网”。</a:t>
            </a:r>
            <a:r>
              <a:rPr lang="zh-CN" altLang="en-US" sz="2000" b="1" dirty="0">
                <a:latin typeface="微软雅黑" panose="020B0503020204020204" pitchFamily="34" charset="-122"/>
                <a:ea typeface="微软雅黑" panose="020B0503020204020204" pitchFamily="34" charset="-122"/>
                <a:sym typeface="+mn-ea"/>
              </a:rPr>
              <a:t>（总线型网络）</a:t>
            </a:r>
            <a:endParaRPr lang="zh-CN" altLang="en-US" sz="2000" b="1"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Tm="2000"/>
    </mc:Choice>
    <mc:Fallback>
      <p:transition spd="slow" advTm="2000"/>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6"/>
          <p:cNvSpPr>
            <a:spLocks noChangeArrowheads="1"/>
          </p:cNvSpPr>
          <p:nvPr/>
        </p:nvSpPr>
        <p:spPr bwMode="auto">
          <a:xfrm>
            <a:off x="502921" y="1226728"/>
            <a:ext cx="8129015" cy="3476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eaLnBrk="0" hangingPunct="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未能形成一个统一的、</a:t>
            </a:r>
            <a:r>
              <a:rPr lang="en-US" altLang="zh-CN" sz="2000" b="1" dirty="0">
                <a:latin typeface="微软雅黑" panose="020B0503020204020204" pitchFamily="34" charset="-122"/>
                <a:ea typeface="微软雅黑" panose="020B0503020204020204" pitchFamily="34" charset="-122"/>
              </a:rPr>
              <a:t>“</a:t>
            </a:r>
            <a:r>
              <a:rPr lang="zh-CN" altLang="en-US" sz="2000" b="1" dirty="0">
                <a:latin typeface="微软雅黑" panose="020B0503020204020204" pitchFamily="34" charset="-122"/>
                <a:ea typeface="微软雅黑" panose="020B0503020204020204" pitchFamily="34" charset="-122"/>
              </a:rPr>
              <a:t>最佳的</a:t>
            </a:r>
            <a:r>
              <a:rPr lang="en-US" altLang="zh-CN" sz="2000" b="1" dirty="0">
                <a:latin typeface="微软雅黑" panose="020B0503020204020204" pitchFamily="34" charset="-122"/>
                <a:ea typeface="微软雅黑" panose="020B0503020204020204" pitchFamily="34" charset="-122"/>
              </a:rPr>
              <a:t>”</a:t>
            </a:r>
            <a:r>
              <a:rPr lang="zh-CN" altLang="en-US" sz="2000" b="1" dirty="0">
                <a:latin typeface="微软雅黑" panose="020B0503020204020204" pitchFamily="34" charset="-122"/>
                <a:ea typeface="微软雅黑" panose="020B0503020204020204" pitchFamily="34" charset="-122"/>
              </a:rPr>
              <a:t>局域网标准，产生多种标准。</a:t>
            </a:r>
            <a:endParaRPr lang="zh-CN" altLang="en-US" sz="2000" b="1" dirty="0">
              <a:latin typeface="微软雅黑" panose="020B0503020204020204" pitchFamily="34" charset="-122"/>
              <a:ea typeface="微软雅黑" panose="020B0503020204020204" pitchFamily="34" charset="-122"/>
            </a:endParaRPr>
          </a:p>
          <a:p>
            <a:pPr marL="342900" indent="-342900" eaLnBrk="0" hangingPunct="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为了使数据链路层能更好地适应多种局域网标准，</a:t>
            </a:r>
            <a:r>
              <a:rPr lang="en-US" altLang="zh-CN" sz="2000" b="1" dirty="0">
                <a:latin typeface="微软雅黑" panose="020B0503020204020204" pitchFamily="34" charset="-122"/>
                <a:ea typeface="微软雅黑" panose="020B0503020204020204" pitchFamily="34" charset="-122"/>
              </a:rPr>
              <a:t>IEEE 802 </a:t>
            </a:r>
            <a:r>
              <a:rPr lang="zh-CN" altLang="en-US" sz="2000" b="1" dirty="0">
                <a:latin typeface="微软雅黑" panose="020B0503020204020204" pitchFamily="34" charset="-122"/>
                <a:ea typeface="微软雅黑" panose="020B0503020204020204" pitchFamily="34" charset="-122"/>
              </a:rPr>
              <a:t>委员会就将局域网的数据链路层拆成</a:t>
            </a:r>
            <a:r>
              <a:rPr lang="zh-CN" altLang="en-US" sz="2000" b="1" dirty="0">
                <a:solidFill>
                  <a:srgbClr val="CC00CC"/>
                </a:solidFill>
                <a:latin typeface="微软雅黑" panose="020B0503020204020204" pitchFamily="34" charset="-122"/>
                <a:ea typeface="微软雅黑" panose="020B0503020204020204" pitchFamily="34" charset="-122"/>
              </a:rPr>
              <a:t>两个子层</a:t>
            </a:r>
            <a:r>
              <a:rPr lang="zh-CN" altLang="en-US" sz="2000" b="1" dirty="0">
                <a:latin typeface="微软雅黑" panose="020B0503020204020204" pitchFamily="34" charset="-122"/>
                <a:ea typeface="微软雅黑" panose="020B0503020204020204" pitchFamily="34" charset="-122"/>
              </a:rPr>
              <a:t>：</a:t>
            </a:r>
            <a:endParaRPr lang="zh-CN" altLang="en-US" sz="2000" b="1" dirty="0">
              <a:latin typeface="微软雅黑" panose="020B0503020204020204" pitchFamily="34" charset="-122"/>
              <a:ea typeface="微软雅黑" panose="020B0503020204020204" pitchFamily="34" charset="-122"/>
            </a:endParaRPr>
          </a:p>
          <a:p>
            <a:pPr marL="720725" indent="-360680" eaLnBrk="0" hangingPunct="0">
              <a:lnSpc>
                <a:spcPts val="3300"/>
              </a:lnSpc>
              <a:buClr>
                <a:srgbClr val="7030A0"/>
              </a:buClr>
              <a:buFont typeface="+mj-lt"/>
              <a:buAutoNum type="arabicPeriod"/>
            </a:pPr>
            <a:r>
              <a:rPr lang="zh-CN" altLang="en-US" sz="2000" b="1" dirty="0">
                <a:solidFill>
                  <a:srgbClr val="0000FF"/>
                </a:solidFill>
                <a:latin typeface="微软雅黑" panose="020B0503020204020204" pitchFamily="34" charset="-122"/>
                <a:ea typeface="微软雅黑" panose="020B0503020204020204" pitchFamily="34" charset="-122"/>
              </a:rPr>
              <a:t>逻辑链路控制 </a:t>
            </a:r>
            <a:r>
              <a:rPr lang="en-US" altLang="zh-CN" sz="2000" b="1" dirty="0">
                <a:latin typeface="微软雅黑" panose="020B0503020204020204" pitchFamily="34" charset="-122"/>
                <a:ea typeface="微软雅黑" panose="020B0503020204020204" pitchFamily="34" charset="-122"/>
              </a:rPr>
              <a:t>LLC (Logical Link Control)</a:t>
            </a:r>
            <a:r>
              <a:rPr lang="zh-CN" altLang="en-US" sz="2000" b="1" dirty="0">
                <a:latin typeface="微软雅黑" panose="020B0503020204020204" pitchFamily="34" charset="-122"/>
                <a:ea typeface="微软雅黑" panose="020B0503020204020204" pitchFamily="34" charset="-122"/>
              </a:rPr>
              <a:t>子层；</a:t>
            </a:r>
            <a:endParaRPr lang="zh-CN" altLang="en-US" sz="2000" b="1" dirty="0">
              <a:latin typeface="微软雅黑" panose="020B0503020204020204" pitchFamily="34" charset="-122"/>
              <a:ea typeface="微软雅黑" panose="020B0503020204020204" pitchFamily="34" charset="-122"/>
            </a:endParaRPr>
          </a:p>
          <a:p>
            <a:pPr marL="720725" indent="-360680" eaLnBrk="0" hangingPunct="0">
              <a:lnSpc>
                <a:spcPts val="3300"/>
              </a:lnSpc>
              <a:buClr>
                <a:srgbClr val="7030A0"/>
              </a:buClr>
              <a:buFont typeface="+mj-lt"/>
              <a:buAutoNum type="arabicPeriod"/>
            </a:pPr>
            <a:r>
              <a:rPr lang="zh-CN" altLang="en-US" sz="2000" b="1" dirty="0">
                <a:solidFill>
                  <a:srgbClr val="0000FF"/>
                </a:solidFill>
                <a:latin typeface="微软雅黑" panose="020B0503020204020204" pitchFamily="34" charset="-122"/>
                <a:ea typeface="微软雅黑" panose="020B0503020204020204" pitchFamily="34" charset="-122"/>
              </a:rPr>
              <a:t>媒体接入控制 </a:t>
            </a:r>
            <a:r>
              <a:rPr lang="en-US" altLang="zh-CN" sz="2000" b="1" dirty="0">
                <a:latin typeface="微软雅黑" panose="020B0503020204020204" pitchFamily="34" charset="-122"/>
                <a:ea typeface="微软雅黑" panose="020B0503020204020204" pitchFamily="34" charset="-122"/>
              </a:rPr>
              <a:t>MAC (Medium Access Control)</a:t>
            </a:r>
            <a:r>
              <a:rPr lang="zh-CN" altLang="en-US" sz="2000" b="1" dirty="0">
                <a:latin typeface="微软雅黑" panose="020B0503020204020204" pitchFamily="34" charset="-122"/>
                <a:ea typeface="微软雅黑" panose="020B0503020204020204" pitchFamily="34" charset="-122"/>
              </a:rPr>
              <a:t>子层。</a:t>
            </a:r>
            <a:endParaRPr lang="zh-CN" altLang="en-US" sz="2000" b="1" dirty="0">
              <a:latin typeface="微软雅黑" panose="020B0503020204020204" pitchFamily="34" charset="-122"/>
              <a:ea typeface="微软雅黑" panose="020B0503020204020204" pitchFamily="34" charset="-122"/>
            </a:endParaRPr>
          </a:p>
          <a:p>
            <a:pPr marL="342900" indent="-342900" eaLnBrk="0" hangingPunct="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与接入到传输媒体有关的内容都放在 </a:t>
            </a:r>
            <a:r>
              <a:rPr lang="en-US" altLang="zh-CN" sz="2000" b="1" dirty="0">
                <a:latin typeface="微软雅黑" panose="020B0503020204020204" pitchFamily="34" charset="-122"/>
                <a:ea typeface="微软雅黑" panose="020B0503020204020204" pitchFamily="34" charset="-122"/>
              </a:rPr>
              <a:t>MAC</a:t>
            </a:r>
            <a:r>
              <a:rPr lang="zh-CN" altLang="en-US" sz="2000" b="1" dirty="0">
                <a:latin typeface="微软雅黑" panose="020B0503020204020204" pitchFamily="34" charset="-122"/>
                <a:ea typeface="微软雅黑" panose="020B0503020204020204" pitchFamily="34" charset="-122"/>
              </a:rPr>
              <a:t>子层，而 </a:t>
            </a:r>
            <a:r>
              <a:rPr lang="en-US" altLang="zh-CN" sz="2000" b="1" dirty="0">
                <a:latin typeface="微软雅黑" panose="020B0503020204020204" pitchFamily="34" charset="-122"/>
                <a:ea typeface="微软雅黑" panose="020B0503020204020204" pitchFamily="34" charset="-122"/>
              </a:rPr>
              <a:t>LLC </a:t>
            </a:r>
            <a:r>
              <a:rPr lang="zh-CN" altLang="en-US" sz="2000" b="1" dirty="0">
                <a:latin typeface="微软雅黑" panose="020B0503020204020204" pitchFamily="34" charset="-122"/>
                <a:ea typeface="微软雅黑" panose="020B0503020204020204" pitchFamily="34" charset="-122"/>
              </a:rPr>
              <a:t>子层则与传输媒体无关。</a:t>
            </a:r>
            <a:endParaRPr lang="zh-CN" altLang="en-US" sz="2000" b="1" dirty="0">
              <a:latin typeface="微软雅黑" panose="020B0503020204020204" pitchFamily="34" charset="-122"/>
              <a:ea typeface="微软雅黑" panose="020B0503020204020204" pitchFamily="34" charset="-122"/>
            </a:endParaRPr>
          </a:p>
          <a:p>
            <a:pPr marL="342900" indent="-342900" eaLnBrk="0" hangingPunct="0">
              <a:lnSpc>
                <a:spcPts val="3300"/>
              </a:lnSpc>
              <a:buClr>
                <a:srgbClr val="0070C0"/>
              </a:buClr>
              <a:buFont typeface="Wingdings" panose="05000000000000000000" pitchFamily="2" charset="2"/>
              <a:buChar char="l"/>
            </a:pPr>
            <a:r>
              <a:rPr lang="zh-CN" altLang="en-US" sz="2000" b="1" dirty="0">
                <a:solidFill>
                  <a:srgbClr val="0000FF"/>
                </a:solidFill>
                <a:latin typeface="微软雅黑" panose="020B0503020204020204" pitchFamily="34" charset="-122"/>
                <a:ea typeface="微软雅黑" panose="020B0503020204020204" pitchFamily="34" charset="-122"/>
              </a:rPr>
              <a:t>不管采用何种协议的局域网，对 </a:t>
            </a:r>
            <a:r>
              <a:rPr lang="en-US" altLang="zh-CN" sz="2000" b="1" dirty="0">
                <a:solidFill>
                  <a:srgbClr val="0000FF"/>
                </a:solidFill>
                <a:latin typeface="微软雅黑" panose="020B0503020204020204" pitchFamily="34" charset="-122"/>
                <a:ea typeface="微软雅黑" panose="020B0503020204020204" pitchFamily="34" charset="-122"/>
              </a:rPr>
              <a:t>LLC </a:t>
            </a:r>
            <a:r>
              <a:rPr lang="zh-CN" altLang="en-US" sz="2000" b="1" dirty="0">
                <a:solidFill>
                  <a:srgbClr val="0000FF"/>
                </a:solidFill>
                <a:latin typeface="微软雅黑" panose="020B0503020204020204" pitchFamily="34" charset="-122"/>
                <a:ea typeface="微软雅黑" panose="020B0503020204020204" pitchFamily="34" charset="-122"/>
              </a:rPr>
              <a:t>子层来说都是透明的。</a:t>
            </a:r>
            <a:endParaRPr lang="zh-CN" altLang="en-US" sz="2000" b="1" dirty="0">
              <a:solidFill>
                <a:srgbClr val="0000FF"/>
              </a:solidFill>
              <a:latin typeface="微软雅黑" panose="020B0503020204020204" pitchFamily="34" charset="-122"/>
              <a:ea typeface="微软雅黑" panose="020B0503020204020204" pitchFamily="34" charset="-122"/>
            </a:endParaRPr>
          </a:p>
        </p:txBody>
      </p:sp>
      <p:sp>
        <p:nvSpPr>
          <p:cNvPr id="6" name="AutoShape 5"/>
          <p:cNvSpPr>
            <a:spLocks noChangeArrowheads="1"/>
          </p:cNvSpPr>
          <p:nvPr/>
        </p:nvSpPr>
        <p:spPr bwMode="auto">
          <a:xfrm>
            <a:off x="502921" y="810471"/>
            <a:ext cx="8129015" cy="315464"/>
          </a:xfrm>
          <a:prstGeom prst="roundRect">
            <a:avLst>
              <a:gd name="adj" fmla="val 16667"/>
            </a:avLst>
          </a:prstGeom>
          <a:solidFill>
            <a:srgbClr val="99FFCC"/>
          </a:solidFill>
          <a:ln>
            <a:noFill/>
          </a:ln>
          <a:effectLst/>
        </p:spPr>
        <p:txBody>
          <a:bodyPr wrap="none" anchor="ctr"/>
          <a:lstStyle/>
          <a:p>
            <a:endParaRPr lang="zh-CN" altLang="en-US"/>
          </a:p>
        </p:txBody>
      </p:sp>
      <p:sp>
        <p:nvSpPr>
          <p:cNvPr id="7" name="Rectangle 6"/>
          <p:cNvSpPr>
            <a:spLocks noChangeArrowheads="1"/>
          </p:cNvSpPr>
          <p:nvPr/>
        </p:nvSpPr>
        <p:spPr bwMode="auto">
          <a:xfrm>
            <a:off x="3192337" y="771494"/>
            <a:ext cx="274947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latin typeface="微软雅黑" panose="020B0503020204020204" pitchFamily="34" charset="-122"/>
                <a:ea typeface="微软雅黑" panose="020B0503020204020204" pitchFamily="34" charset="-122"/>
              </a:rPr>
              <a:t>数据链路层的两个</a:t>
            </a:r>
            <a:r>
              <a:rPr lang="zh-CN" altLang="en-US" sz="2000" b="1" dirty="0" smtClean="0">
                <a:latin typeface="微软雅黑" panose="020B0503020204020204" pitchFamily="34" charset="-122"/>
                <a:ea typeface="微软雅黑" panose="020B0503020204020204" pitchFamily="34" charset="-122"/>
              </a:rPr>
              <a:t>子层</a:t>
            </a:r>
            <a:endParaRPr lang="fr-FR" altLang="zh-CN" sz="2000" b="1"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Tm="2000"/>
    </mc:Choice>
    <mc:Fallback>
      <p:transition spd="slow" advTm="2000"/>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6"/>
          <p:cNvSpPr>
            <a:spLocks noChangeArrowheads="1"/>
          </p:cNvSpPr>
          <p:nvPr/>
        </p:nvSpPr>
        <p:spPr bwMode="auto">
          <a:xfrm>
            <a:off x="502921" y="1226728"/>
            <a:ext cx="8129015" cy="305371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eaLnBrk="0" hangingPunct="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LLC负责识别网络层协议，然后对它们进行封装。LLC报头告诉数据链路层一旦帧被接收到时，应当对数据包做何处理。为网络层提供服务：无确认无连接、面向连接、带确认无连接、高速传送。</a:t>
            </a:r>
            <a:endParaRPr lang="zh-CN" altLang="en-US" sz="2000" b="1" dirty="0">
              <a:latin typeface="微软雅黑" panose="020B0503020204020204" pitchFamily="34" charset="-122"/>
              <a:ea typeface="微软雅黑" panose="020B0503020204020204" pitchFamily="34" charset="-122"/>
            </a:endParaRPr>
          </a:p>
          <a:p>
            <a:pPr marL="342900" indent="-342900" eaLnBrk="0" hangingPunct="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MAC子层的主要功能包括数据帧的封装/卸装，帧的寻址和识别，帧的接收与发送，链路的管理，帧的差错控制等。MAC子层的存在屏蔽了不同物理链路种类的差异性。</a:t>
            </a:r>
            <a:endParaRPr lang="zh-CN" altLang="en-US" sz="2000" b="1" dirty="0">
              <a:latin typeface="微软雅黑" panose="020B0503020204020204" pitchFamily="34" charset="-122"/>
              <a:ea typeface="微软雅黑" panose="020B0503020204020204" pitchFamily="34" charset="-122"/>
            </a:endParaRPr>
          </a:p>
          <a:p>
            <a:pPr marL="342900" indent="-342900" eaLnBrk="0" hangingPunct="0">
              <a:lnSpc>
                <a:spcPts val="3300"/>
              </a:lnSpc>
              <a:buClr>
                <a:srgbClr val="0070C0"/>
              </a:buClr>
              <a:buFont typeface="Wingdings" panose="05000000000000000000" pitchFamily="2" charset="2"/>
              <a:buChar char="l"/>
            </a:pPr>
            <a:endParaRPr lang="zh-CN" altLang="en-US" sz="2000" b="1" dirty="0">
              <a:solidFill>
                <a:srgbClr val="0000FF"/>
              </a:solidFill>
              <a:latin typeface="微软雅黑" panose="020B0503020204020204" pitchFamily="34" charset="-122"/>
              <a:ea typeface="微软雅黑" panose="020B0503020204020204" pitchFamily="34" charset="-122"/>
            </a:endParaRPr>
          </a:p>
        </p:txBody>
      </p:sp>
      <p:sp>
        <p:nvSpPr>
          <p:cNvPr id="6" name="AutoShape 5"/>
          <p:cNvSpPr>
            <a:spLocks noChangeArrowheads="1"/>
          </p:cNvSpPr>
          <p:nvPr/>
        </p:nvSpPr>
        <p:spPr bwMode="auto">
          <a:xfrm>
            <a:off x="502921" y="810471"/>
            <a:ext cx="8129015" cy="315464"/>
          </a:xfrm>
          <a:prstGeom prst="roundRect">
            <a:avLst>
              <a:gd name="adj" fmla="val 16667"/>
            </a:avLst>
          </a:prstGeom>
          <a:solidFill>
            <a:srgbClr val="99FFCC"/>
          </a:solidFill>
          <a:ln>
            <a:noFill/>
          </a:ln>
          <a:effectLst/>
        </p:spPr>
        <p:txBody>
          <a:bodyPr wrap="none" anchor="ctr"/>
          <a:lstStyle/>
          <a:p>
            <a:endParaRPr lang="zh-CN" altLang="en-US"/>
          </a:p>
        </p:txBody>
      </p:sp>
      <p:sp>
        <p:nvSpPr>
          <p:cNvPr id="7" name="Rectangle 6"/>
          <p:cNvSpPr>
            <a:spLocks noChangeArrowheads="1"/>
          </p:cNvSpPr>
          <p:nvPr/>
        </p:nvSpPr>
        <p:spPr bwMode="auto">
          <a:xfrm>
            <a:off x="3310725" y="771494"/>
            <a:ext cx="2512695" cy="3987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fr-FR" sz="2000" b="1" dirty="0">
                <a:latin typeface="微软雅黑" panose="020B0503020204020204" pitchFamily="34" charset="-122"/>
                <a:ea typeface="微软雅黑" panose="020B0503020204020204" pitchFamily="34" charset="-122"/>
              </a:rPr>
              <a:t>LLC</a:t>
            </a:r>
            <a:r>
              <a:rPr lang="zh-CN" altLang="en-US" sz="2000" b="1" dirty="0">
                <a:latin typeface="微软雅黑" panose="020B0503020204020204" pitchFamily="34" charset="-122"/>
                <a:ea typeface="微软雅黑" panose="020B0503020204020204" pitchFamily="34" charset="-122"/>
              </a:rPr>
              <a:t>子层和</a:t>
            </a:r>
            <a:r>
              <a:rPr lang="en-US" altLang="zh-CN" sz="2000" b="1" dirty="0">
                <a:latin typeface="微软雅黑" panose="020B0503020204020204" pitchFamily="34" charset="-122"/>
                <a:ea typeface="微软雅黑" panose="020B0503020204020204" pitchFamily="34" charset="-122"/>
              </a:rPr>
              <a:t>MAC</a:t>
            </a:r>
            <a:r>
              <a:rPr lang="zh-CN" altLang="en-US" sz="2000" b="1" dirty="0">
                <a:latin typeface="微软雅黑" panose="020B0503020204020204" pitchFamily="34" charset="-122"/>
                <a:ea typeface="微软雅黑" panose="020B0503020204020204" pitchFamily="34" charset="-122"/>
              </a:rPr>
              <a:t>子层</a:t>
            </a:r>
            <a:endParaRPr lang="zh-CN" altLang="en-US" sz="2000" b="1"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Tm="2000"/>
    </mc:Choice>
    <mc:Fallback>
      <p:transition spd="slow" advTm="2000"/>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AutoShape 5"/>
          <p:cNvSpPr>
            <a:spLocks noChangeArrowheads="1"/>
          </p:cNvSpPr>
          <p:nvPr/>
        </p:nvSpPr>
        <p:spPr bwMode="auto">
          <a:xfrm>
            <a:off x="502921" y="623157"/>
            <a:ext cx="8129015" cy="315464"/>
          </a:xfrm>
          <a:prstGeom prst="roundRect">
            <a:avLst>
              <a:gd name="adj" fmla="val 16667"/>
            </a:avLst>
          </a:prstGeom>
          <a:solidFill>
            <a:srgbClr val="99FFCC"/>
          </a:solidFill>
          <a:ln>
            <a:noFill/>
          </a:ln>
          <a:effectLst/>
        </p:spPr>
        <p:txBody>
          <a:bodyPr wrap="none" anchor="ctr"/>
          <a:lstStyle/>
          <a:p>
            <a:endParaRPr lang="zh-CN" altLang="en-US"/>
          </a:p>
        </p:txBody>
      </p:sp>
      <p:sp>
        <p:nvSpPr>
          <p:cNvPr id="16" name="Rectangle 6"/>
          <p:cNvSpPr>
            <a:spLocks noChangeArrowheads="1"/>
          </p:cNvSpPr>
          <p:nvPr/>
        </p:nvSpPr>
        <p:spPr bwMode="auto">
          <a:xfrm>
            <a:off x="2651324" y="584180"/>
            <a:ext cx="383149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latin typeface="微软雅黑" panose="020B0503020204020204" pitchFamily="34" charset="-122"/>
                <a:ea typeface="微软雅黑" panose="020B0503020204020204" pitchFamily="34" charset="-122"/>
              </a:rPr>
              <a:t>局域网数据链路层分为 </a:t>
            </a:r>
            <a:r>
              <a:rPr lang="en-US" altLang="zh-CN" sz="2000" b="1" dirty="0">
                <a:latin typeface="微软雅黑" panose="020B0503020204020204" pitchFamily="34" charset="-122"/>
                <a:ea typeface="微软雅黑" panose="020B0503020204020204" pitchFamily="34" charset="-122"/>
              </a:rPr>
              <a:t>2 </a:t>
            </a:r>
            <a:r>
              <a:rPr lang="zh-CN" altLang="en-US" sz="2000" b="1" dirty="0">
                <a:latin typeface="微软雅黑" panose="020B0503020204020204" pitchFamily="34" charset="-122"/>
                <a:ea typeface="微软雅黑" panose="020B0503020204020204" pitchFamily="34" charset="-122"/>
              </a:rPr>
              <a:t>个</a:t>
            </a:r>
            <a:r>
              <a:rPr lang="zh-CN" altLang="en-US" sz="2000" b="1" dirty="0" smtClean="0">
                <a:latin typeface="微软雅黑" panose="020B0503020204020204" pitchFamily="34" charset="-122"/>
                <a:ea typeface="微软雅黑" panose="020B0503020204020204" pitchFamily="34" charset="-122"/>
              </a:rPr>
              <a:t>子层</a:t>
            </a:r>
            <a:endParaRPr lang="zh-CN" altLang="en-US" sz="2000" b="1" dirty="0">
              <a:latin typeface="微软雅黑" panose="020B0503020204020204" pitchFamily="34" charset="-122"/>
              <a:ea typeface="微软雅黑" panose="020B0503020204020204" pitchFamily="34" charset="-122"/>
            </a:endParaRPr>
          </a:p>
        </p:txBody>
      </p:sp>
      <p:sp>
        <p:nvSpPr>
          <p:cNvPr id="17" name="圆角矩形 16"/>
          <p:cNvSpPr/>
          <p:nvPr/>
        </p:nvSpPr>
        <p:spPr>
          <a:xfrm>
            <a:off x="502920" y="1038074"/>
            <a:ext cx="8129015" cy="2384921"/>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anose="020B0503020204020204" pitchFamily="34" charset="-122"/>
              <a:ea typeface="微软雅黑" panose="020B0503020204020204" pitchFamily="34" charset="-122"/>
            </a:endParaRPr>
          </a:p>
        </p:txBody>
      </p:sp>
      <p:sp>
        <p:nvSpPr>
          <p:cNvPr id="18" name="Freeform 25"/>
          <p:cNvSpPr/>
          <p:nvPr/>
        </p:nvSpPr>
        <p:spPr bwMode="auto">
          <a:xfrm>
            <a:off x="6058351" y="1233505"/>
            <a:ext cx="1076638" cy="1696904"/>
          </a:xfrm>
          <a:custGeom>
            <a:avLst/>
            <a:gdLst>
              <a:gd name="T0" fmla="*/ 0 w 913"/>
              <a:gd name="T1" fmla="*/ 0 h 1231"/>
              <a:gd name="T2" fmla="*/ 0 w 913"/>
              <a:gd name="T3" fmla="*/ 1230 h 1231"/>
              <a:gd name="T4" fmla="*/ 912 w 913"/>
              <a:gd name="T5" fmla="*/ 1230 h 1231"/>
              <a:gd name="T6" fmla="*/ 912 w 913"/>
              <a:gd name="T7" fmla="*/ 0 h 1231"/>
            </a:gdLst>
            <a:ahLst/>
            <a:cxnLst>
              <a:cxn ang="0">
                <a:pos x="T0" y="T1"/>
              </a:cxn>
              <a:cxn ang="0">
                <a:pos x="T2" y="T3"/>
              </a:cxn>
              <a:cxn ang="0">
                <a:pos x="T4" y="T5"/>
              </a:cxn>
              <a:cxn ang="0">
                <a:pos x="T6" y="T7"/>
              </a:cxn>
            </a:cxnLst>
            <a:rect l="0" t="0" r="r" b="b"/>
            <a:pathLst>
              <a:path w="913" h="1231">
                <a:moveTo>
                  <a:pt x="0" y="0"/>
                </a:moveTo>
                <a:lnTo>
                  <a:pt x="0" y="1230"/>
                </a:lnTo>
                <a:lnTo>
                  <a:pt x="912" y="1230"/>
                </a:lnTo>
                <a:lnTo>
                  <a:pt x="912" y="0"/>
                </a:lnTo>
              </a:path>
            </a:pathLst>
          </a:custGeom>
          <a:solidFill>
            <a:srgbClr val="FFFF00"/>
          </a:solidFill>
          <a:ln w="12700" cap="rnd" cmpd="sng">
            <a:solidFill>
              <a:schemeClr val="tx1"/>
            </a:solidFill>
            <a:prstDash val="solid"/>
            <a:round/>
            <a:headEnd type="none" w="med" len="med"/>
            <a:tailEnd type="none" w="med" len="med"/>
          </a:ln>
          <a:effectLst/>
        </p:spPr>
        <p:txBody>
          <a:bodyPr/>
          <a:lstStyle/>
          <a:p>
            <a:endParaRPr lang="zh-CN" altLang="en-US" sz="1600" b="1">
              <a:solidFill>
                <a:srgbClr val="000099"/>
              </a:solidFill>
              <a:latin typeface="微软雅黑" panose="020B0503020204020204" pitchFamily="34" charset="-122"/>
              <a:ea typeface="微软雅黑" panose="020B0503020204020204" pitchFamily="34" charset="-122"/>
            </a:endParaRPr>
          </a:p>
        </p:txBody>
      </p:sp>
      <p:sp>
        <p:nvSpPr>
          <p:cNvPr id="19" name="Freeform 18"/>
          <p:cNvSpPr/>
          <p:nvPr/>
        </p:nvSpPr>
        <p:spPr bwMode="auto">
          <a:xfrm>
            <a:off x="2568686" y="1233505"/>
            <a:ext cx="1076638" cy="1696904"/>
          </a:xfrm>
          <a:custGeom>
            <a:avLst/>
            <a:gdLst>
              <a:gd name="T0" fmla="*/ 0 w 913"/>
              <a:gd name="T1" fmla="*/ 0 h 1231"/>
              <a:gd name="T2" fmla="*/ 0 w 913"/>
              <a:gd name="T3" fmla="*/ 1230 h 1231"/>
              <a:gd name="T4" fmla="*/ 912 w 913"/>
              <a:gd name="T5" fmla="*/ 1230 h 1231"/>
              <a:gd name="T6" fmla="*/ 912 w 913"/>
              <a:gd name="T7" fmla="*/ 0 h 1231"/>
            </a:gdLst>
            <a:ahLst/>
            <a:cxnLst>
              <a:cxn ang="0">
                <a:pos x="T0" y="T1"/>
              </a:cxn>
              <a:cxn ang="0">
                <a:pos x="T2" y="T3"/>
              </a:cxn>
              <a:cxn ang="0">
                <a:pos x="T4" y="T5"/>
              </a:cxn>
              <a:cxn ang="0">
                <a:pos x="T6" y="T7"/>
              </a:cxn>
            </a:cxnLst>
            <a:rect l="0" t="0" r="r" b="b"/>
            <a:pathLst>
              <a:path w="913" h="1231">
                <a:moveTo>
                  <a:pt x="0" y="0"/>
                </a:moveTo>
                <a:lnTo>
                  <a:pt x="0" y="1230"/>
                </a:lnTo>
                <a:lnTo>
                  <a:pt x="912" y="1230"/>
                </a:lnTo>
                <a:lnTo>
                  <a:pt x="912" y="0"/>
                </a:lnTo>
              </a:path>
            </a:pathLst>
          </a:custGeom>
          <a:solidFill>
            <a:srgbClr val="FFFF00"/>
          </a:solidFill>
          <a:ln w="12700" cap="rnd" cmpd="sng">
            <a:solidFill>
              <a:schemeClr val="tx1"/>
            </a:solidFill>
            <a:prstDash val="solid"/>
            <a:round/>
            <a:headEnd type="none" w="med" len="med"/>
            <a:tailEnd type="none" w="med" len="med"/>
          </a:ln>
          <a:effectLst/>
        </p:spPr>
        <p:txBody>
          <a:bodyPr/>
          <a:lstStyle/>
          <a:p>
            <a:endParaRPr lang="zh-CN" altLang="en-US" sz="1600" b="1">
              <a:solidFill>
                <a:srgbClr val="000099"/>
              </a:solidFill>
              <a:latin typeface="微软雅黑" panose="020B0503020204020204" pitchFamily="34" charset="-122"/>
              <a:ea typeface="微软雅黑" panose="020B0503020204020204" pitchFamily="34" charset="-122"/>
            </a:endParaRPr>
          </a:p>
        </p:txBody>
      </p:sp>
      <p:sp>
        <p:nvSpPr>
          <p:cNvPr id="20" name="Rectangle 47"/>
          <p:cNvSpPr>
            <a:spLocks noChangeArrowheads="1"/>
          </p:cNvSpPr>
          <p:nvPr/>
        </p:nvSpPr>
        <p:spPr bwMode="auto">
          <a:xfrm>
            <a:off x="6062115" y="1728099"/>
            <a:ext cx="1062835" cy="802699"/>
          </a:xfrm>
          <a:prstGeom prst="rect">
            <a:avLst/>
          </a:prstGeom>
          <a:solidFill>
            <a:srgbClr val="00FFFF"/>
          </a:solidFill>
          <a:ln>
            <a:noFill/>
          </a:ln>
          <a:effectLst/>
        </p:spPr>
        <p:txBody>
          <a:bodyPr wrap="none" anchor="ctr"/>
          <a:lstStyle/>
          <a:p>
            <a:endParaRPr lang="zh-CN" altLang="en-US" sz="1600" b="1">
              <a:solidFill>
                <a:srgbClr val="000099"/>
              </a:solidFill>
              <a:latin typeface="微软雅黑" panose="020B0503020204020204" pitchFamily="34" charset="-122"/>
              <a:ea typeface="微软雅黑" panose="020B0503020204020204" pitchFamily="34" charset="-122"/>
            </a:endParaRPr>
          </a:p>
        </p:txBody>
      </p:sp>
      <p:sp>
        <p:nvSpPr>
          <p:cNvPr id="21" name="Rectangle 46"/>
          <p:cNvSpPr>
            <a:spLocks noChangeArrowheads="1"/>
          </p:cNvSpPr>
          <p:nvPr/>
        </p:nvSpPr>
        <p:spPr bwMode="auto">
          <a:xfrm>
            <a:off x="2574960" y="1740840"/>
            <a:ext cx="1062835" cy="789958"/>
          </a:xfrm>
          <a:prstGeom prst="rect">
            <a:avLst/>
          </a:prstGeom>
          <a:solidFill>
            <a:srgbClr val="00FFFF"/>
          </a:solidFill>
          <a:ln>
            <a:noFill/>
          </a:ln>
          <a:effectLst/>
        </p:spPr>
        <p:txBody>
          <a:bodyPr wrap="none" anchor="ctr"/>
          <a:lstStyle/>
          <a:p>
            <a:endParaRPr lang="zh-CN" altLang="en-US" sz="1600" b="1">
              <a:solidFill>
                <a:srgbClr val="000099"/>
              </a:solidFill>
              <a:latin typeface="微软雅黑" panose="020B0503020204020204" pitchFamily="34" charset="-122"/>
              <a:ea typeface="微软雅黑" panose="020B0503020204020204" pitchFamily="34" charset="-122"/>
            </a:endParaRPr>
          </a:p>
        </p:txBody>
      </p:sp>
      <p:sp>
        <p:nvSpPr>
          <p:cNvPr id="34" name="Line 15"/>
          <p:cNvSpPr>
            <a:spLocks noChangeShapeType="1"/>
          </p:cNvSpPr>
          <p:nvPr/>
        </p:nvSpPr>
        <p:spPr bwMode="auto">
          <a:xfrm flipV="1">
            <a:off x="3649090" y="2704542"/>
            <a:ext cx="698936" cy="8108"/>
          </a:xfrm>
          <a:prstGeom prst="line">
            <a:avLst/>
          </a:prstGeom>
          <a:noFill/>
          <a:ln w="28575">
            <a:solidFill>
              <a:srgbClr val="0000FF"/>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99"/>
              </a:solidFill>
              <a:latin typeface="微软雅黑" panose="020B0503020204020204" pitchFamily="34" charset="-122"/>
              <a:ea typeface="微软雅黑" panose="020B0503020204020204" pitchFamily="34" charset="-122"/>
            </a:endParaRPr>
          </a:p>
        </p:txBody>
      </p:sp>
      <p:sp>
        <p:nvSpPr>
          <p:cNvPr id="35" name="Line 16"/>
          <p:cNvSpPr>
            <a:spLocks noChangeShapeType="1"/>
          </p:cNvSpPr>
          <p:nvPr/>
        </p:nvSpPr>
        <p:spPr bwMode="auto">
          <a:xfrm flipH="1">
            <a:off x="5518777" y="2704542"/>
            <a:ext cx="543338" cy="2317"/>
          </a:xfrm>
          <a:prstGeom prst="line">
            <a:avLst/>
          </a:prstGeom>
          <a:noFill/>
          <a:ln w="28575">
            <a:solidFill>
              <a:srgbClr val="0000FF"/>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99"/>
              </a:solidFill>
              <a:latin typeface="微软雅黑" panose="020B0503020204020204" pitchFamily="34" charset="-122"/>
              <a:ea typeface="微软雅黑" panose="020B0503020204020204" pitchFamily="34" charset="-122"/>
            </a:endParaRPr>
          </a:p>
        </p:txBody>
      </p:sp>
      <p:grpSp>
        <p:nvGrpSpPr>
          <p:cNvPr id="5" name="组合 4"/>
          <p:cNvGrpSpPr/>
          <p:nvPr/>
        </p:nvGrpSpPr>
        <p:grpSpPr>
          <a:xfrm>
            <a:off x="4097061" y="1728098"/>
            <a:ext cx="1479437" cy="1209261"/>
            <a:chOff x="4097061" y="2396812"/>
            <a:chExt cx="1479437" cy="1209261"/>
          </a:xfrm>
        </p:grpSpPr>
        <p:grpSp>
          <p:nvGrpSpPr>
            <p:cNvPr id="22" name="Group 2"/>
            <p:cNvGrpSpPr/>
            <p:nvPr/>
          </p:nvGrpSpPr>
          <p:grpSpPr bwMode="auto">
            <a:xfrm>
              <a:off x="4097061" y="2396812"/>
              <a:ext cx="1479437" cy="1209261"/>
              <a:chOff x="109" y="1226"/>
              <a:chExt cx="2516" cy="1675"/>
            </a:xfrm>
            <a:solidFill>
              <a:srgbClr val="FFFF00"/>
            </a:solidFill>
          </p:grpSpPr>
          <p:grpSp>
            <p:nvGrpSpPr>
              <p:cNvPr id="23" name="Group 3"/>
              <p:cNvGrpSpPr/>
              <p:nvPr/>
            </p:nvGrpSpPr>
            <p:grpSpPr bwMode="auto">
              <a:xfrm>
                <a:off x="109" y="1226"/>
                <a:ext cx="2516" cy="1675"/>
                <a:chOff x="109" y="1226"/>
                <a:chExt cx="2516" cy="1675"/>
              </a:xfrm>
              <a:grpFill/>
            </p:grpSpPr>
            <p:grpSp>
              <p:nvGrpSpPr>
                <p:cNvPr id="25" name="Group 4"/>
                <p:cNvGrpSpPr/>
                <p:nvPr/>
              </p:nvGrpSpPr>
              <p:grpSpPr bwMode="auto">
                <a:xfrm>
                  <a:off x="109" y="1226"/>
                  <a:ext cx="2516" cy="1675"/>
                  <a:chOff x="109" y="1226"/>
                  <a:chExt cx="2516" cy="1675"/>
                </a:xfrm>
                <a:grpFill/>
              </p:grpSpPr>
              <p:sp>
                <p:nvSpPr>
                  <p:cNvPr id="27" name="Oval 5"/>
                  <p:cNvSpPr>
                    <a:spLocks noChangeArrowheads="1"/>
                  </p:cNvSpPr>
                  <p:nvPr/>
                </p:nvSpPr>
                <p:spPr bwMode="auto">
                  <a:xfrm>
                    <a:off x="1749" y="1896"/>
                    <a:ext cx="876" cy="829"/>
                  </a:xfrm>
                  <a:prstGeom prst="ellipse">
                    <a:avLst/>
                  </a:prstGeom>
                  <a:solidFill>
                    <a:srgbClr val="00B0F0"/>
                  </a:solidFill>
                  <a:ln w="9525">
                    <a:solidFill>
                      <a:srgbClr val="000000"/>
                    </a:solidFill>
                    <a:prstDash val="dash"/>
                    <a:round/>
                  </a:ln>
                </p:spPr>
                <p:txBody>
                  <a:bodyPr/>
                  <a:lstStyle/>
                  <a:p>
                    <a:endParaRPr lang="zh-CN" altLang="en-US" sz="1600" b="1">
                      <a:solidFill>
                        <a:srgbClr val="000099"/>
                      </a:solidFill>
                      <a:latin typeface="微软雅黑" panose="020B0503020204020204" pitchFamily="34" charset="-122"/>
                      <a:ea typeface="微软雅黑" panose="020B0503020204020204" pitchFamily="34" charset="-122"/>
                    </a:endParaRPr>
                  </a:p>
                </p:txBody>
              </p:sp>
              <p:sp>
                <p:nvSpPr>
                  <p:cNvPr id="28" name="Oval 6"/>
                  <p:cNvSpPr>
                    <a:spLocks noChangeArrowheads="1"/>
                  </p:cNvSpPr>
                  <p:nvPr/>
                </p:nvSpPr>
                <p:spPr bwMode="auto">
                  <a:xfrm>
                    <a:off x="109" y="1632"/>
                    <a:ext cx="859" cy="831"/>
                  </a:xfrm>
                  <a:prstGeom prst="ellipse">
                    <a:avLst/>
                  </a:prstGeom>
                  <a:solidFill>
                    <a:srgbClr val="00B0F0"/>
                  </a:solidFill>
                  <a:ln w="9525">
                    <a:solidFill>
                      <a:srgbClr val="000000"/>
                    </a:solidFill>
                    <a:prstDash val="dash"/>
                    <a:round/>
                  </a:ln>
                </p:spPr>
                <p:txBody>
                  <a:bodyPr/>
                  <a:lstStyle/>
                  <a:p>
                    <a:endParaRPr lang="zh-CN" altLang="en-US" sz="1600" b="1">
                      <a:solidFill>
                        <a:srgbClr val="000099"/>
                      </a:solidFill>
                      <a:latin typeface="微软雅黑" panose="020B0503020204020204" pitchFamily="34" charset="-122"/>
                      <a:ea typeface="微软雅黑" panose="020B0503020204020204" pitchFamily="34" charset="-122"/>
                    </a:endParaRPr>
                  </a:p>
                </p:txBody>
              </p:sp>
              <p:sp>
                <p:nvSpPr>
                  <p:cNvPr id="29" name="Oval 7"/>
                  <p:cNvSpPr>
                    <a:spLocks noChangeArrowheads="1"/>
                  </p:cNvSpPr>
                  <p:nvPr/>
                </p:nvSpPr>
                <p:spPr bwMode="auto">
                  <a:xfrm>
                    <a:off x="1612" y="1341"/>
                    <a:ext cx="874" cy="802"/>
                  </a:xfrm>
                  <a:prstGeom prst="ellipse">
                    <a:avLst/>
                  </a:prstGeom>
                  <a:solidFill>
                    <a:srgbClr val="00B0F0"/>
                  </a:solidFill>
                  <a:ln w="9525">
                    <a:solidFill>
                      <a:srgbClr val="000000"/>
                    </a:solidFill>
                    <a:prstDash val="dash"/>
                    <a:round/>
                  </a:ln>
                </p:spPr>
                <p:txBody>
                  <a:bodyPr/>
                  <a:lstStyle/>
                  <a:p>
                    <a:endParaRPr lang="zh-CN" altLang="en-US" sz="1600" b="1">
                      <a:solidFill>
                        <a:srgbClr val="000099"/>
                      </a:solidFill>
                      <a:latin typeface="微软雅黑" panose="020B0503020204020204" pitchFamily="34" charset="-122"/>
                      <a:ea typeface="微软雅黑" panose="020B0503020204020204" pitchFamily="34" charset="-122"/>
                    </a:endParaRPr>
                  </a:p>
                </p:txBody>
              </p:sp>
              <p:sp>
                <p:nvSpPr>
                  <p:cNvPr id="30" name="Oval 8"/>
                  <p:cNvSpPr>
                    <a:spLocks noChangeArrowheads="1"/>
                  </p:cNvSpPr>
                  <p:nvPr/>
                </p:nvSpPr>
                <p:spPr bwMode="auto">
                  <a:xfrm>
                    <a:off x="1152" y="2055"/>
                    <a:ext cx="875" cy="846"/>
                  </a:xfrm>
                  <a:prstGeom prst="ellipse">
                    <a:avLst/>
                  </a:prstGeom>
                  <a:solidFill>
                    <a:srgbClr val="00B0F0"/>
                  </a:solidFill>
                  <a:ln w="9525">
                    <a:solidFill>
                      <a:srgbClr val="000000"/>
                    </a:solidFill>
                    <a:prstDash val="dash"/>
                    <a:round/>
                  </a:ln>
                </p:spPr>
                <p:txBody>
                  <a:bodyPr/>
                  <a:lstStyle/>
                  <a:p>
                    <a:endParaRPr lang="zh-CN" altLang="en-US" sz="1600" b="1">
                      <a:solidFill>
                        <a:srgbClr val="000099"/>
                      </a:solidFill>
                      <a:latin typeface="微软雅黑" panose="020B0503020204020204" pitchFamily="34" charset="-122"/>
                      <a:ea typeface="微软雅黑" panose="020B0503020204020204" pitchFamily="34" charset="-122"/>
                    </a:endParaRPr>
                  </a:p>
                </p:txBody>
              </p:sp>
              <p:sp>
                <p:nvSpPr>
                  <p:cNvPr id="31" name="Oval 9"/>
                  <p:cNvSpPr>
                    <a:spLocks noChangeArrowheads="1"/>
                  </p:cNvSpPr>
                  <p:nvPr/>
                </p:nvSpPr>
                <p:spPr bwMode="auto">
                  <a:xfrm>
                    <a:off x="400" y="1982"/>
                    <a:ext cx="874" cy="802"/>
                  </a:xfrm>
                  <a:prstGeom prst="ellipse">
                    <a:avLst/>
                  </a:prstGeom>
                  <a:solidFill>
                    <a:srgbClr val="00B0F0"/>
                  </a:solidFill>
                  <a:ln w="9525">
                    <a:solidFill>
                      <a:srgbClr val="000000"/>
                    </a:solidFill>
                    <a:prstDash val="dash"/>
                    <a:round/>
                  </a:ln>
                </p:spPr>
                <p:txBody>
                  <a:bodyPr/>
                  <a:lstStyle/>
                  <a:p>
                    <a:endParaRPr lang="zh-CN" altLang="en-US" sz="1600" b="1">
                      <a:solidFill>
                        <a:srgbClr val="000099"/>
                      </a:solidFill>
                      <a:latin typeface="微软雅黑" panose="020B0503020204020204" pitchFamily="34" charset="-122"/>
                      <a:ea typeface="微软雅黑" panose="020B0503020204020204" pitchFamily="34" charset="-122"/>
                    </a:endParaRPr>
                  </a:p>
                </p:txBody>
              </p:sp>
              <p:sp>
                <p:nvSpPr>
                  <p:cNvPr id="32" name="Oval 10"/>
                  <p:cNvSpPr>
                    <a:spLocks noChangeArrowheads="1"/>
                  </p:cNvSpPr>
                  <p:nvPr/>
                </p:nvSpPr>
                <p:spPr bwMode="auto">
                  <a:xfrm>
                    <a:off x="1075" y="1226"/>
                    <a:ext cx="859" cy="829"/>
                  </a:xfrm>
                  <a:prstGeom prst="ellipse">
                    <a:avLst/>
                  </a:prstGeom>
                  <a:solidFill>
                    <a:srgbClr val="00B0F0"/>
                  </a:solidFill>
                  <a:ln w="9525">
                    <a:solidFill>
                      <a:srgbClr val="000000"/>
                    </a:solidFill>
                    <a:prstDash val="dash"/>
                    <a:round/>
                  </a:ln>
                </p:spPr>
                <p:txBody>
                  <a:bodyPr/>
                  <a:lstStyle/>
                  <a:p>
                    <a:endParaRPr lang="zh-CN" altLang="en-US" sz="1600" b="1">
                      <a:solidFill>
                        <a:srgbClr val="000099"/>
                      </a:solidFill>
                      <a:latin typeface="微软雅黑" panose="020B0503020204020204" pitchFamily="34" charset="-122"/>
                      <a:ea typeface="微软雅黑" panose="020B0503020204020204" pitchFamily="34" charset="-122"/>
                    </a:endParaRPr>
                  </a:p>
                </p:txBody>
              </p:sp>
              <p:sp>
                <p:nvSpPr>
                  <p:cNvPr id="33" name="Oval 11"/>
                  <p:cNvSpPr>
                    <a:spLocks noChangeArrowheads="1"/>
                  </p:cNvSpPr>
                  <p:nvPr/>
                </p:nvSpPr>
                <p:spPr bwMode="auto">
                  <a:xfrm>
                    <a:off x="523" y="1226"/>
                    <a:ext cx="859" cy="799"/>
                  </a:xfrm>
                  <a:prstGeom prst="ellipse">
                    <a:avLst/>
                  </a:prstGeom>
                  <a:solidFill>
                    <a:srgbClr val="00B0F0"/>
                  </a:solidFill>
                  <a:ln w="9525">
                    <a:solidFill>
                      <a:srgbClr val="000000"/>
                    </a:solidFill>
                    <a:prstDash val="dash"/>
                    <a:round/>
                  </a:ln>
                </p:spPr>
                <p:txBody>
                  <a:bodyPr/>
                  <a:lstStyle/>
                  <a:p>
                    <a:endParaRPr lang="zh-CN" altLang="en-US" sz="1600" b="1">
                      <a:solidFill>
                        <a:srgbClr val="000099"/>
                      </a:solidFill>
                      <a:latin typeface="微软雅黑" panose="020B0503020204020204" pitchFamily="34" charset="-122"/>
                      <a:ea typeface="微软雅黑" panose="020B0503020204020204" pitchFamily="34" charset="-122"/>
                    </a:endParaRPr>
                  </a:p>
                </p:txBody>
              </p:sp>
            </p:grpSp>
            <p:sp>
              <p:nvSpPr>
                <p:cNvPr id="26" name="Oval 12"/>
                <p:cNvSpPr>
                  <a:spLocks noChangeArrowheads="1"/>
                </p:cNvSpPr>
                <p:nvPr/>
              </p:nvSpPr>
              <p:spPr bwMode="auto">
                <a:xfrm>
                  <a:off x="339" y="1414"/>
                  <a:ext cx="2085" cy="1152"/>
                </a:xfrm>
                <a:prstGeom prst="ellipse">
                  <a:avLst/>
                </a:prstGeom>
                <a:solidFill>
                  <a:srgbClr val="00B0F0"/>
                </a:solidFill>
                <a:ln>
                  <a:noFill/>
                </a:ln>
                <a:extLst>
                  <a:ext uri="{91240B29-F687-4F45-9708-019B960494DF}">
                    <a14:hiddenLine xmlns:a14="http://schemas.microsoft.com/office/drawing/2010/main" w="9525">
                      <a:solidFill>
                        <a:srgbClr val="000000"/>
                      </a:solidFill>
                      <a:prstDash val="dash"/>
                      <a:round/>
                    </a14:hiddenLine>
                  </a:ext>
                </a:extLst>
              </p:spPr>
              <p:txBody>
                <a:bodyPr/>
                <a:lstStyle/>
                <a:p>
                  <a:endParaRPr lang="zh-CN" altLang="en-US" sz="1600" b="1">
                    <a:solidFill>
                      <a:srgbClr val="000099"/>
                    </a:solidFill>
                    <a:latin typeface="微软雅黑" panose="020B0503020204020204" pitchFamily="34" charset="-122"/>
                    <a:ea typeface="微软雅黑" panose="020B0503020204020204" pitchFamily="34" charset="-122"/>
                  </a:endParaRPr>
                </a:p>
              </p:txBody>
            </p:sp>
          </p:grpSp>
          <p:sp>
            <p:nvSpPr>
              <p:cNvPr id="24" name="Freeform 13"/>
              <p:cNvSpPr/>
              <p:nvPr/>
            </p:nvSpPr>
            <p:spPr bwMode="auto">
              <a:xfrm>
                <a:off x="348" y="2192"/>
                <a:ext cx="126" cy="224"/>
              </a:xfrm>
              <a:custGeom>
                <a:avLst/>
                <a:gdLst>
                  <a:gd name="T0" fmla="*/ 68 w 126"/>
                  <a:gd name="T1" fmla="*/ 0 h 224"/>
                  <a:gd name="T2" fmla="*/ 92 w 126"/>
                  <a:gd name="T3" fmla="*/ 24 h 224"/>
                  <a:gd name="T4" fmla="*/ 116 w 126"/>
                  <a:gd name="T5" fmla="*/ 40 h 224"/>
                  <a:gd name="T6" fmla="*/ 76 w 126"/>
                  <a:gd name="T7" fmla="*/ 216 h 224"/>
                  <a:gd name="T8" fmla="*/ 52 w 126"/>
                  <a:gd name="T9" fmla="*/ 224 h 224"/>
                  <a:gd name="T10" fmla="*/ 36 w 126"/>
                  <a:gd name="T11" fmla="*/ 128 h 224"/>
                  <a:gd name="T12" fmla="*/ 68 w 126"/>
                  <a:gd name="T13" fmla="*/ 0 h 224"/>
                </a:gdLst>
                <a:ahLst/>
                <a:cxnLst>
                  <a:cxn ang="0">
                    <a:pos x="T0" y="T1"/>
                  </a:cxn>
                  <a:cxn ang="0">
                    <a:pos x="T2" y="T3"/>
                  </a:cxn>
                  <a:cxn ang="0">
                    <a:pos x="T4" y="T5"/>
                  </a:cxn>
                  <a:cxn ang="0">
                    <a:pos x="T6" y="T7"/>
                  </a:cxn>
                  <a:cxn ang="0">
                    <a:pos x="T8" y="T9"/>
                  </a:cxn>
                  <a:cxn ang="0">
                    <a:pos x="T10" y="T11"/>
                  </a:cxn>
                  <a:cxn ang="0">
                    <a:pos x="T12" y="T13"/>
                  </a:cxn>
                </a:cxnLst>
                <a:rect l="0" t="0" r="r" b="b"/>
                <a:pathLst>
                  <a:path w="126" h="224">
                    <a:moveTo>
                      <a:pt x="68" y="0"/>
                    </a:moveTo>
                    <a:cubicBezTo>
                      <a:pt x="76" y="8"/>
                      <a:pt x="83" y="17"/>
                      <a:pt x="92" y="24"/>
                    </a:cubicBezTo>
                    <a:cubicBezTo>
                      <a:pt x="99" y="30"/>
                      <a:pt x="114" y="31"/>
                      <a:pt x="116" y="40"/>
                    </a:cubicBezTo>
                    <a:cubicBezTo>
                      <a:pt x="126" y="99"/>
                      <a:pt x="94" y="162"/>
                      <a:pt x="76" y="216"/>
                    </a:cubicBezTo>
                    <a:cubicBezTo>
                      <a:pt x="73" y="224"/>
                      <a:pt x="60" y="221"/>
                      <a:pt x="52" y="224"/>
                    </a:cubicBezTo>
                    <a:cubicBezTo>
                      <a:pt x="0" y="207"/>
                      <a:pt x="22" y="170"/>
                      <a:pt x="36" y="128"/>
                    </a:cubicBezTo>
                    <a:cubicBezTo>
                      <a:pt x="41" y="74"/>
                      <a:pt x="32" y="36"/>
                      <a:pt x="68" y="0"/>
                    </a:cubicBezTo>
                    <a:close/>
                  </a:path>
                </a:pathLst>
              </a:custGeom>
              <a:solidFill>
                <a:srgbClr val="00B0F0"/>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99"/>
                  </a:solidFill>
                  <a:latin typeface="微软雅黑" panose="020B0503020204020204" pitchFamily="34" charset="-122"/>
                  <a:ea typeface="微软雅黑" panose="020B0503020204020204" pitchFamily="34" charset="-122"/>
                </a:endParaRPr>
              </a:p>
            </p:txBody>
          </p:sp>
        </p:grpSp>
        <p:sp>
          <p:nvSpPr>
            <p:cNvPr id="36" name="Rectangle 17"/>
            <p:cNvSpPr>
              <a:spLocks noChangeArrowheads="1"/>
            </p:cNvSpPr>
            <p:nvPr/>
          </p:nvSpPr>
          <p:spPr bwMode="auto">
            <a:xfrm>
              <a:off x="4388157" y="2848547"/>
              <a:ext cx="920125" cy="335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600" b="1" dirty="0">
                  <a:solidFill>
                    <a:schemeClr val="bg1"/>
                  </a:solidFill>
                  <a:latin typeface="微软雅黑" panose="020B0503020204020204" pitchFamily="34" charset="-122"/>
                  <a:ea typeface="微软雅黑" panose="020B0503020204020204" pitchFamily="34" charset="-122"/>
                </a:rPr>
                <a:t>局 域 网</a:t>
              </a:r>
              <a:endParaRPr kumimoji="1" lang="zh-CN" altLang="en-US" sz="1600" b="1" dirty="0">
                <a:solidFill>
                  <a:schemeClr val="bg1"/>
                </a:solidFill>
                <a:latin typeface="微软雅黑" panose="020B0503020204020204" pitchFamily="34" charset="-122"/>
                <a:ea typeface="微软雅黑" panose="020B0503020204020204" pitchFamily="34" charset="-122"/>
              </a:endParaRPr>
            </a:p>
          </p:txBody>
        </p:sp>
      </p:grpSp>
      <p:sp>
        <p:nvSpPr>
          <p:cNvPr id="37" name="Line 19"/>
          <p:cNvSpPr>
            <a:spLocks noChangeShapeType="1"/>
          </p:cNvSpPr>
          <p:nvPr/>
        </p:nvSpPr>
        <p:spPr bwMode="auto">
          <a:xfrm>
            <a:off x="2573705" y="2531955"/>
            <a:ext cx="1065346"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99"/>
              </a:solidFill>
              <a:latin typeface="微软雅黑" panose="020B0503020204020204" pitchFamily="34" charset="-122"/>
              <a:ea typeface="微软雅黑" panose="020B0503020204020204" pitchFamily="34" charset="-122"/>
            </a:endParaRPr>
          </a:p>
        </p:txBody>
      </p:sp>
      <p:sp>
        <p:nvSpPr>
          <p:cNvPr id="38" name="Line 20"/>
          <p:cNvSpPr>
            <a:spLocks noChangeShapeType="1"/>
          </p:cNvSpPr>
          <p:nvPr/>
        </p:nvSpPr>
        <p:spPr bwMode="auto">
          <a:xfrm>
            <a:off x="2573705" y="2134659"/>
            <a:ext cx="1065346"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99"/>
              </a:solidFill>
              <a:latin typeface="微软雅黑" panose="020B0503020204020204" pitchFamily="34" charset="-122"/>
              <a:ea typeface="微软雅黑" panose="020B0503020204020204" pitchFamily="34" charset="-122"/>
            </a:endParaRPr>
          </a:p>
        </p:txBody>
      </p:sp>
      <p:sp>
        <p:nvSpPr>
          <p:cNvPr id="39" name="Line 21"/>
          <p:cNvSpPr>
            <a:spLocks noChangeShapeType="1"/>
          </p:cNvSpPr>
          <p:nvPr/>
        </p:nvSpPr>
        <p:spPr bwMode="auto">
          <a:xfrm>
            <a:off x="2573705" y="1733889"/>
            <a:ext cx="1065346"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99"/>
              </a:solidFill>
              <a:latin typeface="微软雅黑" panose="020B0503020204020204" pitchFamily="34" charset="-122"/>
              <a:ea typeface="微软雅黑" panose="020B0503020204020204" pitchFamily="34" charset="-122"/>
            </a:endParaRPr>
          </a:p>
        </p:txBody>
      </p:sp>
      <p:sp>
        <p:nvSpPr>
          <p:cNvPr id="40" name="Rectangle 22"/>
          <p:cNvSpPr>
            <a:spLocks noChangeArrowheads="1"/>
          </p:cNvSpPr>
          <p:nvPr/>
        </p:nvSpPr>
        <p:spPr bwMode="auto">
          <a:xfrm>
            <a:off x="2800829" y="1305319"/>
            <a:ext cx="803106" cy="335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600" b="1" dirty="0">
                <a:latin typeface="微软雅黑" panose="020B0503020204020204" pitchFamily="34" charset="-122"/>
                <a:ea typeface="微软雅黑" panose="020B0503020204020204" pitchFamily="34" charset="-122"/>
              </a:rPr>
              <a:t>网络层</a:t>
            </a:r>
            <a:endParaRPr kumimoji="1" lang="zh-CN" altLang="en-US" sz="1600" b="1" dirty="0">
              <a:latin typeface="微软雅黑" panose="020B0503020204020204" pitchFamily="34" charset="-122"/>
              <a:ea typeface="微软雅黑" panose="020B0503020204020204" pitchFamily="34" charset="-122"/>
            </a:endParaRPr>
          </a:p>
        </p:txBody>
      </p:sp>
      <p:sp>
        <p:nvSpPr>
          <p:cNvPr id="41" name="Rectangle 23"/>
          <p:cNvSpPr>
            <a:spLocks noChangeArrowheads="1"/>
          </p:cNvSpPr>
          <p:nvPr/>
        </p:nvSpPr>
        <p:spPr bwMode="auto">
          <a:xfrm>
            <a:off x="2778242" y="2586395"/>
            <a:ext cx="803106" cy="335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600" b="1">
                <a:latin typeface="微软雅黑" panose="020B0503020204020204" pitchFamily="34" charset="-122"/>
                <a:ea typeface="微软雅黑" panose="020B0503020204020204" pitchFamily="34" charset="-122"/>
              </a:rPr>
              <a:t>物理层</a:t>
            </a:r>
            <a:endParaRPr kumimoji="1" lang="zh-CN" altLang="en-US" sz="1600" b="1">
              <a:latin typeface="微软雅黑" panose="020B0503020204020204" pitchFamily="34" charset="-122"/>
              <a:ea typeface="微软雅黑" panose="020B0503020204020204" pitchFamily="34" charset="-122"/>
            </a:endParaRPr>
          </a:p>
        </p:txBody>
      </p:sp>
      <p:sp>
        <p:nvSpPr>
          <p:cNvPr id="42" name="Rectangle 24"/>
          <p:cNvSpPr>
            <a:spLocks noChangeArrowheads="1"/>
          </p:cNvSpPr>
          <p:nvPr/>
        </p:nvSpPr>
        <p:spPr bwMode="auto">
          <a:xfrm>
            <a:off x="2761929" y="2963998"/>
            <a:ext cx="705322" cy="305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400" b="1" dirty="0">
                <a:solidFill>
                  <a:srgbClr val="000099"/>
                </a:solidFill>
                <a:latin typeface="微软雅黑" panose="020B0503020204020204" pitchFamily="34" charset="-122"/>
                <a:ea typeface="微软雅黑" panose="020B0503020204020204" pitchFamily="34" charset="-122"/>
              </a:rPr>
              <a:t>站点 </a:t>
            </a:r>
            <a:r>
              <a:rPr kumimoji="1" lang="en-US" altLang="zh-CN" sz="1400" b="1" dirty="0">
                <a:solidFill>
                  <a:srgbClr val="000099"/>
                </a:solidFill>
                <a:latin typeface="微软雅黑" panose="020B0503020204020204" pitchFamily="34" charset="-122"/>
                <a:ea typeface="微软雅黑" panose="020B0503020204020204" pitchFamily="34" charset="-122"/>
              </a:rPr>
              <a:t>1</a:t>
            </a:r>
            <a:endParaRPr kumimoji="1" lang="en-US" altLang="zh-CN" sz="1400" b="1" dirty="0">
              <a:solidFill>
                <a:srgbClr val="000099"/>
              </a:solidFill>
              <a:latin typeface="微软雅黑" panose="020B0503020204020204" pitchFamily="34" charset="-122"/>
              <a:ea typeface="微软雅黑" panose="020B0503020204020204" pitchFamily="34" charset="-122"/>
            </a:endParaRPr>
          </a:p>
        </p:txBody>
      </p:sp>
      <p:sp>
        <p:nvSpPr>
          <p:cNvPr id="43" name="Line 26"/>
          <p:cNvSpPr>
            <a:spLocks noChangeShapeType="1"/>
          </p:cNvSpPr>
          <p:nvPr/>
        </p:nvSpPr>
        <p:spPr bwMode="auto">
          <a:xfrm>
            <a:off x="6062115" y="2531955"/>
            <a:ext cx="1066600"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99"/>
              </a:solidFill>
              <a:latin typeface="微软雅黑" panose="020B0503020204020204" pitchFamily="34" charset="-122"/>
              <a:ea typeface="微软雅黑" panose="020B0503020204020204" pitchFamily="34" charset="-122"/>
            </a:endParaRPr>
          </a:p>
        </p:txBody>
      </p:sp>
      <p:sp>
        <p:nvSpPr>
          <p:cNvPr id="44" name="Line 27"/>
          <p:cNvSpPr>
            <a:spLocks noChangeShapeType="1"/>
          </p:cNvSpPr>
          <p:nvPr/>
        </p:nvSpPr>
        <p:spPr bwMode="auto">
          <a:xfrm>
            <a:off x="6062115" y="2134659"/>
            <a:ext cx="1066600"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99"/>
              </a:solidFill>
              <a:latin typeface="微软雅黑" panose="020B0503020204020204" pitchFamily="34" charset="-122"/>
              <a:ea typeface="微软雅黑" panose="020B0503020204020204" pitchFamily="34" charset="-122"/>
            </a:endParaRPr>
          </a:p>
        </p:txBody>
      </p:sp>
      <p:sp>
        <p:nvSpPr>
          <p:cNvPr id="45" name="Line 28"/>
          <p:cNvSpPr>
            <a:spLocks noChangeShapeType="1"/>
          </p:cNvSpPr>
          <p:nvPr/>
        </p:nvSpPr>
        <p:spPr bwMode="auto">
          <a:xfrm>
            <a:off x="6062115" y="1733889"/>
            <a:ext cx="1066600"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99"/>
              </a:solidFill>
              <a:latin typeface="微软雅黑" panose="020B0503020204020204" pitchFamily="34" charset="-122"/>
              <a:ea typeface="微软雅黑" panose="020B0503020204020204" pitchFamily="34" charset="-122"/>
            </a:endParaRPr>
          </a:p>
        </p:txBody>
      </p:sp>
      <p:sp>
        <p:nvSpPr>
          <p:cNvPr id="46" name="Rectangle 29"/>
          <p:cNvSpPr>
            <a:spLocks noChangeArrowheads="1"/>
          </p:cNvSpPr>
          <p:nvPr/>
        </p:nvSpPr>
        <p:spPr bwMode="auto">
          <a:xfrm>
            <a:off x="6256613" y="1318061"/>
            <a:ext cx="803106" cy="335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600" b="1">
                <a:latin typeface="微软雅黑" panose="020B0503020204020204" pitchFamily="34" charset="-122"/>
                <a:ea typeface="微软雅黑" panose="020B0503020204020204" pitchFamily="34" charset="-122"/>
              </a:rPr>
              <a:t>网络层</a:t>
            </a:r>
            <a:endParaRPr kumimoji="1" lang="zh-CN" altLang="en-US" sz="1600" b="1">
              <a:latin typeface="微软雅黑" panose="020B0503020204020204" pitchFamily="34" charset="-122"/>
              <a:ea typeface="微软雅黑" panose="020B0503020204020204" pitchFamily="34" charset="-122"/>
            </a:endParaRPr>
          </a:p>
        </p:txBody>
      </p:sp>
      <p:sp>
        <p:nvSpPr>
          <p:cNvPr id="47" name="Rectangle 30"/>
          <p:cNvSpPr>
            <a:spLocks noChangeArrowheads="1"/>
          </p:cNvSpPr>
          <p:nvPr/>
        </p:nvSpPr>
        <p:spPr bwMode="auto">
          <a:xfrm>
            <a:off x="6266652" y="2586395"/>
            <a:ext cx="803106" cy="335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600" b="1">
                <a:latin typeface="微软雅黑" panose="020B0503020204020204" pitchFamily="34" charset="-122"/>
                <a:ea typeface="微软雅黑" panose="020B0503020204020204" pitchFamily="34" charset="-122"/>
              </a:rPr>
              <a:t>物理层</a:t>
            </a:r>
            <a:endParaRPr kumimoji="1" lang="zh-CN" altLang="en-US" sz="1600" b="1">
              <a:latin typeface="微软雅黑" panose="020B0503020204020204" pitchFamily="34" charset="-122"/>
              <a:ea typeface="微软雅黑" panose="020B0503020204020204" pitchFamily="34" charset="-122"/>
            </a:endParaRPr>
          </a:p>
        </p:txBody>
      </p:sp>
      <p:grpSp>
        <p:nvGrpSpPr>
          <p:cNvPr id="48" name="Group 31"/>
          <p:cNvGrpSpPr/>
          <p:nvPr/>
        </p:nvGrpSpPr>
        <p:grpSpPr bwMode="auto">
          <a:xfrm>
            <a:off x="1136933" y="1784854"/>
            <a:ext cx="5754621" cy="369497"/>
            <a:chOff x="249" y="2118"/>
            <a:chExt cx="4586" cy="319"/>
          </a:xfrm>
        </p:grpSpPr>
        <p:sp>
          <p:nvSpPr>
            <p:cNvPr id="49" name="Rectangle 32"/>
            <p:cNvSpPr>
              <a:spLocks noChangeArrowheads="1"/>
            </p:cNvSpPr>
            <p:nvPr/>
          </p:nvSpPr>
          <p:spPr bwMode="auto">
            <a:xfrm>
              <a:off x="249" y="2147"/>
              <a:ext cx="1134" cy="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600" b="1" dirty="0">
                  <a:solidFill>
                    <a:srgbClr val="0000FF"/>
                  </a:solidFill>
                  <a:latin typeface="微软雅黑" panose="020B0503020204020204" pitchFamily="34" charset="-122"/>
                  <a:ea typeface="微软雅黑" panose="020B0503020204020204" pitchFamily="34" charset="-122"/>
                </a:rPr>
                <a:t>逻辑链路控制</a:t>
              </a:r>
              <a:endParaRPr kumimoji="1" lang="zh-CN" altLang="en-US" sz="1600" b="1" dirty="0">
                <a:solidFill>
                  <a:srgbClr val="0000FF"/>
                </a:solidFill>
                <a:latin typeface="微软雅黑" panose="020B0503020204020204" pitchFamily="34" charset="-122"/>
                <a:ea typeface="微软雅黑" panose="020B0503020204020204" pitchFamily="34" charset="-122"/>
              </a:endParaRPr>
            </a:p>
          </p:txBody>
        </p:sp>
        <p:sp>
          <p:nvSpPr>
            <p:cNvPr id="50" name="AutoShape 33"/>
            <p:cNvSpPr>
              <a:spLocks noChangeArrowheads="1"/>
            </p:cNvSpPr>
            <p:nvPr/>
          </p:nvSpPr>
          <p:spPr bwMode="auto">
            <a:xfrm>
              <a:off x="2264" y="2135"/>
              <a:ext cx="1896" cy="228"/>
            </a:xfrm>
            <a:prstGeom prst="leftRightArrow">
              <a:avLst>
                <a:gd name="adj1" fmla="val 41667"/>
                <a:gd name="adj2" fmla="val 87431"/>
              </a:avLst>
            </a:prstGeom>
            <a:solidFill>
              <a:srgbClr val="FF00FF"/>
            </a:solidFill>
            <a:ln w="1905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99"/>
                </a:solidFill>
                <a:latin typeface="微软雅黑" panose="020B0503020204020204" pitchFamily="34" charset="-122"/>
                <a:ea typeface="微软雅黑" panose="020B0503020204020204" pitchFamily="34" charset="-122"/>
              </a:endParaRPr>
            </a:p>
          </p:txBody>
        </p:sp>
        <p:sp>
          <p:nvSpPr>
            <p:cNvPr id="51" name="Rectangle 34"/>
            <p:cNvSpPr>
              <a:spLocks noChangeArrowheads="1"/>
            </p:cNvSpPr>
            <p:nvPr/>
          </p:nvSpPr>
          <p:spPr bwMode="auto">
            <a:xfrm>
              <a:off x="1623" y="2118"/>
              <a:ext cx="430" cy="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600" b="1">
                  <a:latin typeface="微软雅黑" panose="020B0503020204020204" pitchFamily="34" charset="-122"/>
                  <a:ea typeface="微软雅黑" panose="020B0503020204020204" pitchFamily="34" charset="-122"/>
                </a:rPr>
                <a:t>LLC</a:t>
              </a:r>
              <a:endParaRPr kumimoji="1" lang="en-US" altLang="zh-CN" sz="1600" b="1">
                <a:latin typeface="微软雅黑" panose="020B0503020204020204" pitchFamily="34" charset="-122"/>
                <a:ea typeface="微软雅黑" panose="020B0503020204020204" pitchFamily="34" charset="-122"/>
              </a:endParaRPr>
            </a:p>
          </p:txBody>
        </p:sp>
        <p:sp>
          <p:nvSpPr>
            <p:cNvPr id="52" name="Rectangle 35"/>
            <p:cNvSpPr>
              <a:spLocks noChangeArrowheads="1"/>
            </p:cNvSpPr>
            <p:nvPr/>
          </p:nvSpPr>
          <p:spPr bwMode="auto">
            <a:xfrm>
              <a:off x="4405" y="2118"/>
              <a:ext cx="430" cy="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600" b="1">
                  <a:latin typeface="微软雅黑" panose="020B0503020204020204" pitchFamily="34" charset="-122"/>
                  <a:ea typeface="微软雅黑" panose="020B0503020204020204" pitchFamily="34" charset="-122"/>
                </a:rPr>
                <a:t>LLC</a:t>
              </a:r>
              <a:endParaRPr kumimoji="1" lang="en-US" altLang="zh-CN" sz="1600" b="1">
                <a:latin typeface="微软雅黑" panose="020B0503020204020204" pitchFamily="34" charset="-122"/>
                <a:ea typeface="微软雅黑" panose="020B0503020204020204" pitchFamily="34" charset="-122"/>
              </a:endParaRPr>
            </a:p>
          </p:txBody>
        </p:sp>
      </p:grpSp>
      <p:grpSp>
        <p:nvGrpSpPr>
          <p:cNvPr id="53" name="Group 36"/>
          <p:cNvGrpSpPr/>
          <p:nvPr/>
        </p:nvGrpSpPr>
        <p:grpSpPr bwMode="auto">
          <a:xfrm>
            <a:off x="1136933" y="2190260"/>
            <a:ext cx="5875084" cy="352123"/>
            <a:chOff x="249" y="2468"/>
            <a:chExt cx="4682" cy="304"/>
          </a:xfrm>
        </p:grpSpPr>
        <p:sp>
          <p:nvSpPr>
            <p:cNvPr id="54" name="Rectangle 37"/>
            <p:cNvSpPr>
              <a:spLocks noChangeArrowheads="1"/>
            </p:cNvSpPr>
            <p:nvPr/>
          </p:nvSpPr>
          <p:spPr bwMode="auto">
            <a:xfrm>
              <a:off x="249" y="2482"/>
              <a:ext cx="1134" cy="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600" b="1" dirty="0">
                  <a:solidFill>
                    <a:srgbClr val="0000FF"/>
                  </a:solidFill>
                  <a:latin typeface="微软雅黑" panose="020B0503020204020204" pitchFamily="34" charset="-122"/>
                  <a:ea typeface="微软雅黑" panose="020B0503020204020204" pitchFamily="34" charset="-122"/>
                </a:rPr>
                <a:t>媒体接入控制</a:t>
              </a:r>
              <a:endParaRPr kumimoji="1" lang="zh-CN" altLang="en-US" sz="1600" b="1" dirty="0">
                <a:solidFill>
                  <a:srgbClr val="0000FF"/>
                </a:solidFill>
                <a:latin typeface="微软雅黑" panose="020B0503020204020204" pitchFamily="34" charset="-122"/>
                <a:ea typeface="微软雅黑" panose="020B0503020204020204" pitchFamily="34" charset="-122"/>
              </a:endParaRPr>
            </a:p>
          </p:txBody>
        </p:sp>
        <p:sp>
          <p:nvSpPr>
            <p:cNvPr id="55" name="Line 38"/>
            <p:cNvSpPr>
              <a:spLocks noChangeShapeType="1"/>
            </p:cNvSpPr>
            <p:nvPr/>
          </p:nvSpPr>
          <p:spPr bwMode="auto">
            <a:xfrm flipV="1">
              <a:off x="2251" y="2581"/>
              <a:ext cx="383" cy="11"/>
            </a:xfrm>
            <a:prstGeom prst="line">
              <a:avLst/>
            </a:prstGeom>
            <a:noFill/>
            <a:ln w="28575">
              <a:solidFill>
                <a:srgbClr val="0000FF"/>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99"/>
                </a:solidFill>
                <a:latin typeface="微软雅黑" panose="020B0503020204020204" pitchFamily="34" charset="-122"/>
                <a:ea typeface="微软雅黑" panose="020B0503020204020204" pitchFamily="34" charset="-122"/>
              </a:endParaRPr>
            </a:p>
          </p:txBody>
        </p:sp>
        <p:sp>
          <p:nvSpPr>
            <p:cNvPr id="56" name="Line 39"/>
            <p:cNvSpPr>
              <a:spLocks noChangeShapeType="1"/>
            </p:cNvSpPr>
            <p:nvPr/>
          </p:nvSpPr>
          <p:spPr bwMode="auto">
            <a:xfrm flipH="1">
              <a:off x="3739" y="2585"/>
              <a:ext cx="435" cy="0"/>
            </a:xfrm>
            <a:prstGeom prst="line">
              <a:avLst/>
            </a:prstGeom>
            <a:noFill/>
            <a:ln w="28575">
              <a:solidFill>
                <a:srgbClr val="0000FF"/>
              </a:solidFill>
              <a:round/>
              <a:headEnd type="triangle" w="med" len="lg"/>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99"/>
                </a:solidFill>
                <a:latin typeface="微软雅黑" panose="020B0503020204020204" pitchFamily="34" charset="-122"/>
                <a:ea typeface="微软雅黑" panose="020B0503020204020204" pitchFamily="34" charset="-122"/>
              </a:endParaRPr>
            </a:p>
          </p:txBody>
        </p:sp>
        <p:sp>
          <p:nvSpPr>
            <p:cNvPr id="57" name="Rectangle 40"/>
            <p:cNvSpPr>
              <a:spLocks noChangeArrowheads="1"/>
            </p:cNvSpPr>
            <p:nvPr/>
          </p:nvSpPr>
          <p:spPr bwMode="auto">
            <a:xfrm>
              <a:off x="1607" y="2468"/>
              <a:ext cx="544" cy="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600" b="1">
                  <a:latin typeface="微软雅黑" panose="020B0503020204020204" pitchFamily="34" charset="-122"/>
                  <a:ea typeface="微软雅黑" panose="020B0503020204020204" pitchFamily="34" charset="-122"/>
                </a:rPr>
                <a:t>MAC</a:t>
              </a:r>
              <a:endParaRPr kumimoji="1" lang="en-US" altLang="zh-CN" sz="1600" b="1">
                <a:latin typeface="微软雅黑" panose="020B0503020204020204" pitchFamily="34" charset="-122"/>
                <a:ea typeface="微软雅黑" panose="020B0503020204020204" pitchFamily="34" charset="-122"/>
              </a:endParaRPr>
            </a:p>
          </p:txBody>
        </p:sp>
        <p:sp>
          <p:nvSpPr>
            <p:cNvPr id="58" name="Rectangle 41"/>
            <p:cNvSpPr>
              <a:spLocks noChangeArrowheads="1"/>
            </p:cNvSpPr>
            <p:nvPr/>
          </p:nvSpPr>
          <p:spPr bwMode="auto">
            <a:xfrm>
              <a:off x="4387" y="2468"/>
              <a:ext cx="544" cy="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600" b="1">
                  <a:latin typeface="微软雅黑" panose="020B0503020204020204" pitchFamily="34" charset="-122"/>
                  <a:ea typeface="微软雅黑" panose="020B0503020204020204" pitchFamily="34" charset="-122"/>
                </a:rPr>
                <a:t>MAC</a:t>
              </a:r>
              <a:endParaRPr kumimoji="1" lang="en-US" altLang="zh-CN" sz="1600" b="1">
                <a:latin typeface="微软雅黑" panose="020B0503020204020204" pitchFamily="34" charset="-122"/>
                <a:ea typeface="微软雅黑" panose="020B0503020204020204" pitchFamily="34" charset="-122"/>
              </a:endParaRPr>
            </a:p>
          </p:txBody>
        </p:sp>
      </p:grpSp>
      <p:sp>
        <p:nvSpPr>
          <p:cNvPr id="59" name="AutoShape 42"/>
          <p:cNvSpPr/>
          <p:nvPr/>
        </p:nvSpPr>
        <p:spPr bwMode="auto">
          <a:xfrm>
            <a:off x="7136244" y="1740840"/>
            <a:ext cx="94112" cy="767950"/>
          </a:xfrm>
          <a:prstGeom prst="rightBrace">
            <a:avLst>
              <a:gd name="adj1" fmla="val 73666"/>
              <a:gd name="adj2" fmla="val 50000"/>
            </a:avLst>
          </a:prstGeom>
          <a:noFill/>
          <a:ln w="12700">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99"/>
              </a:solidFill>
              <a:latin typeface="微软雅黑" panose="020B0503020204020204" pitchFamily="34" charset="-122"/>
              <a:ea typeface="微软雅黑" panose="020B0503020204020204" pitchFamily="34" charset="-122"/>
            </a:endParaRPr>
          </a:p>
        </p:txBody>
      </p:sp>
      <p:sp>
        <p:nvSpPr>
          <p:cNvPr id="60" name="Rectangle 43"/>
          <p:cNvSpPr>
            <a:spLocks noChangeArrowheads="1"/>
          </p:cNvSpPr>
          <p:nvPr/>
        </p:nvSpPr>
        <p:spPr bwMode="auto">
          <a:xfrm>
            <a:off x="7136236" y="1901842"/>
            <a:ext cx="803106" cy="5822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ctr" defTabSz="762000" eaLnBrk="0" hangingPunct="0"/>
            <a:r>
              <a:rPr kumimoji="1" lang="zh-CN" altLang="en-US" sz="1600" b="1">
                <a:solidFill>
                  <a:srgbClr val="0000FF"/>
                </a:solidFill>
                <a:latin typeface="微软雅黑" panose="020B0503020204020204" pitchFamily="34" charset="-122"/>
                <a:ea typeface="微软雅黑" panose="020B0503020204020204" pitchFamily="34" charset="-122"/>
              </a:rPr>
              <a:t>数据</a:t>
            </a:r>
            <a:endParaRPr kumimoji="1" lang="zh-CN" altLang="en-US" sz="1600" b="1">
              <a:solidFill>
                <a:srgbClr val="0000FF"/>
              </a:solidFill>
              <a:latin typeface="微软雅黑" panose="020B0503020204020204" pitchFamily="34" charset="-122"/>
              <a:ea typeface="微软雅黑" panose="020B0503020204020204" pitchFamily="34" charset="-122"/>
            </a:endParaRPr>
          </a:p>
          <a:p>
            <a:pPr algn="ctr" defTabSz="762000" eaLnBrk="0" hangingPunct="0"/>
            <a:r>
              <a:rPr kumimoji="1" lang="zh-CN" altLang="en-US" sz="1600" b="1">
                <a:solidFill>
                  <a:srgbClr val="0000FF"/>
                </a:solidFill>
                <a:latin typeface="微软雅黑" panose="020B0503020204020204" pitchFamily="34" charset="-122"/>
                <a:ea typeface="微软雅黑" panose="020B0503020204020204" pitchFamily="34" charset="-122"/>
              </a:rPr>
              <a:t>链路层</a:t>
            </a:r>
            <a:endParaRPr kumimoji="1" lang="zh-CN" altLang="en-US" sz="1600" b="1">
              <a:solidFill>
                <a:srgbClr val="0000FF"/>
              </a:solidFill>
              <a:latin typeface="微软雅黑" panose="020B0503020204020204" pitchFamily="34" charset="-122"/>
              <a:ea typeface="微软雅黑" panose="020B0503020204020204" pitchFamily="34" charset="-122"/>
            </a:endParaRPr>
          </a:p>
        </p:txBody>
      </p:sp>
      <p:sp>
        <p:nvSpPr>
          <p:cNvPr id="61" name="Rectangle 44"/>
          <p:cNvSpPr>
            <a:spLocks noChangeArrowheads="1"/>
          </p:cNvSpPr>
          <p:nvPr/>
        </p:nvSpPr>
        <p:spPr bwMode="auto">
          <a:xfrm>
            <a:off x="6302320" y="2964000"/>
            <a:ext cx="705322" cy="305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400" b="1" dirty="0">
                <a:solidFill>
                  <a:srgbClr val="000099"/>
                </a:solidFill>
                <a:latin typeface="微软雅黑" panose="020B0503020204020204" pitchFamily="34" charset="-122"/>
                <a:ea typeface="微软雅黑" panose="020B0503020204020204" pitchFamily="34" charset="-122"/>
              </a:rPr>
              <a:t>站点 </a:t>
            </a:r>
            <a:r>
              <a:rPr kumimoji="1" lang="en-US" altLang="zh-CN" sz="1400" b="1" dirty="0">
                <a:solidFill>
                  <a:srgbClr val="000099"/>
                </a:solidFill>
                <a:latin typeface="微软雅黑" panose="020B0503020204020204" pitchFamily="34" charset="-122"/>
                <a:ea typeface="微软雅黑" panose="020B0503020204020204" pitchFamily="34" charset="-122"/>
              </a:rPr>
              <a:t>2</a:t>
            </a:r>
            <a:endParaRPr kumimoji="1" lang="en-US" altLang="zh-CN" sz="1400" b="1" dirty="0">
              <a:solidFill>
                <a:srgbClr val="000099"/>
              </a:solidFill>
              <a:latin typeface="微软雅黑" panose="020B0503020204020204" pitchFamily="34" charset="-122"/>
              <a:ea typeface="微软雅黑" panose="020B0503020204020204" pitchFamily="34" charset="-122"/>
            </a:endParaRPr>
          </a:p>
        </p:txBody>
      </p:sp>
      <p:sp>
        <p:nvSpPr>
          <p:cNvPr id="62" name="Text Box 45"/>
          <p:cNvSpPr txBox="1">
            <a:spLocks noChangeArrowheads="1"/>
          </p:cNvSpPr>
          <p:nvPr/>
        </p:nvSpPr>
        <p:spPr bwMode="auto">
          <a:xfrm>
            <a:off x="4138997" y="1145135"/>
            <a:ext cx="1446037" cy="523220"/>
          </a:xfrm>
          <a:prstGeom prst="rect">
            <a:avLst/>
          </a:prstGeom>
          <a:solidFill>
            <a:srgbClr val="009900"/>
          </a:solidFill>
          <a:ln w="9525">
            <a:solidFill>
              <a:srgbClr val="333399"/>
            </a:solidFill>
            <a:miter lim="800000"/>
          </a:ln>
          <a:effectLst/>
        </p:spPr>
        <p:txBody>
          <a:bodyPr wrap="none">
            <a:spAutoFit/>
          </a:bodyPr>
          <a:lstStyle/>
          <a:p>
            <a:pPr algn="ctr"/>
            <a:r>
              <a:rPr kumimoji="1" lang="en-US" altLang="zh-CN" sz="1400" b="1" dirty="0">
                <a:solidFill>
                  <a:schemeClr val="bg1"/>
                </a:solidFill>
                <a:latin typeface="微软雅黑" panose="020B0503020204020204" pitchFamily="34" charset="-122"/>
                <a:ea typeface="微软雅黑" panose="020B0503020204020204" pitchFamily="34" charset="-122"/>
              </a:rPr>
              <a:t>LLC </a:t>
            </a:r>
            <a:r>
              <a:rPr kumimoji="1" lang="zh-CN" altLang="en-US" sz="1400" b="1" dirty="0">
                <a:solidFill>
                  <a:schemeClr val="bg1"/>
                </a:solidFill>
                <a:latin typeface="微软雅黑" panose="020B0503020204020204" pitchFamily="34" charset="-122"/>
                <a:ea typeface="微软雅黑" panose="020B0503020204020204" pitchFamily="34" charset="-122"/>
              </a:rPr>
              <a:t>子层看不见</a:t>
            </a:r>
            <a:endParaRPr kumimoji="1" lang="zh-CN" altLang="en-US" sz="1400" b="1" dirty="0">
              <a:solidFill>
                <a:schemeClr val="bg1"/>
              </a:solidFill>
              <a:latin typeface="微软雅黑" panose="020B0503020204020204" pitchFamily="34" charset="-122"/>
              <a:ea typeface="微软雅黑" panose="020B0503020204020204" pitchFamily="34" charset="-122"/>
            </a:endParaRPr>
          </a:p>
          <a:p>
            <a:pPr algn="ctr"/>
            <a:r>
              <a:rPr kumimoji="1" lang="zh-CN" altLang="en-US" sz="1400" b="1" dirty="0">
                <a:solidFill>
                  <a:schemeClr val="bg1"/>
                </a:solidFill>
                <a:latin typeface="微软雅黑" panose="020B0503020204020204" pitchFamily="34" charset="-122"/>
                <a:ea typeface="微软雅黑" panose="020B0503020204020204" pitchFamily="34" charset="-122"/>
              </a:rPr>
              <a:t>下面的局域网</a:t>
            </a:r>
            <a:endParaRPr kumimoji="1" lang="zh-CN" altLang="en-US" sz="1400" b="1" dirty="0">
              <a:solidFill>
                <a:schemeClr val="bg1"/>
              </a:solidFill>
              <a:latin typeface="微软雅黑" panose="020B0503020204020204" pitchFamily="34" charset="-122"/>
              <a:ea typeface="微软雅黑" panose="020B0503020204020204" pitchFamily="34" charset="-122"/>
            </a:endParaRPr>
          </a:p>
        </p:txBody>
      </p:sp>
      <p:sp>
        <p:nvSpPr>
          <p:cNvPr id="63" name="Line 21"/>
          <p:cNvSpPr>
            <a:spLocks noChangeShapeType="1"/>
          </p:cNvSpPr>
          <p:nvPr/>
        </p:nvSpPr>
        <p:spPr bwMode="auto">
          <a:xfrm>
            <a:off x="2573705" y="1211146"/>
            <a:ext cx="1065346"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99"/>
              </a:solidFill>
              <a:latin typeface="微软雅黑" panose="020B0503020204020204" pitchFamily="34" charset="-122"/>
              <a:ea typeface="微软雅黑" panose="020B0503020204020204" pitchFamily="34" charset="-122"/>
            </a:endParaRPr>
          </a:p>
        </p:txBody>
      </p:sp>
      <p:sp>
        <p:nvSpPr>
          <p:cNvPr id="64" name="Line 28"/>
          <p:cNvSpPr>
            <a:spLocks noChangeShapeType="1"/>
          </p:cNvSpPr>
          <p:nvPr/>
        </p:nvSpPr>
        <p:spPr bwMode="auto">
          <a:xfrm>
            <a:off x="6062115" y="1211146"/>
            <a:ext cx="1066600"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99"/>
              </a:solidFill>
              <a:latin typeface="微软雅黑" panose="020B0503020204020204" pitchFamily="34" charset="-122"/>
              <a:ea typeface="微软雅黑" panose="020B0503020204020204" pitchFamily="34" charset="-122"/>
            </a:endParaRPr>
          </a:p>
        </p:txBody>
      </p:sp>
      <p:sp>
        <p:nvSpPr>
          <p:cNvPr id="2" name="矩形 1"/>
          <p:cNvSpPr/>
          <p:nvPr/>
        </p:nvSpPr>
        <p:spPr>
          <a:xfrm>
            <a:off x="759957" y="3531684"/>
            <a:ext cx="7666183" cy="707886"/>
          </a:xfrm>
          <a:prstGeom prst="rect">
            <a:avLst/>
          </a:prstGeom>
          <a:ln>
            <a:solidFill>
              <a:srgbClr val="000099"/>
            </a:solidFill>
          </a:ln>
        </p:spPr>
        <p:style>
          <a:lnRef idx="2">
            <a:schemeClr val="accent3"/>
          </a:lnRef>
          <a:fillRef idx="1">
            <a:schemeClr val="lt1"/>
          </a:fillRef>
          <a:effectRef idx="0">
            <a:schemeClr val="accent3"/>
          </a:effectRef>
          <a:fontRef idx="minor">
            <a:schemeClr val="dk1"/>
          </a:fontRef>
        </p:style>
        <p:txBody>
          <a:bodyPr wrap="square">
            <a:spAutoFit/>
          </a:bodyPr>
          <a:lstStyle/>
          <a:p>
            <a:pPr>
              <a:lnSpc>
                <a:spcPts val="2400"/>
              </a:lnSpc>
            </a:pPr>
            <a:r>
              <a:rPr lang="zh-CN" altLang="en-US" b="1" dirty="0">
                <a:latin typeface="微软雅黑" panose="020B0503020204020204" pitchFamily="34" charset="-122"/>
                <a:ea typeface="微软雅黑" panose="020B0503020204020204" pitchFamily="34" charset="-122"/>
              </a:rPr>
              <a:t>逻辑链路控制 </a:t>
            </a:r>
            <a:r>
              <a:rPr lang="en-US" altLang="zh-CN" b="1" dirty="0">
                <a:latin typeface="微软雅黑" panose="020B0503020204020204" pitchFamily="34" charset="-122"/>
                <a:ea typeface="微软雅黑" panose="020B0503020204020204" pitchFamily="34" charset="-122"/>
              </a:rPr>
              <a:t>LLC (Logical Link Control</a:t>
            </a:r>
            <a:r>
              <a:rPr lang="en-US" altLang="zh-CN" b="1" dirty="0" smtClean="0">
                <a:latin typeface="微软雅黑" panose="020B0503020204020204" pitchFamily="34" charset="-122"/>
                <a:ea typeface="微软雅黑" panose="020B0503020204020204" pitchFamily="34" charset="-122"/>
              </a:rPr>
              <a:t>) </a:t>
            </a:r>
            <a:r>
              <a:rPr lang="zh-CN" altLang="en-US" b="1" dirty="0" smtClean="0">
                <a:latin typeface="微软雅黑" panose="020B0503020204020204" pitchFamily="34" charset="-122"/>
                <a:ea typeface="微软雅黑" panose="020B0503020204020204" pitchFamily="34" charset="-122"/>
              </a:rPr>
              <a:t>子层：</a:t>
            </a:r>
            <a:r>
              <a:rPr lang="zh-CN" altLang="en-US" b="1" dirty="0">
                <a:latin typeface="微软雅黑" panose="020B0503020204020204" pitchFamily="34" charset="-122"/>
                <a:ea typeface="微软雅黑" panose="020B0503020204020204" pitchFamily="34" charset="-122"/>
              </a:rPr>
              <a:t>与传输媒体</a:t>
            </a:r>
            <a:r>
              <a:rPr lang="zh-CN" altLang="en-US" b="1" dirty="0" smtClean="0">
                <a:latin typeface="微软雅黑" panose="020B0503020204020204" pitchFamily="34" charset="-122"/>
                <a:ea typeface="微软雅黑" panose="020B0503020204020204" pitchFamily="34" charset="-122"/>
              </a:rPr>
              <a:t>无关。</a:t>
            </a:r>
            <a:endParaRPr lang="zh-CN" altLang="en-US" b="1" dirty="0">
              <a:latin typeface="微软雅黑" panose="020B0503020204020204" pitchFamily="34" charset="-122"/>
              <a:ea typeface="微软雅黑" panose="020B0503020204020204" pitchFamily="34" charset="-122"/>
            </a:endParaRPr>
          </a:p>
          <a:p>
            <a:pPr>
              <a:lnSpc>
                <a:spcPts val="2400"/>
              </a:lnSpc>
            </a:pPr>
            <a:r>
              <a:rPr lang="zh-CN" altLang="en-US" b="1" dirty="0">
                <a:latin typeface="微软雅黑" panose="020B0503020204020204" pitchFamily="34" charset="-122"/>
                <a:ea typeface="微软雅黑" panose="020B0503020204020204" pitchFamily="34" charset="-122"/>
              </a:rPr>
              <a:t>媒体接入控制 </a:t>
            </a:r>
            <a:r>
              <a:rPr lang="en-US" altLang="zh-CN" b="1" dirty="0">
                <a:latin typeface="微软雅黑" panose="020B0503020204020204" pitchFamily="34" charset="-122"/>
                <a:ea typeface="微软雅黑" panose="020B0503020204020204" pitchFamily="34" charset="-122"/>
              </a:rPr>
              <a:t>MAC (Medium Access Control</a:t>
            </a:r>
            <a:r>
              <a:rPr lang="en-US" altLang="zh-CN" b="1" dirty="0" smtClean="0">
                <a:latin typeface="微软雅黑" panose="020B0503020204020204" pitchFamily="34" charset="-122"/>
                <a:ea typeface="微软雅黑" panose="020B0503020204020204" pitchFamily="34" charset="-122"/>
              </a:rPr>
              <a:t>) </a:t>
            </a:r>
            <a:r>
              <a:rPr lang="zh-CN" altLang="en-US" b="1" dirty="0" smtClean="0">
                <a:latin typeface="微软雅黑" panose="020B0503020204020204" pitchFamily="34" charset="-122"/>
                <a:ea typeface="微软雅黑" panose="020B0503020204020204" pitchFamily="34" charset="-122"/>
              </a:rPr>
              <a:t>子层：与传输媒体有关。</a:t>
            </a:r>
            <a:endParaRPr lang="zh-CN" altLang="en-US" b="1"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Tm="2000"/>
    </mc:Choice>
    <mc:Fallback>
      <p:transition spd="slow"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35" presetClass="emph" presetSubtype="0" repeatCount="4000" fill="hold" nodeType="clickEffect">
                                  <p:stCondLst>
                                    <p:cond delay="0"/>
                                  </p:stCondLst>
                                  <p:childTnLst>
                                    <p:anim calcmode="discrete" valueType="str">
                                      <p:cBhvr>
                                        <p:cTn id="13" dur="500" fill="hold"/>
                                        <p:tgtEl>
                                          <p:spTgt spid="53"/>
                                        </p:tgtEl>
                                        <p:attrNameLst>
                                          <p:attrName>style.visibility</p:attrName>
                                        </p:attrNameLst>
                                      </p:cBhvr>
                                      <p:tavLst>
                                        <p:tav tm="0">
                                          <p:val>
                                            <p:strVal val="hidden"/>
                                          </p:val>
                                        </p:tav>
                                        <p:tav tm="50000">
                                          <p:val>
                                            <p:strVal val="visible"/>
                                          </p:val>
                                        </p:tav>
                                      </p:tavLst>
                                    </p:anim>
                                  </p:childTnLst>
                                </p:cTn>
                              </p:par>
                            </p:childTnLst>
                          </p:cTn>
                        </p:par>
                      </p:childTnLst>
                    </p:cTn>
                  </p:par>
                  <p:par>
                    <p:cTn id="14" fill="hold">
                      <p:stCondLst>
                        <p:cond delay="indefinite"/>
                      </p:stCondLst>
                      <p:childTnLst>
                        <p:par>
                          <p:cTn id="15" fill="hold">
                            <p:stCondLst>
                              <p:cond delay="0"/>
                            </p:stCondLst>
                            <p:childTnLst>
                              <p:par>
                                <p:cTn id="16" presetID="35" presetClass="emph" presetSubtype="0" repeatCount="4000" fill="hold" nodeType="clickEffect">
                                  <p:stCondLst>
                                    <p:cond delay="0"/>
                                  </p:stCondLst>
                                  <p:childTnLst>
                                    <p:anim calcmode="discrete" valueType="str">
                                      <p:cBhvr>
                                        <p:cTn id="17" dur="500" fill="hold"/>
                                        <p:tgtEl>
                                          <p:spTgt spid="48"/>
                                        </p:tgtEl>
                                        <p:attrNameLst>
                                          <p:attrName>style.visibility</p:attrName>
                                        </p:attrNameLst>
                                      </p:cBhvr>
                                      <p:tavLst>
                                        <p:tav tm="0">
                                          <p:val>
                                            <p:strVal val="hidden"/>
                                          </p:val>
                                        </p:tav>
                                        <p:tav tm="50000">
                                          <p:val>
                                            <p:strVal val="visible"/>
                                          </p:val>
                                        </p:tav>
                                      </p:tavLst>
                                    </p:anim>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499"/>
                                          </p:stCondLst>
                                        </p:cTn>
                                        <p:tgtEl>
                                          <p:spTgt spid="62"/>
                                        </p:tgtEl>
                                        <p:attrNameLst>
                                          <p:attrName>style.visibility</p:attrName>
                                        </p:attrNameLst>
                                      </p:cBhvr>
                                      <p:to>
                                        <p:strVal val="visible"/>
                                      </p:to>
                                    </p:set>
                                  </p:childTnLst>
                                </p:cTn>
                              </p:par>
                            </p:childTnLst>
                          </p:cTn>
                        </p:par>
                        <p:par>
                          <p:cTn id="22" fill="hold">
                            <p:stCondLst>
                              <p:cond delay="500"/>
                            </p:stCondLst>
                            <p:childTnLst>
                              <p:par>
                                <p:cTn id="23" presetID="35" presetClass="emph" presetSubtype="0" repeatCount="3000" fill="hold" grpId="1" nodeType="afterEffect">
                                  <p:stCondLst>
                                    <p:cond delay="250"/>
                                  </p:stCondLst>
                                  <p:childTnLst>
                                    <p:anim calcmode="discrete" valueType="str">
                                      <p:cBhvr>
                                        <p:cTn id="24" dur="500" fill="hold"/>
                                        <p:tgtEl>
                                          <p:spTgt spid="62"/>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animBg="1"/>
      <p:bldP spid="62" grpId="1"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46"/>
          <p:cNvSpPr>
            <a:spLocks noChangeArrowheads="1"/>
          </p:cNvSpPr>
          <p:nvPr/>
        </p:nvSpPr>
        <p:spPr bwMode="auto">
          <a:xfrm>
            <a:off x="502921" y="1821088"/>
            <a:ext cx="8129015" cy="178510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eaLnBrk="0" hangingPunct="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由于 </a:t>
            </a:r>
            <a:r>
              <a:rPr lang="en-US" altLang="zh-CN" sz="2000" b="1" dirty="0">
                <a:latin typeface="微软雅黑" panose="020B0503020204020204" pitchFamily="34" charset="-122"/>
                <a:ea typeface="微软雅黑" panose="020B0503020204020204" pitchFamily="34" charset="-122"/>
              </a:rPr>
              <a:t>TCP/IP </a:t>
            </a:r>
            <a:r>
              <a:rPr lang="zh-CN" altLang="en-US" sz="2000" b="1" dirty="0">
                <a:latin typeface="微软雅黑" panose="020B0503020204020204" pitchFamily="34" charset="-122"/>
                <a:ea typeface="微软雅黑" panose="020B0503020204020204" pitchFamily="34" charset="-122"/>
              </a:rPr>
              <a:t>体系经常使用的局域网是 </a:t>
            </a:r>
            <a:r>
              <a:rPr lang="en-US" altLang="zh-CN" sz="2000" b="1" dirty="0">
                <a:latin typeface="微软雅黑" panose="020B0503020204020204" pitchFamily="34" charset="-122"/>
                <a:ea typeface="微软雅黑" panose="020B0503020204020204" pitchFamily="34" charset="-122"/>
              </a:rPr>
              <a:t>DIX Ethernet V2 </a:t>
            </a:r>
            <a:r>
              <a:rPr lang="zh-CN" altLang="en-US" sz="2000" b="1" dirty="0">
                <a:latin typeface="微软雅黑" panose="020B0503020204020204" pitchFamily="34" charset="-122"/>
                <a:ea typeface="微软雅黑" panose="020B0503020204020204" pitchFamily="34" charset="-122"/>
              </a:rPr>
              <a:t>而不是 </a:t>
            </a:r>
            <a:r>
              <a:rPr lang="en-US" altLang="zh-CN" sz="2000" b="1" dirty="0">
                <a:latin typeface="微软雅黑" panose="020B0503020204020204" pitchFamily="34" charset="-122"/>
                <a:ea typeface="微软雅黑" panose="020B0503020204020204" pitchFamily="34" charset="-122"/>
              </a:rPr>
              <a:t>802.3 </a:t>
            </a:r>
            <a:r>
              <a:rPr lang="zh-CN" altLang="en-US" sz="2000" b="1" dirty="0">
                <a:latin typeface="微软雅黑" panose="020B0503020204020204" pitchFamily="34" charset="-122"/>
                <a:ea typeface="微软雅黑" panose="020B0503020204020204" pitchFamily="34" charset="-122"/>
              </a:rPr>
              <a:t>标准中的几种局域网，因此现在 </a:t>
            </a:r>
            <a:r>
              <a:rPr lang="en-US" altLang="zh-CN" sz="2000" b="1" dirty="0">
                <a:latin typeface="微软雅黑" panose="020B0503020204020204" pitchFamily="34" charset="-122"/>
                <a:ea typeface="微软雅黑" panose="020B0503020204020204" pitchFamily="34" charset="-122"/>
              </a:rPr>
              <a:t>802 </a:t>
            </a:r>
            <a:r>
              <a:rPr lang="zh-CN" altLang="en-US" sz="2000" b="1" dirty="0">
                <a:latin typeface="微软雅黑" panose="020B0503020204020204" pitchFamily="34" charset="-122"/>
                <a:ea typeface="微软雅黑" panose="020B0503020204020204" pitchFamily="34" charset="-122"/>
              </a:rPr>
              <a:t>委员会制定的逻辑链路控制子层 </a:t>
            </a:r>
            <a:r>
              <a:rPr lang="en-US" altLang="zh-CN" sz="2000" b="1" dirty="0">
                <a:latin typeface="微软雅黑" panose="020B0503020204020204" pitchFamily="34" charset="-122"/>
                <a:ea typeface="微软雅黑" panose="020B0503020204020204" pitchFamily="34" charset="-122"/>
              </a:rPr>
              <a:t>LLC</a:t>
            </a:r>
            <a:r>
              <a:rPr lang="zh-CN" altLang="en-US" sz="2000" b="1" dirty="0">
                <a:latin typeface="微软雅黑" panose="020B0503020204020204" pitchFamily="34" charset="-122"/>
                <a:ea typeface="微软雅黑" panose="020B0503020204020204" pitchFamily="34" charset="-122"/>
              </a:rPr>
              <a:t>（即 </a:t>
            </a:r>
            <a:r>
              <a:rPr lang="en-US" altLang="zh-CN" sz="2000" b="1" dirty="0">
                <a:latin typeface="微软雅黑" panose="020B0503020204020204" pitchFamily="34" charset="-122"/>
                <a:ea typeface="微软雅黑" panose="020B0503020204020204" pitchFamily="34" charset="-122"/>
              </a:rPr>
              <a:t>802.2 </a:t>
            </a:r>
            <a:r>
              <a:rPr lang="zh-CN" altLang="en-US" sz="2000" b="1" dirty="0">
                <a:latin typeface="微软雅黑" panose="020B0503020204020204" pitchFamily="34" charset="-122"/>
                <a:ea typeface="微软雅黑" panose="020B0503020204020204" pitchFamily="34" charset="-122"/>
              </a:rPr>
              <a:t>标准）的作用已经不大了。</a:t>
            </a:r>
            <a:endParaRPr lang="zh-CN" altLang="en-US" sz="2000" b="1" dirty="0">
              <a:latin typeface="微软雅黑" panose="020B0503020204020204" pitchFamily="34" charset="-122"/>
              <a:ea typeface="微软雅黑" panose="020B0503020204020204" pitchFamily="34" charset="-122"/>
            </a:endParaRPr>
          </a:p>
          <a:p>
            <a:pPr marL="342900" indent="-342900" eaLnBrk="0" hangingPunct="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很多厂商生产的适配器上就仅装有 </a:t>
            </a:r>
            <a:r>
              <a:rPr lang="en-US" altLang="zh-CN" sz="2000" b="1" dirty="0">
                <a:latin typeface="微软雅黑" panose="020B0503020204020204" pitchFamily="34" charset="-122"/>
                <a:ea typeface="微软雅黑" panose="020B0503020204020204" pitchFamily="34" charset="-122"/>
              </a:rPr>
              <a:t>MAC </a:t>
            </a:r>
            <a:r>
              <a:rPr lang="zh-CN" altLang="en-US" sz="2000" b="1" dirty="0">
                <a:latin typeface="微软雅黑" panose="020B0503020204020204" pitchFamily="34" charset="-122"/>
                <a:ea typeface="微软雅黑" panose="020B0503020204020204" pitchFamily="34" charset="-122"/>
              </a:rPr>
              <a:t>协议而没有 </a:t>
            </a:r>
            <a:r>
              <a:rPr lang="en-US" altLang="zh-CN" sz="2000" b="1" dirty="0">
                <a:latin typeface="微软雅黑" panose="020B0503020204020204" pitchFamily="34" charset="-122"/>
                <a:ea typeface="微软雅黑" panose="020B0503020204020204" pitchFamily="34" charset="-122"/>
              </a:rPr>
              <a:t>LLC </a:t>
            </a:r>
            <a:r>
              <a:rPr lang="zh-CN" altLang="en-US" sz="2000" b="1" dirty="0">
                <a:latin typeface="微软雅黑" panose="020B0503020204020204" pitchFamily="34" charset="-122"/>
                <a:ea typeface="微软雅黑" panose="020B0503020204020204" pitchFamily="34" charset="-122"/>
              </a:rPr>
              <a:t>协议。 </a:t>
            </a:r>
            <a:endParaRPr lang="zh-CN" altLang="en-US" sz="2000" b="1" dirty="0">
              <a:latin typeface="微软雅黑" panose="020B0503020204020204" pitchFamily="34" charset="-122"/>
              <a:ea typeface="微软雅黑" panose="020B0503020204020204" pitchFamily="34" charset="-122"/>
            </a:endParaRPr>
          </a:p>
        </p:txBody>
      </p:sp>
      <p:sp>
        <p:nvSpPr>
          <p:cNvPr id="25" name="AutoShape 5"/>
          <p:cNvSpPr>
            <a:spLocks noChangeArrowheads="1"/>
          </p:cNvSpPr>
          <p:nvPr/>
        </p:nvSpPr>
        <p:spPr bwMode="auto">
          <a:xfrm>
            <a:off x="502921" y="1404831"/>
            <a:ext cx="8129015" cy="315464"/>
          </a:xfrm>
          <a:prstGeom prst="roundRect">
            <a:avLst>
              <a:gd name="adj" fmla="val 16667"/>
            </a:avLst>
          </a:prstGeom>
          <a:solidFill>
            <a:srgbClr val="99FFCC"/>
          </a:solidFill>
          <a:ln>
            <a:noFill/>
          </a:ln>
          <a:effectLst/>
        </p:spPr>
        <p:txBody>
          <a:bodyPr wrap="none" anchor="ctr"/>
          <a:lstStyle/>
          <a:p>
            <a:endParaRPr lang="zh-CN" altLang="en-US"/>
          </a:p>
        </p:txBody>
      </p:sp>
      <p:sp>
        <p:nvSpPr>
          <p:cNvPr id="26" name="Rectangle 6"/>
          <p:cNvSpPr>
            <a:spLocks noChangeArrowheads="1"/>
          </p:cNvSpPr>
          <p:nvPr/>
        </p:nvSpPr>
        <p:spPr bwMode="auto">
          <a:xfrm>
            <a:off x="3276045" y="1365854"/>
            <a:ext cx="258205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latin typeface="微软雅黑" panose="020B0503020204020204" pitchFamily="34" charset="-122"/>
                <a:ea typeface="微软雅黑" panose="020B0503020204020204" pitchFamily="34" charset="-122"/>
              </a:rPr>
              <a:t>一般不考虑 </a:t>
            </a:r>
            <a:r>
              <a:rPr lang="en-US" altLang="zh-CN" sz="2000" b="1" dirty="0">
                <a:latin typeface="微软雅黑" panose="020B0503020204020204" pitchFamily="34" charset="-122"/>
                <a:ea typeface="微软雅黑" panose="020B0503020204020204" pitchFamily="34" charset="-122"/>
              </a:rPr>
              <a:t>LLC </a:t>
            </a:r>
            <a:r>
              <a:rPr lang="zh-CN" altLang="en-US" sz="2000" b="1" dirty="0" smtClean="0">
                <a:latin typeface="微软雅黑" panose="020B0503020204020204" pitchFamily="34" charset="-122"/>
                <a:ea typeface="微软雅黑" panose="020B0503020204020204" pitchFamily="34" charset="-122"/>
              </a:rPr>
              <a:t>子层</a:t>
            </a:r>
            <a:endParaRPr lang="fr-FR" altLang="zh-CN" sz="2000" b="1"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Tm="2000"/>
    </mc:Choice>
    <mc:Fallback>
      <p:transition spd="slow" advTm="2000"/>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AutoShape 5"/>
          <p:cNvSpPr>
            <a:spLocks noChangeArrowheads="1"/>
          </p:cNvSpPr>
          <p:nvPr/>
        </p:nvSpPr>
        <p:spPr bwMode="auto">
          <a:xfrm>
            <a:off x="502921" y="625834"/>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 name="Rectangle 6"/>
          <p:cNvSpPr>
            <a:spLocks noChangeArrowheads="1"/>
          </p:cNvSpPr>
          <p:nvPr/>
        </p:nvSpPr>
        <p:spPr bwMode="auto">
          <a:xfrm>
            <a:off x="3512135" y="602744"/>
            <a:ext cx="210987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anose="020B0503020204020204" pitchFamily="34" charset="-122"/>
                <a:ea typeface="微软雅黑" panose="020B0503020204020204" pitchFamily="34" charset="-122"/>
              </a:rPr>
              <a:t>2.  </a:t>
            </a:r>
            <a:r>
              <a:rPr lang="zh-CN" altLang="en-US" sz="2000" b="1" dirty="0">
                <a:solidFill>
                  <a:schemeClr val="bg1"/>
                </a:solidFill>
                <a:latin typeface="微软雅黑" panose="020B0503020204020204" pitchFamily="34" charset="-122"/>
                <a:ea typeface="微软雅黑" panose="020B0503020204020204" pitchFamily="34" charset="-122"/>
              </a:rPr>
              <a:t>适配器的作用</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5" name="圆角矩形 4"/>
          <p:cNvSpPr/>
          <p:nvPr/>
        </p:nvSpPr>
        <p:spPr>
          <a:xfrm>
            <a:off x="502922" y="1056546"/>
            <a:ext cx="8129014" cy="3160776"/>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anose="020B0503020204020204" pitchFamily="34" charset="-122"/>
              <a:ea typeface="微软雅黑" panose="020B0503020204020204" pitchFamily="34" charset="-122"/>
            </a:endParaRPr>
          </a:p>
        </p:txBody>
      </p:sp>
      <p:grpSp>
        <p:nvGrpSpPr>
          <p:cNvPr id="6" name="组合 5"/>
          <p:cNvGrpSpPr/>
          <p:nvPr/>
        </p:nvGrpSpPr>
        <p:grpSpPr>
          <a:xfrm>
            <a:off x="1970731" y="1258287"/>
            <a:ext cx="5525127" cy="2870623"/>
            <a:chOff x="1173771" y="1559190"/>
            <a:chExt cx="7611798" cy="3954770"/>
          </a:xfrm>
        </p:grpSpPr>
        <p:sp>
          <p:nvSpPr>
            <p:cNvPr id="10" name="Rectangle 18"/>
            <p:cNvSpPr>
              <a:spLocks noChangeArrowheads="1"/>
            </p:cNvSpPr>
            <p:nvPr/>
          </p:nvSpPr>
          <p:spPr bwMode="auto">
            <a:xfrm>
              <a:off x="1173771" y="2094384"/>
              <a:ext cx="6375267" cy="2397125"/>
            </a:xfrm>
            <a:prstGeom prst="rect">
              <a:avLst/>
            </a:prstGeom>
            <a:solidFill>
              <a:srgbClr val="99FFCC"/>
            </a:solidFill>
            <a:ln w="9525">
              <a:solidFill>
                <a:schemeClr val="tx1"/>
              </a:solidFill>
              <a:miter lim="800000"/>
            </a:ln>
            <a:effectLst/>
          </p:spPr>
          <p:txBody>
            <a:bodyPr wrap="none" anchor="ctr"/>
            <a:lstStyle/>
            <a:p>
              <a:endParaRPr lang="zh-CN" altLang="en-US" sz="1600" b="1">
                <a:solidFill>
                  <a:srgbClr val="000099"/>
                </a:solidFill>
                <a:latin typeface="微软雅黑" panose="020B0503020204020204" pitchFamily="34" charset="-122"/>
                <a:ea typeface="微软雅黑" panose="020B0503020204020204" pitchFamily="34" charset="-122"/>
              </a:endParaRPr>
            </a:p>
          </p:txBody>
        </p:sp>
        <p:sp>
          <p:nvSpPr>
            <p:cNvPr id="11" name="Line 20"/>
            <p:cNvSpPr>
              <a:spLocks noChangeShapeType="1"/>
            </p:cNvSpPr>
            <p:nvPr/>
          </p:nvSpPr>
          <p:spPr bwMode="auto">
            <a:xfrm>
              <a:off x="6773413" y="3392959"/>
              <a:ext cx="2012156" cy="0"/>
            </a:xfrm>
            <a:prstGeom prst="line">
              <a:avLst/>
            </a:prstGeom>
            <a:noFill/>
            <a:ln w="19050">
              <a:solidFill>
                <a:srgbClr val="0000CC"/>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solidFill>
                  <a:srgbClr val="000099"/>
                </a:solidFill>
                <a:latin typeface="微软雅黑" panose="020B0503020204020204" pitchFamily="34" charset="-122"/>
                <a:ea typeface="微软雅黑" panose="020B0503020204020204" pitchFamily="34" charset="-122"/>
              </a:endParaRPr>
            </a:p>
          </p:txBody>
        </p:sp>
        <p:sp>
          <p:nvSpPr>
            <p:cNvPr id="12" name="Text Box 21"/>
            <p:cNvSpPr txBox="1">
              <a:spLocks noChangeArrowheads="1"/>
            </p:cNvSpPr>
            <p:nvPr/>
          </p:nvSpPr>
          <p:spPr bwMode="auto">
            <a:xfrm>
              <a:off x="7480333" y="2916197"/>
              <a:ext cx="1243775" cy="4240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400" b="1" dirty="0">
                  <a:solidFill>
                    <a:srgbClr val="0000FF"/>
                  </a:solidFill>
                  <a:latin typeface="微软雅黑" panose="020B0503020204020204" pitchFamily="34" charset="-122"/>
                  <a:ea typeface="微软雅黑" panose="020B0503020204020204" pitchFamily="34" charset="-122"/>
                </a:rPr>
                <a:t>至局域网</a:t>
              </a:r>
              <a:endParaRPr kumimoji="1" lang="zh-CN" altLang="en-US" sz="1400" b="1" dirty="0">
                <a:solidFill>
                  <a:srgbClr val="0000FF"/>
                </a:solidFill>
                <a:latin typeface="微软雅黑" panose="020B0503020204020204" pitchFamily="34" charset="-122"/>
                <a:ea typeface="微软雅黑" panose="020B0503020204020204" pitchFamily="34" charset="-122"/>
              </a:endParaRPr>
            </a:p>
          </p:txBody>
        </p:sp>
        <p:sp>
          <p:nvSpPr>
            <p:cNvPr id="13" name="Rectangle 22"/>
            <p:cNvSpPr>
              <a:spLocks noChangeArrowheads="1"/>
            </p:cNvSpPr>
            <p:nvPr/>
          </p:nvSpPr>
          <p:spPr bwMode="auto">
            <a:xfrm>
              <a:off x="4910877" y="2778598"/>
              <a:ext cx="1907250" cy="1127125"/>
            </a:xfrm>
            <a:prstGeom prst="rect">
              <a:avLst/>
            </a:prstGeom>
            <a:solidFill>
              <a:srgbClr val="008000"/>
            </a:solidFill>
            <a:ln w="19050">
              <a:solidFill>
                <a:schemeClr val="tx1"/>
              </a:solidFill>
              <a:miter lim="800000"/>
            </a:ln>
            <a:effectLst/>
          </p:spPr>
          <p:txBody>
            <a:bodyPr wrap="none" anchor="ctr"/>
            <a:lstStyle/>
            <a:p>
              <a:pPr algn="ctr"/>
              <a:r>
                <a:rPr kumimoji="1" lang="zh-CN" altLang="en-US" sz="1400" b="1" dirty="0">
                  <a:solidFill>
                    <a:schemeClr val="bg1"/>
                  </a:solidFill>
                  <a:latin typeface="微软雅黑" panose="020B0503020204020204" pitchFamily="34" charset="-122"/>
                  <a:ea typeface="微软雅黑" panose="020B0503020204020204" pitchFamily="34" charset="-122"/>
                </a:rPr>
                <a:t>适配器</a:t>
              </a:r>
              <a:endParaRPr kumimoji="1" lang="zh-CN" altLang="en-US" sz="1400" b="1" dirty="0">
                <a:solidFill>
                  <a:schemeClr val="bg1"/>
                </a:solidFill>
                <a:latin typeface="微软雅黑" panose="020B0503020204020204" pitchFamily="34" charset="-122"/>
                <a:ea typeface="微软雅黑" panose="020B0503020204020204" pitchFamily="34" charset="-122"/>
              </a:endParaRPr>
            </a:p>
            <a:p>
              <a:pPr algn="ctr"/>
              <a:r>
                <a:rPr kumimoji="1" lang="zh-CN" altLang="en-US" sz="1400" b="1" dirty="0">
                  <a:solidFill>
                    <a:schemeClr val="bg1"/>
                  </a:solidFill>
                  <a:latin typeface="微软雅黑" panose="020B0503020204020204" pitchFamily="34" charset="-122"/>
                  <a:ea typeface="微软雅黑" panose="020B0503020204020204" pitchFamily="34" charset="-122"/>
                </a:rPr>
                <a:t>（网卡）</a:t>
              </a:r>
              <a:endParaRPr kumimoji="1" lang="zh-CN" altLang="en-US" sz="1400" b="1" dirty="0">
                <a:solidFill>
                  <a:schemeClr val="bg1"/>
                </a:solidFill>
                <a:latin typeface="微软雅黑" panose="020B0503020204020204" pitchFamily="34" charset="-122"/>
                <a:ea typeface="微软雅黑" panose="020B0503020204020204" pitchFamily="34" charset="-122"/>
              </a:endParaRPr>
            </a:p>
          </p:txBody>
        </p:sp>
        <p:sp>
          <p:nvSpPr>
            <p:cNvPr id="14" name="Text Box 23"/>
            <p:cNvSpPr txBox="1">
              <a:spLocks noChangeArrowheads="1"/>
            </p:cNvSpPr>
            <p:nvPr/>
          </p:nvSpPr>
          <p:spPr bwMode="auto">
            <a:xfrm>
              <a:off x="7494095" y="3404277"/>
              <a:ext cx="1243775" cy="4240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400" b="1" dirty="0">
                  <a:solidFill>
                    <a:srgbClr val="0000FF"/>
                  </a:solidFill>
                  <a:latin typeface="微软雅黑" panose="020B0503020204020204" pitchFamily="34" charset="-122"/>
                  <a:ea typeface="微软雅黑" panose="020B0503020204020204" pitchFamily="34" charset="-122"/>
                </a:rPr>
                <a:t>串行通信</a:t>
              </a:r>
              <a:endParaRPr kumimoji="1" lang="zh-CN" altLang="en-US" sz="1400" b="1" dirty="0">
                <a:solidFill>
                  <a:srgbClr val="0000FF"/>
                </a:solidFill>
                <a:latin typeface="微软雅黑" panose="020B0503020204020204" pitchFamily="34" charset="-122"/>
                <a:ea typeface="微软雅黑" panose="020B0503020204020204" pitchFamily="34" charset="-122"/>
              </a:endParaRPr>
            </a:p>
          </p:txBody>
        </p:sp>
        <p:sp>
          <p:nvSpPr>
            <p:cNvPr id="15" name="Rectangle 24"/>
            <p:cNvSpPr>
              <a:spLocks noChangeArrowheads="1"/>
            </p:cNvSpPr>
            <p:nvPr/>
          </p:nvSpPr>
          <p:spPr bwMode="auto">
            <a:xfrm>
              <a:off x="1902963" y="2778598"/>
              <a:ext cx="1907248" cy="1127125"/>
            </a:xfrm>
            <a:prstGeom prst="rect">
              <a:avLst/>
            </a:prstGeom>
            <a:solidFill>
              <a:srgbClr val="0000CC"/>
            </a:solidFill>
            <a:ln w="19050">
              <a:solidFill>
                <a:schemeClr val="tx1"/>
              </a:solidFill>
              <a:miter lim="800000"/>
            </a:ln>
            <a:effectLst/>
          </p:spPr>
          <p:txBody>
            <a:bodyPr wrap="none" anchor="ctr"/>
            <a:lstStyle/>
            <a:p>
              <a:pPr algn="ctr"/>
              <a:r>
                <a:rPr kumimoji="1" lang="en-US" altLang="zh-CN" sz="1400" b="1" dirty="0">
                  <a:solidFill>
                    <a:schemeClr val="bg1"/>
                  </a:solidFill>
                  <a:latin typeface="微软雅黑" panose="020B0503020204020204" pitchFamily="34" charset="-122"/>
                  <a:ea typeface="微软雅黑" panose="020B0503020204020204" pitchFamily="34" charset="-122"/>
                </a:rPr>
                <a:t>CPU </a:t>
              </a:r>
              <a:r>
                <a:rPr kumimoji="1" lang="zh-CN" altLang="en-US" sz="1400" b="1" dirty="0">
                  <a:solidFill>
                    <a:schemeClr val="bg1"/>
                  </a:solidFill>
                  <a:latin typeface="微软雅黑" panose="020B0503020204020204" pitchFamily="34" charset="-122"/>
                  <a:ea typeface="微软雅黑" panose="020B0503020204020204" pitchFamily="34" charset="-122"/>
                </a:rPr>
                <a:t>和</a:t>
              </a:r>
              <a:endParaRPr kumimoji="1" lang="zh-CN" altLang="en-US" sz="1400" b="1" dirty="0">
                <a:solidFill>
                  <a:schemeClr val="bg1"/>
                </a:solidFill>
                <a:latin typeface="微软雅黑" panose="020B0503020204020204" pitchFamily="34" charset="-122"/>
                <a:ea typeface="微软雅黑" panose="020B0503020204020204" pitchFamily="34" charset="-122"/>
              </a:endParaRPr>
            </a:p>
            <a:p>
              <a:pPr algn="ctr"/>
              <a:r>
                <a:rPr kumimoji="1" lang="zh-CN" altLang="en-US" sz="1400" b="1" dirty="0">
                  <a:solidFill>
                    <a:schemeClr val="bg1"/>
                  </a:solidFill>
                  <a:latin typeface="微软雅黑" panose="020B0503020204020204" pitchFamily="34" charset="-122"/>
                  <a:ea typeface="微软雅黑" panose="020B0503020204020204" pitchFamily="34" charset="-122"/>
                </a:rPr>
                <a:t>存储器</a:t>
              </a:r>
              <a:endParaRPr kumimoji="1" lang="zh-CN" altLang="en-US" sz="1400" b="1" dirty="0">
                <a:solidFill>
                  <a:schemeClr val="bg1"/>
                </a:solidFill>
                <a:latin typeface="微软雅黑" panose="020B0503020204020204" pitchFamily="34" charset="-122"/>
                <a:ea typeface="微软雅黑" panose="020B0503020204020204" pitchFamily="34" charset="-122"/>
              </a:endParaRPr>
            </a:p>
          </p:txBody>
        </p:sp>
        <p:sp>
          <p:nvSpPr>
            <p:cNvPr id="16" name="Line 25"/>
            <p:cNvSpPr>
              <a:spLocks noChangeShapeType="1"/>
            </p:cNvSpPr>
            <p:nvPr/>
          </p:nvSpPr>
          <p:spPr bwMode="auto">
            <a:xfrm flipV="1">
              <a:off x="2492851" y="3921598"/>
              <a:ext cx="438547" cy="909637"/>
            </a:xfrm>
            <a:prstGeom prst="line">
              <a:avLst/>
            </a:prstGeom>
            <a:noFill/>
            <a:ln w="12700">
              <a:solidFill>
                <a:schemeClr val="tx1"/>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solidFill>
                  <a:srgbClr val="000099"/>
                </a:solidFill>
                <a:latin typeface="微软雅黑" panose="020B0503020204020204" pitchFamily="34" charset="-122"/>
                <a:ea typeface="微软雅黑" panose="020B0503020204020204" pitchFamily="34" charset="-122"/>
              </a:endParaRPr>
            </a:p>
          </p:txBody>
        </p:sp>
        <p:sp>
          <p:nvSpPr>
            <p:cNvPr id="17" name="Text Box 26"/>
            <p:cNvSpPr txBox="1">
              <a:spLocks noChangeArrowheads="1"/>
            </p:cNvSpPr>
            <p:nvPr/>
          </p:nvSpPr>
          <p:spPr bwMode="auto">
            <a:xfrm>
              <a:off x="1282116" y="4793136"/>
              <a:ext cx="1985800" cy="7208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400" b="1" dirty="0">
                  <a:solidFill>
                    <a:srgbClr val="000099"/>
                  </a:solidFill>
                  <a:latin typeface="微软雅黑" panose="020B0503020204020204" pitchFamily="34" charset="-122"/>
                  <a:ea typeface="微软雅黑" panose="020B0503020204020204" pitchFamily="34" charset="-122"/>
                </a:rPr>
                <a:t>生成发送的数据</a:t>
              </a:r>
              <a:endParaRPr kumimoji="1" lang="zh-CN" altLang="en-US" sz="1400" b="1" dirty="0">
                <a:solidFill>
                  <a:srgbClr val="000099"/>
                </a:solidFill>
                <a:latin typeface="微软雅黑" panose="020B0503020204020204" pitchFamily="34" charset="-122"/>
                <a:ea typeface="微软雅黑" panose="020B0503020204020204" pitchFamily="34" charset="-122"/>
              </a:endParaRPr>
            </a:p>
            <a:p>
              <a:r>
                <a:rPr kumimoji="1" lang="zh-CN" altLang="en-US" sz="1400" b="1" dirty="0">
                  <a:solidFill>
                    <a:srgbClr val="000099"/>
                  </a:solidFill>
                  <a:latin typeface="微软雅黑" panose="020B0503020204020204" pitchFamily="34" charset="-122"/>
                  <a:ea typeface="微软雅黑" panose="020B0503020204020204" pitchFamily="34" charset="-122"/>
                </a:rPr>
                <a:t>处理收到的数据</a:t>
              </a:r>
              <a:endParaRPr kumimoji="1" lang="zh-CN" altLang="en-US" sz="1400" b="1" dirty="0">
                <a:solidFill>
                  <a:srgbClr val="000099"/>
                </a:solidFill>
                <a:latin typeface="微软雅黑" panose="020B0503020204020204" pitchFamily="34" charset="-122"/>
                <a:ea typeface="微软雅黑" panose="020B0503020204020204" pitchFamily="34" charset="-122"/>
              </a:endParaRPr>
            </a:p>
          </p:txBody>
        </p:sp>
        <p:sp>
          <p:nvSpPr>
            <p:cNvPr id="18" name="Line 27"/>
            <p:cNvSpPr>
              <a:spLocks noChangeShapeType="1"/>
            </p:cNvSpPr>
            <p:nvPr/>
          </p:nvSpPr>
          <p:spPr bwMode="auto">
            <a:xfrm flipV="1">
              <a:off x="5461212" y="3921598"/>
              <a:ext cx="438547" cy="909637"/>
            </a:xfrm>
            <a:prstGeom prst="line">
              <a:avLst/>
            </a:prstGeom>
            <a:noFill/>
            <a:ln w="12700">
              <a:solidFill>
                <a:schemeClr val="tx1"/>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solidFill>
                  <a:srgbClr val="000099"/>
                </a:solidFill>
                <a:latin typeface="微软雅黑" panose="020B0503020204020204" pitchFamily="34" charset="-122"/>
                <a:ea typeface="微软雅黑" panose="020B0503020204020204" pitchFamily="34" charset="-122"/>
              </a:endParaRPr>
            </a:p>
          </p:txBody>
        </p:sp>
        <p:sp>
          <p:nvSpPr>
            <p:cNvPr id="19" name="Text Box 28"/>
            <p:cNvSpPr txBox="1">
              <a:spLocks noChangeArrowheads="1"/>
            </p:cNvSpPr>
            <p:nvPr/>
          </p:nvSpPr>
          <p:spPr bwMode="auto">
            <a:xfrm>
              <a:off x="4403973" y="4793136"/>
              <a:ext cx="2233142" cy="7208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400" b="1" dirty="0">
                  <a:solidFill>
                    <a:srgbClr val="000099"/>
                  </a:solidFill>
                  <a:latin typeface="微软雅黑" panose="020B0503020204020204" pitchFamily="34" charset="-122"/>
                  <a:ea typeface="微软雅黑" panose="020B0503020204020204" pitchFamily="34" charset="-122"/>
                </a:rPr>
                <a:t>把帧发送到局域网</a:t>
              </a:r>
              <a:endParaRPr kumimoji="1" lang="zh-CN" altLang="en-US" sz="1400" b="1" dirty="0">
                <a:solidFill>
                  <a:srgbClr val="000099"/>
                </a:solidFill>
                <a:latin typeface="微软雅黑" panose="020B0503020204020204" pitchFamily="34" charset="-122"/>
                <a:ea typeface="微软雅黑" panose="020B0503020204020204" pitchFamily="34" charset="-122"/>
              </a:endParaRPr>
            </a:p>
            <a:p>
              <a:pPr algn="ctr"/>
              <a:r>
                <a:rPr kumimoji="1" lang="zh-CN" altLang="en-US" sz="1400" b="1" dirty="0">
                  <a:solidFill>
                    <a:srgbClr val="000099"/>
                  </a:solidFill>
                  <a:latin typeface="微软雅黑" panose="020B0503020204020204" pitchFamily="34" charset="-122"/>
                  <a:ea typeface="微软雅黑" panose="020B0503020204020204" pitchFamily="34" charset="-122"/>
                </a:rPr>
                <a:t>从局域网接收帧</a:t>
              </a:r>
              <a:endParaRPr kumimoji="1" lang="zh-CN" altLang="en-US" sz="1400" b="1" dirty="0">
                <a:solidFill>
                  <a:srgbClr val="000099"/>
                </a:solidFill>
                <a:latin typeface="微软雅黑" panose="020B0503020204020204" pitchFamily="34" charset="-122"/>
                <a:ea typeface="微软雅黑" panose="020B0503020204020204" pitchFamily="34" charset="-122"/>
              </a:endParaRPr>
            </a:p>
          </p:txBody>
        </p:sp>
        <p:sp>
          <p:nvSpPr>
            <p:cNvPr id="20" name="Text Box 29"/>
            <p:cNvSpPr txBox="1">
              <a:spLocks noChangeArrowheads="1"/>
            </p:cNvSpPr>
            <p:nvPr/>
          </p:nvSpPr>
          <p:spPr bwMode="auto">
            <a:xfrm>
              <a:off x="3833178" y="2111944"/>
              <a:ext cx="1102437" cy="466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600" b="1" dirty="0">
                  <a:latin typeface="微软雅黑" panose="020B0503020204020204" pitchFamily="34" charset="-122"/>
                  <a:ea typeface="微软雅黑" panose="020B0503020204020204" pitchFamily="34" charset="-122"/>
                </a:rPr>
                <a:t>计算机</a:t>
              </a:r>
              <a:endParaRPr kumimoji="1" lang="zh-CN" altLang="en-US" sz="1600" b="1" dirty="0">
                <a:latin typeface="微软雅黑" panose="020B0503020204020204" pitchFamily="34" charset="-122"/>
                <a:ea typeface="微软雅黑" panose="020B0503020204020204" pitchFamily="34" charset="-122"/>
              </a:endParaRPr>
            </a:p>
          </p:txBody>
        </p:sp>
        <p:sp>
          <p:nvSpPr>
            <p:cNvPr id="21" name="AutoShape 31"/>
            <p:cNvSpPr>
              <a:spLocks noChangeArrowheads="1"/>
            </p:cNvSpPr>
            <p:nvPr/>
          </p:nvSpPr>
          <p:spPr bwMode="auto">
            <a:xfrm>
              <a:off x="3701865" y="3007197"/>
              <a:ext cx="1317360" cy="684212"/>
            </a:xfrm>
            <a:prstGeom prst="leftRightArrow">
              <a:avLst>
                <a:gd name="adj1" fmla="val 50000"/>
                <a:gd name="adj2" fmla="val 35545"/>
              </a:avLst>
            </a:prstGeom>
            <a:solidFill>
              <a:srgbClr val="FFFF00"/>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99"/>
                </a:solidFill>
                <a:latin typeface="微软雅黑" panose="020B0503020204020204" pitchFamily="34" charset="-122"/>
                <a:ea typeface="微软雅黑" panose="020B0503020204020204" pitchFamily="34" charset="-122"/>
              </a:endParaRPr>
            </a:p>
          </p:txBody>
        </p:sp>
        <p:sp>
          <p:nvSpPr>
            <p:cNvPr id="22" name="Text Box 32"/>
            <p:cNvSpPr txBox="1">
              <a:spLocks noChangeArrowheads="1"/>
            </p:cNvSpPr>
            <p:nvPr/>
          </p:nvSpPr>
          <p:spPr bwMode="auto">
            <a:xfrm>
              <a:off x="4008766" y="3499032"/>
              <a:ext cx="749092" cy="691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95000"/>
                </a:lnSpc>
              </a:pPr>
              <a:r>
                <a:rPr kumimoji="1" lang="zh-CN" altLang="en-US" sz="1400" b="1" dirty="0">
                  <a:solidFill>
                    <a:srgbClr val="0000FF"/>
                  </a:solidFill>
                  <a:latin typeface="微软雅黑" panose="020B0503020204020204" pitchFamily="34" charset="-122"/>
                  <a:ea typeface="微软雅黑" panose="020B0503020204020204" pitchFamily="34" charset="-122"/>
                </a:rPr>
                <a:t>并行</a:t>
              </a:r>
              <a:endParaRPr kumimoji="1" lang="zh-CN" altLang="en-US" sz="1400" b="1" dirty="0">
                <a:solidFill>
                  <a:srgbClr val="0000FF"/>
                </a:solidFill>
                <a:latin typeface="微软雅黑" panose="020B0503020204020204" pitchFamily="34" charset="-122"/>
                <a:ea typeface="微软雅黑" panose="020B0503020204020204" pitchFamily="34" charset="-122"/>
              </a:endParaRPr>
            </a:p>
            <a:p>
              <a:pPr>
                <a:lnSpc>
                  <a:spcPct val="95000"/>
                </a:lnSpc>
              </a:pPr>
              <a:r>
                <a:rPr kumimoji="1" lang="zh-CN" altLang="en-US" sz="1400" b="1" dirty="0">
                  <a:solidFill>
                    <a:srgbClr val="0000FF"/>
                  </a:solidFill>
                  <a:latin typeface="微软雅黑" panose="020B0503020204020204" pitchFamily="34" charset="-122"/>
                  <a:ea typeface="微软雅黑" panose="020B0503020204020204" pitchFamily="34" charset="-122"/>
                </a:rPr>
                <a:t>通信</a:t>
              </a:r>
              <a:endParaRPr kumimoji="1" lang="zh-CN" altLang="en-US" sz="1400" b="1" dirty="0">
                <a:solidFill>
                  <a:srgbClr val="0000FF"/>
                </a:solidFill>
                <a:latin typeface="微软雅黑" panose="020B0503020204020204" pitchFamily="34" charset="-122"/>
                <a:ea typeface="微软雅黑" panose="020B0503020204020204" pitchFamily="34" charset="-122"/>
              </a:endParaRPr>
            </a:p>
          </p:txBody>
        </p:sp>
        <p:sp>
          <p:nvSpPr>
            <p:cNvPr id="23" name="Rectangle 33"/>
            <p:cNvSpPr>
              <a:spLocks noChangeArrowheads="1"/>
            </p:cNvSpPr>
            <p:nvPr/>
          </p:nvSpPr>
          <p:spPr bwMode="auto">
            <a:xfrm>
              <a:off x="2080101" y="3237385"/>
              <a:ext cx="218414" cy="169863"/>
            </a:xfrm>
            <a:prstGeom prst="rect">
              <a:avLst/>
            </a:prstGeom>
            <a:solidFill>
              <a:srgbClr val="00FFFF"/>
            </a:solidFill>
            <a:ln>
              <a:noFill/>
            </a:ln>
            <a:effectLst/>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endParaRPr lang="zh-CN" altLang="en-US" sz="1600" b="1">
                <a:solidFill>
                  <a:srgbClr val="000099"/>
                </a:solidFill>
                <a:latin typeface="微软雅黑" panose="020B0503020204020204" pitchFamily="34" charset="-122"/>
                <a:ea typeface="微软雅黑" panose="020B0503020204020204" pitchFamily="34" charset="-122"/>
              </a:endParaRPr>
            </a:p>
          </p:txBody>
        </p:sp>
        <p:sp>
          <p:nvSpPr>
            <p:cNvPr id="24" name="Freeform 34"/>
            <p:cNvSpPr/>
            <p:nvPr/>
          </p:nvSpPr>
          <p:spPr bwMode="auto">
            <a:xfrm>
              <a:off x="1528818" y="1967360"/>
              <a:ext cx="1322348" cy="1266825"/>
            </a:xfrm>
            <a:custGeom>
              <a:avLst/>
              <a:gdLst>
                <a:gd name="T0" fmla="*/ 0 w 496"/>
                <a:gd name="T1" fmla="*/ 0 h 504"/>
                <a:gd name="T2" fmla="*/ 496 w 496"/>
                <a:gd name="T3" fmla="*/ 0 h 504"/>
                <a:gd name="T4" fmla="*/ 292 w 496"/>
                <a:gd name="T5" fmla="*/ 504 h 504"/>
                <a:gd name="T6" fmla="*/ 210 w 496"/>
                <a:gd name="T7" fmla="*/ 502 h 504"/>
                <a:gd name="T8" fmla="*/ 0 w 496"/>
                <a:gd name="T9" fmla="*/ 0 h 504"/>
              </a:gdLst>
              <a:ahLst/>
              <a:cxnLst>
                <a:cxn ang="0">
                  <a:pos x="T0" y="T1"/>
                </a:cxn>
                <a:cxn ang="0">
                  <a:pos x="T2" y="T3"/>
                </a:cxn>
                <a:cxn ang="0">
                  <a:pos x="T4" y="T5"/>
                </a:cxn>
                <a:cxn ang="0">
                  <a:pos x="T6" y="T7"/>
                </a:cxn>
                <a:cxn ang="0">
                  <a:pos x="T8" y="T9"/>
                </a:cxn>
              </a:cxnLst>
              <a:rect l="0" t="0" r="r" b="b"/>
              <a:pathLst>
                <a:path w="496" h="504">
                  <a:moveTo>
                    <a:pt x="0" y="0"/>
                  </a:moveTo>
                  <a:lnTo>
                    <a:pt x="496" y="0"/>
                  </a:lnTo>
                  <a:lnTo>
                    <a:pt x="292" y="504"/>
                  </a:lnTo>
                  <a:lnTo>
                    <a:pt x="210" y="502"/>
                  </a:lnTo>
                  <a:lnTo>
                    <a:pt x="0" y="0"/>
                  </a:lnTo>
                  <a:close/>
                </a:path>
              </a:pathLst>
            </a:custGeom>
            <a:gradFill rotWithShape="1">
              <a:gsLst>
                <a:gs pos="0">
                  <a:srgbClr val="00FFFF"/>
                </a:gs>
                <a:gs pos="100000">
                  <a:schemeClr val="accent5">
                    <a:lumMod val="75000"/>
                  </a:schemeClr>
                </a:gs>
              </a:gsLst>
              <a:lin ang="540000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solidFill>
                  <a:srgbClr val="000099"/>
                </a:solidFill>
                <a:latin typeface="微软雅黑" panose="020B0503020204020204" pitchFamily="34" charset="-122"/>
                <a:ea typeface="微软雅黑" panose="020B0503020204020204" pitchFamily="34" charset="-122"/>
              </a:endParaRPr>
            </a:p>
          </p:txBody>
        </p:sp>
        <p:sp>
          <p:nvSpPr>
            <p:cNvPr id="25" name="Rectangle 35"/>
            <p:cNvSpPr>
              <a:spLocks noChangeArrowheads="1"/>
            </p:cNvSpPr>
            <p:nvPr/>
          </p:nvSpPr>
          <p:spPr bwMode="auto">
            <a:xfrm>
              <a:off x="6451811" y="3237385"/>
              <a:ext cx="218414" cy="169863"/>
            </a:xfrm>
            <a:prstGeom prst="rect">
              <a:avLst/>
            </a:prstGeom>
            <a:solidFill>
              <a:srgbClr val="FFC000"/>
            </a:solidFill>
            <a:ln>
              <a:noFill/>
            </a:ln>
            <a:effectLst/>
            <a:extLst>
              <a:ext uri="{91240B29-F687-4F45-9708-019B960494DF}">
                <a14:hiddenLine xmlns:a14="http://schemas.microsoft.com/office/drawing/2010/main" w="9525">
                  <a:solidFill>
                    <a:schemeClr val="tx1"/>
                  </a:solidFill>
                  <a:miter lim="800000"/>
                  <a:headEnd/>
                  <a:tailEnd/>
                </a14:hiddenLine>
              </a:ext>
            </a:extLst>
          </p:spPr>
          <p:txBody>
            <a:bodyPr wrap="none" anchor="ctr"/>
            <a:lstStyle/>
            <a:p>
              <a:endParaRPr lang="zh-CN" altLang="en-US" sz="1600" b="1">
                <a:solidFill>
                  <a:srgbClr val="000099"/>
                </a:solidFill>
                <a:latin typeface="微软雅黑" panose="020B0503020204020204" pitchFamily="34" charset="-122"/>
                <a:ea typeface="微软雅黑" panose="020B0503020204020204" pitchFamily="34" charset="-122"/>
              </a:endParaRPr>
            </a:p>
          </p:txBody>
        </p:sp>
        <p:sp>
          <p:nvSpPr>
            <p:cNvPr id="26" name="Freeform 36"/>
            <p:cNvSpPr/>
            <p:nvPr/>
          </p:nvSpPr>
          <p:spPr bwMode="auto">
            <a:xfrm>
              <a:off x="5845760" y="1973735"/>
              <a:ext cx="1482460" cy="1260475"/>
            </a:xfrm>
            <a:custGeom>
              <a:avLst/>
              <a:gdLst>
                <a:gd name="T0" fmla="*/ 0 w 612"/>
                <a:gd name="T1" fmla="*/ 0 h 501"/>
                <a:gd name="T2" fmla="*/ 612 w 612"/>
                <a:gd name="T3" fmla="*/ 6 h 501"/>
                <a:gd name="T4" fmla="*/ 336 w 612"/>
                <a:gd name="T5" fmla="*/ 501 h 501"/>
                <a:gd name="T6" fmla="*/ 252 w 612"/>
                <a:gd name="T7" fmla="*/ 501 h 501"/>
                <a:gd name="T8" fmla="*/ 0 w 612"/>
                <a:gd name="T9" fmla="*/ 0 h 501"/>
              </a:gdLst>
              <a:ahLst/>
              <a:cxnLst>
                <a:cxn ang="0">
                  <a:pos x="T0" y="T1"/>
                </a:cxn>
                <a:cxn ang="0">
                  <a:pos x="T2" y="T3"/>
                </a:cxn>
                <a:cxn ang="0">
                  <a:pos x="T4" y="T5"/>
                </a:cxn>
                <a:cxn ang="0">
                  <a:pos x="T6" y="T7"/>
                </a:cxn>
                <a:cxn ang="0">
                  <a:pos x="T8" y="T9"/>
                </a:cxn>
              </a:cxnLst>
              <a:rect l="0" t="0" r="r" b="b"/>
              <a:pathLst>
                <a:path w="612" h="501">
                  <a:moveTo>
                    <a:pt x="0" y="0"/>
                  </a:moveTo>
                  <a:lnTo>
                    <a:pt x="612" y="6"/>
                  </a:lnTo>
                  <a:lnTo>
                    <a:pt x="336" y="501"/>
                  </a:lnTo>
                  <a:lnTo>
                    <a:pt x="252" y="501"/>
                  </a:lnTo>
                  <a:lnTo>
                    <a:pt x="0" y="0"/>
                  </a:lnTo>
                  <a:close/>
                </a:path>
              </a:pathLst>
            </a:custGeom>
            <a:gradFill flip="none" rotWithShape="1">
              <a:gsLst>
                <a:gs pos="0">
                  <a:srgbClr val="FFC000">
                    <a:shade val="30000"/>
                    <a:satMod val="115000"/>
                  </a:srgbClr>
                </a:gs>
                <a:gs pos="50000">
                  <a:srgbClr val="FFC000">
                    <a:shade val="67500"/>
                    <a:satMod val="115000"/>
                  </a:srgbClr>
                </a:gs>
                <a:gs pos="100000">
                  <a:srgbClr val="FFC000">
                    <a:shade val="100000"/>
                    <a:satMod val="115000"/>
                  </a:srgbClr>
                </a:gs>
              </a:gsLst>
              <a:lin ang="16200000" scaled="1"/>
              <a:tileRect/>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solidFill>
                  <a:srgbClr val="000099"/>
                </a:solidFill>
                <a:latin typeface="微软雅黑" panose="020B0503020204020204" pitchFamily="34" charset="-122"/>
                <a:ea typeface="微软雅黑" panose="020B0503020204020204" pitchFamily="34" charset="-122"/>
              </a:endParaRPr>
            </a:p>
          </p:txBody>
        </p:sp>
        <p:sp>
          <p:nvSpPr>
            <p:cNvPr id="27" name="Text Box 19"/>
            <p:cNvSpPr txBox="1">
              <a:spLocks noChangeArrowheads="1"/>
            </p:cNvSpPr>
            <p:nvPr/>
          </p:nvSpPr>
          <p:spPr bwMode="auto">
            <a:xfrm>
              <a:off x="5857579" y="1559190"/>
              <a:ext cx="1470641" cy="424015"/>
            </a:xfrm>
            <a:prstGeom prst="rect">
              <a:avLst/>
            </a:prstGeom>
            <a:solidFill>
              <a:srgbClr val="FFC000"/>
            </a:solidFill>
            <a:ln w="19050">
              <a:solidFill>
                <a:schemeClr val="tx1"/>
              </a:solidFill>
              <a:miter lim="800000"/>
            </a:ln>
            <a:effectLst>
              <a:outerShdw dist="35921" sx="1000" sy="1000" algn="ctr" rotWithShape="0">
                <a:schemeClr val="bg2"/>
              </a:outerShdw>
            </a:effectLst>
          </p:spPr>
          <p:txBody>
            <a:bodyPr wrap="square">
              <a:spAutoFit/>
            </a:bodyPr>
            <a:lstStyle/>
            <a:p>
              <a:pPr algn="ctr"/>
              <a:r>
                <a:rPr kumimoji="1" lang="zh-CN" altLang="en-US" sz="1400" b="1" dirty="0">
                  <a:latin typeface="微软雅黑" panose="020B0503020204020204" pitchFamily="34" charset="-122"/>
                  <a:ea typeface="微软雅黑" panose="020B0503020204020204" pitchFamily="34" charset="-122"/>
                </a:rPr>
                <a:t>硬件地址</a:t>
              </a:r>
              <a:endParaRPr kumimoji="1" lang="zh-CN" altLang="en-US" sz="1400" b="1" dirty="0">
                <a:latin typeface="微软雅黑" panose="020B0503020204020204" pitchFamily="34" charset="-122"/>
                <a:ea typeface="微软雅黑" panose="020B0503020204020204" pitchFamily="34" charset="-122"/>
              </a:endParaRPr>
            </a:p>
          </p:txBody>
        </p:sp>
        <p:sp>
          <p:nvSpPr>
            <p:cNvPr id="28" name="Text Box 30"/>
            <p:cNvSpPr txBox="1">
              <a:spLocks noChangeArrowheads="1"/>
            </p:cNvSpPr>
            <p:nvPr/>
          </p:nvSpPr>
          <p:spPr bwMode="auto">
            <a:xfrm>
              <a:off x="1523386" y="1561456"/>
              <a:ext cx="1328039" cy="424015"/>
            </a:xfrm>
            <a:prstGeom prst="rect">
              <a:avLst/>
            </a:prstGeom>
            <a:solidFill>
              <a:srgbClr val="00FFFF"/>
            </a:solidFill>
            <a:ln w="19050">
              <a:solidFill>
                <a:schemeClr val="tx1"/>
              </a:solidFill>
              <a:miter lim="800000"/>
            </a:ln>
            <a:effectLst>
              <a:outerShdw dist="35921" sx="1000" sy="1000" algn="ctr" rotWithShape="0">
                <a:schemeClr val="bg2"/>
              </a:outerShdw>
            </a:effectLst>
          </p:spPr>
          <p:txBody>
            <a:bodyPr wrap="square">
              <a:spAutoFit/>
            </a:bodyPr>
            <a:lstStyle/>
            <a:p>
              <a:pPr algn="ctr"/>
              <a:r>
                <a:rPr kumimoji="1" lang="en-US" altLang="zh-CN" sz="1400" b="1" dirty="0">
                  <a:latin typeface="微软雅黑" panose="020B0503020204020204" pitchFamily="34" charset="-122"/>
                  <a:ea typeface="微软雅黑" panose="020B0503020204020204" pitchFamily="34" charset="-122"/>
                </a:rPr>
                <a:t>IP </a:t>
              </a:r>
              <a:r>
                <a:rPr kumimoji="1" lang="zh-CN" altLang="en-US" sz="1400" b="1" dirty="0">
                  <a:latin typeface="微软雅黑" panose="020B0503020204020204" pitchFamily="34" charset="-122"/>
                  <a:ea typeface="微软雅黑" panose="020B0503020204020204" pitchFamily="34" charset="-122"/>
                </a:rPr>
                <a:t>地址</a:t>
              </a:r>
              <a:endParaRPr kumimoji="1" lang="zh-CN" altLang="en-US" sz="1400" b="1" dirty="0">
                <a:latin typeface="微软雅黑" panose="020B0503020204020204" pitchFamily="34" charset="-122"/>
                <a:ea typeface="微软雅黑" panose="020B0503020204020204" pitchFamily="34" charset="-122"/>
              </a:endParaRPr>
            </a:p>
          </p:txBody>
        </p:sp>
      </p:grpSp>
      <p:sp>
        <p:nvSpPr>
          <p:cNvPr id="2" name="矩形 1"/>
          <p:cNvSpPr/>
          <p:nvPr/>
        </p:nvSpPr>
        <p:spPr>
          <a:xfrm>
            <a:off x="2628078" y="4255609"/>
            <a:ext cx="3877985" cy="369332"/>
          </a:xfrm>
          <a:prstGeom prst="rect">
            <a:avLst/>
          </a:prstGeom>
        </p:spPr>
        <p:txBody>
          <a:bodyPr wrap="none">
            <a:spAutoFit/>
          </a:bodyPr>
          <a:lstStyle/>
          <a:p>
            <a:r>
              <a:rPr lang="zh-CN" altLang="en-US" b="1" dirty="0">
                <a:latin typeface="微软雅黑" panose="020B0503020204020204" pitchFamily="34" charset="-122"/>
                <a:ea typeface="微软雅黑" panose="020B0503020204020204" pitchFamily="34" charset="-122"/>
              </a:rPr>
              <a:t>计算机通过适配器和局域网进行通信</a:t>
            </a:r>
            <a:endParaRPr lang="zh-CN" altLang="en-US" b="1"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Tm="2000"/>
    </mc:Choice>
    <mc:Fallback>
      <p:transition spd="slow" advTm="2000"/>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5"/>
          <p:cNvSpPr>
            <a:spLocks noChangeArrowheads="1"/>
          </p:cNvSpPr>
          <p:nvPr/>
        </p:nvSpPr>
        <p:spPr bwMode="auto">
          <a:xfrm>
            <a:off x="466345" y="635019"/>
            <a:ext cx="8129015"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6" name="Rectangle 6"/>
          <p:cNvSpPr>
            <a:spLocks noChangeArrowheads="1"/>
          </p:cNvSpPr>
          <p:nvPr/>
        </p:nvSpPr>
        <p:spPr bwMode="auto">
          <a:xfrm>
            <a:off x="3445101" y="611929"/>
            <a:ext cx="223651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dirty="0">
                <a:solidFill>
                  <a:schemeClr val="bg1"/>
                </a:solidFill>
                <a:ea typeface="微软雅黑" panose="020B0503020204020204" pitchFamily="34" charset="-122"/>
              </a:rPr>
              <a:t>数据链路层</a:t>
            </a:r>
            <a:r>
              <a:rPr lang="zh-CN" altLang="en-US" sz="2000" b="1" dirty="0" smtClean="0">
                <a:solidFill>
                  <a:schemeClr val="bg1"/>
                </a:solidFill>
                <a:ea typeface="微软雅黑" panose="020B0503020204020204" pitchFamily="34" charset="-122"/>
              </a:rPr>
              <a:t>的地位</a:t>
            </a:r>
            <a:endParaRPr lang="zh-CN" altLang="en-US" sz="2000" b="1" dirty="0">
              <a:solidFill>
                <a:schemeClr val="bg1"/>
              </a:solidFill>
              <a:ea typeface="微软雅黑" panose="020B0503020204020204" pitchFamily="34" charset="-122"/>
            </a:endParaRPr>
          </a:p>
        </p:txBody>
      </p:sp>
      <p:sp>
        <p:nvSpPr>
          <p:cNvPr id="7" name="圆角矩形 6"/>
          <p:cNvSpPr/>
          <p:nvPr/>
        </p:nvSpPr>
        <p:spPr>
          <a:xfrm>
            <a:off x="520936" y="1091870"/>
            <a:ext cx="8129015" cy="3278674"/>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47" name="Text Box 46"/>
          <p:cNvSpPr txBox="1">
            <a:spLocks noChangeArrowheads="1"/>
          </p:cNvSpPr>
          <p:nvPr/>
        </p:nvSpPr>
        <p:spPr bwMode="auto">
          <a:xfrm>
            <a:off x="1354401" y="1515413"/>
            <a:ext cx="638315"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000" b="1" dirty="0">
                <a:latin typeface="微软雅黑" panose="020B0503020204020204" pitchFamily="34" charset="-122"/>
                <a:ea typeface="微软雅黑" panose="020B0503020204020204" pitchFamily="34" charset="-122"/>
              </a:rPr>
              <a:t>主机 </a:t>
            </a:r>
            <a:r>
              <a:rPr kumimoji="1" lang="en-US" altLang="zh-CN" sz="1000" b="1" dirty="0">
                <a:latin typeface="微软雅黑" panose="020B0503020204020204" pitchFamily="34" charset="-122"/>
                <a:ea typeface="微软雅黑" panose="020B0503020204020204" pitchFamily="34" charset="-122"/>
              </a:rPr>
              <a:t>H</a:t>
            </a:r>
            <a:r>
              <a:rPr kumimoji="1" lang="en-US" altLang="zh-CN" sz="1000" b="1" baseline="-25000" dirty="0">
                <a:latin typeface="微软雅黑" panose="020B0503020204020204" pitchFamily="34" charset="-122"/>
                <a:ea typeface="微软雅黑" panose="020B0503020204020204" pitchFamily="34" charset="-122"/>
              </a:rPr>
              <a:t>1</a:t>
            </a:r>
            <a:endParaRPr kumimoji="1" lang="en-US" altLang="zh-CN" sz="1000" b="1" baseline="-25000" dirty="0">
              <a:latin typeface="微软雅黑" panose="020B0503020204020204" pitchFamily="34" charset="-122"/>
              <a:ea typeface="微软雅黑" panose="020B0503020204020204" pitchFamily="34" charset="-122"/>
            </a:endParaRPr>
          </a:p>
        </p:txBody>
      </p:sp>
      <p:sp>
        <p:nvSpPr>
          <p:cNvPr id="1148" name="Text Box 47"/>
          <p:cNvSpPr txBox="1">
            <a:spLocks noChangeArrowheads="1"/>
          </p:cNvSpPr>
          <p:nvPr/>
        </p:nvSpPr>
        <p:spPr bwMode="auto">
          <a:xfrm>
            <a:off x="7087749" y="1499208"/>
            <a:ext cx="638315"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000" b="1" dirty="0">
                <a:latin typeface="微软雅黑" panose="020B0503020204020204" pitchFamily="34" charset="-122"/>
                <a:ea typeface="微软雅黑" panose="020B0503020204020204" pitchFamily="34" charset="-122"/>
              </a:rPr>
              <a:t>主机 </a:t>
            </a:r>
            <a:r>
              <a:rPr kumimoji="1" lang="en-US" altLang="zh-CN" sz="1000" b="1" dirty="0">
                <a:latin typeface="微软雅黑" panose="020B0503020204020204" pitchFamily="34" charset="-122"/>
                <a:ea typeface="微软雅黑" panose="020B0503020204020204" pitchFamily="34" charset="-122"/>
              </a:rPr>
              <a:t>H</a:t>
            </a:r>
            <a:r>
              <a:rPr kumimoji="1" lang="en-US" altLang="zh-CN" sz="1000" b="1" baseline="-25000" dirty="0">
                <a:latin typeface="微软雅黑" panose="020B0503020204020204" pitchFamily="34" charset="-122"/>
                <a:ea typeface="微软雅黑" panose="020B0503020204020204" pitchFamily="34" charset="-122"/>
              </a:rPr>
              <a:t>2</a:t>
            </a:r>
            <a:endParaRPr kumimoji="1" lang="en-US" altLang="zh-CN" sz="1000" b="1" baseline="-25000" dirty="0">
              <a:latin typeface="微软雅黑" panose="020B0503020204020204" pitchFamily="34" charset="-122"/>
              <a:ea typeface="微软雅黑" panose="020B0503020204020204" pitchFamily="34" charset="-122"/>
            </a:endParaRPr>
          </a:p>
        </p:txBody>
      </p:sp>
      <p:sp>
        <p:nvSpPr>
          <p:cNvPr id="1149" name="Text Box 48"/>
          <p:cNvSpPr txBox="1">
            <a:spLocks noChangeArrowheads="1"/>
          </p:cNvSpPr>
          <p:nvPr/>
        </p:nvSpPr>
        <p:spPr bwMode="auto">
          <a:xfrm>
            <a:off x="2890297" y="1395563"/>
            <a:ext cx="750525"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000" b="1" dirty="0">
                <a:latin typeface="微软雅黑" panose="020B0503020204020204" pitchFamily="34" charset="-122"/>
                <a:ea typeface="微软雅黑" panose="020B0503020204020204" pitchFamily="34" charset="-122"/>
              </a:rPr>
              <a:t>路由器 </a:t>
            </a:r>
            <a:r>
              <a:rPr kumimoji="1" lang="en-US" altLang="zh-CN" sz="1000" b="1" dirty="0">
                <a:latin typeface="微软雅黑" panose="020B0503020204020204" pitchFamily="34" charset="-122"/>
                <a:ea typeface="微软雅黑" panose="020B0503020204020204" pitchFamily="34" charset="-122"/>
              </a:rPr>
              <a:t>R</a:t>
            </a:r>
            <a:r>
              <a:rPr kumimoji="1" lang="en-US" altLang="zh-CN" sz="1000" b="1" baseline="-25000" dirty="0">
                <a:latin typeface="微软雅黑" panose="020B0503020204020204" pitchFamily="34" charset="-122"/>
                <a:ea typeface="微软雅黑" panose="020B0503020204020204" pitchFamily="34" charset="-122"/>
              </a:rPr>
              <a:t>1</a:t>
            </a:r>
            <a:endParaRPr kumimoji="1" lang="en-US" altLang="zh-CN" sz="1000" b="1" baseline="-25000" dirty="0">
              <a:latin typeface="微软雅黑" panose="020B0503020204020204" pitchFamily="34" charset="-122"/>
              <a:ea typeface="微软雅黑" panose="020B0503020204020204" pitchFamily="34" charset="-122"/>
            </a:endParaRPr>
          </a:p>
        </p:txBody>
      </p:sp>
      <p:sp>
        <p:nvSpPr>
          <p:cNvPr id="1150" name="Text Box 49"/>
          <p:cNvSpPr txBox="1">
            <a:spLocks noChangeArrowheads="1"/>
          </p:cNvSpPr>
          <p:nvPr/>
        </p:nvSpPr>
        <p:spPr bwMode="auto">
          <a:xfrm>
            <a:off x="4296479" y="1513912"/>
            <a:ext cx="750525"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000" b="1" dirty="0">
                <a:latin typeface="微软雅黑" panose="020B0503020204020204" pitchFamily="34" charset="-122"/>
                <a:ea typeface="微软雅黑" panose="020B0503020204020204" pitchFamily="34" charset="-122"/>
              </a:rPr>
              <a:t>路由器 </a:t>
            </a:r>
            <a:r>
              <a:rPr kumimoji="1" lang="en-US" altLang="zh-CN" sz="1000" b="1" dirty="0">
                <a:latin typeface="微软雅黑" panose="020B0503020204020204" pitchFamily="34" charset="-122"/>
                <a:ea typeface="微软雅黑" panose="020B0503020204020204" pitchFamily="34" charset="-122"/>
              </a:rPr>
              <a:t>R</a:t>
            </a:r>
            <a:r>
              <a:rPr kumimoji="1" lang="en-US" altLang="zh-CN" sz="1000" b="1" baseline="-25000" dirty="0">
                <a:latin typeface="微软雅黑" panose="020B0503020204020204" pitchFamily="34" charset="-122"/>
                <a:ea typeface="微软雅黑" panose="020B0503020204020204" pitchFamily="34" charset="-122"/>
              </a:rPr>
              <a:t>2</a:t>
            </a:r>
            <a:endParaRPr kumimoji="1" lang="en-US" altLang="zh-CN" sz="1000" b="1" baseline="-25000" dirty="0">
              <a:latin typeface="微软雅黑" panose="020B0503020204020204" pitchFamily="34" charset="-122"/>
              <a:ea typeface="微软雅黑" panose="020B0503020204020204" pitchFamily="34" charset="-122"/>
            </a:endParaRPr>
          </a:p>
        </p:txBody>
      </p:sp>
      <p:sp>
        <p:nvSpPr>
          <p:cNvPr id="1151" name="Text Box 50"/>
          <p:cNvSpPr txBox="1">
            <a:spLocks noChangeArrowheads="1"/>
          </p:cNvSpPr>
          <p:nvPr/>
        </p:nvSpPr>
        <p:spPr bwMode="auto">
          <a:xfrm>
            <a:off x="5563077" y="1429923"/>
            <a:ext cx="750525"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000" b="1">
                <a:latin typeface="微软雅黑" panose="020B0503020204020204" pitchFamily="34" charset="-122"/>
                <a:ea typeface="微软雅黑" panose="020B0503020204020204" pitchFamily="34" charset="-122"/>
              </a:rPr>
              <a:t>路由器 </a:t>
            </a:r>
            <a:r>
              <a:rPr kumimoji="1" lang="en-US" altLang="zh-CN" sz="1000" b="1">
                <a:latin typeface="微软雅黑" panose="020B0503020204020204" pitchFamily="34" charset="-122"/>
                <a:ea typeface="微软雅黑" panose="020B0503020204020204" pitchFamily="34" charset="-122"/>
              </a:rPr>
              <a:t>R</a:t>
            </a:r>
            <a:r>
              <a:rPr kumimoji="1" lang="en-US" altLang="zh-CN" sz="1000" b="1" baseline="-25000">
                <a:latin typeface="微软雅黑" panose="020B0503020204020204" pitchFamily="34" charset="-122"/>
                <a:ea typeface="微软雅黑" panose="020B0503020204020204" pitchFamily="34" charset="-122"/>
              </a:rPr>
              <a:t>3</a:t>
            </a:r>
            <a:endParaRPr kumimoji="1" lang="en-US" altLang="zh-CN" sz="1000" b="1" baseline="-25000">
              <a:latin typeface="微软雅黑" panose="020B0503020204020204" pitchFamily="34" charset="-122"/>
              <a:ea typeface="微软雅黑" panose="020B0503020204020204" pitchFamily="34" charset="-122"/>
            </a:endParaRPr>
          </a:p>
        </p:txBody>
      </p:sp>
      <p:sp>
        <p:nvSpPr>
          <p:cNvPr id="1621" name="Text Box 521"/>
          <p:cNvSpPr txBox="1">
            <a:spLocks noChangeArrowheads="1"/>
          </p:cNvSpPr>
          <p:nvPr/>
        </p:nvSpPr>
        <p:spPr bwMode="auto">
          <a:xfrm>
            <a:off x="3516748" y="1148606"/>
            <a:ext cx="209544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400" b="1" dirty="0">
                <a:solidFill>
                  <a:srgbClr val="0000FF"/>
                </a:solidFill>
                <a:latin typeface="微软雅黑" panose="020B0503020204020204" pitchFamily="34" charset="-122"/>
                <a:ea typeface="微软雅黑" panose="020B0503020204020204" pitchFamily="34" charset="-122"/>
              </a:rPr>
              <a:t>主机 </a:t>
            </a:r>
            <a:r>
              <a:rPr kumimoji="1" lang="en-US" altLang="zh-CN" sz="1400" b="1" dirty="0">
                <a:solidFill>
                  <a:srgbClr val="0000FF"/>
                </a:solidFill>
                <a:latin typeface="微软雅黑" panose="020B0503020204020204" pitchFamily="34" charset="-122"/>
                <a:ea typeface="微软雅黑" panose="020B0503020204020204" pitchFamily="34" charset="-122"/>
              </a:rPr>
              <a:t>H</a:t>
            </a:r>
            <a:r>
              <a:rPr kumimoji="1" lang="en-US" altLang="zh-CN" sz="1400" b="1" baseline="-25000" dirty="0">
                <a:solidFill>
                  <a:srgbClr val="0000FF"/>
                </a:solidFill>
                <a:latin typeface="微软雅黑" panose="020B0503020204020204" pitchFamily="34" charset="-122"/>
                <a:ea typeface="微软雅黑" panose="020B0503020204020204" pitchFamily="34" charset="-122"/>
              </a:rPr>
              <a:t>1</a:t>
            </a:r>
            <a:r>
              <a:rPr kumimoji="1" lang="en-US" altLang="zh-CN" sz="1400" b="1" dirty="0">
                <a:solidFill>
                  <a:srgbClr val="0000FF"/>
                </a:solidFill>
                <a:latin typeface="微软雅黑" panose="020B0503020204020204" pitchFamily="34" charset="-122"/>
                <a:ea typeface="微软雅黑" panose="020B0503020204020204" pitchFamily="34" charset="-122"/>
              </a:rPr>
              <a:t> </a:t>
            </a:r>
            <a:r>
              <a:rPr kumimoji="1" lang="zh-CN" altLang="en-US" sz="1400" b="1" dirty="0">
                <a:solidFill>
                  <a:srgbClr val="0000FF"/>
                </a:solidFill>
                <a:latin typeface="微软雅黑" panose="020B0503020204020204" pitchFamily="34" charset="-122"/>
                <a:ea typeface="微软雅黑" panose="020B0503020204020204" pitchFamily="34" charset="-122"/>
              </a:rPr>
              <a:t>向 </a:t>
            </a:r>
            <a:r>
              <a:rPr kumimoji="1" lang="en-US" altLang="zh-CN" sz="1400" b="1" dirty="0">
                <a:solidFill>
                  <a:srgbClr val="0000FF"/>
                </a:solidFill>
                <a:latin typeface="微软雅黑" panose="020B0503020204020204" pitchFamily="34" charset="-122"/>
                <a:ea typeface="微软雅黑" panose="020B0503020204020204" pitchFamily="34" charset="-122"/>
              </a:rPr>
              <a:t>H</a:t>
            </a:r>
            <a:r>
              <a:rPr kumimoji="1" lang="en-US" altLang="zh-CN" sz="1400" b="1" baseline="-25000" dirty="0">
                <a:solidFill>
                  <a:srgbClr val="0000FF"/>
                </a:solidFill>
                <a:latin typeface="微软雅黑" panose="020B0503020204020204" pitchFamily="34" charset="-122"/>
                <a:ea typeface="微软雅黑" panose="020B0503020204020204" pitchFamily="34" charset="-122"/>
              </a:rPr>
              <a:t>2</a:t>
            </a:r>
            <a:r>
              <a:rPr kumimoji="1" lang="en-US" altLang="zh-CN" sz="1400" b="1" dirty="0">
                <a:solidFill>
                  <a:srgbClr val="0000FF"/>
                </a:solidFill>
                <a:latin typeface="微软雅黑" panose="020B0503020204020204" pitchFamily="34" charset="-122"/>
                <a:ea typeface="微软雅黑" panose="020B0503020204020204" pitchFamily="34" charset="-122"/>
              </a:rPr>
              <a:t> </a:t>
            </a:r>
            <a:r>
              <a:rPr kumimoji="1" lang="zh-CN" altLang="en-US" sz="1400" b="1" dirty="0">
                <a:solidFill>
                  <a:srgbClr val="0000FF"/>
                </a:solidFill>
                <a:latin typeface="微软雅黑" panose="020B0503020204020204" pitchFamily="34" charset="-122"/>
                <a:ea typeface="微软雅黑" panose="020B0503020204020204" pitchFamily="34" charset="-122"/>
              </a:rPr>
              <a:t>发送数据</a:t>
            </a:r>
            <a:endParaRPr kumimoji="1" lang="zh-CN" altLang="en-US" sz="1400" b="1" baseline="-25000" dirty="0">
              <a:solidFill>
                <a:srgbClr val="0000FF"/>
              </a:solidFill>
              <a:latin typeface="微软雅黑" panose="020B0503020204020204" pitchFamily="34" charset="-122"/>
              <a:ea typeface="微软雅黑" panose="020B0503020204020204" pitchFamily="34" charset="-122"/>
            </a:endParaRPr>
          </a:p>
        </p:txBody>
      </p:sp>
      <p:sp>
        <p:nvSpPr>
          <p:cNvPr id="1677" name="矩形 1676"/>
          <p:cNvSpPr/>
          <p:nvPr/>
        </p:nvSpPr>
        <p:spPr>
          <a:xfrm>
            <a:off x="2637495" y="3995185"/>
            <a:ext cx="3861998" cy="338554"/>
          </a:xfrm>
          <a:prstGeom prst="rect">
            <a:avLst/>
          </a:prstGeom>
        </p:spPr>
        <p:txBody>
          <a:bodyPr wrap="square">
            <a:spAutoFit/>
          </a:bodyPr>
          <a:lstStyle/>
          <a:p>
            <a:pPr algn="ctr"/>
            <a:r>
              <a:rPr lang="zh-CN" altLang="zh-CN" sz="1600" b="1" dirty="0" smtClean="0">
                <a:latin typeface="微软雅黑" panose="020B0503020204020204" pitchFamily="34" charset="-122"/>
                <a:ea typeface="微软雅黑" panose="020B0503020204020204" pitchFamily="34" charset="-122"/>
              </a:rPr>
              <a:t>数据链路层</a:t>
            </a:r>
            <a:r>
              <a:rPr lang="zh-CN" altLang="zh-CN" sz="1600" b="1" dirty="0">
                <a:latin typeface="微软雅黑" panose="020B0503020204020204" pitchFamily="34" charset="-122"/>
                <a:ea typeface="微软雅黑" panose="020B0503020204020204" pitchFamily="34" charset="-122"/>
              </a:rPr>
              <a:t>的地位</a:t>
            </a:r>
            <a:endParaRPr lang="zh-CN" altLang="en-US" sz="1600" b="1" dirty="0">
              <a:latin typeface="微软雅黑" panose="020B0503020204020204" pitchFamily="34" charset="-122"/>
              <a:ea typeface="微软雅黑" panose="020B0503020204020204" pitchFamily="34" charset="-122"/>
            </a:endParaRPr>
          </a:p>
        </p:txBody>
      </p:sp>
      <p:sp>
        <p:nvSpPr>
          <p:cNvPr id="1678" name="矩形 1677"/>
          <p:cNvSpPr/>
          <p:nvPr/>
        </p:nvSpPr>
        <p:spPr>
          <a:xfrm>
            <a:off x="2725725" y="2232081"/>
            <a:ext cx="3785011" cy="307777"/>
          </a:xfrm>
          <a:prstGeom prst="rect">
            <a:avLst/>
          </a:prstGeom>
          <a:solidFill>
            <a:srgbClr val="00FF99"/>
          </a:solidFill>
          <a:ln>
            <a:solidFill>
              <a:srgbClr val="000066"/>
            </a:solidFill>
          </a:ln>
        </p:spPr>
        <p:txBody>
          <a:bodyPr wrap="none">
            <a:spAutoFit/>
          </a:bodyPr>
          <a:lstStyle/>
          <a:p>
            <a:r>
              <a:rPr lang="en-US" altLang="zh-CN" sz="1400" b="1" dirty="0" smtClean="0">
                <a:solidFill>
                  <a:sysClr val="windowText" lastClr="000000"/>
                </a:solidFill>
                <a:latin typeface="微软雅黑" panose="020B0503020204020204" pitchFamily="34" charset="-122"/>
                <a:ea typeface="微软雅黑" panose="020B0503020204020204" pitchFamily="34" charset="-122"/>
              </a:rPr>
              <a:t>H</a:t>
            </a:r>
            <a:r>
              <a:rPr lang="en-US" altLang="zh-CN" sz="1400" b="1" baseline="-25000" dirty="0" smtClean="0">
                <a:solidFill>
                  <a:sysClr val="windowText" lastClr="000000"/>
                </a:solidFill>
                <a:latin typeface="微软雅黑" panose="020B0503020204020204" pitchFamily="34" charset="-122"/>
                <a:ea typeface="微软雅黑" panose="020B0503020204020204" pitchFamily="34" charset="-122"/>
              </a:rPr>
              <a:t>1</a:t>
            </a:r>
            <a:r>
              <a:rPr lang="en-US" altLang="zh-CN" sz="1400" b="1" dirty="0" smtClean="0">
                <a:solidFill>
                  <a:sysClr val="windowText" lastClr="000000"/>
                </a:solidFill>
                <a:latin typeface="微软雅黑" panose="020B0503020204020204" pitchFamily="34" charset="-122"/>
                <a:ea typeface="微软雅黑" panose="020B0503020204020204" pitchFamily="34" charset="-122"/>
              </a:rPr>
              <a:t> </a:t>
            </a:r>
            <a:r>
              <a:rPr lang="zh-CN" altLang="en-US" sz="1400" b="1" dirty="0" smtClean="0">
                <a:solidFill>
                  <a:sysClr val="windowText" lastClr="000000"/>
                </a:solidFill>
                <a:latin typeface="微软雅黑" panose="020B0503020204020204" pitchFamily="34" charset="-122"/>
                <a:ea typeface="微软雅黑" panose="020B0503020204020204" pitchFamily="34" charset="-122"/>
              </a:rPr>
              <a:t>到</a:t>
            </a:r>
            <a:r>
              <a:rPr lang="en-US" altLang="zh-CN" sz="1400" b="1" dirty="0" smtClean="0">
                <a:solidFill>
                  <a:sysClr val="windowText" lastClr="000000"/>
                </a:solidFill>
                <a:latin typeface="微软雅黑" panose="020B0503020204020204" pitchFamily="34" charset="-122"/>
                <a:ea typeface="微软雅黑" panose="020B0503020204020204" pitchFamily="34" charset="-122"/>
              </a:rPr>
              <a:t>H</a:t>
            </a:r>
            <a:r>
              <a:rPr lang="en-US" altLang="zh-CN" sz="1400" b="1" baseline="-25000" dirty="0" smtClean="0">
                <a:solidFill>
                  <a:sysClr val="windowText" lastClr="000000"/>
                </a:solidFill>
                <a:latin typeface="微软雅黑" panose="020B0503020204020204" pitchFamily="34" charset="-122"/>
                <a:ea typeface="微软雅黑" panose="020B0503020204020204" pitchFamily="34" charset="-122"/>
              </a:rPr>
              <a:t>2</a:t>
            </a:r>
            <a:r>
              <a:rPr lang="en-US" altLang="zh-CN" sz="1400" b="1" dirty="0" smtClean="0">
                <a:solidFill>
                  <a:sysClr val="windowText" lastClr="000000"/>
                </a:solidFill>
                <a:latin typeface="微软雅黑" panose="020B0503020204020204" pitchFamily="34" charset="-122"/>
                <a:ea typeface="微软雅黑" panose="020B0503020204020204" pitchFamily="34" charset="-122"/>
              </a:rPr>
              <a:t> </a:t>
            </a:r>
            <a:r>
              <a:rPr lang="zh-CN" altLang="zh-CN" sz="1400" b="1" dirty="0" smtClean="0">
                <a:solidFill>
                  <a:sysClr val="windowText" lastClr="000000"/>
                </a:solidFill>
                <a:latin typeface="微软雅黑" panose="020B0503020204020204" pitchFamily="34" charset="-122"/>
                <a:ea typeface="微软雅黑" panose="020B0503020204020204" pitchFamily="34" charset="-122"/>
              </a:rPr>
              <a:t>所</a:t>
            </a:r>
            <a:r>
              <a:rPr lang="zh-CN" altLang="zh-CN" sz="1400" b="1" dirty="0">
                <a:solidFill>
                  <a:sysClr val="windowText" lastClr="000000"/>
                </a:solidFill>
                <a:latin typeface="微软雅黑" panose="020B0503020204020204" pitchFamily="34" charset="-122"/>
                <a:ea typeface="微软雅黑" panose="020B0503020204020204" pitchFamily="34" charset="-122"/>
              </a:rPr>
              <a:t>经过的网络可以是</a:t>
            </a:r>
            <a:r>
              <a:rPr lang="zh-CN" altLang="zh-CN" sz="1400" b="1" dirty="0" smtClean="0">
                <a:solidFill>
                  <a:sysClr val="windowText" lastClr="000000"/>
                </a:solidFill>
                <a:latin typeface="微软雅黑" panose="020B0503020204020204" pitchFamily="34" charset="-122"/>
                <a:ea typeface="微软雅黑" panose="020B0503020204020204" pitchFamily="34" charset="-122"/>
              </a:rPr>
              <a:t>多种</a:t>
            </a:r>
            <a:r>
              <a:rPr lang="zh-CN" altLang="en-US" sz="1400" b="1" dirty="0" smtClean="0">
                <a:solidFill>
                  <a:sysClr val="windowText" lastClr="000000"/>
                </a:solidFill>
                <a:latin typeface="微软雅黑" panose="020B0503020204020204" pitchFamily="34" charset="-122"/>
                <a:ea typeface="微软雅黑" panose="020B0503020204020204" pitchFamily="34" charset="-122"/>
              </a:rPr>
              <a:t>不同类型</a:t>
            </a:r>
            <a:r>
              <a:rPr lang="zh-CN" altLang="zh-CN" sz="1400" b="1" dirty="0" smtClean="0">
                <a:solidFill>
                  <a:sysClr val="windowText" lastClr="000000"/>
                </a:solidFill>
                <a:latin typeface="微软雅黑" panose="020B0503020204020204" pitchFamily="34" charset="-122"/>
                <a:ea typeface="微软雅黑" panose="020B0503020204020204" pitchFamily="34" charset="-122"/>
              </a:rPr>
              <a:t>的</a:t>
            </a:r>
            <a:endParaRPr lang="zh-CN" altLang="en-US" sz="1400" b="1" dirty="0">
              <a:solidFill>
                <a:sysClr val="windowText" lastClr="000000"/>
              </a:solidFill>
              <a:latin typeface="微软雅黑" panose="020B0503020204020204" pitchFamily="34" charset="-122"/>
              <a:ea typeface="微软雅黑" panose="020B0503020204020204" pitchFamily="34" charset="-122"/>
            </a:endParaRPr>
          </a:p>
        </p:txBody>
      </p:sp>
      <p:sp>
        <p:nvSpPr>
          <p:cNvPr id="1675" name="Text Box 582"/>
          <p:cNvSpPr txBox="1">
            <a:spLocks noChangeArrowheads="1"/>
          </p:cNvSpPr>
          <p:nvPr/>
        </p:nvSpPr>
        <p:spPr bwMode="auto">
          <a:xfrm>
            <a:off x="3471384" y="2585730"/>
            <a:ext cx="215956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400" b="1" dirty="0">
                <a:solidFill>
                  <a:srgbClr val="0000FF"/>
                </a:solidFill>
                <a:latin typeface="微软雅黑" panose="020B0503020204020204" pitchFamily="34" charset="-122"/>
                <a:ea typeface="微软雅黑" panose="020B0503020204020204" pitchFamily="34" charset="-122"/>
              </a:rPr>
              <a:t>从层次上来看数据的流动</a:t>
            </a:r>
            <a:endParaRPr lang="zh-CN" altLang="en-US" sz="1400" b="1" dirty="0">
              <a:solidFill>
                <a:srgbClr val="0000FF"/>
              </a:solidFill>
              <a:latin typeface="微软雅黑" panose="020B0503020204020204" pitchFamily="34" charset="-122"/>
              <a:ea typeface="微软雅黑" panose="020B0503020204020204" pitchFamily="34" charset="-122"/>
            </a:endParaRPr>
          </a:p>
        </p:txBody>
      </p:sp>
      <p:grpSp>
        <p:nvGrpSpPr>
          <p:cNvPr id="13" name="组合 12"/>
          <p:cNvGrpSpPr/>
          <p:nvPr/>
        </p:nvGrpSpPr>
        <p:grpSpPr>
          <a:xfrm>
            <a:off x="1636416" y="2444785"/>
            <a:ext cx="5863486" cy="1474581"/>
            <a:chOff x="1636416" y="2454021"/>
            <a:chExt cx="5863486" cy="1474581"/>
          </a:xfrm>
        </p:grpSpPr>
        <p:grpSp>
          <p:nvGrpSpPr>
            <p:cNvPr id="11" name="组合 10"/>
            <p:cNvGrpSpPr/>
            <p:nvPr/>
          </p:nvGrpSpPr>
          <p:grpSpPr>
            <a:xfrm>
              <a:off x="1655027" y="2454021"/>
              <a:ext cx="5784905" cy="1474581"/>
              <a:chOff x="1655027" y="2454021"/>
              <a:chExt cx="5784905" cy="1474581"/>
            </a:xfrm>
          </p:grpSpPr>
          <p:sp>
            <p:nvSpPr>
              <p:cNvPr id="1623" name="AutoShape 524"/>
              <p:cNvSpPr>
                <a:spLocks noChangeArrowheads="1"/>
              </p:cNvSpPr>
              <p:nvPr/>
            </p:nvSpPr>
            <p:spPr bwMode="auto">
              <a:xfrm>
                <a:off x="1655027" y="2691672"/>
                <a:ext cx="583152" cy="1091858"/>
              </a:xfrm>
              <a:prstGeom prst="cube">
                <a:avLst>
                  <a:gd name="adj" fmla="val 9250"/>
                </a:avLst>
              </a:prstGeom>
              <a:solidFill>
                <a:srgbClr val="FFFF00"/>
              </a:solidFill>
              <a:ln w="12700">
                <a:solidFill>
                  <a:srgbClr val="0070C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624" name="Freeform 525"/>
              <p:cNvSpPr/>
              <p:nvPr/>
            </p:nvSpPr>
            <p:spPr bwMode="auto">
              <a:xfrm>
                <a:off x="1655027" y="3510565"/>
                <a:ext cx="583152" cy="71582"/>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2700" cmpd="sng">
                <a:solidFill>
                  <a:srgbClr val="0070C0"/>
                </a:solidFill>
                <a:round/>
              </a:ln>
              <a:effectLst/>
              <a:extLst>
                <a:ext uri="{909E8E84-426E-40DD-AFC4-6F175D3DCCD1}">
                  <a14:hiddenFill xmlns:a14="http://schemas.microsoft.com/office/drawing/2010/main">
                    <a:solidFill>
                      <a:srgbClr val="FFFF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625" name="Freeform 528"/>
              <p:cNvSpPr/>
              <p:nvPr/>
            </p:nvSpPr>
            <p:spPr bwMode="auto">
              <a:xfrm>
                <a:off x="1655027" y="2893055"/>
                <a:ext cx="583152" cy="71582"/>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2700" cmpd="sng">
                <a:solidFill>
                  <a:srgbClr val="0070C0"/>
                </a:solidFill>
                <a:round/>
              </a:ln>
              <a:effectLst/>
              <a:extLst>
                <a:ext uri="{909E8E84-426E-40DD-AFC4-6F175D3DCCD1}">
                  <a14:hiddenFill xmlns:a14="http://schemas.microsoft.com/office/drawing/2010/main">
                    <a:solidFill>
                      <a:srgbClr val="FFFF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626" name="Freeform 526"/>
              <p:cNvSpPr/>
              <p:nvPr/>
            </p:nvSpPr>
            <p:spPr bwMode="auto">
              <a:xfrm>
                <a:off x="1655027" y="3302502"/>
                <a:ext cx="583152" cy="71582"/>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2700" cmpd="sng">
                <a:solidFill>
                  <a:srgbClr val="0070C0"/>
                </a:solidFill>
                <a:round/>
              </a:ln>
              <a:effectLst/>
              <a:extLst>
                <a:ext uri="{909E8E84-426E-40DD-AFC4-6F175D3DCCD1}">
                  <a14:hiddenFill xmlns:a14="http://schemas.microsoft.com/office/drawing/2010/main">
                    <a:solidFill>
                      <a:srgbClr val="FFFF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627" name="Freeform 527"/>
              <p:cNvSpPr/>
              <p:nvPr/>
            </p:nvSpPr>
            <p:spPr bwMode="auto">
              <a:xfrm>
                <a:off x="1655027" y="3097301"/>
                <a:ext cx="583152" cy="72536"/>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2700" cmpd="sng">
                <a:solidFill>
                  <a:srgbClr val="0070C0"/>
                </a:solidFill>
                <a:round/>
              </a:ln>
              <a:effectLst/>
              <a:extLst>
                <a:ext uri="{909E8E84-426E-40DD-AFC4-6F175D3DCCD1}">
                  <a14:hiddenFill xmlns:a14="http://schemas.microsoft.com/office/drawing/2010/main">
                    <a:solidFill>
                      <a:srgbClr val="FFFF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628" name="Rectangle 529"/>
              <p:cNvSpPr>
                <a:spLocks noChangeArrowheads="1"/>
              </p:cNvSpPr>
              <p:nvPr/>
            </p:nvSpPr>
            <p:spPr bwMode="auto">
              <a:xfrm>
                <a:off x="1667434" y="3388400"/>
                <a:ext cx="502503" cy="185158"/>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634" name="AutoShape 536"/>
              <p:cNvSpPr>
                <a:spLocks noChangeArrowheads="1"/>
              </p:cNvSpPr>
              <p:nvPr/>
            </p:nvSpPr>
            <p:spPr bwMode="auto">
              <a:xfrm>
                <a:off x="6856780" y="2691672"/>
                <a:ext cx="583152" cy="1091858"/>
              </a:xfrm>
              <a:prstGeom prst="cube">
                <a:avLst>
                  <a:gd name="adj" fmla="val 9250"/>
                </a:avLst>
              </a:prstGeom>
              <a:solidFill>
                <a:srgbClr val="FFFF00"/>
              </a:solidFill>
              <a:ln w="12700">
                <a:solidFill>
                  <a:srgbClr val="0070C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635" name="Freeform 537"/>
              <p:cNvSpPr/>
              <p:nvPr/>
            </p:nvSpPr>
            <p:spPr bwMode="auto">
              <a:xfrm>
                <a:off x="6856780" y="3510565"/>
                <a:ext cx="583152" cy="71582"/>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2700" cmpd="sng">
                <a:solidFill>
                  <a:srgbClr val="0070C0"/>
                </a:solidFill>
                <a:round/>
              </a:ln>
              <a:effectLst/>
              <a:extLst>
                <a:ext uri="{909E8E84-426E-40DD-AFC4-6F175D3DCCD1}">
                  <a14:hiddenFill xmlns:a14="http://schemas.microsoft.com/office/drawing/2010/main">
                    <a:solidFill>
                      <a:srgbClr val="FFFF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636" name="Freeform 538"/>
              <p:cNvSpPr/>
              <p:nvPr/>
            </p:nvSpPr>
            <p:spPr bwMode="auto">
              <a:xfrm>
                <a:off x="6856780" y="3302502"/>
                <a:ext cx="583152" cy="71582"/>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2700" cmpd="sng">
                <a:solidFill>
                  <a:srgbClr val="0070C0"/>
                </a:solidFill>
                <a:round/>
              </a:ln>
              <a:effectLst/>
              <a:extLst>
                <a:ext uri="{909E8E84-426E-40DD-AFC4-6F175D3DCCD1}">
                  <a14:hiddenFill xmlns:a14="http://schemas.microsoft.com/office/drawing/2010/main">
                    <a:solidFill>
                      <a:srgbClr val="FFFF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637" name="Freeform 539"/>
              <p:cNvSpPr/>
              <p:nvPr/>
            </p:nvSpPr>
            <p:spPr bwMode="auto">
              <a:xfrm>
                <a:off x="6856780" y="3097301"/>
                <a:ext cx="583152" cy="72536"/>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2700" cmpd="sng">
                <a:solidFill>
                  <a:srgbClr val="0070C0"/>
                </a:solidFill>
                <a:round/>
              </a:ln>
              <a:effectLst/>
              <a:extLst>
                <a:ext uri="{909E8E84-426E-40DD-AFC4-6F175D3DCCD1}">
                  <a14:hiddenFill xmlns:a14="http://schemas.microsoft.com/office/drawing/2010/main">
                    <a:solidFill>
                      <a:srgbClr val="FFFF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638" name="Freeform 540"/>
              <p:cNvSpPr/>
              <p:nvPr/>
            </p:nvSpPr>
            <p:spPr bwMode="auto">
              <a:xfrm>
                <a:off x="6856780" y="2893055"/>
                <a:ext cx="583152" cy="71582"/>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2700" cmpd="sng">
                <a:solidFill>
                  <a:srgbClr val="0070C0"/>
                </a:solidFill>
                <a:round/>
              </a:ln>
              <a:effectLst/>
              <a:extLst>
                <a:ext uri="{909E8E84-426E-40DD-AFC4-6F175D3DCCD1}">
                  <a14:hiddenFill xmlns:a14="http://schemas.microsoft.com/office/drawing/2010/main">
                    <a:solidFill>
                      <a:srgbClr val="FFFF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639" name="Rectangle 541"/>
              <p:cNvSpPr>
                <a:spLocks noChangeArrowheads="1"/>
              </p:cNvSpPr>
              <p:nvPr/>
            </p:nvSpPr>
            <p:spPr bwMode="auto">
              <a:xfrm>
                <a:off x="6869188" y="3387445"/>
                <a:ext cx="502503" cy="186112"/>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645" name="AutoShape 547"/>
              <p:cNvSpPr>
                <a:spLocks noChangeArrowheads="1"/>
              </p:cNvSpPr>
              <p:nvPr/>
            </p:nvSpPr>
            <p:spPr bwMode="auto">
              <a:xfrm>
                <a:off x="3009307" y="3119253"/>
                <a:ext cx="583152" cy="664277"/>
              </a:xfrm>
              <a:prstGeom prst="cube">
                <a:avLst>
                  <a:gd name="adj" fmla="val 9250"/>
                </a:avLst>
              </a:prstGeom>
              <a:solidFill>
                <a:srgbClr val="00FFFF"/>
              </a:solidFill>
              <a:ln w="12700">
                <a:solidFill>
                  <a:srgbClr val="0070C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646" name="Freeform 548"/>
              <p:cNvSpPr/>
              <p:nvPr/>
            </p:nvSpPr>
            <p:spPr bwMode="auto">
              <a:xfrm>
                <a:off x="3009307" y="3510565"/>
                <a:ext cx="583152" cy="71582"/>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2700" cmpd="sng">
                <a:solidFill>
                  <a:srgbClr val="0070C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647" name="Rectangle 549"/>
              <p:cNvSpPr>
                <a:spLocks noChangeArrowheads="1"/>
              </p:cNvSpPr>
              <p:nvPr/>
            </p:nvSpPr>
            <p:spPr bwMode="auto">
              <a:xfrm>
                <a:off x="3035156" y="3378855"/>
                <a:ext cx="492164" cy="194702"/>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648" name="Freeform 550"/>
              <p:cNvSpPr/>
              <p:nvPr/>
            </p:nvSpPr>
            <p:spPr bwMode="auto">
              <a:xfrm>
                <a:off x="3009307" y="3302502"/>
                <a:ext cx="583152" cy="71582"/>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2700" cmpd="sng">
                <a:solidFill>
                  <a:srgbClr val="0070C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652" name="AutoShape 554"/>
              <p:cNvSpPr>
                <a:spLocks noChangeArrowheads="1"/>
              </p:cNvSpPr>
              <p:nvPr/>
            </p:nvSpPr>
            <p:spPr bwMode="auto">
              <a:xfrm>
                <a:off x="4281160" y="3119253"/>
                <a:ext cx="583152" cy="664277"/>
              </a:xfrm>
              <a:prstGeom prst="cube">
                <a:avLst>
                  <a:gd name="adj" fmla="val 9250"/>
                </a:avLst>
              </a:prstGeom>
              <a:solidFill>
                <a:srgbClr val="00FFFF"/>
              </a:solidFill>
              <a:ln w="12700">
                <a:solidFill>
                  <a:srgbClr val="0070C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653" name="Freeform 555"/>
              <p:cNvSpPr/>
              <p:nvPr/>
            </p:nvSpPr>
            <p:spPr bwMode="auto">
              <a:xfrm>
                <a:off x="4281160" y="3510565"/>
                <a:ext cx="583152" cy="71582"/>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2700" cmpd="sng">
                <a:solidFill>
                  <a:srgbClr val="0070C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654" name="Rectangle 556"/>
              <p:cNvSpPr>
                <a:spLocks noChangeArrowheads="1"/>
              </p:cNvSpPr>
              <p:nvPr/>
            </p:nvSpPr>
            <p:spPr bwMode="auto">
              <a:xfrm>
                <a:off x="4293567" y="3378855"/>
                <a:ext cx="508707" cy="194702"/>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655" name="Freeform 557"/>
              <p:cNvSpPr/>
              <p:nvPr/>
            </p:nvSpPr>
            <p:spPr bwMode="auto">
              <a:xfrm>
                <a:off x="4281160" y="3302502"/>
                <a:ext cx="583152" cy="71582"/>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2700" cmpd="sng">
                <a:solidFill>
                  <a:srgbClr val="0070C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659" name="AutoShape 561"/>
              <p:cNvSpPr>
                <a:spLocks noChangeArrowheads="1"/>
              </p:cNvSpPr>
              <p:nvPr/>
            </p:nvSpPr>
            <p:spPr bwMode="auto">
              <a:xfrm>
                <a:off x="5562707" y="3119253"/>
                <a:ext cx="583152" cy="664277"/>
              </a:xfrm>
              <a:prstGeom prst="cube">
                <a:avLst>
                  <a:gd name="adj" fmla="val 9250"/>
                </a:avLst>
              </a:prstGeom>
              <a:solidFill>
                <a:srgbClr val="00FFFF"/>
              </a:solidFill>
              <a:ln w="12700">
                <a:solidFill>
                  <a:srgbClr val="0070C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660" name="Freeform 562"/>
              <p:cNvSpPr/>
              <p:nvPr/>
            </p:nvSpPr>
            <p:spPr bwMode="auto">
              <a:xfrm>
                <a:off x="5562707" y="3510565"/>
                <a:ext cx="583152" cy="71582"/>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2700" cmpd="sng">
                <a:solidFill>
                  <a:srgbClr val="0070C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661" name="Rectangle 563"/>
              <p:cNvSpPr>
                <a:spLocks noChangeArrowheads="1"/>
              </p:cNvSpPr>
              <p:nvPr/>
            </p:nvSpPr>
            <p:spPr bwMode="auto">
              <a:xfrm>
                <a:off x="5572013" y="3378855"/>
                <a:ext cx="514911" cy="194702"/>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662" name="Freeform 564"/>
              <p:cNvSpPr/>
              <p:nvPr/>
            </p:nvSpPr>
            <p:spPr bwMode="auto">
              <a:xfrm>
                <a:off x="5562707" y="3302502"/>
                <a:ext cx="583152" cy="71582"/>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2700" cmpd="sng">
                <a:solidFill>
                  <a:srgbClr val="0070C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666" name="Freeform 572"/>
              <p:cNvSpPr/>
              <p:nvPr/>
            </p:nvSpPr>
            <p:spPr bwMode="auto">
              <a:xfrm>
                <a:off x="2053896" y="3783530"/>
                <a:ext cx="1083383" cy="145072"/>
              </a:xfrm>
              <a:custGeom>
                <a:avLst/>
                <a:gdLst>
                  <a:gd name="T0" fmla="*/ 0 w 1072"/>
                  <a:gd name="T1" fmla="*/ 0 h 152"/>
                  <a:gd name="T2" fmla="*/ 0 w 1072"/>
                  <a:gd name="T3" fmla="*/ 152 h 152"/>
                  <a:gd name="T4" fmla="*/ 1072 w 1072"/>
                  <a:gd name="T5" fmla="*/ 152 h 152"/>
                  <a:gd name="T6" fmla="*/ 1072 w 1072"/>
                  <a:gd name="T7" fmla="*/ 8 h 152"/>
                </a:gdLst>
                <a:ahLst/>
                <a:cxnLst>
                  <a:cxn ang="0">
                    <a:pos x="T0" y="T1"/>
                  </a:cxn>
                  <a:cxn ang="0">
                    <a:pos x="T2" y="T3"/>
                  </a:cxn>
                  <a:cxn ang="0">
                    <a:pos x="T4" y="T5"/>
                  </a:cxn>
                  <a:cxn ang="0">
                    <a:pos x="T6" y="T7"/>
                  </a:cxn>
                </a:cxnLst>
                <a:rect l="0" t="0" r="r" b="b"/>
                <a:pathLst>
                  <a:path w="1072" h="152">
                    <a:moveTo>
                      <a:pt x="0" y="0"/>
                    </a:moveTo>
                    <a:lnTo>
                      <a:pt x="0" y="152"/>
                    </a:lnTo>
                    <a:lnTo>
                      <a:pt x="1072" y="152"/>
                    </a:lnTo>
                    <a:lnTo>
                      <a:pt x="1072" y="8"/>
                    </a:lnTo>
                  </a:path>
                </a:pathLst>
              </a:custGeom>
              <a:noFill/>
              <a:ln w="28575" cmpd="sng">
                <a:solidFill>
                  <a:srgbClr val="0000FF"/>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667" name="Freeform 573"/>
              <p:cNvSpPr/>
              <p:nvPr/>
            </p:nvSpPr>
            <p:spPr bwMode="auto">
              <a:xfrm>
                <a:off x="5950559" y="3783530"/>
                <a:ext cx="1108402" cy="145072"/>
              </a:xfrm>
              <a:custGeom>
                <a:avLst/>
                <a:gdLst>
                  <a:gd name="T0" fmla="*/ 0 w 1072"/>
                  <a:gd name="T1" fmla="*/ 0 h 152"/>
                  <a:gd name="T2" fmla="*/ 0 w 1072"/>
                  <a:gd name="T3" fmla="*/ 152 h 152"/>
                  <a:gd name="T4" fmla="*/ 1072 w 1072"/>
                  <a:gd name="T5" fmla="*/ 152 h 152"/>
                  <a:gd name="T6" fmla="*/ 1072 w 1072"/>
                  <a:gd name="T7" fmla="*/ 8 h 152"/>
                </a:gdLst>
                <a:ahLst/>
                <a:cxnLst>
                  <a:cxn ang="0">
                    <a:pos x="T0" y="T1"/>
                  </a:cxn>
                  <a:cxn ang="0">
                    <a:pos x="T2" y="T3"/>
                  </a:cxn>
                  <a:cxn ang="0">
                    <a:pos x="T4" y="T5"/>
                  </a:cxn>
                  <a:cxn ang="0">
                    <a:pos x="T6" y="T7"/>
                  </a:cxn>
                </a:cxnLst>
                <a:rect l="0" t="0" r="r" b="b"/>
                <a:pathLst>
                  <a:path w="1072" h="152">
                    <a:moveTo>
                      <a:pt x="0" y="0"/>
                    </a:moveTo>
                    <a:lnTo>
                      <a:pt x="0" y="152"/>
                    </a:lnTo>
                    <a:lnTo>
                      <a:pt x="1072" y="152"/>
                    </a:lnTo>
                    <a:lnTo>
                      <a:pt x="1072" y="8"/>
                    </a:lnTo>
                  </a:path>
                </a:pathLst>
              </a:custGeom>
              <a:noFill/>
              <a:ln w="28575" cmpd="sng">
                <a:solidFill>
                  <a:srgbClr val="0000FF"/>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668" name="Freeform 574"/>
              <p:cNvSpPr/>
              <p:nvPr/>
            </p:nvSpPr>
            <p:spPr bwMode="auto">
              <a:xfrm>
                <a:off x="3426993" y="3775895"/>
                <a:ext cx="951241" cy="152707"/>
              </a:xfrm>
              <a:custGeom>
                <a:avLst/>
                <a:gdLst>
                  <a:gd name="T0" fmla="*/ 0 w 1072"/>
                  <a:gd name="T1" fmla="*/ 0 h 152"/>
                  <a:gd name="T2" fmla="*/ 0 w 1072"/>
                  <a:gd name="T3" fmla="*/ 152 h 152"/>
                  <a:gd name="T4" fmla="*/ 1072 w 1072"/>
                  <a:gd name="T5" fmla="*/ 152 h 152"/>
                  <a:gd name="T6" fmla="*/ 1072 w 1072"/>
                  <a:gd name="T7" fmla="*/ 8 h 152"/>
                </a:gdLst>
                <a:ahLst/>
                <a:cxnLst>
                  <a:cxn ang="0">
                    <a:pos x="T0" y="T1"/>
                  </a:cxn>
                  <a:cxn ang="0">
                    <a:pos x="T2" y="T3"/>
                  </a:cxn>
                  <a:cxn ang="0">
                    <a:pos x="T4" y="T5"/>
                  </a:cxn>
                  <a:cxn ang="0">
                    <a:pos x="T6" y="T7"/>
                  </a:cxn>
                </a:cxnLst>
                <a:rect l="0" t="0" r="r" b="b"/>
                <a:pathLst>
                  <a:path w="1072" h="152">
                    <a:moveTo>
                      <a:pt x="0" y="0"/>
                    </a:moveTo>
                    <a:lnTo>
                      <a:pt x="0" y="152"/>
                    </a:lnTo>
                    <a:lnTo>
                      <a:pt x="1072" y="152"/>
                    </a:lnTo>
                    <a:lnTo>
                      <a:pt x="1072" y="8"/>
                    </a:lnTo>
                  </a:path>
                </a:pathLst>
              </a:custGeom>
              <a:noFill/>
              <a:ln w="28575" cmpd="sng">
                <a:solidFill>
                  <a:srgbClr val="0000FF"/>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669" name="Freeform 575"/>
              <p:cNvSpPr/>
              <p:nvPr/>
            </p:nvSpPr>
            <p:spPr bwMode="auto">
              <a:xfrm>
                <a:off x="4709337" y="3783530"/>
                <a:ext cx="959512" cy="145072"/>
              </a:xfrm>
              <a:custGeom>
                <a:avLst/>
                <a:gdLst>
                  <a:gd name="T0" fmla="*/ 0 w 1072"/>
                  <a:gd name="T1" fmla="*/ 0 h 152"/>
                  <a:gd name="T2" fmla="*/ 0 w 1072"/>
                  <a:gd name="T3" fmla="*/ 152 h 152"/>
                  <a:gd name="T4" fmla="*/ 1072 w 1072"/>
                  <a:gd name="T5" fmla="*/ 152 h 152"/>
                  <a:gd name="T6" fmla="*/ 1072 w 1072"/>
                  <a:gd name="T7" fmla="*/ 8 h 152"/>
                </a:gdLst>
                <a:ahLst/>
                <a:cxnLst>
                  <a:cxn ang="0">
                    <a:pos x="T0" y="T1"/>
                  </a:cxn>
                  <a:cxn ang="0">
                    <a:pos x="T2" y="T3"/>
                  </a:cxn>
                  <a:cxn ang="0">
                    <a:pos x="T4" y="T5"/>
                  </a:cxn>
                  <a:cxn ang="0">
                    <a:pos x="T6" y="T7"/>
                  </a:cxn>
                </a:cxnLst>
                <a:rect l="0" t="0" r="r" b="b"/>
                <a:pathLst>
                  <a:path w="1072" h="152">
                    <a:moveTo>
                      <a:pt x="0" y="0"/>
                    </a:moveTo>
                    <a:lnTo>
                      <a:pt x="0" y="152"/>
                    </a:lnTo>
                    <a:lnTo>
                      <a:pt x="1072" y="152"/>
                    </a:lnTo>
                    <a:lnTo>
                      <a:pt x="1072" y="8"/>
                    </a:lnTo>
                  </a:path>
                </a:pathLst>
              </a:custGeom>
              <a:noFill/>
              <a:ln w="28575" cmpd="sng">
                <a:solidFill>
                  <a:srgbClr val="0000FF"/>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670" name="Text Box 576"/>
              <p:cNvSpPr txBox="1">
                <a:spLocks noChangeArrowheads="1"/>
              </p:cNvSpPr>
              <p:nvPr/>
            </p:nvSpPr>
            <p:spPr bwMode="auto">
              <a:xfrm>
                <a:off x="3162332" y="2886374"/>
                <a:ext cx="327764" cy="2462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000" b="1" dirty="0">
                    <a:latin typeface="微软雅黑" panose="020B0503020204020204" pitchFamily="34" charset="-122"/>
                    <a:ea typeface="微软雅黑" panose="020B0503020204020204" pitchFamily="34" charset="-122"/>
                  </a:rPr>
                  <a:t>R</a:t>
                </a:r>
                <a:r>
                  <a:rPr kumimoji="1" lang="en-US" altLang="zh-CN" sz="1000" b="1" baseline="-25000" dirty="0">
                    <a:latin typeface="微软雅黑" panose="020B0503020204020204" pitchFamily="34" charset="-122"/>
                    <a:ea typeface="微软雅黑" panose="020B0503020204020204" pitchFamily="34" charset="-122"/>
                  </a:rPr>
                  <a:t>1</a:t>
                </a:r>
                <a:endParaRPr kumimoji="1" lang="en-US" altLang="zh-CN" sz="1000" b="1" baseline="-25000" dirty="0">
                  <a:latin typeface="微软雅黑" panose="020B0503020204020204" pitchFamily="34" charset="-122"/>
                  <a:ea typeface="微软雅黑" panose="020B0503020204020204" pitchFamily="34" charset="-122"/>
                </a:endParaRPr>
              </a:p>
            </p:txBody>
          </p:sp>
          <p:sp>
            <p:nvSpPr>
              <p:cNvPr id="1671" name="Text Box 577"/>
              <p:cNvSpPr txBox="1">
                <a:spLocks noChangeArrowheads="1"/>
              </p:cNvSpPr>
              <p:nvPr/>
            </p:nvSpPr>
            <p:spPr bwMode="auto">
              <a:xfrm>
                <a:off x="4423846" y="2886374"/>
                <a:ext cx="327764" cy="2462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000" b="1" dirty="0">
                    <a:latin typeface="微软雅黑" panose="020B0503020204020204" pitchFamily="34" charset="-122"/>
                    <a:ea typeface="微软雅黑" panose="020B0503020204020204" pitchFamily="34" charset="-122"/>
                  </a:rPr>
                  <a:t>R</a:t>
                </a:r>
                <a:r>
                  <a:rPr kumimoji="1" lang="en-US" altLang="zh-CN" sz="1000" b="1" baseline="-25000" dirty="0">
                    <a:latin typeface="微软雅黑" panose="020B0503020204020204" pitchFamily="34" charset="-122"/>
                    <a:ea typeface="微软雅黑" panose="020B0503020204020204" pitchFamily="34" charset="-122"/>
                  </a:rPr>
                  <a:t>2</a:t>
                </a:r>
                <a:endParaRPr kumimoji="1" lang="en-US" altLang="zh-CN" sz="1000" b="1" baseline="-25000" dirty="0">
                  <a:latin typeface="微软雅黑" panose="020B0503020204020204" pitchFamily="34" charset="-122"/>
                  <a:ea typeface="微软雅黑" panose="020B0503020204020204" pitchFamily="34" charset="-122"/>
                </a:endParaRPr>
              </a:p>
            </p:txBody>
          </p:sp>
          <p:sp>
            <p:nvSpPr>
              <p:cNvPr id="1672" name="Text Box 578"/>
              <p:cNvSpPr txBox="1">
                <a:spLocks noChangeArrowheads="1"/>
              </p:cNvSpPr>
              <p:nvPr/>
            </p:nvSpPr>
            <p:spPr bwMode="auto">
              <a:xfrm>
                <a:off x="5709529" y="2886374"/>
                <a:ext cx="327764" cy="2462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000" b="1" dirty="0">
                    <a:latin typeface="微软雅黑" panose="020B0503020204020204" pitchFamily="34" charset="-122"/>
                    <a:ea typeface="微软雅黑" panose="020B0503020204020204" pitchFamily="34" charset="-122"/>
                  </a:rPr>
                  <a:t>R</a:t>
                </a:r>
                <a:r>
                  <a:rPr kumimoji="1" lang="en-US" altLang="zh-CN" sz="1000" b="1" baseline="-25000" dirty="0">
                    <a:latin typeface="微软雅黑" panose="020B0503020204020204" pitchFamily="34" charset="-122"/>
                    <a:ea typeface="微软雅黑" panose="020B0503020204020204" pitchFamily="34" charset="-122"/>
                  </a:rPr>
                  <a:t>3</a:t>
                </a:r>
                <a:endParaRPr kumimoji="1" lang="en-US" altLang="zh-CN" sz="1000" b="1" baseline="-25000" dirty="0">
                  <a:latin typeface="微软雅黑" panose="020B0503020204020204" pitchFamily="34" charset="-122"/>
                  <a:ea typeface="微软雅黑" panose="020B0503020204020204" pitchFamily="34" charset="-122"/>
                </a:endParaRPr>
              </a:p>
            </p:txBody>
          </p:sp>
          <p:sp>
            <p:nvSpPr>
              <p:cNvPr id="1673" name="Text Box 579"/>
              <p:cNvSpPr txBox="1">
                <a:spLocks noChangeArrowheads="1"/>
              </p:cNvSpPr>
              <p:nvPr/>
            </p:nvSpPr>
            <p:spPr bwMode="auto">
              <a:xfrm>
                <a:off x="1810121" y="2454021"/>
                <a:ext cx="343274" cy="2462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000" b="1" dirty="0">
                    <a:latin typeface="微软雅黑" panose="020B0503020204020204" pitchFamily="34" charset="-122"/>
                    <a:ea typeface="微软雅黑" panose="020B0503020204020204" pitchFamily="34" charset="-122"/>
                  </a:rPr>
                  <a:t>H</a:t>
                </a:r>
                <a:r>
                  <a:rPr kumimoji="1" lang="en-US" altLang="zh-CN" sz="1000" b="1" baseline="-25000" dirty="0">
                    <a:latin typeface="微软雅黑" panose="020B0503020204020204" pitchFamily="34" charset="-122"/>
                    <a:ea typeface="微软雅黑" panose="020B0503020204020204" pitchFamily="34" charset="-122"/>
                  </a:rPr>
                  <a:t>1</a:t>
                </a:r>
                <a:endParaRPr kumimoji="1" lang="en-US" altLang="zh-CN" sz="1000" b="1" baseline="-25000" dirty="0">
                  <a:latin typeface="微软雅黑" panose="020B0503020204020204" pitchFamily="34" charset="-122"/>
                  <a:ea typeface="微软雅黑" panose="020B0503020204020204" pitchFamily="34" charset="-122"/>
                </a:endParaRPr>
              </a:p>
            </p:txBody>
          </p:sp>
          <p:sp>
            <p:nvSpPr>
              <p:cNvPr id="1674" name="Text Box 580"/>
              <p:cNvSpPr txBox="1">
                <a:spLocks noChangeArrowheads="1"/>
              </p:cNvSpPr>
              <p:nvPr/>
            </p:nvSpPr>
            <p:spPr bwMode="auto">
              <a:xfrm>
                <a:off x="6999466" y="2460702"/>
                <a:ext cx="343274" cy="2462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000" b="1" dirty="0">
                    <a:latin typeface="微软雅黑" panose="020B0503020204020204" pitchFamily="34" charset="-122"/>
                    <a:ea typeface="微软雅黑" panose="020B0503020204020204" pitchFamily="34" charset="-122"/>
                  </a:rPr>
                  <a:t>H</a:t>
                </a:r>
                <a:r>
                  <a:rPr kumimoji="1" lang="en-US" altLang="zh-CN" sz="1000" b="1" baseline="-25000" dirty="0">
                    <a:latin typeface="微软雅黑" panose="020B0503020204020204" pitchFamily="34" charset="-122"/>
                    <a:ea typeface="微软雅黑" panose="020B0503020204020204" pitchFamily="34" charset="-122"/>
                  </a:rPr>
                  <a:t>2</a:t>
                </a:r>
                <a:endParaRPr kumimoji="1" lang="en-US" altLang="zh-CN" sz="1000" b="1" baseline="-25000" dirty="0">
                  <a:latin typeface="微软雅黑" panose="020B0503020204020204" pitchFamily="34" charset="-122"/>
                  <a:ea typeface="微软雅黑" panose="020B0503020204020204" pitchFamily="34" charset="-122"/>
                </a:endParaRPr>
              </a:p>
            </p:txBody>
          </p:sp>
        </p:grpSp>
        <p:sp>
          <p:nvSpPr>
            <p:cNvPr id="1679" name="Text Box 530"/>
            <p:cNvSpPr txBox="1">
              <a:spLocks noChangeArrowheads="1"/>
            </p:cNvSpPr>
            <p:nvPr/>
          </p:nvSpPr>
          <p:spPr bwMode="auto">
            <a:xfrm>
              <a:off x="1636416" y="3350223"/>
              <a:ext cx="607967" cy="2615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050" b="1" dirty="0">
                  <a:latin typeface="微软雅黑" panose="020B0503020204020204" pitchFamily="34" charset="-122"/>
                  <a:ea typeface="微软雅黑" panose="020B0503020204020204" pitchFamily="34" charset="-122"/>
                </a:rPr>
                <a:t>链路层</a:t>
              </a:r>
              <a:endParaRPr kumimoji="1" lang="zh-CN" altLang="en-US" sz="1050" b="1" dirty="0">
                <a:latin typeface="微软雅黑" panose="020B0503020204020204" pitchFamily="34" charset="-122"/>
                <a:ea typeface="微软雅黑" panose="020B0503020204020204" pitchFamily="34" charset="-122"/>
              </a:endParaRPr>
            </a:p>
          </p:txBody>
        </p:sp>
        <p:sp>
          <p:nvSpPr>
            <p:cNvPr id="1680" name="Text Box 531"/>
            <p:cNvSpPr txBox="1">
              <a:spLocks noChangeArrowheads="1"/>
            </p:cNvSpPr>
            <p:nvPr/>
          </p:nvSpPr>
          <p:spPr bwMode="auto">
            <a:xfrm>
              <a:off x="1638484" y="2726986"/>
              <a:ext cx="607967" cy="2615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050" b="1" dirty="0">
                  <a:latin typeface="微软雅黑" panose="020B0503020204020204" pitchFamily="34" charset="-122"/>
                  <a:ea typeface="微软雅黑" panose="020B0503020204020204" pitchFamily="34" charset="-122"/>
                </a:rPr>
                <a:t>应用层</a:t>
              </a:r>
              <a:endParaRPr kumimoji="1" lang="zh-CN" altLang="en-US" sz="1050" b="1" dirty="0">
                <a:latin typeface="微软雅黑" panose="020B0503020204020204" pitchFamily="34" charset="-122"/>
                <a:ea typeface="微软雅黑" panose="020B0503020204020204" pitchFamily="34" charset="-122"/>
              </a:endParaRPr>
            </a:p>
          </p:txBody>
        </p:sp>
        <p:sp>
          <p:nvSpPr>
            <p:cNvPr id="1681" name="Text Box 532"/>
            <p:cNvSpPr txBox="1">
              <a:spLocks noChangeArrowheads="1"/>
            </p:cNvSpPr>
            <p:nvPr/>
          </p:nvSpPr>
          <p:spPr bwMode="auto">
            <a:xfrm>
              <a:off x="1636416" y="2934095"/>
              <a:ext cx="607967" cy="2615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050" b="1">
                  <a:latin typeface="微软雅黑" panose="020B0503020204020204" pitchFamily="34" charset="-122"/>
                  <a:ea typeface="微软雅黑" panose="020B0503020204020204" pitchFamily="34" charset="-122"/>
                </a:rPr>
                <a:t>运输层</a:t>
              </a:r>
              <a:endParaRPr kumimoji="1" lang="zh-CN" altLang="en-US" sz="1050" b="1">
                <a:latin typeface="微软雅黑" panose="020B0503020204020204" pitchFamily="34" charset="-122"/>
                <a:ea typeface="微软雅黑" panose="020B0503020204020204" pitchFamily="34" charset="-122"/>
              </a:endParaRPr>
            </a:p>
          </p:txBody>
        </p:sp>
        <p:sp>
          <p:nvSpPr>
            <p:cNvPr id="1682" name="Text Box 533"/>
            <p:cNvSpPr txBox="1">
              <a:spLocks noChangeArrowheads="1"/>
            </p:cNvSpPr>
            <p:nvPr/>
          </p:nvSpPr>
          <p:spPr bwMode="auto">
            <a:xfrm>
              <a:off x="1636416" y="3142159"/>
              <a:ext cx="607967" cy="2615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050" b="1">
                  <a:latin typeface="微软雅黑" panose="020B0503020204020204" pitchFamily="34" charset="-122"/>
                  <a:ea typeface="微软雅黑" panose="020B0503020204020204" pitchFamily="34" charset="-122"/>
                </a:rPr>
                <a:t>网络层</a:t>
              </a:r>
              <a:endParaRPr kumimoji="1" lang="zh-CN" altLang="en-US" sz="1050" b="1">
                <a:latin typeface="微软雅黑" panose="020B0503020204020204" pitchFamily="34" charset="-122"/>
                <a:ea typeface="微软雅黑" panose="020B0503020204020204" pitchFamily="34" charset="-122"/>
              </a:endParaRPr>
            </a:p>
          </p:txBody>
        </p:sp>
        <p:sp>
          <p:nvSpPr>
            <p:cNvPr id="1683" name="Text Box 534"/>
            <p:cNvSpPr txBox="1">
              <a:spLocks noChangeArrowheads="1"/>
            </p:cNvSpPr>
            <p:nvPr/>
          </p:nvSpPr>
          <p:spPr bwMode="auto">
            <a:xfrm>
              <a:off x="1636416" y="3558287"/>
              <a:ext cx="607967" cy="2615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050" b="1" dirty="0">
                  <a:latin typeface="微软雅黑" panose="020B0503020204020204" pitchFamily="34" charset="-122"/>
                  <a:ea typeface="微软雅黑" panose="020B0503020204020204" pitchFamily="34" charset="-122"/>
                </a:rPr>
                <a:t>物理层</a:t>
              </a:r>
              <a:endParaRPr kumimoji="1" lang="zh-CN" altLang="en-US" sz="1050" b="1" dirty="0">
                <a:latin typeface="微软雅黑" panose="020B0503020204020204" pitchFamily="34" charset="-122"/>
                <a:ea typeface="微软雅黑" panose="020B0503020204020204" pitchFamily="34" charset="-122"/>
              </a:endParaRPr>
            </a:p>
          </p:txBody>
        </p:sp>
        <p:sp>
          <p:nvSpPr>
            <p:cNvPr id="1684" name="Text Box 542"/>
            <p:cNvSpPr txBox="1">
              <a:spLocks noChangeArrowheads="1"/>
            </p:cNvSpPr>
            <p:nvPr/>
          </p:nvSpPr>
          <p:spPr bwMode="auto">
            <a:xfrm>
              <a:off x="6820592" y="3358812"/>
              <a:ext cx="679310" cy="2538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kumimoji="1" lang="zh-CN" altLang="en-US" sz="1050" b="1" dirty="0">
                  <a:latin typeface="微软雅黑" panose="020B0503020204020204" pitchFamily="34" charset="-122"/>
                  <a:ea typeface="微软雅黑" panose="020B0503020204020204" pitchFamily="34" charset="-122"/>
                </a:rPr>
                <a:t>链路层</a:t>
              </a:r>
              <a:endParaRPr kumimoji="1" lang="zh-CN" altLang="en-US" sz="1050" b="1" dirty="0">
                <a:latin typeface="微软雅黑" panose="020B0503020204020204" pitchFamily="34" charset="-122"/>
                <a:ea typeface="微软雅黑" panose="020B0503020204020204" pitchFamily="34" charset="-122"/>
              </a:endParaRPr>
            </a:p>
          </p:txBody>
        </p:sp>
        <p:sp>
          <p:nvSpPr>
            <p:cNvPr id="1685" name="Text Box 543"/>
            <p:cNvSpPr txBox="1">
              <a:spLocks noChangeArrowheads="1"/>
            </p:cNvSpPr>
            <p:nvPr/>
          </p:nvSpPr>
          <p:spPr bwMode="auto">
            <a:xfrm>
              <a:off x="6822660" y="2726986"/>
              <a:ext cx="607967" cy="2615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050" b="1" dirty="0">
                  <a:latin typeface="微软雅黑" panose="020B0503020204020204" pitchFamily="34" charset="-122"/>
                  <a:ea typeface="微软雅黑" panose="020B0503020204020204" pitchFamily="34" charset="-122"/>
                </a:rPr>
                <a:t>应用层</a:t>
              </a:r>
              <a:endParaRPr kumimoji="1" lang="zh-CN" altLang="en-US" sz="1050" b="1" dirty="0">
                <a:latin typeface="微软雅黑" panose="020B0503020204020204" pitchFamily="34" charset="-122"/>
                <a:ea typeface="微软雅黑" panose="020B0503020204020204" pitchFamily="34" charset="-122"/>
              </a:endParaRPr>
            </a:p>
          </p:txBody>
        </p:sp>
        <p:sp>
          <p:nvSpPr>
            <p:cNvPr id="1686" name="Text Box 544"/>
            <p:cNvSpPr txBox="1">
              <a:spLocks noChangeArrowheads="1"/>
            </p:cNvSpPr>
            <p:nvPr/>
          </p:nvSpPr>
          <p:spPr bwMode="auto">
            <a:xfrm>
              <a:off x="6820592" y="2934095"/>
              <a:ext cx="607967" cy="2615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050" b="1">
                  <a:latin typeface="微软雅黑" panose="020B0503020204020204" pitchFamily="34" charset="-122"/>
                  <a:ea typeface="微软雅黑" panose="020B0503020204020204" pitchFamily="34" charset="-122"/>
                </a:rPr>
                <a:t>运输层</a:t>
              </a:r>
              <a:endParaRPr kumimoji="1" lang="zh-CN" altLang="en-US" sz="1050" b="1">
                <a:latin typeface="微软雅黑" panose="020B0503020204020204" pitchFamily="34" charset="-122"/>
                <a:ea typeface="微软雅黑" panose="020B0503020204020204" pitchFamily="34" charset="-122"/>
              </a:endParaRPr>
            </a:p>
          </p:txBody>
        </p:sp>
        <p:sp>
          <p:nvSpPr>
            <p:cNvPr id="1687" name="Text Box 545"/>
            <p:cNvSpPr txBox="1">
              <a:spLocks noChangeArrowheads="1"/>
            </p:cNvSpPr>
            <p:nvPr/>
          </p:nvSpPr>
          <p:spPr bwMode="auto">
            <a:xfrm>
              <a:off x="6820592" y="3142159"/>
              <a:ext cx="607967" cy="2615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050" b="1" dirty="0">
                  <a:latin typeface="微软雅黑" panose="020B0503020204020204" pitchFamily="34" charset="-122"/>
                  <a:ea typeface="微软雅黑" panose="020B0503020204020204" pitchFamily="34" charset="-122"/>
                </a:rPr>
                <a:t>网络层</a:t>
              </a:r>
              <a:endParaRPr kumimoji="1" lang="zh-CN" altLang="en-US" sz="1050" b="1" dirty="0">
                <a:latin typeface="微软雅黑" panose="020B0503020204020204" pitchFamily="34" charset="-122"/>
                <a:ea typeface="微软雅黑" panose="020B0503020204020204" pitchFamily="34" charset="-122"/>
              </a:endParaRPr>
            </a:p>
          </p:txBody>
        </p:sp>
        <p:sp>
          <p:nvSpPr>
            <p:cNvPr id="1688" name="Text Box 546"/>
            <p:cNvSpPr txBox="1">
              <a:spLocks noChangeArrowheads="1"/>
            </p:cNvSpPr>
            <p:nvPr/>
          </p:nvSpPr>
          <p:spPr bwMode="auto">
            <a:xfrm>
              <a:off x="6820592" y="3558287"/>
              <a:ext cx="607967" cy="2615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050" b="1">
                  <a:latin typeface="微软雅黑" panose="020B0503020204020204" pitchFamily="34" charset="-122"/>
                  <a:ea typeface="微软雅黑" panose="020B0503020204020204" pitchFamily="34" charset="-122"/>
                </a:rPr>
                <a:t>物理层</a:t>
              </a:r>
              <a:endParaRPr kumimoji="1" lang="zh-CN" altLang="en-US" sz="1050" b="1">
                <a:latin typeface="微软雅黑" panose="020B0503020204020204" pitchFamily="34" charset="-122"/>
                <a:ea typeface="微软雅黑" panose="020B0503020204020204" pitchFamily="34" charset="-122"/>
              </a:endParaRPr>
            </a:p>
          </p:txBody>
        </p:sp>
        <p:sp>
          <p:nvSpPr>
            <p:cNvPr id="1689" name="Text Box 551"/>
            <p:cNvSpPr txBox="1">
              <a:spLocks noChangeArrowheads="1"/>
            </p:cNvSpPr>
            <p:nvPr/>
          </p:nvSpPr>
          <p:spPr bwMode="auto">
            <a:xfrm>
              <a:off x="3005171" y="3356904"/>
              <a:ext cx="607967" cy="2615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050" b="1">
                  <a:latin typeface="微软雅黑" panose="020B0503020204020204" pitchFamily="34" charset="-122"/>
                  <a:ea typeface="微软雅黑" panose="020B0503020204020204" pitchFamily="34" charset="-122"/>
                </a:rPr>
                <a:t>链路层</a:t>
              </a:r>
              <a:endParaRPr kumimoji="1" lang="zh-CN" altLang="en-US" sz="1050" b="1">
                <a:latin typeface="微软雅黑" panose="020B0503020204020204" pitchFamily="34" charset="-122"/>
                <a:ea typeface="微软雅黑" panose="020B0503020204020204" pitchFamily="34" charset="-122"/>
              </a:endParaRPr>
            </a:p>
          </p:txBody>
        </p:sp>
        <p:sp>
          <p:nvSpPr>
            <p:cNvPr id="1690" name="Text Box 552"/>
            <p:cNvSpPr txBox="1">
              <a:spLocks noChangeArrowheads="1"/>
            </p:cNvSpPr>
            <p:nvPr/>
          </p:nvSpPr>
          <p:spPr bwMode="auto">
            <a:xfrm>
              <a:off x="3005171" y="3148840"/>
              <a:ext cx="607967" cy="2615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050" b="1">
                  <a:latin typeface="微软雅黑" panose="020B0503020204020204" pitchFamily="34" charset="-122"/>
                  <a:ea typeface="微软雅黑" panose="020B0503020204020204" pitchFamily="34" charset="-122"/>
                </a:rPr>
                <a:t>网络层</a:t>
              </a:r>
              <a:endParaRPr kumimoji="1" lang="zh-CN" altLang="en-US" sz="1050" b="1">
                <a:latin typeface="微软雅黑" panose="020B0503020204020204" pitchFamily="34" charset="-122"/>
                <a:ea typeface="微软雅黑" panose="020B0503020204020204" pitchFamily="34" charset="-122"/>
              </a:endParaRPr>
            </a:p>
          </p:txBody>
        </p:sp>
        <p:sp>
          <p:nvSpPr>
            <p:cNvPr id="1691" name="Text Box 553"/>
            <p:cNvSpPr txBox="1">
              <a:spLocks noChangeArrowheads="1"/>
            </p:cNvSpPr>
            <p:nvPr/>
          </p:nvSpPr>
          <p:spPr bwMode="auto">
            <a:xfrm>
              <a:off x="3005171" y="3564967"/>
              <a:ext cx="607967" cy="2615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050" b="1" dirty="0">
                  <a:latin typeface="微软雅黑" panose="020B0503020204020204" pitchFamily="34" charset="-122"/>
                  <a:ea typeface="微软雅黑" panose="020B0503020204020204" pitchFamily="34" charset="-122"/>
                </a:rPr>
                <a:t>物理层</a:t>
              </a:r>
              <a:endParaRPr kumimoji="1" lang="zh-CN" altLang="en-US" sz="1050" b="1" dirty="0">
                <a:latin typeface="微软雅黑" panose="020B0503020204020204" pitchFamily="34" charset="-122"/>
                <a:ea typeface="微软雅黑" panose="020B0503020204020204" pitchFamily="34" charset="-122"/>
              </a:endParaRPr>
            </a:p>
          </p:txBody>
        </p:sp>
        <p:sp>
          <p:nvSpPr>
            <p:cNvPr id="1692" name="Text Box 558"/>
            <p:cNvSpPr txBox="1">
              <a:spLocks noChangeArrowheads="1"/>
            </p:cNvSpPr>
            <p:nvPr/>
          </p:nvSpPr>
          <p:spPr bwMode="auto">
            <a:xfrm>
              <a:off x="4269787" y="3356904"/>
              <a:ext cx="607967" cy="2615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050" b="1">
                  <a:latin typeface="微软雅黑" panose="020B0503020204020204" pitchFamily="34" charset="-122"/>
                  <a:ea typeface="微软雅黑" panose="020B0503020204020204" pitchFamily="34" charset="-122"/>
                </a:rPr>
                <a:t>链路层</a:t>
              </a:r>
              <a:endParaRPr kumimoji="1" lang="zh-CN" altLang="en-US" sz="1050" b="1">
                <a:latin typeface="微软雅黑" panose="020B0503020204020204" pitchFamily="34" charset="-122"/>
                <a:ea typeface="微软雅黑" panose="020B0503020204020204" pitchFamily="34" charset="-122"/>
              </a:endParaRPr>
            </a:p>
          </p:txBody>
        </p:sp>
        <p:sp>
          <p:nvSpPr>
            <p:cNvPr id="1693" name="Text Box 559"/>
            <p:cNvSpPr txBox="1">
              <a:spLocks noChangeArrowheads="1"/>
            </p:cNvSpPr>
            <p:nvPr/>
          </p:nvSpPr>
          <p:spPr bwMode="auto">
            <a:xfrm>
              <a:off x="4269787" y="3148840"/>
              <a:ext cx="607967" cy="2615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050" b="1" dirty="0">
                  <a:latin typeface="微软雅黑" panose="020B0503020204020204" pitchFamily="34" charset="-122"/>
                  <a:ea typeface="微软雅黑" panose="020B0503020204020204" pitchFamily="34" charset="-122"/>
                </a:rPr>
                <a:t>网络层</a:t>
              </a:r>
              <a:endParaRPr kumimoji="1" lang="zh-CN" altLang="en-US" sz="1050" b="1" dirty="0">
                <a:latin typeface="微软雅黑" panose="020B0503020204020204" pitchFamily="34" charset="-122"/>
                <a:ea typeface="微软雅黑" panose="020B0503020204020204" pitchFamily="34" charset="-122"/>
              </a:endParaRPr>
            </a:p>
          </p:txBody>
        </p:sp>
        <p:sp>
          <p:nvSpPr>
            <p:cNvPr id="1694" name="Text Box 560"/>
            <p:cNvSpPr txBox="1">
              <a:spLocks noChangeArrowheads="1"/>
            </p:cNvSpPr>
            <p:nvPr/>
          </p:nvSpPr>
          <p:spPr bwMode="auto">
            <a:xfrm>
              <a:off x="4269787" y="3564967"/>
              <a:ext cx="607967" cy="2615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050" b="1">
                  <a:latin typeface="微软雅黑" panose="020B0503020204020204" pitchFamily="34" charset="-122"/>
                  <a:ea typeface="微软雅黑" panose="020B0503020204020204" pitchFamily="34" charset="-122"/>
                </a:rPr>
                <a:t>物理层</a:t>
              </a:r>
              <a:endParaRPr kumimoji="1" lang="zh-CN" altLang="en-US" sz="1050" b="1">
                <a:latin typeface="微软雅黑" panose="020B0503020204020204" pitchFamily="34" charset="-122"/>
                <a:ea typeface="微软雅黑" panose="020B0503020204020204" pitchFamily="34" charset="-122"/>
              </a:endParaRPr>
            </a:p>
          </p:txBody>
        </p:sp>
        <p:sp>
          <p:nvSpPr>
            <p:cNvPr id="1695" name="Text Box 565"/>
            <p:cNvSpPr txBox="1">
              <a:spLocks noChangeArrowheads="1"/>
            </p:cNvSpPr>
            <p:nvPr/>
          </p:nvSpPr>
          <p:spPr bwMode="auto">
            <a:xfrm>
              <a:off x="5538926" y="3356904"/>
              <a:ext cx="607967" cy="2615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050" b="1">
                  <a:latin typeface="微软雅黑" panose="020B0503020204020204" pitchFamily="34" charset="-122"/>
                  <a:ea typeface="微软雅黑" panose="020B0503020204020204" pitchFamily="34" charset="-122"/>
                </a:rPr>
                <a:t>链路层</a:t>
              </a:r>
              <a:endParaRPr kumimoji="1" lang="zh-CN" altLang="en-US" sz="1050" b="1">
                <a:latin typeface="微软雅黑" panose="020B0503020204020204" pitchFamily="34" charset="-122"/>
                <a:ea typeface="微软雅黑" panose="020B0503020204020204" pitchFamily="34" charset="-122"/>
              </a:endParaRPr>
            </a:p>
          </p:txBody>
        </p:sp>
        <p:sp>
          <p:nvSpPr>
            <p:cNvPr id="1696" name="Text Box 566"/>
            <p:cNvSpPr txBox="1">
              <a:spLocks noChangeArrowheads="1"/>
            </p:cNvSpPr>
            <p:nvPr/>
          </p:nvSpPr>
          <p:spPr bwMode="auto">
            <a:xfrm>
              <a:off x="5538926" y="3148840"/>
              <a:ext cx="607967" cy="2615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050" b="1">
                  <a:latin typeface="微软雅黑" panose="020B0503020204020204" pitchFamily="34" charset="-122"/>
                  <a:ea typeface="微软雅黑" panose="020B0503020204020204" pitchFamily="34" charset="-122"/>
                </a:rPr>
                <a:t>网络层</a:t>
              </a:r>
              <a:endParaRPr kumimoji="1" lang="zh-CN" altLang="en-US" sz="1050" b="1">
                <a:latin typeface="微软雅黑" panose="020B0503020204020204" pitchFamily="34" charset="-122"/>
                <a:ea typeface="微软雅黑" panose="020B0503020204020204" pitchFamily="34" charset="-122"/>
              </a:endParaRPr>
            </a:p>
          </p:txBody>
        </p:sp>
        <p:sp>
          <p:nvSpPr>
            <p:cNvPr id="1697" name="Text Box 567"/>
            <p:cNvSpPr txBox="1">
              <a:spLocks noChangeArrowheads="1"/>
            </p:cNvSpPr>
            <p:nvPr/>
          </p:nvSpPr>
          <p:spPr bwMode="auto">
            <a:xfrm>
              <a:off x="5538926" y="3564967"/>
              <a:ext cx="607967" cy="2615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050" b="1">
                  <a:latin typeface="微软雅黑" panose="020B0503020204020204" pitchFamily="34" charset="-122"/>
                  <a:ea typeface="微软雅黑" panose="020B0503020204020204" pitchFamily="34" charset="-122"/>
                </a:rPr>
                <a:t>物理层</a:t>
              </a:r>
              <a:endParaRPr kumimoji="1" lang="zh-CN" altLang="en-US" sz="1050" b="1">
                <a:latin typeface="微软雅黑" panose="020B0503020204020204" pitchFamily="34" charset="-122"/>
                <a:ea typeface="微软雅黑" panose="020B0503020204020204" pitchFamily="34" charset="-122"/>
              </a:endParaRPr>
            </a:p>
          </p:txBody>
        </p:sp>
      </p:grpSp>
      <p:sp>
        <p:nvSpPr>
          <p:cNvPr id="1700" name="Freeform 583"/>
          <p:cNvSpPr/>
          <p:nvPr/>
        </p:nvSpPr>
        <p:spPr bwMode="auto">
          <a:xfrm>
            <a:off x="2169936" y="2772151"/>
            <a:ext cx="4699251" cy="1125262"/>
          </a:xfrm>
          <a:custGeom>
            <a:avLst/>
            <a:gdLst>
              <a:gd name="T0" fmla="*/ 12 w 4396"/>
              <a:gd name="T1" fmla="*/ 30 h 1179"/>
              <a:gd name="T2" fmla="*/ 12 w 4396"/>
              <a:gd name="T3" fmla="*/ 909 h 1179"/>
              <a:gd name="T4" fmla="*/ 84 w 4396"/>
              <a:gd name="T5" fmla="*/ 1137 h 1179"/>
              <a:gd name="T6" fmla="*/ 408 w 4396"/>
              <a:gd name="T7" fmla="*/ 1161 h 1179"/>
              <a:gd name="T8" fmla="*/ 567 w 4396"/>
              <a:gd name="T9" fmla="*/ 1158 h 1179"/>
              <a:gd name="T10" fmla="*/ 768 w 4396"/>
              <a:gd name="T11" fmla="*/ 1140 h 1179"/>
              <a:gd name="T12" fmla="*/ 804 w 4396"/>
              <a:gd name="T13" fmla="*/ 1050 h 1179"/>
              <a:gd name="T14" fmla="*/ 804 w 4396"/>
              <a:gd name="T15" fmla="*/ 666 h 1179"/>
              <a:gd name="T16" fmla="*/ 855 w 4396"/>
              <a:gd name="T17" fmla="*/ 477 h 1179"/>
              <a:gd name="T18" fmla="*/ 1182 w 4396"/>
              <a:gd name="T19" fmla="*/ 483 h 1179"/>
              <a:gd name="T20" fmla="*/ 1212 w 4396"/>
              <a:gd name="T21" fmla="*/ 663 h 1179"/>
              <a:gd name="T22" fmla="*/ 1209 w 4396"/>
              <a:gd name="T23" fmla="*/ 906 h 1179"/>
              <a:gd name="T24" fmla="*/ 1236 w 4396"/>
              <a:gd name="T25" fmla="*/ 1122 h 1179"/>
              <a:gd name="T26" fmla="*/ 1488 w 4396"/>
              <a:gd name="T27" fmla="*/ 1161 h 1179"/>
              <a:gd name="T28" fmla="*/ 1866 w 4396"/>
              <a:gd name="T29" fmla="*/ 1143 h 1179"/>
              <a:gd name="T30" fmla="*/ 1977 w 4396"/>
              <a:gd name="T31" fmla="*/ 1050 h 1179"/>
              <a:gd name="T32" fmla="*/ 1992 w 4396"/>
              <a:gd name="T33" fmla="*/ 750 h 1179"/>
              <a:gd name="T34" fmla="*/ 2016 w 4396"/>
              <a:gd name="T35" fmla="*/ 459 h 1179"/>
              <a:gd name="T36" fmla="*/ 2370 w 4396"/>
              <a:gd name="T37" fmla="*/ 453 h 1179"/>
              <a:gd name="T38" fmla="*/ 2409 w 4396"/>
              <a:gd name="T39" fmla="*/ 663 h 1179"/>
              <a:gd name="T40" fmla="*/ 2412 w 4396"/>
              <a:gd name="T41" fmla="*/ 867 h 1179"/>
              <a:gd name="T42" fmla="*/ 2436 w 4396"/>
              <a:gd name="T43" fmla="*/ 1098 h 1179"/>
              <a:gd name="T44" fmla="*/ 2565 w 4396"/>
              <a:gd name="T45" fmla="*/ 1158 h 1179"/>
              <a:gd name="T46" fmla="*/ 3024 w 4396"/>
              <a:gd name="T47" fmla="*/ 1146 h 1179"/>
              <a:gd name="T48" fmla="*/ 3165 w 4396"/>
              <a:gd name="T49" fmla="*/ 1041 h 1179"/>
              <a:gd name="T50" fmla="*/ 3172 w 4396"/>
              <a:gd name="T51" fmla="*/ 662 h 1179"/>
              <a:gd name="T52" fmla="*/ 3207 w 4396"/>
              <a:gd name="T53" fmla="*/ 462 h 1179"/>
              <a:gd name="T54" fmla="*/ 3492 w 4396"/>
              <a:gd name="T55" fmla="*/ 438 h 1179"/>
              <a:gd name="T56" fmla="*/ 3585 w 4396"/>
              <a:gd name="T57" fmla="*/ 540 h 1179"/>
              <a:gd name="T58" fmla="*/ 3591 w 4396"/>
              <a:gd name="T59" fmla="*/ 894 h 1179"/>
              <a:gd name="T60" fmla="*/ 3609 w 4396"/>
              <a:gd name="T61" fmla="*/ 1101 h 1179"/>
              <a:gd name="T62" fmla="*/ 3708 w 4396"/>
              <a:gd name="T63" fmla="*/ 1149 h 1179"/>
              <a:gd name="T64" fmla="*/ 4155 w 4396"/>
              <a:gd name="T65" fmla="*/ 1158 h 1179"/>
              <a:gd name="T66" fmla="*/ 4335 w 4396"/>
              <a:gd name="T67" fmla="*/ 1125 h 1179"/>
              <a:gd name="T68" fmla="*/ 4389 w 4396"/>
              <a:gd name="T69" fmla="*/ 945 h 1179"/>
              <a:gd name="T70" fmla="*/ 4380 w 4396"/>
              <a:gd name="T71" fmla="*/ 0 h 1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396" h="1179">
                <a:moveTo>
                  <a:pt x="12" y="30"/>
                </a:moveTo>
                <a:cubicBezTo>
                  <a:pt x="13" y="176"/>
                  <a:pt x="0" y="725"/>
                  <a:pt x="12" y="909"/>
                </a:cubicBezTo>
                <a:cubicBezTo>
                  <a:pt x="24" y="1093"/>
                  <a:pt x="18" y="1095"/>
                  <a:pt x="84" y="1137"/>
                </a:cubicBezTo>
                <a:cubicBezTo>
                  <a:pt x="150" y="1179"/>
                  <a:pt x="328" y="1158"/>
                  <a:pt x="408" y="1161"/>
                </a:cubicBezTo>
                <a:cubicBezTo>
                  <a:pt x="488" y="1164"/>
                  <a:pt x="507" y="1162"/>
                  <a:pt x="567" y="1158"/>
                </a:cubicBezTo>
                <a:cubicBezTo>
                  <a:pt x="627" y="1154"/>
                  <a:pt x="728" y="1158"/>
                  <a:pt x="768" y="1140"/>
                </a:cubicBezTo>
                <a:cubicBezTo>
                  <a:pt x="808" y="1122"/>
                  <a:pt x="798" y="1129"/>
                  <a:pt x="804" y="1050"/>
                </a:cubicBezTo>
                <a:cubicBezTo>
                  <a:pt x="810" y="971"/>
                  <a:pt x="796" y="761"/>
                  <a:pt x="804" y="666"/>
                </a:cubicBezTo>
                <a:cubicBezTo>
                  <a:pt x="812" y="571"/>
                  <a:pt x="792" y="507"/>
                  <a:pt x="855" y="477"/>
                </a:cubicBezTo>
                <a:cubicBezTo>
                  <a:pt x="918" y="447"/>
                  <a:pt x="1122" y="452"/>
                  <a:pt x="1182" y="483"/>
                </a:cubicBezTo>
                <a:cubicBezTo>
                  <a:pt x="1242" y="514"/>
                  <a:pt x="1208" y="592"/>
                  <a:pt x="1212" y="663"/>
                </a:cubicBezTo>
                <a:cubicBezTo>
                  <a:pt x="1216" y="734"/>
                  <a:pt x="1205" y="830"/>
                  <a:pt x="1209" y="906"/>
                </a:cubicBezTo>
                <a:cubicBezTo>
                  <a:pt x="1213" y="982"/>
                  <a:pt x="1190" y="1080"/>
                  <a:pt x="1236" y="1122"/>
                </a:cubicBezTo>
                <a:cubicBezTo>
                  <a:pt x="1282" y="1164"/>
                  <a:pt x="1383" y="1158"/>
                  <a:pt x="1488" y="1161"/>
                </a:cubicBezTo>
                <a:cubicBezTo>
                  <a:pt x="1593" y="1164"/>
                  <a:pt x="1785" y="1161"/>
                  <a:pt x="1866" y="1143"/>
                </a:cubicBezTo>
                <a:cubicBezTo>
                  <a:pt x="1947" y="1125"/>
                  <a:pt x="1956" y="1115"/>
                  <a:pt x="1977" y="1050"/>
                </a:cubicBezTo>
                <a:cubicBezTo>
                  <a:pt x="1998" y="985"/>
                  <a:pt x="1986" y="848"/>
                  <a:pt x="1992" y="750"/>
                </a:cubicBezTo>
                <a:cubicBezTo>
                  <a:pt x="1998" y="652"/>
                  <a:pt x="1953" y="508"/>
                  <a:pt x="2016" y="459"/>
                </a:cubicBezTo>
                <a:cubicBezTo>
                  <a:pt x="2079" y="410"/>
                  <a:pt x="2305" y="419"/>
                  <a:pt x="2370" y="453"/>
                </a:cubicBezTo>
                <a:cubicBezTo>
                  <a:pt x="2435" y="487"/>
                  <a:pt x="2402" y="594"/>
                  <a:pt x="2409" y="663"/>
                </a:cubicBezTo>
                <a:cubicBezTo>
                  <a:pt x="2416" y="732"/>
                  <a:pt x="2408" y="794"/>
                  <a:pt x="2412" y="867"/>
                </a:cubicBezTo>
                <a:cubicBezTo>
                  <a:pt x="2416" y="940"/>
                  <a:pt x="2411" y="1050"/>
                  <a:pt x="2436" y="1098"/>
                </a:cubicBezTo>
                <a:cubicBezTo>
                  <a:pt x="2461" y="1146"/>
                  <a:pt x="2467" y="1150"/>
                  <a:pt x="2565" y="1158"/>
                </a:cubicBezTo>
                <a:cubicBezTo>
                  <a:pt x="2663" y="1166"/>
                  <a:pt x="2924" y="1165"/>
                  <a:pt x="3024" y="1146"/>
                </a:cubicBezTo>
                <a:cubicBezTo>
                  <a:pt x="3124" y="1127"/>
                  <a:pt x="3140" y="1122"/>
                  <a:pt x="3165" y="1041"/>
                </a:cubicBezTo>
                <a:cubicBezTo>
                  <a:pt x="3190" y="960"/>
                  <a:pt x="3165" y="758"/>
                  <a:pt x="3172" y="662"/>
                </a:cubicBezTo>
                <a:cubicBezTo>
                  <a:pt x="3179" y="566"/>
                  <a:pt x="3154" y="499"/>
                  <a:pt x="3207" y="462"/>
                </a:cubicBezTo>
                <a:cubicBezTo>
                  <a:pt x="3260" y="425"/>
                  <a:pt x="3429" y="425"/>
                  <a:pt x="3492" y="438"/>
                </a:cubicBezTo>
                <a:cubicBezTo>
                  <a:pt x="3555" y="451"/>
                  <a:pt x="3568" y="464"/>
                  <a:pt x="3585" y="540"/>
                </a:cubicBezTo>
                <a:cubicBezTo>
                  <a:pt x="3602" y="616"/>
                  <a:pt x="3587" y="801"/>
                  <a:pt x="3591" y="894"/>
                </a:cubicBezTo>
                <a:cubicBezTo>
                  <a:pt x="3595" y="987"/>
                  <a:pt x="3590" y="1059"/>
                  <a:pt x="3609" y="1101"/>
                </a:cubicBezTo>
                <a:cubicBezTo>
                  <a:pt x="3628" y="1143"/>
                  <a:pt x="3617" y="1140"/>
                  <a:pt x="3708" y="1149"/>
                </a:cubicBezTo>
                <a:cubicBezTo>
                  <a:pt x="3799" y="1158"/>
                  <a:pt x="4051" y="1162"/>
                  <a:pt x="4155" y="1158"/>
                </a:cubicBezTo>
                <a:cubicBezTo>
                  <a:pt x="4259" y="1154"/>
                  <a:pt x="4296" y="1160"/>
                  <a:pt x="4335" y="1125"/>
                </a:cubicBezTo>
                <a:cubicBezTo>
                  <a:pt x="4374" y="1090"/>
                  <a:pt x="4382" y="1132"/>
                  <a:pt x="4389" y="945"/>
                </a:cubicBezTo>
                <a:cubicBezTo>
                  <a:pt x="4396" y="758"/>
                  <a:pt x="4382" y="197"/>
                  <a:pt x="4380" y="0"/>
                </a:cubicBezTo>
              </a:path>
            </a:pathLst>
          </a:custGeom>
          <a:noFill/>
          <a:ln w="38100" cmpd="sng">
            <a:solidFill>
              <a:srgbClr val="CC00CC"/>
            </a:solidFill>
            <a:prstDash val="solid"/>
            <a:round/>
            <a:headEnd type="none" w="med" len="lg"/>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100" b="1">
              <a:solidFill>
                <a:srgbClr val="CC00CC"/>
              </a:solidFill>
              <a:latin typeface="微软雅黑" panose="020B0503020204020204" pitchFamily="34" charset="-122"/>
              <a:ea typeface="微软雅黑" panose="020B0503020204020204" pitchFamily="34" charset="-122"/>
            </a:endParaRPr>
          </a:p>
        </p:txBody>
      </p:sp>
      <p:grpSp>
        <p:nvGrpSpPr>
          <p:cNvPr id="3" name="组合 2"/>
          <p:cNvGrpSpPr/>
          <p:nvPr/>
        </p:nvGrpSpPr>
        <p:grpSpPr>
          <a:xfrm>
            <a:off x="1722925" y="1685707"/>
            <a:ext cx="5586135" cy="295978"/>
            <a:chOff x="1722925" y="1694943"/>
            <a:chExt cx="5586135" cy="295978"/>
          </a:xfrm>
        </p:grpSpPr>
        <p:sp>
          <p:nvSpPr>
            <p:cNvPr id="1104" name="Line 3"/>
            <p:cNvSpPr>
              <a:spLocks noChangeShapeType="1"/>
            </p:cNvSpPr>
            <p:nvPr/>
          </p:nvSpPr>
          <p:spPr bwMode="auto">
            <a:xfrm flipH="1" flipV="1">
              <a:off x="6632853" y="1931639"/>
              <a:ext cx="676207" cy="59282"/>
            </a:xfrm>
            <a:prstGeom prst="line">
              <a:avLst/>
            </a:prstGeom>
            <a:noFill/>
            <a:ln w="28575">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105" name="Line 4"/>
            <p:cNvSpPr>
              <a:spLocks noChangeShapeType="1"/>
            </p:cNvSpPr>
            <p:nvPr/>
          </p:nvSpPr>
          <p:spPr bwMode="auto">
            <a:xfrm flipH="1" flipV="1">
              <a:off x="5921491" y="1748391"/>
              <a:ext cx="413583" cy="129801"/>
            </a:xfrm>
            <a:prstGeom prst="line">
              <a:avLst/>
            </a:prstGeom>
            <a:noFill/>
            <a:ln w="28575">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106" name="Line 5"/>
            <p:cNvSpPr>
              <a:spLocks noChangeShapeType="1"/>
            </p:cNvSpPr>
            <p:nvPr/>
          </p:nvSpPr>
          <p:spPr bwMode="auto">
            <a:xfrm flipV="1">
              <a:off x="5342475" y="1740756"/>
              <a:ext cx="496299" cy="91624"/>
            </a:xfrm>
            <a:prstGeom prst="line">
              <a:avLst/>
            </a:prstGeom>
            <a:noFill/>
            <a:ln w="28575">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107" name="Line 6"/>
            <p:cNvSpPr>
              <a:spLocks noChangeShapeType="1"/>
            </p:cNvSpPr>
            <p:nvPr/>
          </p:nvSpPr>
          <p:spPr bwMode="auto">
            <a:xfrm flipV="1">
              <a:off x="4647656" y="1786568"/>
              <a:ext cx="595559" cy="45812"/>
            </a:xfrm>
            <a:prstGeom prst="line">
              <a:avLst/>
            </a:prstGeom>
            <a:noFill/>
            <a:ln w="28575">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108" name="Line 7"/>
            <p:cNvSpPr>
              <a:spLocks noChangeShapeType="1"/>
            </p:cNvSpPr>
            <p:nvPr/>
          </p:nvSpPr>
          <p:spPr bwMode="auto">
            <a:xfrm>
              <a:off x="3952837" y="1832380"/>
              <a:ext cx="595559" cy="0"/>
            </a:xfrm>
            <a:prstGeom prst="line">
              <a:avLst/>
            </a:prstGeom>
            <a:noFill/>
            <a:ln w="28575">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109" name="Line 8"/>
            <p:cNvSpPr>
              <a:spLocks noChangeShapeType="1"/>
            </p:cNvSpPr>
            <p:nvPr/>
          </p:nvSpPr>
          <p:spPr bwMode="auto">
            <a:xfrm>
              <a:off x="3208388" y="1694943"/>
              <a:ext cx="595559" cy="137437"/>
            </a:xfrm>
            <a:prstGeom prst="line">
              <a:avLst/>
            </a:prstGeom>
            <a:noFill/>
            <a:ln w="28575">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29" name="Line 3"/>
            <p:cNvSpPr>
              <a:spLocks noChangeShapeType="1"/>
            </p:cNvSpPr>
            <p:nvPr/>
          </p:nvSpPr>
          <p:spPr bwMode="auto">
            <a:xfrm flipH="1">
              <a:off x="1722925" y="1879113"/>
              <a:ext cx="702951" cy="103046"/>
            </a:xfrm>
            <a:prstGeom prst="line">
              <a:avLst/>
            </a:prstGeom>
            <a:noFill/>
            <a:ln w="28575">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30" name="Line 3"/>
            <p:cNvSpPr>
              <a:spLocks noChangeShapeType="1"/>
            </p:cNvSpPr>
            <p:nvPr/>
          </p:nvSpPr>
          <p:spPr bwMode="auto">
            <a:xfrm flipH="1">
              <a:off x="2746503" y="1696853"/>
              <a:ext cx="421675" cy="134573"/>
            </a:xfrm>
            <a:prstGeom prst="line">
              <a:avLst/>
            </a:prstGeom>
            <a:noFill/>
            <a:ln w="28575">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grpSp>
      <p:pic>
        <p:nvPicPr>
          <p:cNvPr id="1133" name="Picture 32"/>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4449136" y="1731520"/>
            <a:ext cx="287440" cy="181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1135" name="Picture 34"/>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5739515" y="1641805"/>
            <a:ext cx="287440" cy="181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1698"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206385" y="1720361"/>
            <a:ext cx="407130" cy="407130"/>
          </a:xfrm>
          <a:prstGeom prst="rect">
            <a:avLst/>
          </a:prstGeom>
          <a:noFill/>
          <a:extLst>
            <a:ext uri="{909E8E84-426E-40DD-AFC4-6F175D3DCCD1}">
              <a14:hiddenFill xmlns:a14="http://schemas.microsoft.com/office/drawing/2010/main">
                <a:solidFill>
                  <a:srgbClr val="FFFFFF"/>
                </a:solidFill>
              </a14:hiddenFill>
            </a:ext>
          </a:extLst>
        </p:spPr>
      </p:pic>
      <p:pic>
        <p:nvPicPr>
          <p:cNvPr id="1132" name="Picture 31"/>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078109" y="1613172"/>
            <a:ext cx="287440" cy="181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1699"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40569" y="1745450"/>
            <a:ext cx="407130" cy="407130"/>
          </a:xfrm>
          <a:prstGeom prst="rect">
            <a:avLst/>
          </a:prstGeom>
          <a:noFill/>
          <a:extLst>
            <a:ext uri="{909E8E84-426E-40DD-AFC4-6F175D3DCCD1}">
              <a14:hiddenFill xmlns:a14="http://schemas.microsoft.com/office/drawing/2010/main">
                <a:solidFill>
                  <a:srgbClr val="FFFFFF"/>
                </a:solidFill>
              </a14:hiddenFill>
            </a:ext>
          </a:extLst>
        </p:spPr>
      </p:pic>
      <p:grpSp>
        <p:nvGrpSpPr>
          <p:cNvPr id="1111" name="Group 10"/>
          <p:cNvGrpSpPr/>
          <p:nvPr/>
        </p:nvGrpSpPr>
        <p:grpSpPr bwMode="auto">
          <a:xfrm>
            <a:off x="2265419" y="1594083"/>
            <a:ext cx="735144" cy="469575"/>
            <a:chOff x="1680" y="240"/>
            <a:chExt cx="2529" cy="1270"/>
          </a:xfrm>
          <a:solidFill>
            <a:schemeClr val="accent6">
              <a:lumMod val="60000"/>
              <a:lumOff val="40000"/>
            </a:schemeClr>
          </a:solidFill>
        </p:grpSpPr>
        <p:sp>
          <p:nvSpPr>
            <p:cNvPr id="1112" name="Oval 11"/>
            <p:cNvSpPr>
              <a:spLocks noChangeArrowheads="1"/>
            </p:cNvSpPr>
            <p:nvPr/>
          </p:nvSpPr>
          <p:spPr bwMode="auto">
            <a:xfrm>
              <a:off x="2554" y="240"/>
              <a:ext cx="1088" cy="513"/>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113" name="Oval 12"/>
            <p:cNvSpPr>
              <a:spLocks noChangeArrowheads="1"/>
            </p:cNvSpPr>
            <p:nvPr/>
          </p:nvSpPr>
          <p:spPr bwMode="auto">
            <a:xfrm>
              <a:off x="1941" y="381"/>
              <a:ext cx="827" cy="513"/>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114" name="Oval 13"/>
            <p:cNvSpPr>
              <a:spLocks noChangeArrowheads="1"/>
            </p:cNvSpPr>
            <p:nvPr/>
          </p:nvSpPr>
          <p:spPr bwMode="auto">
            <a:xfrm>
              <a:off x="1680" y="702"/>
              <a:ext cx="552" cy="411"/>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115" name="Oval 14"/>
            <p:cNvSpPr>
              <a:spLocks noChangeArrowheads="1"/>
            </p:cNvSpPr>
            <p:nvPr/>
          </p:nvSpPr>
          <p:spPr bwMode="auto">
            <a:xfrm>
              <a:off x="1849" y="894"/>
              <a:ext cx="842" cy="450"/>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116" name="Oval 15"/>
            <p:cNvSpPr>
              <a:spLocks noChangeArrowheads="1"/>
            </p:cNvSpPr>
            <p:nvPr/>
          </p:nvSpPr>
          <p:spPr bwMode="auto">
            <a:xfrm>
              <a:off x="2462" y="971"/>
              <a:ext cx="1272" cy="539"/>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117" name="Oval 16"/>
            <p:cNvSpPr>
              <a:spLocks noChangeArrowheads="1"/>
            </p:cNvSpPr>
            <p:nvPr/>
          </p:nvSpPr>
          <p:spPr bwMode="auto">
            <a:xfrm>
              <a:off x="3289" y="394"/>
              <a:ext cx="797" cy="398"/>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118" name="Oval 17"/>
            <p:cNvSpPr>
              <a:spLocks noChangeArrowheads="1"/>
            </p:cNvSpPr>
            <p:nvPr/>
          </p:nvSpPr>
          <p:spPr bwMode="auto">
            <a:xfrm>
              <a:off x="3412" y="663"/>
              <a:ext cx="797" cy="398"/>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119" name="Oval 18"/>
            <p:cNvSpPr>
              <a:spLocks noChangeArrowheads="1"/>
            </p:cNvSpPr>
            <p:nvPr/>
          </p:nvSpPr>
          <p:spPr bwMode="auto">
            <a:xfrm>
              <a:off x="3335" y="753"/>
              <a:ext cx="797" cy="668"/>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120" name="Oval 19"/>
            <p:cNvSpPr>
              <a:spLocks noChangeArrowheads="1"/>
            </p:cNvSpPr>
            <p:nvPr/>
          </p:nvSpPr>
          <p:spPr bwMode="auto">
            <a:xfrm>
              <a:off x="2140" y="548"/>
              <a:ext cx="1640" cy="667"/>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grpSp>
      <p:sp>
        <p:nvSpPr>
          <p:cNvPr id="1152" name="Text Box 51"/>
          <p:cNvSpPr txBox="1">
            <a:spLocks noChangeArrowheads="1"/>
          </p:cNvSpPr>
          <p:nvPr/>
        </p:nvSpPr>
        <p:spPr bwMode="auto">
          <a:xfrm>
            <a:off x="2383914" y="1715294"/>
            <a:ext cx="569387"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000" b="1" dirty="0">
                <a:latin typeface="微软雅黑" panose="020B0503020204020204" pitchFamily="34" charset="-122"/>
                <a:ea typeface="微软雅黑" panose="020B0503020204020204" pitchFamily="34" charset="-122"/>
              </a:rPr>
              <a:t>电话网</a:t>
            </a:r>
            <a:endParaRPr kumimoji="1" lang="zh-CN" altLang="en-US" sz="1000" b="1" dirty="0">
              <a:latin typeface="微软雅黑" panose="020B0503020204020204" pitchFamily="34" charset="-122"/>
              <a:ea typeface="微软雅黑" panose="020B0503020204020204" pitchFamily="34" charset="-122"/>
            </a:endParaRPr>
          </a:p>
        </p:txBody>
      </p:sp>
      <p:grpSp>
        <p:nvGrpSpPr>
          <p:cNvPr id="1121" name="Group 20"/>
          <p:cNvGrpSpPr/>
          <p:nvPr/>
        </p:nvGrpSpPr>
        <p:grpSpPr bwMode="auto">
          <a:xfrm>
            <a:off x="3506167" y="1594083"/>
            <a:ext cx="735144" cy="469575"/>
            <a:chOff x="1680" y="240"/>
            <a:chExt cx="2529" cy="1270"/>
          </a:xfrm>
          <a:solidFill>
            <a:schemeClr val="bg1"/>
          </a:solidFill>
        </p:grpSpPr>
        <p:sp>
          <p:nvSpPr>
            <p:cNvPr id="1122" name="Oval 21"/>
            <p:cNvSpPr>
              <a:spLocks noChangeArrowheads="1"/>
            </p:cNvSpPr>
            <p:nvPr/>
          </p:nvSpPr>
          <p:spPr bwMode="auto">
            <a:xfrm>
              <a:off x="2554" y="240"/>
              <a:ext cx="1088" cy="513"/>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123" name="Oval 22"/>
            <p:cNvSpPr>
              <a:spLocks noChangeArrowheads="1"/>
            </p:cNvSpPr>
            <p:nvPr/>
          </p:nvSpPr>
          <p:spPr bwMode="auto">
            <a:xfrm>
              <a:off x="1941" y="381"/>
              <a:ext cx="827" cy="513"/>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124" name="Oval 23"/>
            <p:cNvSpPr>
              <a:spLocks noChangeArrowheads="1"/>
            </p:cNvSpPr>
            <p:nvPr/>
          </p:nvSpPr>
          <p:spPr bwMode="auto">
            <a:xfrm>
              <a:off x="1680" y="702"/>
              <a:ext cx="552" cy="411"/>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125" name="Oval 24"/>
            <p:cNvSpPr>
              <a:spLocks noChangeArrowheads="1"/>
            </p:cNvSpPr>
            <p:nvPr/>
          </p:nvSpPr>
          <p:spPr bwMode="auto">
            <a:xfrm>
              <a:off x="1849" y="894"/>
              <a:ext cx="842" cy="450"/>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126" name="Oval 25"/>
            <p:cNvSpPr>
              <a:spLocks noChangeArrowheads="1"/>
            </p:cNvSpPr>
            <p:nvPr/>
          </p:nvSpPr>
          <p:spPr bwMode="auto">
            <a:xfrm>
              <a:off x="2462" y="971"/>
              <a:ext cx="1272" cy="539"/>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127" name="Oval 26"/>
            <p:cNvSpPr>
              <a:spLocks noChangeArrowheads="1"/>
            </p:cNvSpPr>
            <p:nvPr/>
          </p:nvSpPr>
          <p:spPr bwMode="auto">
            <a:xfrm>
              <a:off x="3289" y="394"/>
              <a:ext cx="797" cy="398"/>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128" name="Oval 27"/>
            <p:cNvSpPr>
              <a:spLocks noChangeArrowheads="1"/>
            </p:cNvSpPr>
            <p:nvPr/>
          </p:nvSpPr>
          <p:spPr bwMode="auto">
            <a:xfrm>
              <a:off x="3412" y="663"/>
              <a:ext cx="797" cy="398"/>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129" name="Oval 28"/>
            <p:cNvSpPr>
              <a:spLocks noChangeArrowheads="1"/>
            </p:cNvSpPr>
            <p:nvPr/>
          </p:nvSpPr>
          <p:spPr bwMode="auto">
            <a:xfrm>
              <a:off x="3335" y="753"/>
              <a:ext cx="797" cy="668"/>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130" name="Oval 29"/>
            <p:cNvSpPr>
              <a:spLocks noChangeArrowheads="1"/>
            </p:cNvSpPr>
            <p:nvPr/>
          </p:nvSpPr>
          <p:spPr bwMode="auto">
            <a:xfrm>
              <a:off x="2140" y="548"/>
              <a:ext cx="1640" cy="667"/>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grpSp>
      <p:sp>
        <p:nvSpPr>
          <p:cNvPr id="1131" name="Text Box 30"/>
          <p:cNvSpPr txBox="1">
            <a:spLocks noChangeArrowheads="1"/>
          </p:cNvSpPr>
          <p:nvPr/>
        </p:nvSpPr>
        <p:spPr bwMode="auto">
          <a:xfrm>
            <a:off x="3623538" y="1707659"/>
            <a:ext cx="569387"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000" b="1" dirty="0">
                <a:latin typeface="微软雅黑" panose="020B0503020204020204" pitchFamily="34" charset="-122"/>
                <a:ea typeface="微软雅黑" panose="020B0503020204020204" pitchFamily="34" charset="-122"/>
              </a:rPr>
              <a:t>局域网</a:t>
            </a:r>
            <a:endParaRPr kumimoji="1" lang="zh-CN" altLang="en-US" sz="1000" b="1" dirty="0">
              <a:latin typeface="微软雅黑" panose="020B0503020204020204" pitchFamily="34" charset="-122"/>
              <a:ea typeface="微软雅黑" panose="020B0503020204020204" pitchFamily="34" charset="-122"/>
            </a:endParaRPr>
          </a:p>
        </p:txBody>
      </p:sp>
      <p:grpSp>
        <p:nvGrpSpPr>
          <p:cNvPr id="1136" name="Group 35"/>
          <p:cNvGrpSpPr/>
          <p:nvPr/>
        </p:nvGrpSpPr>
        <p:grpSpPr bwMode="auto">
          <a:xfrm>
            <a:off x="4895806" y="1594083"/>
            <a:ext cx="735144" cy="469575"/>
            <a:chOff x="1680" y="240"/>
            <a:chExt cx="2529" cy="1270"/>
          </a:xfrm>
          <a:solidFill>
            <a:srgbClr val="00B0F0"/>
          </a:solidFill>
        </p:grpSpPr>
        <p:sp>
          <p:nvSpPr>
            <p:cNvPr id="1137" name="Oval 36"/>
            <p:cNvSpPr>
              <a:spLocks noChangeArrowheads="1"/>
            </p:cNvSpPr>
            <p:nvPr/>
          </p:nvSpPr>
          <p:spPr bwMode="auto">
            <a:xfrm>
              <a:off x="2554" y="240"/>
              <a:ext cx="1088" cy="513"/>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138" name="Oval 37"/>
            <p:cNvSpPr>
              <a:spLocks noChangeArrowheads="1"/>
            </p:cNvSpPr>
            <p:nvPr/>
          </p:nvSpPr>
          <p:spPr bwMode="auto">
            <a:xfrm>
              <a:off x="1941" y="381"/>
              <a:ext cx="827" cy="513"/>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139" name="Oval 38"/>
            <p:cNvSpPr>
              <a:spLocks noChangeArrowheads="1"/>
            </p:cNvSpPr>
            <p:nvPr/>
          </p:nvSpPr>
          <p:spPr bwMode="auto">
            <a:xfrm>
              <a:off x="1680" y="702"/>
              <a:ext cx="552" cy="411"/>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140" name="Oval 39"/>
            <p:cNvSpPr>
              <a:spLocks noChangeArrowheads="1"/>
            </p:cNvSpPr>
            <p:nvPr/>
          </p:nvSpPr>
          <p:spPr bwMode="auto">
            <a:xfrm>
              <a:off x="1849" y="894"/>
              <a:ext cx="842" cy="450"/>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141" name="Oval 40"/>
            <p:cNvSpPr>
              <a:spLocks noChangeArrowheads="1"/>
            </p:cNvSpPr>
            <p:nvPr/>
          </p:nvSpPr>
          <p:spPr bwMode="auto">
            <a:xfrm>
              <a:off x="2462" y="971"/>
              <a:ext cx="1272" cy="539"/>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142" name="Oval 41"/>
            <p:cNvSpPr>
              <a:spLocks noChangeArrowheads="1"/>
            </p:cNvSpPr>
            <p:nvPr/>
          </p:nvSpPr>
          <p:spPr bwMode="auto">
            <a:xfrm>
              <a:off x="3289" y="394"/>
              <a:ext cx="797" cy="398"/>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143" name="Oval 42"/>
            <p:cNvSpPr>
              <a:spLocks noChangeArrowheads="1"/>
            </p:cNvSpPr>
            <p:nvPr/>
          </p:nvSpPr>
          <p:spPr bwMode="auto">
            <a:xfrm>
              <a:off x="3412" y="663"/>
              <a:ext cx="797" cy="398"/>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144" name="Oval 43"/>
            <p:cNvSpPr>
              <a:spLocks noChangeArrowheads="1"/>
            </p:cNvSpPr>
            <p:nvPr/>
          </p:nvSpPr>
          <p:spPr bwMode="auto">
            <a:xfrm>
              <a:off x="3335" y="753"/>
              <a:ext cx="797" cy="668"/>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145" name="Oval 44"/>
            <p:cNvSpPr>
              <a:spLocks noChangeArrowheads="1"/>
            </p:cNvSpPr>
            <p:nvPr/>
          </p:nvSpPr>
          <p:spPr bwMode="auto">
            <a:xfrm>
              <a:off x="2140" y="548"/>
              <a:ext cx="1640" cy="667"/>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grpSp>
      <p:sp>
        <p:nvSpPr>
          <p:cNvPr id="1146" name="Text Box 45"/>
          <p:cNvSpPr txBox="1">
            <a:spLocks noChangeArrowheads="1"/>
          </p:cNvSpPr>
          <p:nvPr/>
        </p:nvSpPr>
        <p:spPr bwMode="auto">
          <a:xfrm>
            <a:off x="4996633" y="1714144"/>
            <a:ext cx="569387"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000" b="1" dirty="0">
                <a:latin typeface="微软雅黑" panose="020B0503020204020204" pitchFamily="34" charset="-122"/>
                <a:ea typeface="微软雅黑" panose="020B0503020204020204" pitchFamily="34" charset="-122"/>
              </a:rPr>
              <a:t>广域网</a:t>
            </a:r>
            <a:endParaRPr kumimoji="1" lang="zh-CN" altLang="en-US" sz="1000" b="1" dirty="0">
              <a:latin typeface="微软雅黑" panose="020B0503020204020204" pitchFamily="34" charset="-122"/>
              <a:ea typeface="微软雅黑" panose="020B0503020204020204" pitchFamily="34" charset="-122"/>
            </a:endParaRPr>
          </a:p>
        </p:txBody>
      </p:sp>
      <p:grpSp>
        <p:nvGrpSpPr>
          <p:cNvPr id="1606" name="Group 506"/>
          <p:cNvGrpSpPr/>
          <p:nvPr/>
        </p:nvGrpSpPr>
        <p:grpSpPr bwMode="auto">
          <a:xfrm>
            <a:off x="6086924" y="1639895"/>
            <a:ext cx="735144" cy="469575"/>
            <a:chOff x="1680" y="240"/>
            <a:chExt cx="2529" cy="1270"/>
          </a:xfrm>
          <a:solidFill>
            <a:srgbClr val="FFFF99"/>
          </a:solidFill>
        </p:grpSpPr>
        <p:sp>
          <p:nvSpPr>
            <p:cNvPr id="1607" name="Oval 507"/>
            <p:cNvSpPr>
              <a:spLocks noChangeArrowheads="1"/>
            </p:cNvSpPr>
            <p:nvPr/>
          </p:nvSpPr>
          <p:spPr bwMode="auto">
            <a:xfrm>
              <a:off x="2554" y="240"/>
              <a:ext cx="1088" cy="513"/>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608" name="Oval 508"/>
            <p:cNvSpPr>
              <a:spLocks noChangeArrowheads="1"/>
            </p:cNvSpPr>
            <p:nvPr/>
          </p:nvSpPr>
          <p:spPr bwMode="auto">
            <a:xfrm>
              <a:off x="1941" y="381"/>
              <a:ext cx="827" cy="513"/>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609" name="Oval 509"/>
            <p:cNvSpPr>
              <a:spLocks noChangeArrowheads="1"/>
            </p:cNvSpPr>
            <p:nvPr/>
          </p:nvSpPr>
          <p:spPr bwMode="auto">
            <a:xfrm>
              <a:off x="1680" y="702"/>
              <a:ext cx="552" cy="411"/>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610" name="Oval 510"/>
            <p:cNvSpPr>
              <a:spLocks noChangeArrowheads="1"/>
            </p:cNvSpPr>
            <p:nvPr/>
          </p:nvSpPr>
          <p:spPr bwMode="auto">
            <a:xfrm>
              <a:off x="1849" y="894"/>
              <a:ext cx="842" cy="450"/>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611" name="Oval 511"/>
            <p:cNvSpPr>
              <a:spLocks noChangeArrowheads="1"/>
            </p:cNvSpPr>
            <p:nvPr/>
          </p:nvSpPr>
          <p:spPr bwMode="auto">
            <a:xfrm>
              <a:off x="2462" y="971"/>
              <a:ext cx="1272" cy="539"/>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612" name="Oval 512"/>
            <p:cNvSpPr>
              <a:spLocks noChangeArrowheads="1"/>
            </p:cNvSpPr>
            <p:nvPr/>
          </p:nvSpPr>
          <p:spPr bwMode="auto">
            <a:xfrm>
              <a:off x="3289" y="394"/>
              <a:ext cx="797" cy="398"/>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613" name="Oval 513"/>
            <p:cNvSpPr>
              <a:spLocks noChangeArrowheads="1"/>
            </p:cNvSpPr>
            <p:nvPr/>
          </p:nvSpPr>
          <p:spPr bwMode="auto">
            <a:xfrm>
              <a:off x="3412" y="663"/>
              <a:ext cx="797" cy="398"/>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614" name="Oval 514"/>
            <p:cNvSpPr>
              <a:spLocks noChangeArrowheads="1"/>
            </p:cNvSpPr>
            <p:nvPr/>
          </p:nvSpPr>
          <p:spPr bwMode="auto">
            <a:xfrm>
              <a:off x="3335" y="753"/>
              <a:ext cx="797" cy="668"/>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615" name="Oval 515"/>
            <p:cNvSpPr>
              <a:spLocks noChangeArrowheads="1"/>
            </p:cNvSpPr>
            <p:nvPr/>
          </p:nvSpPr>
          <p:spPr bwMode="auto">
            <a:xfrm>
              <a:off x="2140" y="548"/>
              <a:ext cx="1640" cy="667"/>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grpSp>
      <p:sp>
        <p:nvSpPr>
          <p:cNvPr id="1616" name="Text Box 516"/>
          <p:cNvSpPr txBox="1">
            <a:spLocks noChangeArrowheads="1"/>
          </p:cNvSpPr>
          <p:nvPr/>
        </p:nvSpPr>
        <p:spPr bwMode="auto">
          <a:xfrm>
            <a:off x="6216140" y="1753472"/>
            <a:ext cx="569387"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000" b="1" dirty="0">
                <a:latin typeface="微软雅黑" panose="020B0503020204020204" pitchFamily="34" charset="-122"/>
                <a:ea typeface="微软雅黑" panose="020B0503020204020204" pitchFamily="34" charset="-122"/>
              </a:rPr>
              <a:t>局域网</a:t>
            </a:r>
            <a:endParaRPr kumimoji="1" lang="zh-CN" altLang="en-US" sz="1000" b="1" dirty="0">
              <a:latin typeface="微软雅黑" panose="020B0503020204020204" pitchFamily="34" charset="-122"/>
              <a:ea typeface="微软雅黑" panose="020B0503020204020204" pitchFamily="34" charset="-122"/>
            </a:endParaRPr>
          </a:p>
        </p:txBody>
      </p:sp>
      <p:sp>
        <p:nvSpPr>
          <p:cNvPr id="1618" name="Line 518"/>
          <p:cNvSpPr>
            <a:spLocks noChangeShapeType="1"/>
          </p:cNvSpPr>
          <p:nvPr/>
        </p:nvSpPr>
        <p:spPr bwMode="auto">
          <a:xfrm flipV="1">
            <a:off x="4766562" y="1687617"/>
            <a:ext cx="916086" cy="69672"/>
          </a:xfrm>
          <a:prstGeom prst="line">
            <a:avLst/>
          </a:prstGeom>
          <a:noFill/>
          <a:ln w="38100">
            <a:solidFill>
              <a:srgbClr val="CC00CC"/>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100" b="1">
              <a:solidFill>
                <a:srgbClr val="CC00CC"/>
              </a:solidFill>
              <a:latin typeface="微软雅黑" panose="020B0503020204020204" pitchFamily="34" charset="-122"/>
              <a:ea typeface="微软雅黑" panose="020B0503020204020204" pitchFamily="34" charset="-122"/>
            </a:endParaRPr>
          </a:p>
        </p:txBody>
      </p:sp>
      <p:sp>
        <p:nvSpPr>
          <p:cNvPr id="1619" name="Line 519"/>
          <p:cNvSpPr>
            <a:spLocks noChangeShapeType="1"/>
          </p:cNvSpPr>
          <p:nvPr/>
        </p:nvSpPr>
        <p:spPr bwMode="auto">
          <a:xfrm>
            <a:off x="6073483" y="1715294"/>
            <a:ext cx="1119368" cy="129855"/>
          </a:xfrm>
          <a:prstGeom prst="line">
            <a:avLst/>
          </a:prstGeom>
          <a:noFill/>
          <a:ln w="38100">
            <a:solidFill>
              <a:srgbClr val="CC00CC"/>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100" b="1">
              <a:solidFill>
                <a:srgbClr val="CC00CC"/>
              </a:solidFill>
              <a:latin typeface="微软雅黑" panose="020B0503020204020204" pitchFamily="34" charset="-122"/>
              <a:ea typeface="微软雅黑" panose="020B0503020204020204" pitchFamily="34" charset="-122"/>
            </a:endParaRPr>
          </a:p>
        </p:txBody>
      </p:sp>
      <p:sp>
        <p:nvSpPr>
          <p:cNvPr id="1620" name="Line 520"/>
          <p:cNvSpPr>
            <a:spLocks noChangeShapeType="1"/>
          </p:cNvSpPr>
          <p:nvPr/>
        </p:nvSpPr>
        <p:spPr bwMode="auto">
          <a:xfrm>
            <a:off x="3422417" y="1661847"/>
            <a:ext cx="1005007" cy="85898"/>
          </a:xfrm>
          <a:prstGeom prst="line">
            <a:avLst/>
          </a:prstGeom>
          <a:noFill/>
          <a:ln w="38100">
            <a:solidFill>
              <a:srgbClr val="CC00CC"/>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100" b="1">
              <a:solidFill>
                <a:srgbClr val="CC00CC"/>
              </a:solidFill>
              <a:latin typeface="微软雅黑" panose="020B0503020204020204" pitchFamily="34" charset="-122"/>
              <a:ea typeface="微软雅黑" panose="020B0503020204020204" pitchFamily="34" charset="-122"/>
            </a:endParaRPr>
          </a:p>
        </p:txBody>
      </p:sp>
      <p:sp>
        <p:nvSpPr>
          <p:cNvPr id="1617" name="Line 517"/>
          <p:cNvSpPr>
            <a:spLocks noChangeShapeType="1"/>
          </p:cNvSpPr>
          <p:nvPr/>
        </p:nvSpPr>
        <p:spPr bwMode="auto">
          <a:xfrm flipV="1">
            <a:off x="1847699" y="1657172"/>
            <a:ext cx="1155965" cy="212703"/>
          </a:xfrm>
          <a:prstGeom prst="line">
            <a:avLst/>
          </a:prstGeom>
          <a:noFill/>
          <a:ln w="38100">
            <a:solidFill>
              <a:srgbClr val="CC00CC"/>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100" b="1">
              <a:solidFill>
                <a:srgbClr val="CC00CC"/>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Tm="2000"/>
    </mc:Choice>
    <mc:Fallback>
      <p:transition spd="slow" advTm="2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5" presetClass="emph" presetSubtype="0" repeatCount="5000" fill="hold" grpId="0" nodeType="clickEffect">
                                  <p:stCondLst>
                                    <p:cond delay="0"/>
                                  </p:stCondLst>
                                  <p:childTnLst>
                                    <p:anim calcmode="discrete" valueType="str">
                                      <p:cBhvr>
                                        <p:cTn id="6" dur="1000" fill="hold"/>
                                        <p:tgtEl>
                                          <p:spTgt spid="1147"/>
                                        </p:tgtEl>
                                        <p:attrNameLst>
                                          <p:attrName>style.visibility</p:attrName>
                                        </p:attrNameLst>
                                      </p:cBhvr>
                                      <p:tavLst>
                                        <p:tav tm="0">
                                          <p:val>
                                            <p:strVal val="hidden"/>
                                          </p:val>
                                        </p:tav>
                                        <p:tav tm="50000">
                                          <p:val>
                                            <p:strVal val="visible"/>
                                          </p:val>
                                        </p:tav>
                                      </p:tavLst>
                                    </p:anim>
                                  </p:childTnLst>
                                </p:cTn>
                              </p:par>
                              <p:par>
                                <p:cTn id="7" presetID="35" presetClass="emph" presetSubtype="0" repeatCount="5000" fill="hold" grpId="0" nodeType="withEffect">
                                  <p:stCondLst>
                                    <p:cond delay="0"/>
                                  </p:stCondLst>
                                  <p:childTnLst>
                                    <p:anim calcmode="discrete" valueType="str">
                                      <p:cBhvr>
                                        <p:cTn id="8" dur="1000" fill="hold"/>
                                        <p:tgtEl>
                                          <p:spTgt spid="1148"/>
                                        </p:tgtEl>
                                        <p:attrNameLst>
                                          <p:attrName>style.visibility</p:attrName>
                                        </p:attrNameLst>
                                      </p:cBhvr>
                                      <p:tavLst>
                                        <p:tav tm="0">
                                          <p:val>
                                            <p:strVal val="hidden"/>
                                          </p:val>
                                        </p:tav>
                                        <p:tav tm="50000">
                                          <p:val>
                                            <p:strVal val="visible"/>
                                          </p:val>
                                        </p:tav>
                                      </p:tavLst>
                                    </p:anim>
                                  </p:childTnLst>
                                </p:cTn>
                              </p:par>
                            </p:childTnLst>
                          </p:cTn>
                        </p:par>
                      </p:childTnLst>
                    </p:cTn>
                  </p:par>
                  <p:par>
                    <p:cTn id="9" fill="hold">
                      <p:stCondLst>
                        <p:cond delay="indefinite"/>
                      </p:stCondLst>
                      <p:childTnLst>
                        <p:par>
                          <p:cTn id="10" fill="hold">
                            <p:stCondLst>
                              <p:cond delay="0"/>
                            </p:stCondLst>
                            <p:childTnLst>
                              <p:par>
                                <p:cTn id="11" presetID="35" presetClass="emph" presetSubtype="0" repeatCount="5000" fill="hold" grpId="1" nodeType="clickEffect">
                                  <p:stCondLst>
                                    <p:cond delay="0"/>
                                  </p:stCondLst>
                                  <p:childTnLst>
                                    <p:anim calcmode="discrete" valueType="str">
                                      <p:cBhvr>
                                        <p:cTn id="12" dur="1000" fill="hold"/>
                                        <p:tgtEl>
                                          <p:spTgt spid="1149"/>
                                        </p:tgtEl>
                                        <p:attrNameLst>
                                          <p:attrName>style.visibility</p:attrName>
                                        </p:attrNameLst>
                                      </p:cBhvr>
                                      <p:tavLst>
                                        <p:tav tm="0">
                                          <p:val>
                                            <p:strVal val="hidden"/>
                                          </p:val>
                                        </p:tav>
                                        <p:tav tm="50000">
                                          <p:val>
                                            <p:strVal val="visible"/>
                                          </p:val>
                                        </p:tav>
                                      </p:tavLst>
                                    </p:anim>
                                  </p:childTnLst>
                                </p:cTn>
                              </p:par>
                              <p:par>
                                <p:cTn id="13" presetID="35" presetClass="emph" presetSubtype="0" repeatCount="5000" fill="hold" grpId="1" nodeType="withEffect">
                                  <p:stCondLst>
                                    <p:cond delay="0"/>
                                  </p:stCondLst>
                                  <p:childTnLst>
                                    <p:anim calcmode="discrete" valueType="str">
                                      <p:cBhvr>
                                        <p:cTn id="14" dur="1000" fill="hold"/>
                                        <p:tgtEl>
                                          <p:spTgt spid="1151"/>
                                        </p:tgtEl>
                                        <p:attrNameLst>
                                          <p:attrName>style.visibility</p:attrName>
                                        </p:attrNameLst>
                                      </p:cBhvr>
                                      <p:tavLst>
                                        <p:tav tm="0">
                                          <p:val>
                                            <p:strVal val="hidden"/>
                                          </p:val>
                                        </p:tav>
                                        <p:tav tm="50000">
                                          <p:val>
                                            <p:strVal val="visible"/>
                                          </p:val>
                                        </p:tav>
                                      </p:tavLst>
                                    </p:anim>
                                  </p:childTnLst>
                                </p:cTn>
                              </p:par>
                            </p:childTnLst>
                          </p:cTn>
                        </p:par>
                      </p:childTnLst>
                    </p:cTn>
                  </p:par>
                  <p:par>
                    <p:cTn id="15" fill="hold">
                      <p:stCondLst>
                        <p:cond delay="indefinite"/>
                      </p:stCondLst>
                      <p:childTnLst>
                        <p:par>
                          <p:cTn id="16" fill="hold">
                            <p:stCondLst>
                              <p:cond delay="0"/>
                            </p:stCondLst>
                            <p:childTnLst>
                              <p:par>
                                <p:cTn id="17" presetID="35" presetClass="emph" presetSubtype="0" repeatCount="5000" fill="hold" grpId="0" nodeType="clickEffect">
                                  <p:stCondLst>
                                    <p:cond delay="0"/>
                                  </p:stCondLst>
                                  <p:childTnLst>
                                    <p:anim calcmode="discrete" valueType="str">
                                      <p:cBhvr>
                                        <p:cTn id="18" dur="1000" fill="hold"/>
                                        <p:tgtEl>
                                          <p:spTgt spid="1150"/>
                                        </p:tgtEl>
                                        <p:attrNameLst>
                                          <p:attrName>style.visibility</p:attrName>
                                        </p:attrNameLst>
                                      </p:cBhvr>
                                      <p:tavLst>
                                        <p:tav tm="0">
                                          <p:val>
                                            <p:strVal val="hidden"/>
                                          </p:val>
                                        </p:tav>
                                        <p:tav tm="50000">
                                          <p:val>
                                            <p:strVal val="visible"/>
                                          </p:val>
                                        </p:tav>
                                      </p:tavLst>
                                    </p:anim>
                                  </p:childTnLst>
                                </p:cTn>
                              </p:par>
                            </p:childTnLst>
                          </p:cTn>
                        </p:par>
                      </p:childTnLst>
                    </p:cTn>
                  </p:par>
                  <p:par>
                    <p:cTn id="19" fill="hold">
                      <p:stCondLst>
                        <p:cond delay="indefinite"/>
                      </p:stCondLst>
                      <p:childTnLst>
                        <p:par>
                          <p:cTn id="20" fill="hold">
                            <p:stCondLst>
                              <p:cond delay="0"/>
                            </p:stCondLst>
                            <p:childTnLst>
                              <p:par>
                                <p:cTn id="21" presetID="35" presetClass="emph" presetSubtype="0" repeatCount="5000" fill="hold" nodeType="clickEffect">
                                  <p:stCondLst>
                                    <p:cond delay="0"/>
                                  </p:stCondLst>
                                  <p:childTnLst>
                                    <p:anim calcmode="discrete" valueType="str">
                                      <p:cBhvr>
                                        <p:cTn id="22" dur="1000" fill="hold"/>
                                        <p:tgtEl>
                                          <p:spTgt spid="3"/>
                                        </p:tgtEl>
                                        <p:attrNameLst>
                                          <p:attrName>style.visibility</p:attrName>
                                        </p:attrNameLst>
                                      </p:cBhvr>
                                      <p:tavLst>
                                        <p:tav tm="0">
                                          <p:val>
                                            <p:strVal val="hidden"/>
                                          </p:val>
                                        </p:tav>
                                        <p:tav tm="50000">
                                          <p:val>
                                            <p:strVal val="visible"/>
                                          </p:val>
                                        </p:tav>
                                      </p:tavLst>
                                    </p:anim>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wipe(up)">
                                      <p:cBhvr>
                                        <p:cTn id="27" dur="5000"/>
                                        <p:tgtEl>
                                          <p:spTgt spid="1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621"/>
                                        </p:tgtEl>
                                        <p:attrNameLst>
                                          <p:attrName>style.visibility</p:attrName>
                                        </p:attrNameLst>
                                      </p:cBhvr>
                                      <p:to>
                                        <p:strVal val="visible"/>
                                      </p:to>
                                    </p:set>
                                    <p:animEffect transition="in" filter="fade">
                                      <p:cBhvr>
                                        <p:cTn id="32" dur="750"/>
                                        <p:tgtEl>
                                          <p:spTgt spid="1621"/>
                                        </p:tgtEl>
                                      </p:cBhvr>
                                    </p:animEffect>
                                  </p:childTnLst>
                                </p:cTn>
                              </p:par>
                              <p:par>
                                <p:cTn id="33" presetID="22" presetClass="entr" presetSubtype="8" fill="hold" grpId="0" nodeType="withEffect">
                                  <p:stCondLst>
                                    <p:cond delay="1500"/>
                                  </p:stCondLst>
                                  <p:childTnLst>
                                    <p:set>
                                      <p:cBhvr>
                                        <p:cTn id="34" dur="1" fill="hold">
                                          <p:stCondLst>
                                            <p:cond delay="0"/>
                                          </p:stCondLst>
                                        </p:cTn>
                                        <p:tgtEl>
                                          <p:spTgt spid="1617"/>
                                        </p:tgtEl>
                                        <p:attrNameLst>
                                          <p:attrName>style.visibility</p:attrName>
                                        </p:attrNameLst>
                                      </p:cBhvr>
                                      <p:to>
                                        <p:strVal val="visible"/>
                                      </p:to>
                                    </p:set>
                                    <p:animEffect transition="in" filter="wipe(left)">
                                      <p:cBhvr>
                                        <p:cTn id="35" dur="1500"/>
                                        <p:tgtEl>
                                          <p:spTgt spid="1617"/>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675"/>
                                        </p:tgtEl>
                                        <p:attrNameLst>
                                          <p:attrName>style.visibility</p:attrName>
                                        </p:attrNameLst>
                                      </p:cBhvr>
                                      <p:to>
                                        <p:strVal val="visible"/>
                                      </p:to>
                                    </p:set>
                                    <p:animEffect transition="in" filter="fade">
                                      <p:cBhvr>
                                        <p:cTn id="40" dur="750"/>
                                        <p:tgtEl>
                                          <p:spTgt spid="1675"/>
                                        </p:tgtEl>
                                      </p:cBhvr>
                                    </p:animEffect>
                                  </p:childTnLst>
                                </p:cTn>
                              </p:par>
                              <p:par>
                                <p:cTn id="41" presetID="22" presetClass="entr" presetSubtype="8" fill="hold" grpId="0" nodeType="withEffect">
                                  <p:stCondLst>
                                    <p:cond delay="3000"/>
                                  </p:stCondLst>
                                  <p:childTnLst>
                                    <p:set>
                                      <p:cBhvr>
                                        <p:cTn id="42" dur="1" fill="hold">
                                          <p:stCondLst>
                                            <p:cond delay="0"/>
                                          </p:stCondLst>
                                        </p:cTn>
                                        <p:tgtEl>
                                          <p:spTgt spid="1700"/>
                                        </p:tgtEl>
                                        <p:attrNameLst>
                                          <p:attrName>style.visibility</p:attrName>
                                        </p:attrNameLst>
                                      </p:cBhvr>
                                      <p:to>
                                        <p:strVal val="visible"/>
                                      </p:to>
                                    </p:set>
                                    <p:animEffect transition="in" filter="wipe(left)">
                                      <p:cBhvr>
                                        <p:cTn id="43" dur="13000"/>
                                        <p:tgtEl>
                                          <p:spTgt spid="1700"/>
                                        </p:tgtEl>
                                      </p:cBhvr>
                                    </p:animEffect>
                                  </p:childTnLst>
                                </p:cTn>
                              </p:par>
                              <p:par>
                                <p:cTn id="44" presetID="22" presetClass="entr" presetSubtype="8" fill="hold" grpId="0" nodeType="withEffect">
                                  <p:stCondLst>
                                    <p:cond delay="8000"/>
                                  </p:stCondLst>
                                  <p:childTnLst>
                                    <p:set>
                                      <p:cBhvr>
                                        <p:cTn id="45" dur="1" fill="hold">
                                          <p:stCondLst>
                                            <p:cond delay="0"/>
                                          </p:stCondLst>
                                        </p:cTn>
                                        <p:tgtEl>
                                          <p:spTgt spid="1620"/>
                                        </p:tgtEl>
                                        <p:attrNameLst>
                                          <p:attrName>style.visibility</p:attrName>
                                        </p:attrNameLst>
                                      </p:cBhvr>
                                      <p:to>
                                        <p:strVal val="visible"/>
                                      </p:to>
                                    </p:set>
                                    <p:animEffect transition="in" filter="wipe(left)">
                                      <p:cBhvr>
                                        <p:cTn id="46" dur="1500"/>
                                        <p:tgtEl>
                                          <p:spTgt spid="1620"/>
                                        </p:tgtEl>
                                      </p:cBhvr>
                                    </p:animEffect>
                                  </p:childTnLst>
                                </p:cTn>
                              </p:par>
                              <p:par>
                                <p:cTn id="47" presetID="22" presetClass="entr" presetSubtype="8" fill="hold" grpId="0" nodeType="withEffect">
                                  <p:stCondLst>
                                    <p:cond delay="11000"/>
                                  </p:stCondLst>
                                  <p:childTnLst>
                                    <p:set>
                                      <p:cBhvr>
                                        <p:cTn id="48" dur="1" fill="hold">
                                          <p:stCondLst>
                                            <p:cond delay="0"/>
                                          </p:stCondLst>
                                        </p:cTn>
                                        <p:tgtEl>
                                          <p:spTgt spid="1618"/>
                                        </p:tgtEl>
                                        <p:attrNameLst>
                                          <p:attrName>style.visibility</p:attrName>
                                        </p:attrNameLst>
                                      </p:cBhvr>
                                      <p:to>
                                        <p:strVal val="visible"/>
                                      </p:to>
                                    </p:set>
                                    <p:animEffect transition="in" filter="wipe(left)">
                                      <p:cBhvr>
                                        <p:cTn id="49" dur="1500"/>
                                        <p:tgtEl>
                                          <p:spTgt spid="1618"/>
                                        </p:tgtEl>
                                      </p:cBhvr>
                                    </p:animEffect>
                                  </p:childTnLst>
                                </p:cTn>
                              </p:par>
                              <p:par>
                                <p:cTn id="50" presetID="22" presetClass="entr" presetSubtype="8" fill="hold" grpId="0" nodeType="withEffect">
                                  <p:stCondLst>
                                    <p:cond delay="14000"/>
                                  </p:stCondLst>
                                  <p:childTnLst>
                                    <p:set>
                                      <p:cBhvr>
                                        <p:cTn id="51" dur="1" fill="hold">
                                          <p:stCondLst>
                                            <p:cond delay="0"/>
                                          </p:stCondLst>
                                        </p:cTn>
                                        <p:tgtEl>
                                          <p:spTgt spid="1619"/>
                                        </p:tgtEl>
                                        <p:attrNameLst>
                                          <p:attrName>style.visibility</p:attrName>
                                        </p:attrNameLst>
                                      </p:cBhvr>
                                      <p:to>
                                        <p:strVal val="visible"/>
                                      </p:to>
                                    </p:set>
                                    <p:animEffect transition="in" filter="wipe(left)">
                                      <p:cBhvr>
                                        <p:cTn id="52" dur="1500"/>
                                        <p:tgtEl>
                                          <p:spTgt spid="1619"/>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1" fill="hold" grpId="0" nodeType="clickEffect">
                                  <p:stCondLst>
                                    <p:cond delay="0"/>
                                  </p:stCondLst>
                                  <p:childTnLst>
                                    <p:set>
                                      <p:cBhvr>
                                        <p:cTn id="56" dur="1" fill="hold">
                                          <p:stCondLst>
                                            <p:cond delay="0"/>
                                          </p:stCondLst>
                                        </p:cTn>
                                        <p:tgtEl>
                                          <p:spTgt spid="1678"/>
                                        </p:tgtEl>
                                        <p:attrNameLst>
                                          <p:attrName>style.visibility</p:attrName>
                                        </p:attrNameLst>
                                      </p:cBhvr>
                                      <p:to>
                                        <p:strVal val="visible"/>
                                      </p:to>
                                    </p:set>
                                    <p:animEffect transition="in" filter="wipe(up)">
                                      <p:cBhvr>
                                        <p:cTn id="57" dur="250"/>
                                        <p:tgtEl>
                                          <p:spTgt spid="16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7" grpId="0"/>
      <p:bldP spid="1148" grpId="0"/>
      <p:bldP spid="1149" grpId="1"/>
      <p:bldP spid="1150" grpId="0"/>
      <p:bldP spid="1151" grpId="1"/>
      <p:bldP spid="1621" grpId="0"/>
      <p:bldP spid="1678" grpId="0" animBg="1"/>
      <p:bldP spid="1675" grpId="0"/>
      <p:bldP spid="1700" grpId="0" animBg="1"/>
      <p:bldP spid="1618" grpId="0" animBg="1"/>
      <p:bldP spid="1619" grpId="0" animBg="1"/>
      <p:bldP spid="1620" grpId="0" animBg="1"/>
      <p:bldP spid="1617"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46"/>
          <p:cNvSpPr>
            <a:spLocks noChangeArrowheads="1"/>
          </p:cNvSpPr>
          <p:nvPr/>
        </p:nvSpPr>
        <p:spPr bwMode="auto">
          <a:xfrm>
            <a:off x="502921" y="985378"/>
            <a:ext cx="8129015" cy="320738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eaLnBrk="0" hangingPunct="0">
              <a:lnSpc>
                <a:spcPts val="3300"/>
              </a:lnSpc>
              <a:buClr>
                <a:srgbClr val="0070C0"/>
              </a:buClr>
              <a:buFont typeface="Wingdings" panose="05000000000000000000" pitchFamily="2" charset="2"/>
              <a:buChar char="l"/>
            </a:pPr>
            <a:r>
              <a:rPr lang="zh-CN" altLang="en-US" sz="2000" b="1" dirty="0" smtClean="0">
                <a:latin typeface="微软雅黑" panose="020B0503020204020204" pitchFamily="34" charset="-122"/>
                <a:ea typeface="微软雅黑" panose="020B0503020204020204" pitchFamily="34" charset="-122"/>
              </a:rPr>
              <a:t>重要</a:t>
            </a:r>
            <a:r>
              <a:rPr lang="zh-CN" altLang="en-US" sz="2000" b="1" dirty="0">
                <a:latin typeface="微软雅黑" panose="020B0503020204020204" pitchFamily="34" charset="-122"/>
                <a:ea typeface="微软雅黑" panose="020B0503020204020204" pitchFamily="34" charset="-122"/>
              </a:rPr>
              <a:t>功能：</a:t>
            </a:r>
            <a:endParaRPr lang="zh-CN" altLang="en-US" sz="2000" b="1" dirty="0">
              <a:latin typeface="微软雅黑" panose="020B0503020204020204" pitchFamily="34" charset="-122"/>
              <a:ea typeface="微软雅黑" panose="020B0503020204020204" pitchFamily="34" charset="-122"/>
            </a:endParaRPr>
          </a:p>
          <a:p>
            <a:pPr marL="598805" lvl="1" indent="-342900">
              <a:lnSpc>
                <a:spcPts val="3000"/>
              </a:lnSpc>
              <a:buClr>
                <a:srgbClr val="7030A0"/>
              </a:buClr>
              <a:buSzPct val="75000"/>
              <a:buFont typeface="Wingdings" panose="05000000000000000000" pitchFamily="2" charset="2"/>
              <a:buChar char="u"/>
            </a:pPr>
            <a:r>
              <a:rPr lang="zh-CN" altLang="en-US" sz="2000" b="1" dirty="0">
                <a:latin typeface="微软雅黑" panose="020B0503020204020204" pitchFamily="34" charset="-122"/>
                <a:ea typeface="微软雅黑" panose="020B0503020204020204" pitchFamily="34" charset="-122"/>
              </a:rPr>
              <a:t>进行串行</a:t>
            </a:r>
            <a:r>
              <a:rPr lang="en-US" altLang="zh-CN" sz="2000" b="1" dirty="0">
                <a:latin typeface="微软雅黑" panose="020B0503020204020204" pitchFamily="34" charset="-122"/>
                <a:ea typeface="微软雅黑" panose="020B0503020204020204" pitchFamily="34" charset="-122"/>
              </a:rPr>
              <a:t>/</a:t>
            </a:r>
            <a:r>
              <a:rPr lang="zh-CN" altLang="en-US" sz="2000" b="1" dirty="0">
                <a:latin typeface="微软雅黑" panose="020B0503020204020204" pitchFamily="34" charset="-122"/>
                <a:ea typeface="微软雅黑" panose="020B0503020204020204" pitchFamily="34" charset="-122"/>
              </a:rPr>
              <a:t>并行转换。（传输媒体中实现串行，计算机</a:t>
            </a:r>
            <a:r>
              <a:rPr lang="en-US" altLang="zh-CN" sz="2000" b="1" dirty="0">
                <a:latin typeface="微软雅黑" panose="020B0503020204020204" pitchFamily="34" charset="-122"/>
                <a:ea typeface="微软雅黑" panose="020B0503020204020204" pitchFamily="34" charset="-122"/>
              </a:rPr>
              <a:t>I/O</a:t>
            </a:r>
            <a:r>
              <a:rPr lang="zh-CN" altLang="en-US" sz="2000" b="1" dirty="0">
                <a:latin typeface="微软雅黑" panose="020B0503020204020204" pitchFamily="34" charset="-122"/>
                <a:ea typeface="微软雅黑" panose="020B0503020204020204" pitchFamily="34" charset="-122"/>
              </a:rPr>
              <a:t>总线实现并行）</a:t>
            </a:r>
            <a:endParaRPr lang="zh-CN" altLang="en-US" sz="2000" b="1" dirty="0">
              <a:latin typeface="微软雅黑" panose="020B0503020204020204" pitchFamily="34" charset="-122"/>
              <a:ea typeface="微软雅黑" panose="020B0503020204020204" pitchFamily="34" charset="-122"/>
            </a:endParaRPr>
          </a:p>
          <a:p>
            <a:pPr marL="598805" lvl="1" indent="-342900">
              <a:lnSpc>
                <a:spcPts val="3000"/>
              </a:lnSpc>
              <a:buClr>
                <a:srgbClr val="7030A0"/>
              </a:buClr>
              <a:buSzPct val="75000"/>
              <a:buFont typeface="Wingdings" panose="05000000000000000000" pitchFamily="2" charset="2"/>
              <a:buChar char="u"/>
            </a:pPr>
            <a:r>
              <a:rPr lang="zh-CN" altLang="en-US" sz="2000" b="1" dirty="0">
                <a:latin typeface="微软雅黑" panose="020B0503020204020204" pitchFamily="34" charset="-122"/>
                <a:ea typeface="微软雅黑" panose="020B0503020204020204" pitchFamily="34" charset="-122"/>
              </a:rPr>
              <a:t>对数据进行缓存。（网络上的数据率和计算机总线上的数据率不相同）</a:t>
            </a:r>
            <a:endParaRPr lang="zh-CN" altLang="en-US" sz="2000" b="1" dirty="0">
              <a:latin typeface="微软雅黑" panose="020B0503020204020204" pitchFamily="34" charset="-122"/>
              <a:ea typeface="微软雅黑" panose="020B0503020204020204" pitchFamily="34" charset="-122"/>
            </a:endParaRPr>
          </a:p>
          <a:p>
            <a:pPr marL="598805" lvl="1" indent="-342900">
              <a:lnSpc>
                <a:spcPts val="3000"/>
              </a:lnSpc>
              <a:buClr>
                <a:srgbClr val="7030A0"/>
              </a:buClr>
              <a:buSzPct val="75000"/>
              <a:buFont typeface="Wingdings" panose="05000000000000000000" pitchFamily="2" charset="2"/>
              <a:buChar char="u"/>
            </a:pPr>
            <a:r>
              <a:rPr lang="zh-CN" altLang="en-US" sz="2000" b="1" dirty="0">
                <a:latin typeface="微软雅黑" panose="020B0503020204020204" pitchFamily="34" charset="-122"/>
                <a:ea typeface="微软雅黑" panose="020B0503020204020204" pitchFamily="34" charset="-122"/>
              </a:rPr>
              <a:t>在计算机的操作系统安装设备驱动程序。（告诉适配器应从存储器的什么位置上把多长的数据块存储下来）</a:t>
            </a:r>
            <a:endParaRPr lang="zh-CN" altLang="en-US" sz="2000" b="1" dirty="0">
              <a:latin typeface="微软雅黑" panose="020B0503020204020204" pitchFamily="34" charset="-122"/>
              <a:ea typeface="微软雅黑" panose="020B0503020204020204" pitchFamily="34" charset="-122"/>
            </a:endParaRPr>
          </a:p>
          <a:p>
            <a:pPr marL="598805" lvl="1" indent="-342900">
              <a:lnSpc>
                <a:spcPts val="3000"/>
              </a:lnSpc>
              <a:buClr>
                <a:srgbClr val="7030A0"/>
              </a:buClr>
              <a:buSzPct val="75000"/>
              <a:buFont typeface="Wingdings" panose="05000000000000000000" pitchFamily="2" charset="2"/>
              <a:buChar char="u"/>
            </a:pPr>
            <a:r>
              <a:rPr lang="zh-CN" altLang="en-US" sz="2000" b="1" dirty="0">
                <a:latin typeface="微软雅黑" panose="020B0503020204020204" pitchFamily="34" charset="-122"/>
                <a:ea typeface="微软雅黑" panose="020B0503020204020204" pitchFamily="34" charset="-122"/>
              </a:rPr>
              <a:t>实现以太网协议。（发送的帧要符合以太网帧格式）</a:t>
            </a:r>
            <a:endParaRPr lang="zh-CN" altLang="en-US" sz="2000" b="1" dirty="0">
              <a:latin typeface="微软雅黑" panose="020B0503020204020204" pitchFamily="34" charset="-122"/>
              <a:ea typeface="微软雅黑" panose="020B0503020204020204" pitchFamily="34" charset="-122"/>
            </a:endParaRPr>
          </a:p>
        </p:txBody>
      </p:sp>
      <p:sp>
        <p:nvSpPr>
          <p:cNvPr id="8" name="AutoShape 5"/>
          <p:cNvSpPr>
            <a:spLocks noChangeArrowheads="1"/>
          </p:cNvSpPr>
          <p:nvPr/>
        </p:nvSpPr>
        <p:spPr bwMode="auto">
          <a:xfrm>
            <a:off x="502921" y="625834"/>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 name="Rectangle 6"/>
          <p:cNvSpPr>
            <a:spLocks noChangeArrowheads="1"/>
          </p:cNvSpPr>
          <p:nvPr/>
        </p:nvSpPr>
        <p:spPr bwMode="auto">
          <a:xfrm>
            <a:off x="3512135" y="602744"/>
            <a:ext cx="210987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anose="020B0503020204020204" pitchFamily="34" charset="-122"/>
                <a:ea typeface="微软雅黑" panose="020B0503020204020204" pitchFamily="34" charset="-122"/>
              </a:rPr>
              <a:t>2.  </a:t>
            </a:r>
            <a:r>
              <a:rPr lang="zh-CN" altLang="en-US" sz="2000" b="1" dirty="0">
                <a:solidFill>
                  <a:schemeClr val="bg1"/>
                </a:solidFill>
                <a:latin typeface="微软雅黑" panose="020B0503020204020204" pitchFamily="34" charset="-122"/>
                <a:ea typeface="微软雅黑" panose="020B0503020204020204" pitchFamily="34" charset="-122"/>
              </a:rPr>
              <a:t>适配器的作用</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Tm="2000"/>
    </mc:Choice>
    <mc:Fallback>
      <p:transition spd="slow" advTm="2000"/>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圆角矩形 54"/>
          <p:cNvSpPr/>
          <p:nvPr/>
        </p:nvSpPr>
        <p:spPr>
          <a:xfrm>
            <a:off x="502921" y="1775068"/>
            <a:ext cx="8129015" cy="2531945"/>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6" name="Line 7"/>
          <p:cNvSpPr>
            <a:spLocks noChangeShapeType="1"/>
          </p:cNvSpPr>
          <p:nvPr/>
        </p:nvSpPr>
        <p:spPr bwMode="auto">
          <a:xfrm flipV="1">
            <a:off x="1258776" y="2332671"/>
            <a:ext cx="6555094" cy="0"/>
          </a:xfrm>
          <a:prstGeom prst="line">
            <a:avLst/>
          </a:prstGeom>
          <a:noFill/>
          <a:ln w="285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71" name="Rectangle 9"/>
          <p:cNvSpPr>
            <a:spLocks noChangeArrowheads="1"/>
          </p:cNvSpPr>
          <p:nvPr/>
        </p:nvSpPr>
        <p:spPr bwMode="auto">
          <a:xfrm>
            <a:off x="7668344" y="2217128"/>
            <a:ext cx="228342" cy="225020"/>
          </a:xfrm>
          <a:prstGeom prst="rect">
            <a:avLst/>
          </a:prstGeom>
          <a:solidFill>
            <a:srgbClr val="0000FF"/>
          </a:solidFill>
          <a:ln w="12700">
            <a:solidFill>
              <a:srgbClr val="0000FF"/>
            </a:solidFill>
            <a:miter lim="800000"/>
          </a:ln>
          <a:effec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72" name="AutoShape 5"/>
          <p:cNvSpPr>
            <a:spLocks noChangeArrowheads="1"/>
          </p:cNvSpPr>
          <p:nvPr/>
        </p:nvSpPr>
        <p:spPr bwMode="auto">
          <a:xfrm>
            <a:off x="502921" y="627295"/>
            <a:ext cx="8129015" cy="388721"/>
          </a:xfrm>
          <a:prstGeom prst="roundRect">
            <a:avLst>
              <a:gd name="adj" fmla="val 16667"/>
            </a:avLst>
          </a:prstGeom>
          <a:solidFill>
            <a:srgbClr val="0089FA"/>
          </a:solidFill>
          <a:ln>
            <a:noFill/>
          </a:ln>
          <a:effectLst/>
        </p:spPr>
        <p:txBody>
          <a:bodyPr wrap="none" anchor="ctr"/>
          <a:lstStyle/>
          <a:p>
            <a:endParaRPr lang="zh-CN" altLang="en-US"/>
          </a:p>
        </p:txBody>
      </p:sp>
      <p:sp>
        <p:nvSpPr>
          <p:cNvPr id="73" name="Rectangle 6"/>
          <p:cNvSpPr>
            <a:spLocks noChangeArrowheads="1"/>
          </p:cNvSpPr>
          <p:nvPr/>
        </p:nvSpPr>
        <p:spPr bwMode="auto">
          <a:xfrm>
            <a:off x="2840852" y="585024"/>
            <a:ext cx="344517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anose="020B0503020204020204" pitchFamily="34" charset="-122"/>
                <a:ea typeface="微软雅黑" panose="020B0503020204020204" pitchFamily="34" charset="-122"/>
              </a:rPr>
              <a:t>3.3.2   CSMA/CD </a:t>
            </a:r>
            <a:r>
              <a:rPr lang="zh-CN" altLang="en-US" sz="2400" b="1" dirty="0" smtClean="0">
                <a:solidFill>
                  <a:schemeClr val="bg1"/>
                </a:solidFill>
                <a:latin typeface="微软雅黑" panose="020B0503020204020204" pitchFamily="34" charset="-122"/>
                <a:ea typeface="微软雅黑" panose="020B0503020204020204" pitchFamily="34" charset="-122"/>
              </a:rPr>
              <a:t>协议</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74" name="Rectangle 8"/>
          <p:cNvSpPr>
            <a:spLocks noChangeArrowheads="1"/>
          </p:cNvSpPr>
          <p:nvPr/>
        </p:nvSpPr>
        <p:spPr bwMode="auto">
          <a:xfrm>
            <a:off x="502921" y="1021848"/>
            <a:ext cx="8129015" cy="7848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68605" indent="-268605">
              <a:lnSpc>
                <a:spcPts val="2700"/>
              </a:lnSpc>
              <a:buClr>
                <a:srgbClr val="0070C0"/>
              </a:buClr>
              <a:buFont typeface="Wingdings" panose="05000000000000000000" pitchFamily="2" charset="2"/>
              <a:buChar char="l"/>
            </a:pPr>
            <a:r>
              <a:rPr lang="zh-CN" altLang="en-US" b="1" dirty="0" smtClean="0">
                <a:solidFill>
                  <a:srgbClr val="0000FF"/>
                </a:solidFill>
                <a:latin typeface="微软雅黑" panose="020B0503020204020204" pitchFamily="34" charset="-122"/>
                <a:ea typeface="微软雅黑" panose="020B0503020204020204" pitchFamily="34" charset="-122"/>
              </a:rPr>
              <a:t>最早的以太网：</a:t>
            </a:r>
            <a:r>
              <a:rPr lang="zh-CN" altLang="en-US" b="1" dirty="0" smtClean="0">
                <a:latin typeface="微软雅黑" panose="020B0503020204020204" pitchFamily="34" charset="-122"/>
                <a:ea typeface="微软雅黑" panose="020B0503020204020204" pitchFamily="34" charset="-122"/>
              </a:rPr>
              <a:t>将</a:t>
            </a:r>
            <a:r>
              <a:rPr lang="zh-CN" altLang="en-US" b="1" dirty="0">
                <a:latin typeface="微软雅黑" panose="020B0503020204020204" pitchFamily="34" charset="-122"/>
                <a:ea typeface="微软雅黑" panose="020B0503020204020204" pitchFamily="34" charset="-122"/>
              </a:rPr>
              <a:t>许多计算机都连接到一根</a:t>
            </a:r>
            <a:r>
              <a:rPr lang="zh-CN" altLang="en-US" b="1" dirty="0">
                <a:solidFill>
                  <a:srgbClr val="C00000"/>
                </a:solidFill>
                <a:latin typeface="微软雅黑" panose="020B0503020204020204" pitchFamily="34" charset="-122"/>
                <a:ea typeface="微软雅黑" panose="020B0503020204020204" pitchFamily="34" charset="-122"/>
              </a:rPr>
              <a:t>总线</a:t>
            </a:r>
            <a:r>
              <a:rPr lang="zh-CN" altLang="en-US" b="1" dirty="0">
                <a:latin typeface="微软雅黑" panose="020B0503020204020204" pitchFamily="34" charset="-122"/>
                <a:ea typeface="微软雅黑" panose="020B0503020204020204" pitchFamily="34" charset="-122"/>
              </a:rPr>
              <a:t>上</a:t>
            </a:r>
            <a:r>
              <a:rPr lang="zh-CN" altLang="en-US" b="1" dirty="0" smtClean="0">
                <a:latin typeface="微软雅黑" panose="020B0503020204020204" pitchFamily="34" charset="-122"/>
                <a:ea typeface="微软雅黑" panose="020B0503020204020204" pitchFamily="34" charset="-122"/>
              </a:rPr>
              <a:t>。</a:t>
            </a:r>
            <a:endParaRPr lang="en-US" altLang="zh-CN" b="1" dirty="0" smtClean="0">
              <a:latin typeface="微软雅黑" panose="020B0503020204020204" pitchFamily="34" charset="-122"/>
              <a:ea typeface="微软雅黑" panose="020B0503020204020204" pitchFamily="34" charset="-122"/>
            </a:endParaRPr>
          </a:p>
          <a:p>
            <a:pPr marL="268605" indent="-268605">
              <a:lnSpc>
                <a:spcPts val="2700"/>
              </a:lnSpc>
              <a:buClr>
                <a:srgbClr val="0070C0"/>
              </a:buClr>
              <a:buFont typeface="Wingdings" panose="05000000000000000000" pitchFamily="2" charset="2"/>
              <a:buChar char="l"/>
            </a:pPr>
            <a:r>
              <a:rPr lang="zh-CN" altLang="en-US" b="1" dirty="0" smtClean="0">
                <a:latin typeface="微软雅黑" panose="020B0503020204020204" pitchFamily="34" charset="-122"/>
                <a:ea typeface="微软雅黑" panose="020B0503020204020204" pitchFamily="34" charset="-122"/>
              </a:rPr>
              <a:t>总线</a:t>
            </a:r>
            <a:r>
              <a:rPr lang="zh-CN" altLang="en-US" b="1" dirty="0" smtClean="0">
                <a:solidFill>
                  <a:srgbClr val="C00000"/>
                </a:solidFill>
                <a:latin typeface="微软雅黑" panose="020B0503020204020204" pitchFamily="34" charset="-122"/>
                <a:ea typeface="微软雅黑" panose="020B0503020204020204" pitchFamily="34" charset="-122"/>
              </a:rPr>
              <a:t>特点：</a:t>
            </a:r>
            <a:r>
              <a:rPr lang="zh-CN" altLang="en-US" b="1" dirty="0" smtClean="0">
                <a:latin typeface="微软雅黑" panose="020B0503020204020204" pitchFamily="34" charset="-122"/>
                <a:ea typeface="微软雅黑" panose="020B0503020204020204" pitchFamily="34" charset="-122"/>
              </a:rPr>
              <a:t>易于</a:t>
            </a:r>
            <a:r>
              <a:rPr lang="zh-CN" altLang="en-US" b="1" dirty="0">
                <a:latin typeface="微软雅黑" panose="020B0503020204020204" pitchFamily="34" charset="-122"/>
                <a:ea typeface="微软雅黑" panose="020B0503020204020204" pitchFamily="34" charset="-122"/>
              </a:rPr>
              <a:t>实现广播通信，</a:t>
            </a:r>
            <a:r>
              <a:rPr lang="zh-CN" altLang="en-US" b="1" dirty="0" smtClean="0">
                <a:latin typeface="微软雅黑" panose="020B0503020204020204" pitchFamily="34" charset="-122"/>
                <a:ea typeface="微软雅黑" panose="020B0503020204020204" pitchFamily="34" charset="-122"/>
              </a:rPr>
              <a:t>简单，可靠。 </a:t>
            </a:r>
            <a:endParaRPr lang="zh-CN" altLang="en-US" b="1" dirty="0">
              <a:latin typeface="微软雅黑" panose="020B0503020204020204" pitchFamily="34" charset="-122"/>
              <a:ea typeface="微软雅黑" panose="020B0503020204020204" pitchFamily="34" charset="-122"/>
            </a:endParaRPr>
          </a:p>
        </p:txBody>
      </p:sp>
      <p:sp>
        <p:nvSpPr>
          <p:cNvPr id="75" name="Line 5"/>
          <p:cNvSpPr>
            <a:spLocks noChangeShapeType="1"/>
          </p:cNvSpPr>
          <p:nvPr/>
        </p:nvSpPr>
        <p:spPr bwMode="auto">
          <a:xfrm rot="16200000" flipV="1">
            <a:off x="4153306" y="2748400"/>
            <a:ext cx="818858" cy="6130"/>
          </a:xfrm>
          <a:prstGeom prst="line">
            <a:avLst/>
          </a:prstGeom>
          <a:noFill/>
          <a:ln w="285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76" name="Rectangle 9"/>
          <p:cNvSpPr>
            <a:spLocks noChangeArrowheads="1"/>
          </p:cNvSpPr>
          <p:nvPr/>
        </p:nvSpPr>
        <p:spPr bwMode="auto">
          <a:xfrm>
            <a:off x="1078993" y="2217128"/>
            <a:ext cx="228342" cy="225020"/>
          </a:xfrm>
          <a:prstGeom prst="rect">
            <a:avLst/>
          </a:prstGeom>
          <a:solidFill>
            <a:srgbClr val="0000FF"/>
          </a:solidFill>
          <a:ln w="12700">
            <a:solidFill>
              <a:srgbClr val="0000FF"/>
            </a:solidFill>
            <a:miter lim="800000"/>
          </a:ln>
          <a:effec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77" name="Line 10"/>
          <p:cNvSpPr>
            <a:spLocks noChangeShapeType="1"/>
          </p:cNvSpPr>
          <p:nvPr/>
        </p:nvSpPr>
        <p:spPr bwMode="auto">
          <a:xfrm>
            <a:off x="7372521" y="2143179"/>
            <a:ext cx="414020" cy="185556"/>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78" name="Freeform 14"/>
          <p:cNvSpPr/>
          <p:nvPr/>
        </p:nvSpPr>
        <p:spPr bwMode="auto">
          <a:xfrm>
            <a:off x="3320888" y="2342502"/>
            <a:ext cx="2663" cy="795066"/>
          </a:xfrm>
          <a:custGeom>
            <a:avLst/>
            <a:gdLst>
              <a:gd name="T0" fmla="*/ 0 w 2"/>
              <a:gd name="T1" fmla="*/ 521 h 521"/>
              <a:gd name="T2" fmla="*/ 2 w 2"/>
              <a:gd name="T3" fmla="*/ 0 h 521"/>
            </a:gdLst>
            <a:ahLst/>
            <a:cxnLst>
              <a:cxn ang="0">
                <a:pos x="T0" y="T1"/>
              </a:cxn>
              <a:cxn ang="0">
                <a:pos x="T2" y="T3"/>
              </a:cxn>
            </a:cxnLst>
            <a:rect l="0" t="0" r="r" b="b"/>
            <a:pathLst>
              <a:path w="2" h="521">
                <a:moveTo>
                  <a:pt x="0" y="521"/>
                </a:moveTo>
                <a:lnTo>
                  <a:pt x="2" y="0"/>
                </a:lnTo>
              </a:path>
            </a:pathLst>
          </a:custGeom>
          <a:solidFill>
            <a:srgbClr val="333399"/>
          </a:solidFill>
          <a:ln w="28575" cmpd="sng">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79" name="Line 17"/>
          <p:cNvSpPr>
            <a:spLocks noChangeShapeType="1"/>
          </p:cNvSpPr>
          <p:nvPr/>
        </p:nvSpPr>
        <p:spPr bwMode="auto">
          <a:xfrm rot="16200000" flipV="1">
            <a:off x="5388709" y="2748400"/>
            <a:ext cx="818858" cy="6130"/>
          </a:xfrm>
          <a:prstGeom prst="line">
            <a:avLst/>
          </a:prstGeom>
          <a:noFill/>
          <a:ln w="285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80" name="Freeform 19"/>
          <p:cNvSpPr/>
          <p:nvPr/>
        </p:nvSpPr>
        <p:spPr bwMode="auto">
          <a:xfrm>
            <a:off x="7028431" y="2342501"/>
            <a:ext cx="2663" cy="807355"/>
          </a:xfrm>
          <a:custGeom>
            <a:avLst/>
            <a:gdLst>
              <a:gd name="T0" fmla="*/ 0 w 2"/>
              <a:gd name="T1" fmla="*/ 529 h 529"/>
              <a:gd name="T2" fmla="*/ 2 w 2"/>
              <a:gd name="T3" fmla="*/ 0 h 529"/>
            </a:gdLst>
            <a:ahLst/>
            <a:cxnLst>
              <a:cxn ang="0">
                <a:pos x="T0" y="T1"/>
              </a:cxn>
              <a:cxn ang="0">
                <a:pos x="T2" y="T3"/>
              </a:cxn>
            </a:cxnLst>
            <a:rect l="0" t="0" r="r" b="b"/>
            <a:pathLst>
              <a:path w="2" h="529">
                <a:moveTo>
                  <a:pt x="0" y="529"/>
                </a:moveTo>
                <a:lnTo>
                  <a:pt x="2" y="0"/>
                </a:lnTo>
              </a:path>
            </a:pathLst>
          </a:custGeom>
          <a:solidFill>
            <a:srgbClr val="333399"/>
          </a:solidFill>
          <a:ln w="28575" cmpd="sng">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81" name="Text Box 21"/>
          <p:cNvSpPr txBox="1">
            <a:spLocks noChangeArrowheads="1"/>
          </p:cNvSpPr>
          <p:nvPr/>
        </p:nvSpPr>
        <p:spPr bwMode="auto">
          <a:xfrm>
            <a:off x="2696874" y="3667615"/>
            <a:ext cx="1258678" cy="523220"/>
          </a:xfrm>
          <a:prstGeom prst="rect">
            <a:avLst/>
          </a:prstGeom>
          <a:solidFill>
            <a:schemeClr val="bg1"/>
          </a:solidFill>
          <a:ln>
            <a:noFill/>
          </a:ln>
          <a:effectLst/>
        </p:spPr>
        <p:txBody>
          <a:bodyPr wrap="none">
            <a:spAutoFit/>
          </a:bodyPr>
          <a:lstStyle/>
          <a:p>
            <a:pPr algn="ctr"/>
            <a:r>
              <a:rPr kumimoji="1" lang="en-US" altLang="zh-CN" sz="1400" b="1" dirty="0" smtClean="0">
                <a:solidFill>
                  <a:srgbClr val="CC00CC"/>
                </a:solidFill>
                <a:latin typeface="微软雅黑" panose="020B0503020204020204" pitchFamily="34" charset="-122"/>
                <a:ea typeface="微软雅黑" panose="020B0503020204020204" pitchFamily="34" charset="-122"/>
              </a:rPr>
              <a:t>B </a:t>
            </a:r>
            <a:r>
              <a:rPr kumimoji="1" lang="zh-CN" altLang="en-US" sz="1400" b="1" dirty="0" smtClean="0">
                <a:solidFill>
                  <a:srgbClr val="CC00CC"/>
                </a:solidFill>
                <a:latin typeface="微软雅黑" panose="020B0503020204020204" pitchFamily="34" charset="-122"/>
                <a:ea typeface="微软雅黑" panose="020B0503020204020204" pitchFamily="34" charset="-122"/>
              </a:rPr>
              <a:t>向所有站点</a:t>
            </a:r>
            <a:endParaRPr kumimoji="1" lang="en-US" altLang="zh-CN" sz="1400" b="1" dirty="0">
              <a:solidFill>
                <a:srgbClr val="CC00CC"/>
              </a:solidFill>
              <a:latin typeface="微软雅黑" panose="020B0503020204020204" pitchFamily="34" charset="-122"/>
              <a:ea typeface="微软雅黑" panose="020B0503020204020204" pitchFamily="34" charset="-122"/>
            </a:endParaRPr>
          </a:p>
          <a:p>
            <a:pPr algn="ctr"/>
            <a:r>
              <a:rPr kumimoji="1" lang="zh-CN" altLang="en-US" sz="1400" b="1" dirty="0">
                <a:solidFill>
                  <a:srgbClr val="CC00CC"/>
                </a:solidFill>
                <a:latin typeface="微软雅黑" panose="020B0503020204020204" pitchFamily="34" charset="-122"/>
                <a:ea typeface="微软雅黑" panose="020B0503020204020204" pitchFamily="34" charset="-122"/>
              </a:rPr>
              <a:t>发送数据</a:t>
            </a:r>
            <a:endParaRPr kumimoji="1" lang="zh-CN" altLang="en-US" sz="1400" b="1" dirty="0">
              <a:solidFill>
                <a:srgbClr val="CC00CC"/>
              </a:solidFill>
              <a:latin typeface="微软雅黑" panose="020B0503020204020204" pitchFamily="34" charset="-122"/>
              <a:ea typeface="微软雅黑" panose="020B0503020204020204" pitchFamily="34" charset="-122"/>
            </a:endParaRPr>
          </a:p>
        </p:txBody>
      </p:sp>
      <p:sp>
        <p:nvSpPr>
          <p:cNvPr id="82" name="Text Box 22"/>
          <p:cNvSpPr txBox="1">
            <a:spLocks noChangeArrowheads="1"/>
          </p:cNvSpPr>
          <p:nvPr/>
        </p:nvSpPr>
        <p:spPr bwMode="auto">
          <a:xfrm>
            <a:off x="4179547" y="3425119"/>
            <a:ext cx="51648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400" b="1">
                <a:solidFill>
                  <a:srgbClr val="000099"/>
                </a:solidFill>
                <a:latin typeface="微软雅黑" panose="020B0503020204020204" pitchFamily="34" charset="-122"/>
                <a:ea typeface="微软雅黑" panose="020B0503020204020204" pitchFamily="34" charset="-122"/>
              </a:rPr>
              <a:t>    C</a:t>
            </a:r>
            <a:endParaRPr kumimoji="1" lang="en-US" altLang="zh-CN" sz="1400" b="1">
              <a:solidFill>
                <a:srgbClr val="000099"/>
              </a:solidFill>
              <a:latin typeface="微软雅黑" panose="020B0503020204020204" pitchFamily="34" charset="-122"/>
              <a:ea typeface="微软雅黑" panose="020B0503020204020204" pitchFamily="34" charset="-122"/>
            </a:endParaRPr>
          </a:p>
        </p:txBody>
      </p:sp>
      <p:sp>
        <p:nvSpPr>
          <p:cNvPr id="83" name="Text Box 23"/>
          <p:cNvSpPr txBox="1">
            <a:spLocks noChangeArrowheads="1"/>
          </p:cNvSpPr>
          <p:nvPr/>
        </p:nvSpPr>
        <p:spPr bwMode="auto">
          <a:xfrm>
            <a:off x="5472194" y="3414059"/>
            <a:ext cx="48603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400" b="1">
                <a:solidFill>
                  <a:srgbClr val="000099"/>
                </a:solidFill>
                <a:latin typeface="微软雅黑" panose="020B0503020204020204" pitchFamily="34" charset="-122"/>
                <a:ea typeface="微软雅黑" panose="020B0503020204020204" pitchFamily="34" charset="-122"/>
              </a:rPr>
              <a:t>   D</a:t>
            </a:r>
            <a:endParaRPr kumimoji="1" lang="en-US" altLang="zh-CN" sz="1400" b="1">
              <a:solidFill>
                <a:srgbClr val="000099"/>
              </a:solidFill>
              <a:latin typeface="微软雅黑" panose="020B0503020204020204" pitchFamily="34" charset="-122"/>
              <a:ea typeface="微软雅黑" panose="020B0503020204020204" pitchFamily="34" charset="-122"/>
            </a:endParaRPr>
          </a:p>
        </p:txBody>
      </p:sp>
      <p:sp>
        <p:nvSpPr>
          <p:cNvPr id="84" name="Text Box 24"/>
          <p:cNvSpPr txBox="1">
            <a:spLocks noChangeArrowheads="1"/>
          </p:cNvSpPr>
          <p:nvPr/>
        </p:nvSpPr>
        <p:spPr bwMode="auto">
          <a:xfrm>
            <a:off x="1715396" y="3414059"/>
            <a:ext cx="53091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400" b="1" dirty="0">
                <a:solidFill>
                  <a:srgbClr val="000099"/>
                </a:solidFill>
                <a:latin typeface="微软雅黑" panose="020B0503020204020204" pitchFamily="34" charset="-122"/>
                <a:ea typeface="微软雅黑" panose="020B0503020204020204" pitchFamily="34" charset="-122"/>
              </a:rPr>
              <a:t>    A</a:t>
            </a:r>
            <a:endParaRPr kumimoji="1" lang="en-US" altLang="zh-CN" sz="1400" b="1" dirty="0">
              <a:solidFill>
                <a:srgbClr val="000099"/>
              </a:solidFill>
              <a:latin typeface="微软雅黑" panose="020B0503020204020204" pitchFamily="34" charset="-122"/>
              <a:ea typeface="微软雅黑" panose="020B0503020204020204" pitchFamily="34" charset="-122"/>
            </a:endParaRPr>
          </a:p>
        </p:txBody>
      </p:sp>
      <p:sp>
        <p:nvSpPr>
          <p:cNvPr id="85" name="Text Box 25"/>
          <p:cNvSpPr txBox="1">
            <a:spLocks noChangeArrowheads="1"/>
          </p:cNvSpPr>
          <p:nvPr/>
        </p:nvSpPr>
        <p:spPr bwMode="auto">
          <a:xfrm>
            <a:off x="6629055" y="3411602"/>
            <a:ext cx="49885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400" b="1">
                <a:solidFill>
                  <a:srgbClr val="000099"/>
                </a:solidFill>
                <a:latin typeface="微软雅黑" panose="020B0503020204020204" pitchFamily="34" charset="-122"/>
                <a:ea typeface="微软雅黑" panose="020B0503020204020204" pitchFamily="34" charset="-122"/>
              </a:rPr>
              <a:t>    E</a:t>
            </a:r>
            <a:endParaRPr kumimoji="1" lang="en-US" altLang="zh-CN" sz="1400" b="1">
              <a:solidFill>
                <a:srgbClr val="000099"/>
              </a:solidFill>
              <a:latin typeface="微软雅黑" panose="020B0503020204020204" pitchFamily="34" charset="-122"/>
              <a:ea typeface="微软雅黑" panose="020B0503020204020204" pitchFamily="34" charset="-122"/>
            </a:endParaRPr>
          </a:p>
        </p:txBody>
      </p:sp>
      <p:sp>
        <p:nvSpPr>
          <p:cNvPr id="86" name="Line 26"/>
          <p:cNvSpPr>
            <a:spLocks noChangeShapeType="1"/>
          </p:cNvSpPr>
          <p:nvPr/>
        </p:nvSpPr>
        <p:spPr bwMode="auto">
          <a:xfrm flipH="1">
            <a:off x="1209238" y="2087439"/>
            <a:ext cx="456620" cy="217506"/>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87" name="Text Box 27"/>
          <p:cNvSpPr txBox="1">
            <a:spLocks noChangeArrowheads="1"/>
          </p:cNvSpPr>
          <p:nvPr/>
        </p:nvSpPr>
        <p:spPr bwMode="auto">
          <a:xfrm>
            <a:off x="1638815" y="1946776"/>
            <a:ext cx="341632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400" b="1" dirty="0">
                <a:solidFill>
                  <a:srgbClr val="0000FF"/>
                </a:solidFill>
                <a:latin typeface="微软雅黑" panose="020B0503020204020204" pitchFamily="34" charset="-122"/>
                <a:ea typeface="微软雅黑" panose="020B0503020204020204" pitchFamily="34" charset="-122"/>
              </a:rPr>
              <a:t>匹配电阻（用来吸收总线上传播的信号）</a:t>
            </a:r>
            <a:endParaRPr kumimoji="1" lang="zh-CN" altLang="en-US" sz="1400" b="1" dirty="0">
              <a:solidFill>
                <a:srgbClr val="0000FF"/>
              </a:solidFill>
              <a:latin typeface="微软雅黑" panose="020B0503020204020204" pitchFamily="34" charset="-122"/>
              <a:ea typeface="微软雅黑" panose="020B0503020204020204" pitchFamily="34" charset="-122"/>
            </a:endParaRPr>
          </a:p>
        </p:txBody>
      </p:sp>
      <p:sp>
        <p:nvSpPr>
          <p:cNvPr id="88" name="Text Box 28"/>
          <p:cNvSpPr txBox="1">
            <a:spLocks noChangeArrowheads="1"/>
          </p:cNvSpPr>
          <p:nvPr/>
        </p:nvSpPr>
        <p:spPr bwMode="auto">
          <a:xfrm>
            <a:off x="6548762" y="1946776"/>
            <a:ext cx="90281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400" b="1" dirty="0">
                <a:solidFill>
                  <a:srgbClr val="0000FF"/>
                </a:solidFill>
                <a:latin typeface="微软雅黑" panose="020B0503020204020204" pitchFamily="34" charset="-122"/>
                <a:ea typeface="微软雅黑" panose="020B0503020204020204" pitchFamily="34" charset="-122"/>
              </a:rPr>
              <a:t>匹配电阻</a:t>
            </a:r>
            <a:endParaRPr kumimoji="1" lang="zh-CN" altLang="en-US" sz="1400" b="1" dirty="0">
              <a:solidFill>
                <a:srgbClr val="0000FF"/>
              </a:solidFill>
              <a:latin typeface="微软雅黑" panose="020B0503020204020204" pitchFamily="34" charset="-122"/>
              <a:ea typeface="微软雅黑" panose="020B0503020204020204" pitchFamily="34" charset="-122"/>
            </a:endParaRPr>
          </a:p>
        </p:txBody>
      </p:sp>
      <p:sp>
        <p:nvSpPr>
          <p:cNvPr id="89" name="Freeform 32"/>
          <p:cNvSpPr/>
          <p:nvPr/>
        </p:nvSpPr>
        <p:spPr bwMode="auto">
          <a:xfrm>
            <a:off x="3329046" y="2394113"/>
            <a:ext cx="4281142" cy="654977"/>
          </a:xfrm>
          <a:custGeom>
            <a:avLst/>
            <a:gdLst>
              <a:gd name="T0" fmla="*/ 31 w 3249"/>
              <a:gd name="T1" fmla="*/ 533 h 533"/>
              <a:gd name="T2" fmla="*/ 215 w 3249"/>
              <a:gd name="T3" fmla="*/ 85 h 533"/>
              <a:gd name="T4" fmla="*/ 1318 w 3249"/>
              <a:gd name="T5" fmla="*/ 24 h 533"/>
              <a:gd name="T6" fmla="*/ 2527 w 3249"/>
              <a:gd name="T7" fmla="*/ 29 h 533"/>
              <a:gd name="T8" fmla="*/ 3249 w 3249"/>
              <a:gd name="T9" fmla="*/ 47 h 533"/>
            </a:gdLst>
            <a:ahLst/>
            <a:cxnLst>
              <a:cxn ang="0">
                <a:pos x="T0" y="T1"/>
              </a:cxn>
              <a:cxn ang="0">
                <a:pos x="T2" y="T3"/>
              </a:cxn>
              <a:cxn ang="0">
                <a:pos x="T4" y="T5"/>
              </a:cxn>
              <a:cxn ang="0">
                <a:pos x="T6" y="T7"/>
              </a:cxn>
              <a:cxn ang="0">
                <a:pos x="T8" y="T9"/>
              </a:cxn>
            </a:cxnLst>
            <a:rect l="0" t="0" r="r" b="b"/>
            <a:pathLst>
              <a:path w="3249" h="533">
                <a:moveTo>
                  <a:pt x="31" y="533"/>
                </a:moveTo>
                <a:cubicBezTo>
                  <a:pt x="61" y="458"/>
                  <a:pt x="0" y="170"/>
                  <a:pt x="215" y="85"/>
                </a:cubicBezTo>
                <a:cubicBezTo>
                  <a:pt x="429" y="0"/>
                  <a:pt x="933" y="33"/>
                  <a:pt x="1318" y="24"/>
                </a:cubicBezTo>
                <a:cubicBezTo>
                  <a:pt x="1703" y="15"/>
                  <a:pt x="2205" y="25"/>
                  <a:pt x="2527" y="29"/>
                </a:cubicBezTo>
                <a:cubicBezTo>
                  <a:pt x="2849" y="33"/>
                  <a:pt x="3099" y="43"/>
                  <a:pt x="3249" y="47"/>
                </a:cubicBezTo>
              </a:path>
            </a:pathLst>
          </a:custGeom>
          <a:noFill/>
          <a:ln w="38100" cmpd="sng">
            <a:solidFill>
              <a:srgbClr val="CC00CC"/>
            </a:solidFill>
            <a:round/>
            <a:headEnd type="none" w="med" len="me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90" name="Text Box 48"/>
          <p:cNvSpPr txBox="1">
            <a:spLocks noChangeArrowheads="1"/>
          </p:cNvSpPr>
          <p:nvPr/>
        </p:nvSpPr>
        <p:spPr bwMode="auto">
          <a:xfrm>
            <a:off x="3170457" y="3414059"/>
            <a:ext cx="30809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400" b="1">
                <a:solidFill>
                  <a:srgbClr val="000099"/>
                </a:solidFill>
                <a:latin typeface="微软雅黑" panose="020B0503020204020204" pitchFamily="34" charset="-122"/>
                <a:ea typeface="微软雅黑" panose="020B0503020204020204" pitchFamily="34" charset="-122"/>
              </a:rPr>
              <a:t>B</a:t>
            </a:r>
            <a:endParaRPr kumimoji="1" lang="en-US" altLang="zh-CN" sz="1400" b="1">
              <a:solidFill>
                <a:srgbClr val="000099"/>
              </a:solidFill>
              <a:latin typeface="微软雅黑" panose="020B0503020204020204" pitchFamily="34" charset="-122"/>
              <a:ea typeface="微软雅黑" panose="020B0503020204020204" pitchFamily="34" charset="-122"/>
            </a:endParaRPr>
          </a:p>
        </p:txBody>
      </p:sp>
      <p:pic>
        <p:nvPicPr>
          <p:cNvPr id="91" name="Picture 239" descr="jisuanji"/>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4365120" y="3053220"/>
            <a:ext cx="407130" cy="407130"/>
          </a:xfrm>
          <a:prstGeom prst="rect">
            <a:avLst/>
          </a:prstGeom>
          <a:noFill/>
          <a:extLst>
            <a:ext uri="{909E8E84-426E-40DD-AFC4-6F175D3DCCD1}">
              <a14:hiddenFill xmlns:a14="http://schemas.microsoft.com/office/drawing/2010/main">
                <a:solidFill>
                  <a:srgbClr val="FFFFFF"/>
                </a:solidFill>
              </a14:hiddenFill>
            </a:ext>
          </a:extLst>
        </p:spPr>
      </p:pic>
      <p:pic>
        <p:nvPicPr>
          <p:cNvPr id="92" name="Picture 239" descr="jisuanji"/>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5616688" y="3053220"/>
            <a:ext cx="407130" cy="407130"/>
          </a:xfrm>
          <a:prstGeom prst="rect">
            <a:avLst/>
          </a:prstGeom>
          <a:noFill/>
          <a:extLst>
            <a:ext uri="{909E8E84-426E-40DD-AFC4-6F175D3DCCD1}">
              <a14:hiddenFill xmlns:a14="http://schemas.microsoft.com/office/drawing/2010/main">
                <a:solidFill>
                  <a:srgbClr val="FFFFFF"/>
                </a:solidFill>
              </a14:hiddenFill>
            </a:ext>
          </a:extLst>
        </p:spPr>
      </p:pic>
      <p:pic>
        <p:nvPicPr>
          <p:cNvPr id="93" name="Picture 239" descr="jisuanji"/>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6840824" y="3053220"/>
            <a:ext cx="407130" cy="407130"/>
          </a:xfrm>
          <a:prstGeom prst="rect">
            <a:avLst/>
          </a:prstGeom>
          <a:noFill/>
          <a:extLst>
            <a:ext uri="{909E8E84-426E-40DD-AFC4-6F175D3DCCD1}">
              <a14:hiddenFill xmlns:a14="http://schemas.microsoft.com/office/drawing/2010/main">
                <a:solidFill>
                  <a:srgbClr val="FFFFFF"/>
                </a:solidFill>
              </a14:hiddenFill>
            </a:ext>
          </a:extLst>
        </p:spPr>
      </p:pic>
      <p:sp>
        <p:nvSpPr>
          <p:cNvPr id="94" name="Line 12"/>
          <p:cNvSpPr>
            <a:spLocks noChangeShapeType="1"/>
          </p:cNvSpPr>
          <p:nvPr/>
        </p:nvSpPr>
        <p:spPr bwMode="auto">
          <a:xfrm rot="16200000" flipV="1">
            <a:off x="1682498" y="2748400"/>
            <a:ext cx="818858" cy="6130"/>
          </a:xfrm>
          <a:prstGeom prst="line">
            <a:avLst/>
          </a:prstGeom>
          <a:noFill/>
          <a:ln w="285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95" name="Freeform 29"/>
          <p:cNvSpPr/>
          <p:nvPr/>
        </p:nvSpPr>
        <p:spPr bwMode="auto">
          <a:xfrm>
            <a:off x="3293468" y="2410089"/>
            <a:ext cx="1313728" cy="709046"/>
          </a:xfrm>
          <a:custGeom>
            <a:avLst/>
            <a:gdLst>
              <a:gd name="T0" fmla="*/ 27 w 997"/>
              <a:gd name="T1" fmla="*/ 577 h 577"/>
              <a:gd name="T2" fmla="*/ 139 w 997"/>
              <a:gd name="T3" fmla="*/ 80 h 577"/>
              <a:gd name="T4" fmla="*/ 861 w 997"/>
              <a:gd name="T5" fmla="*/ 98 h 577"/>
              <a:gd name="T6" fmla="*/ 953 w 997"/>
              <a:gd name="T7" fmla="*/ 573 h 577"/>
            </a:gdLst>
            <a:ahLst/>
            <a:cxnLst>
              <a:cxn ang="0">
                <a:pos x="T0" y="T1"/>
              </a:cxn>
              <a:cxn ang="0">
                <a:pos x="T2" y="T3"/>
              </a:cxn>
              <a:cxn ang="0">
                <a:pos x="T4" y="T5"/>
              </a:cxn>
              <a:cxn ang="0">
                <a:pos x="T6" y="T7"/>
              </a:cxn>
            </a:cxnLst>
            <a:rect l="0" t="0" r="r" b="b"/>
            <a:pathLst>
              <a:path w="997" h="577">
                <a:moveTo>
                  <a:pt x="27" y="577"/>
                </a:moveTo>
                <a:cubicBezTo>
                  <a:pt x="46" y="494"/>
                  <a:pt x="0" y="160"/>
                  <a:pt x="139" y="80"/>
                </a:cubicBezTo>
                <a:cubicBezTo>
                  <a:pt x="278" y="0"/>
                  <a:pt x="725" y="16"/>
                  <a:pt x="861" y="98"/>
                </a:cubicBezTo>
                <a:cubicBezTo>
                  <a:pt x="997" y="180"/>
                  <a:pt x="934" y="474"/>
                  <a:pt x="953" y="573"/>
                </a:cubicBezTo>
              </a:path>
            </a:pathLst>
          </a:custGeom>
          <a:noFill/>
          <a:ln w="38100" cmpd="sng">
            <a:solidFill>
              <a:srgbClr val="CC00CC"/>
            </a:solidFill>
            <a:round/>
            <a:headEnd type="none" w="med" len="me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96" name="Freeform 30"/>
          <p:cNvSpPr/>
          <p:nvPr/>
        </p:nvSpPr>
        <p:spPr bwMode="auto">
          <a:xfrm>
            <a:off x="3329047" y="2419920"/>
            <a:ext cx="2558934" cy="772946"/>
          </a:xfrm>
          <a:custGeom>
            <a:avLst/>
            <a:gdLst>
              <a:gd name="T0" fmla="*/ 26 w 1895"/>
              <a:gd name="T1" fmla="*/ 556 h 629"/>
              <a:gd name="T2" fmla="*/ 147 w 1895"/>
              <a:gd name="T3" fmla="*/ 108 h 629"/>
              <a:gd name="T4" fmla="*/ 906 w 1895"/>
              <a:gd name="T5" fmla="*/ 35 h 629"/>
              <a:gd name="T6" fmla="*/ 1738 w 1895"/>
              <a:gd name="T7" fmla="*/ 99 h 629"/>
              <a:gd name="T8" fmla="*/ 1848 w 1895"/>
              <a:gd name="T9" fmla="*/ 629 h 629"/>
            </a:gdLst>
            <a:ahLst/>
            <a:cxnLst>
              <a:cxn ang="0">
                <a:pos x="T0" y="T1"/>
              </a:cxn>
              <a:cxn ang="0">
                <a:pos x="T2" y="T3"/>
              </a:cxn>
              <a:cxn ang="0">
                <a:pos x="T4" y="T5"/>
              </a:cxn>
              <a:cxn ang="0">
                <a:pos x="T6" y="T7"/>
              </a:cxn>
              <a:cxn ang="0">
                <a:pos x="T8" y="T9"/>
              </a:cxn>
            </a:cxnLst>
            <a:rect l="0" t="0" r="r" b="b"/>
            <a:pathLst>
              <a:path w="1895" h="629">
                <a:moveTo>
                  <a:pt x="26" y="556"/>
                </a:moveTo>
                <a:cubicBezTo>
                  <a:pt x="46" y="481"/>
                  <a:pt x="0" y="195"/>
                  <a:pt x="147" y="108"/>
                </a:cubicBezTo>
                <a:cubicBezTo>
                  <a:pt x="294" y="21"/>
                  <a:pt x="641" y="36"/>
                  <a:pt x="906" y="35"/>
                </a:cubicBezTo>
                <a:cubicBezTo>
                  <a:pt x="1171" y="34"/>
                  <a:pt x="1581" y="0"/>
                  <a:pt x="1738" y="99"/>
                </a:cubicBezTo>
                <a:cubicBezTo>
                  <a:pt x="1895" y="198"/>
                  <a:pt x="1825" y="519"/>
                  <a:pt x="1848" y="629"/>
                </a:cubicBezTo>
              </a:path>
            </a:pathLst>
          </a:custGeom>
          <a:noFill/>
          <a:ln w="38100" cmpd="sng">
            <a:solidFill>
              <a:srgbClr val="CC00CC"/>
            </a:solidFill>
            <a:round/>
            <a:headEnd type="none" w="med" len="me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97" name="Freeform 31"/>
          <p:cNvSpPr/>
          <p:nvPr/>
        </p:nvSpPr>
        <p:spPr bwMode="auto">
          <a:xfrm>
            <a:off x="3329046" y="2422378"/>
            <a:ext cx="3678963" cy="744683"/>
          </a:xfrm>
          <a:custGeom>
            <a:avLst/>
            <a:gdLst>
              <a:gd name="T0" fmla="*/ 29 w 2601"/>
              <a:gd name="T1" fmla="*/ 533 h 606"/>
              <a:gd name="T2" fmla="*/ 200 w 2601"/>
              <a:gd name="T3" fmla="*/ 85 h 606"/>
              <a:gd name="T4" fmla="*/ 1228 w 2601"/>
              <a:gd name="T5" fmla="*/ 24 h 606"/>
              <a:gd name="T6" fmla="*/ 2362 w 2601"/>
              <a:gd name="T7" fmla="*/ 106 h 606"/>
              <a:gd name="T8" fmla="*/ 2601 w 2601"/>
              <a:gd name="T9" fmla="*/ 606 h 606"/>
            </a:gdLst>
            <a:ahLst/>
            <a:cxnLst>
              <a:cxn ang="0">
                <a:pos x="T0" y="T1"/>
              </a:cxn>
              <a:cxn ang="0">
                <a:pos x="T2" y="T3"/>
              </a:cxn>
              <a:cxn ang="0">
                <a:pos x="T4" y="T5"/>
              </a:cxn>
              <a:cxn ang="0">
                <a:pos x="T6" y="T7"/>
              </a:cxn>
              <a:cxn ang="0">
                <a:pos x="T8" y="T9"/>
              </a:cxn>
            </a:cxnLst>
            <a:rect l="0" t="0" r="r" b="b"/>
            <a:pathLst>
              <a:path w="2601" h="606">
                <a:moveTo>
                  <a:pt x="29" y="533"/>
                </a:moveTo>
                <a:cubicBezTo>
                  <a:pt x="57" y="458"/>
                  <a:pt x="0" y="170"/>
                  <a:pt x="200" y="85"/>
                </a:cubicBezTo>
                <a:cubicBezTo>
                  <a:pt x="400" y="0"/>
                  <a:pt x="868" y="21"/>
                  <a:pt x="1228" y="24"/>
                </a:cubicBezTo>
                <a:cubicBezTo>
                  <a:pt x="1588" y="27"/>
                  <a:pt x="2133" y="9"/>
                  <a:pt x="2362" y="106"/>
                </a:cubicBezTo>
                <a:cubicBezTo>
                  <a:pt x="2591" y="203"/>
                  <a:pt x="2551" y="502"/>
                  <a:pt x="2601" y="606"/>
                </a:cubicBezTo>
              </a:path>
            </a:pathLst>
          </a:custGeom>
          <a:noFill/>
          <a:ln w="38100" cmpd="sng">
            <a:solidFill>
              <a:srgbClr val="CC00CC"/>
            </a:solidFill>
            <a:round/>
            <a:headEnd type="none" w="med" len="me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98" name="Freeform 33"/>
          <p:cNvSpPr/>
          <p:nvPr/>
        </p:nvSpPr>
        <p:spPr bwMode="auto">
          <a:xfrm>
            <a:off x="1371600" y="2394113"/>
            <a:ext cx="2032553" cy="654977"/>
          </a:xfrm>
          <a:custGeom>
            <a:avLst/>
            <a:gdLst>
              <a:gd name="T0" fmla="*/ 1628 w 1644"/>
              <a:gd name="T1" fmla="*/ 533 h 533"/>
              <a:gd name="T2" fmla="*/ 1536 w 1644"/>
              <a:gd name="T3" fmla="*/ 85 h 533"/>
              <a:gd name="T4" fmla="*/ 982 w 1644"/>
              <a:gd name="T5" fmla="*/ 24 h 533"/>
              <a:gd name="T6" fmla="*/ 374 w 1644"/>
              <a:gd name="T7" fmla="*/ 29 h 533"/>
              <a:gd name="T8" fmla="*/ 0 w 1644"/>
              <a:gd name="T9" fmla="*/ 19 h 533"/>
            </a:gdLst>
            <a:ahLst/>
            <a:cxnLst>
              <a:cxn ang="0">
                <a:pos x="T0" y="T1"/>
              </a:cxn>
              <a:cxn ang="0">
                <a:pos x="T2" y="T3"/>
              </a:cxn>
              <a:cxn ang="0">
                <a:pos x="T4" y="T5"/>
              </a:cxn>
              <a:cxn ang="0">
                <a:pos x="T6" y="T7"/>
              </a:cxn>
              <a:cxn ang="0">
                <a:pos x="T8" y="T9"/>
              </a:cxn>
            </a:cxnLst>
            <a:rect l="0" t="0" r="r" b="b"/>
            <a:pathLst>
              <a:path w="1644" h="533">
                <a:moveTo>
                  <a:pt x="1628" y="533"/>
                </a:moveTo>
                <a:cubicBezTo>
                  <a:pt x="1613" y="458"/>
                  <a:pt x="1644" y="170"/>
                  <a:pt x="1536" y="85"/>
                </a:cubicBezTo>
                <a:cubicBezTo>
                  <a:pt x="1428" y="0"/>
                  <a:pt x="1175" y="33"/>
                  <a:pt x="982" y="24"/>
                </a:cubicBezTo>
                <a:cubicBezTo>
                  <a:pt x="788" y="15"/>
                  <a:pt x="538" y="30"/>
                  <a:pt x="374" y="29"/>
                </a:cubicBezTo>
                <a:cubicBezTo>
                  <a:pt x="210" y="28"/>
                  <a:pt x="78" y="21"/>
                  <a:pt x="0" y="19"/>
                </a:cubicBezTo>
              </a:path>
            </a:pathLst>
          </a:custGeom>
          <a:noFill/>
          <a:ln w="38100" cmpd="sng">
            <a:solidFill>
              <a:srgbClr val="CC00CC"/>
            </a:solidFill>
            <a:round/>
            <a:headEnd type="none" w="med" len="me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99" name="Freeform 34"/>
          <p:cNvSpPr/>
          <p:nvPr/>
        </p:nvSpPr>
        <p:spPr bwMode="auto">
          <a:xfrm flipH="1">
            <a:off x="2015319" y="2394113"/>
            <a:ext cx="1313728" cy="709047"/>
          </a:xfrm>
          <a:custGeom>
            <a:avLst/>
            <a:gdLst>
              <a:gd name="T0" fmla="*/ 27 w 997"/>
              <a:gd name="T1" fmla="*/ 577 h 577"/>
              <a:gd name="T2" fmla="*/ 139 w 997"/>
              <a:gd name="T3" fmla="*/ 80 h 577"/>
              <a:gd name="T4" fmla="*/ 861 w 997"/>
              <a:gd name="T5" fmla="*/ 98 h 577"/>
              <a:gd name="T6" fmla="*/ 953 w 997"/>
              <a:gd name="T7" fmla="*/ 573 h 577"/>
            </a:gdLst>
            <a:ahLst/>
            <a:cxnLst>
              <a:cxn ang="0">
                <a:pos x="T0" y="T1"/>
              </a:cxn>
              <a:cxn ang="0">
                <a:pos x="T2" y="T3"/>
              </a:cxn>
              <a:cxn ang="0">
                <a:pos x="T4" y="T5"/>
              </a:cxn>
              <a:cxn ang="0">
                <a:pos x="T6" y="T7"/>
              </a:cxn>
            </a:cxnLst>
            <a:rect l="0" t="0" r="r" b="b"/>
            <a:pathLst>
              <a:path w="997" h="577">
                <a:moveTo>
                  <a:pt x="27" y="577"/>
                </a:moveTo>
                <a:cubicBezTo>
                  <a:pt x="46" y="494"/>
                  <a:pt x="0" y="160"/>
                  <a:pt x="139" y="80"/>
                </a:cubicBezTo>
                <a:cubicBezTo>
                  <a:pt x="278" y="0"/>
                  <a:pt x="725" y="16"/>
                  <a:pt x="861" y="98"/>
                </a:cubicBezTo>
                <a:cubicBezTo>
                  <a:pt x="997" y="180"/>
                  <a:pt x="934" y="474"/>
                  <a:pt x="953" y="573"/>
                </a:cubicBezTo>
              </a:path>
            </a:pathLst>
          </a:custGeom>
          <a:noFill/>
          <a:ln w="38100" cmpd="sng">
            <a:solidFill>
              <a:srgbClr val="CC00CC"/>
            </a:solidFill>
            <a:round/>
            <a:headEnd type="none" w="med" len="me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pic>
        <p:nvPicPr>
          <p:cNvPr id="100" name="Picture 239" descr="jisuanji"/>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131840" y="3053220"/>
            <a:ext cx="407130" cy="407130"/>
          </a:xfrm>
          <a:prstGeom prst="rect">
            <a:avLst/>
          </a:prstGeom>
          <a:noFill/>
          <a:extLst>
            <a:ext uri="{909E8E84-426E-40DD-AFC4-6F175D3DCCD1}">
              <a14:hiddenFill xmlns:a14="http://schemas.microsoft.com/office/drawing/2010/main">
                <a:solidFill>
                  <a:srgbClr val="FFFFFF"/>
                </a:solidFill>
              </a14:hiddenFill>
            </a:ext>
          </a:extLst>
        </p:spPr>
      </p:pic>
      <p:grpSp>
        <p:nvGrpSpPr>
          <p:cNvPr id="101" name="组合 100"/>
          <p:cNvGrpSpPr/>
          <p:nvPr/>
        </p:nvGrpSpPr>
        <p:grpSpPr>
          <a:xfrm>
            <a:off x="1817612" y="3700997"/>
            <a:ext cx="5498027" cy="309717"/>
            <a:chOff x="1817612" y="3764815"/>
            <a:chExt cx="5498027" cy="309717"/>
          </a:xfrm>
        </p:grpSpPr>
        <p:sp>
          <p:nvSpPr>
            <p:cNvPr id="102" name="Text Box 47"/>
            <p:cNvSpPr txBox="1">
              <a:spLocks noChangeArrowheads="1"/>
            </p:cNvSpPr>
            <p:nvPr/>
          </p:nvSpPr>
          <p:spPr bwMode="auto">
            <a:xfrm>
              <a:off x="5520120" y="3764815"/>
              <a:ext cx="542500" cy="309717"/>
            </a:xfrm>
            <a:prstGeom prst="rect">
              <a:avLst/>
            </a:prstGeom>
            <a:solidFill>
              <a:srgbClr val="0000FF"/>
            </a:solidFill>
            <a:ln w="12700">
              <a:solidFill>
                <a:schemeClr val="tx2"/>
              </a:solidFill>
              <a:miter lim="800000"/>
            </a:ln>
            <a:effectLst/>
          </p:spPr>
          <p:txBody>
            <a:bodyPr wrap="none">
              <a:spAutoFit/>
            </a:bodyPr>
            <a:lstStyle/>
            <a:p>
              <a:r>
                <a:rPr kumimoji="1" lang="zh-CN" altLang="en-US" sz="1400" b="1" dirty="0">
                  <a:solidFill>
                    <a:schemeClr val="bg1"/>
                  </a:solidFill>
                  <a:latin typeface="微软雅黑" panose="020B0503020204020204" pitchFamily="34" charset="-122"/>
                  <a:ea typeface="微软雅黑" panose="020B0503020204020204" pitchFamily="34" charset="-122"/>
                </a:rPr>
                <a:t>接受</a:t>
              </a:r>
              <a:endParaRPr kumimoji="1" lang="zh-CN" altLang="en-US" sz="1400" b="1" dirty="0">
                <a:solidFill>
                  <a:schemeClr val="bg1"/>
                </a:solidFill>
                <a:latin typeface="微软雅黑" panose="020B0503020204020204" pitchFamily="34" charset="-122"/>
                <a:ea typeface="微软雅黑" panose="020B0503020204020204" pitchFamily="34" charset="-122"/>
              </a:endParaRPr>
            </a:p>
          </p:txBody>
        </p:sp>
        <p:sp>
          <p:nvSpPr>
            <p:cNvPr id="103" name="Text Box 47"/>
            <p:cNvSpPr txBox="1">
              <a:spLocks noChangeArrowheads="1"/>
            </p:cNvSpPr>
            <p:nvPr/>
          </p:nvSpPr>
          <p:spPr bwMode="auto">
            <a:xfrm>
              <a:off x="6773139" y="3764815"/>
              <a:ext cx="542500" cy="309717"/>
            </a:xfrm>
            <a:prstGeom prst="rect">
              <a:avLst/>
            </a:prstGeom>
            <a:solidFill>
              <a:srgbClr val="0000FF"/>
            </a:solidFill>
            <a:ln w="12700">
              <a:solidFill>
                <a:schemeClr val="tx2"/>
              </a:solidFill>
              <a:miter lim="800000"/>
            </a:ln>
            <a:effectLst/>
          </p:spPr>
          <p:txBody>
            <a:bodyPr wrap="none">
              <a:spAutoFit/>
            </a:bodyPr>
            <a:lstStyle/>
            <a:p>
              <a:r>
                <a:rPr kumimoji="1" lang="zh-CN" altLang="en-US" sz="1400" b="1">
                  <a:solidFill>
                    <a:schemeClr val="bg1"/>
                  </a:solidFill>
                  <a:latin typeface="微软雅黑" panose="020B0503020204020204" pitchFamily="34" charset="-122"/>
                  <a:ea typeface="微软雅黑" panose="020B0503020204020204" pitchFamily="34" charset="-122"/>
                </a:rPr>
                <a:t>接受</a:t>
              </a:r>
              <a:endParaRPr kumimoji="1" lang="zh-CN" altLang="en-US" sz="1400" b="1">
                <a:solidFill>
                  <a:schemeClr val="bg1"/>
                </a:solidFill>
                <a:latin typeface="微软雅黑" panose="020B0503020204020204" pitchFamily="34" charset="-122"/>
                <a:ea typeface="微软雅黑" panose="020B0503020204020204" pitchFamily="34" charset="-122"/>
              </a:endParaRPr>
            </a:p>
          </p:txBody>
        </p:sp>
        <p:sp>
          <p:nvSpPr>
            <p:cNvPr id="104" name="Text Box 47"/>
            <p:cNvSpPr txBox="1">
              <a:spLocks noChangeArrowheads="1"/>
            </p:cNvSpPr>
            <p:nvPr/>
          </p:nvSpPr>
          <p:spPr bwMode="auto">
            <a:xfrm>
              <a:off x="4288420" y="3764815"/>
              <a:ext cx="542500" cy="309717"/>
            </a:xfrm>
            <a:prstGeom prst="rect">
              <a:avLst/>
            </a:prstGeom>
            <a:solidFill>
              <a:srgbClr val="0000FF"/>
            </a:solidFill>
            <a:ln w="12700">
              <a:solidFill>
                <a:schemeClr val="tx2"/>
              </a:solidFill>
              <a:miter lim="800000"/>
            </a:ln>
            <a:effectLst/>
          </p:spPr>
          <p:txBody>
            <a:bodyPr wrap="none">
              <a:spAutoFit/>
            </a:bodyPr>
            <a:lstStyle/>
            <a:p>
              <a:r>
                <a:rPr kumimoji="1" lang="zh-CN" altLang="en-US" sz="1400" b="1" dirty="0">
                  <a:solidFill>
                    <a:schemeClr val="bg1"/>
                  </a:solidFill>
                  <a:latin typeface="微软雅黑" panose="020B0503020204020204" pitchFamily="34" charset="-122"/>
                  <a:ea typeface="微软雅黑" panose="020B0503020204020204" pitchFamily="34" charset="-122"/>
                </a:rPr>
                <a:t>接受</a:t>
              </a:r>
              <a:endParaRPr kumimoji="1" lang="zh-CN" altLang="en-US" sz="1400" b="1" dirty="0">
                <a:solidFill>
                  <a:schemeClr val="bg1"/>
                </a:solidFill>
                <a:latin typeface="微软雅黑" panose="020B0503020204020204" pitchFamily="34" charset="-122"/>
                <a:ea typeface="微软雅黑" panose="020B0503020204020204" pitchFamily="34" charset="-122"/>
              </a:endParaRPr>
            </a:p>
          </p:txBody>
        </p:sp>
        <p:sp>
          <p:nvSpPr>
            <p:cNvPr id="105" name="Text Box 47"/>
            <p:cNvSpPr txBox="1">
              <a:spLocks noChangeArrowheads="1"/>
            </p:cNvSpPr>
            <p:nvPr/>
          </p:nvSpPr>
          <p:spPr bwMode="auto">
            <a:xfrm>
              <a:off x="1817612" y="3764815"/>
              <a:ext cx="542500" cy="309717"/>
            </a:xfrm>
            <a:prstGeom prst="rect">
              <a:avLst/>
            </a:prstGeom>
            <a:solidFill>
              <a:srgbClr val="0000FF"/>
            </a:solidFill>
            <a:ln w="12700">
              <a:solidFill>
                <a:schemeClr val="tx2"/>
              </a:solidFill>
              <a:miter lim="800000"/>
            </a:ln>
            <a:effectLst/>
          </p:spPr>
          <p:txBody>
            <a:bodyPr wrap="none">
              <a:spAutoFit/>
            </a:bodyPr>
            <a:lstStyle/>
            <a:p>
              <a:r>
                <a:rPr kumimoji="1" lang="zh-CN" altLang="en-US" sz="1400" b="1" dirty="0">
                  <a:solidFill>
                    <a:schemeClr val="bg1"/>
                  </a:solidFill>
                  <a:latin typeface="微软雅黑" panose="020B0503020204020204" pitchFamily="34" charset="-122"/>
                  <a:ea typeface="微软雅黑" panose="020B0503020204020204" pitchFamily="34" charset="-122"/>
                </a:rPr>
                <a:t>接受</a:t>
              </a:r>
              <a:endParaRPr kumimoji="1" lang="zh-CN" altLang="en-US" sz="1400" b="1" dirty="0">
                <a:solidFill>
                  <a:schemeClr val="bg1"/>
                </a:solidFill>
                <a:latin typeface="微软雅黑" panose="020B0503020204020204" pitchFamily="34" charset="-122"/>
                <a:ea typeface="微软雅黑" panose="020B0503020204020204" pitchFamily="34" charset="-122"/>
              </a:endParaRPr>
            </a:p>
          </p:txBody>
        </p:sp>
      </p:grpSp>
      <p:pic>
        <p:nvPicPr>
          <p:cNvPr id="106" name="Picture 239" descr="jisuanji"/>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885297" y="3053220"/>
            <a:ext cx="407130" cy="40713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spd="slow" p14:dur="2000" advTm="2000"/>
    </mc:Choice>
    <mc:Fallback>
      <p:transition spd="slow" advTm="2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1"/>
                                        </p:tgtEl>
                                        <p:attrNameLst>
                                          <p:attrName>style.visibility</p:attrName>
                                        </p:attrNameLst>
                                      </p:cBhvr>
                                      <p:to>
                                        <p:strVal val="visible"/>
                                      </p:to>
                                    </p:set>
                                  </p:childTnLst>
                                </p:cTn>
                              </p:par>
                            </p:childTnLst>
                          </p:cTn>
                        </p:par>
                        <p:par>
                          <p:cTn id="7" fill="hold">
                            <p:stCondLst>
                              <p:cond delay="0"/>
                            </p:stCondLst>
                            <p:childTnLst>
                              <p:par>
                                <p:cTn id="8" presetID="35" presetClass="emph" presetSubtype="0" repeatCount="3000" fill="hold" grpId="1" nodeType="afterEffect">
                                  <p:stCondLst>
                                    <p:cond delay="500"/>
                                  </p:stCondLst>
                                  <p:childTnLst>
                                    <p:anim calcmode="discrete" valueType="str">
                                      <p:cBhvr>
                                        <p:cTn id="9" dur="500" fill="hold"/>
                                        <p:tgtEl>
                                          <p:spTgt spid="81"/>
                                        </p:tgtEl>
                                        <p:attrNameLst>
                                          <p:attrName>style.visibility</p:attrName>
                                        </p:attrNameLst>
                                      </p:cBhvr>
                                      <p:tavLst>
                                        <p:tav tm="0">
                                          <p:val>
                                            <p:strVal val="hidden"/>
                                          </p:val>
                                        </p:tav>
                                        <p:tav tm="50000">
                                          <p:val>
                                            <p:strVal val="visible"/>
                                          </p:val>
                                        </p:tav>
                                      </p:tavLst>
                                    </p:anim>
                                  </p:childTnLst>
                                </p:cTn>
                              </p:par>
                            </p:childTnLst>
                          </p:cTn>
                        </p:par>
                        <p:par>
                          <p:cTn id="10" fill="hold">
                            <p:stCondLst>
                              <p:cond delay="1000"/>
                            </p:stCondLst>
                            <p:childTnLst>
                              <p:par>
                                <p:cTn id="11" presetID="22" presetClass="entr" presetSubtype="2" fill="hold" grpId="0" nodeType="afterEffect">
                                  <p:stCondLst>
                                    <p:cond delay="500"/>
                                  </p:stCondLst>
                                  <p:childTnLst>
                                    <p:set>
                                      <p:cBhvr>
                                        <p:cTn id="12" dur="1" fill="hold">
                                          <p:stCondLst>
                                            <p:cond delay="0"/>
                                          </p:stCondLst>
                                        </p:cTn>
                                        <p:tgtEl>
                                          <p:spTgt spid="99"/>
                                        </p:tgtEl>
                                        <p:attrNameLst>
                                          <p:attrName>style.visibility</p:attrName>
                                        </p:attrNameLst>
                                      </p:cBhvr>
                                      <p:to>
                                        <p:strVal val="visible"/>
                                      </p:to>
                                    </p:set>
                                    <p:animEffect transition="in" filter="wipe(right)">
                                      <p:cBhvr>
                                        <p:cTn id="13" dur="2500"/>
                                        <p:tgtEl>
                                          <p:spTgt spid="99"/>
                                        </p:tgtEl>
                                      </p:cBhvr>
                                    </p:animEffect>
                                  </p:childTnLst>
                                </p:cTn>
                              </p:par>
                              <p:par>
                                <p:cTn id="14" presetID="22" presetClass="entr" presetSubtype="2" fill="hold" grpId="0" nodeType="withEffect">
                                  <p:stCondLst>
                                    <p:cond delay="500"/>
                                  </p:stCondLst>
                                  <p:childTnLst>
                                    <p:set>
                                      <p:cBhvr>
                                        <p:cTn id="15" dur="1" fill="hold">
                                          <p:stCondLst>
                                            <p:cond delay="0"/>
                                          </p:stCondLst>
                                        </p:cTn>
                                        <p:tgtEl>
                                          <p:spTgt spid="98"/>
                                        </p:tgtEl>
                                        <p:attrNameLst>
                                          <p:attrName>style.visibility</p:attrName>
                                        </p:attrNameLst>
                                      </p:cBhvr>
                                      <p:to>
                                        <p:strVal val="visible"/>
                                      </p:to>
                                    </p:set>
                                    <p:animEffect transition="in" filter="wipe(right)">
                                      <p:cBhvr>
                                        <p:cTn id="16" dur="2500"/>
                                        <p:tgtEl>
                                          <p:spTgt spid="98"/>
                                        </p:tgtEl>
                                      </p:cBhvr>
                                    </p:animEffect>
                                  </p:childTnLst>
                                </p:cTn>
                              </p:par>
                              <p:par>
                                <p:cTn id="17" presetID="22" presetClass="entr" presetSubtype="8" fill="hold" grpId="0" nodeType="withEffect">
                                  <p:stCondLst>
                                    <p:cond delay="500"/>
                                  </p:stCondLst>
                                  <p:childTnLst>
                                    <p:set>
                                      <p:cBhvr>
                                        <p:cTn id="18" dur="1" fill="hold">
                                          <p:stCondLst>
                                            <p:cond delay="0"/>
                                          </p:stCondLst>
                                        </p:cTn>
                                        <p:tgtEl>
                                          <p:spTgt spid="95"/>
                                        </p:tgtEl>
                                        <p:attrNameLst>
                                          <p:attrName>style.visibility</p:attrName>
                                        </p:attrNameLst>
                                      </p:cBhvr>
                                      <p:to>
                                        <p:strVal val="visible"/>
                                      </p:to>
                                    </p:set>
                                    <p:animEffect transition="in" filter="wipe(left)">
                                      <p:cBhvr>
                                        <p:cTn id="19" dur="2500"/>
                                        <p:tgtEl>
                                          <p:spTgt spid="95"/>
                                        </p:tgtEl>
                                      </p:cBhvr>
                                    </p:animEffect>
                                  </p:childTnLst>
                                </p:cTn>
                              </p:par>
                              <p:par>
                                <p:cTn id="20" presetID="22" presetClass="entr" presetSubtype="8" fill="hold" grpId="0" nodeType="withEffect">
                                  <p:stCondLst>
                                    <p:cond delay="500"/>
                                  </p:stCondLst>
                                  <p:childTnLst>
                                    <p:set>
                                      <p:cBhvr>
                                        <p:cTn id="21" dur="1" fill="hold">
                                          <p:stCondLst>
                                            <p:cond delay="0"/>
                                          </p:stCondLst>
                                        </p:cTn>
                                        <p:tgtEl>
                                          <p:spTgt spid="96"/>
                                        </p:tgtEl>
                                        <p:attrNameLst>
                                          <p:attrName>style.visibility</p:attrName>
                                        </p:attrNameLst>
                                      </p:cBhvr>
                                      <p:to>
                                        <p:strVal val="visible"/>
                                      </p:to>
                                    </p:set>
                                    <p:animEffect transition="in" filter="wipe(left)">
                                      <p:cBhvr>
                                        <p:cTn id="22" dur="2750"/>
                                        <p:tgtEl>
                                          <p:spTgt spid="96"/>
                                        </p:tgtEl>
                                      </p:cBhvr>
                                    </p:animEffect>
                                  </p:childTnLst>
                                </p:cTn>
                              </p:par>
                              <p:par>
                                <p:cTn id="23" presetID="22" presetClass="entr" presetSubtype="8" fill="hold" grpId="0" nodeType="withEffect">
                                  <p:stCondLst>
                                    <p:cond delay="500"/>
                                  </p:stCondLst>
                                  <p:childTnLst>
                                    <p:set>
                                      <p:cBhvr>
                                        <p:cTn id="24" dur="1" fill="hold">
                                          <p:stCondLst>
                                            <p:cond delay="0"/>
                                          </p:stCondLst>
                                        </p:cTn>
                                        <p:tgtEl>
                                          <p:spTgt spid="97"/>
                                        </p:tgtEl>
                                        <p:attrNameLst>
                                          <p:attrName>style.visibility</p:attrName>
                                        </p:attrNameLst>
                                      </p:cBhvr>
                                      <p:to>
                                        <p:strVal val="visible"/>
                                      </p:to>
                                    </p:set>
                                    <p:animEffect transition="in" filter="wipe(left)">
                                      <p:cBhvr>
                                        <p:cTn id="25" dur="2500"/>
                                        <p:tgtEl>
                                          <p:spTgt spid="97"/>
                                        </p:tgtEl>
                                      </p:cBhvr>
                                    </p:animEffect>
                                  </p:childTnLst>
                                </p:cTn>
                              </p:par>
                              <p:par>
                                <p:cTn id="26" presetID="22" presetClass="entr" presetSubtype="8" fill="hold" grpId="0" nodeType="withEffect">
                                  <p:stCondLst>
                                    <p:cond delay="500"/>
                                  </p:stCondLst>
                                  <p:childTnLst>
                                    <p:set>
                                      <p:cBhvr>
                                        <p:cTn id="27" dur="1" fill="hold">
                                          <p:stCondLst>
                                            <p:cond delay="0"/>
                                          </p:stCondLst>
                                        </p:cTn>
                                        <p:tgtEl>
                                          <p:spTgt spid="89"/>
                                        </p:tgtEl>
                                        <p:attrNameLst>
                                          <p:attrName>style.visibility</p:attrName>
                                        </p:attrNameLst>
                                      </p:cBhvr>
                                      <p:to>
                                        <p:strVal val="visible"/>
                                      </p:to>
                                    </p:set>
                                    <p:animEffect transition="in" filter="wipe(left)">
                                      <p:cBhvr>
                                        <p:cTn id="28" dur="2500"/>
                                        <p:tgtEl>
                                          <p:spTgt spid="89"/>
                                        </p:tgtEl>
                                      </p:cBhvr>
                                    </p:animEffect>
                                  </p:childTnLst>
                                </p:cTn>
                              </p:par>
                            </p:childTnLst>
                          </p:cTn>
                        </p:par>
                        <p:par>
                          <p:cTn id="29" fill="hold">
                            <p:stCondLst>
                              <p:cond delay="4000"/>
                            </p:stCondLst>
                            <p:childTnLst>
                              <p:par>
                                <p:cTn id="30" presetID="1" presetClass="entr" presetSubtype="0" fill="hold" nodeType="afterEffect">
                                  <p:stCondLst>
                                    <p:cond delay="1000"/>
                                  </p:stCondLst>
                                  <p:childTnLst>
                                    <p:set>
                                      <p:cBhvr>
                                        <p:cTn id="31" dur="1" fill="hold">
                                          <p:stCondLst>
                                            <p:cond delay="0"/>
                                          </p:stCondLst>
                                        </p:cTn>
                                        <p:tgtEl>
                                          <p:spTgt spid="101"/>
                                        </p:tgtEl>
                                        <p:attrNameLst>
                                          <p:attrName>style.visibility</p:attrName>
                                        </p:attrNameLst>
                                      </p:cBhvr>
                                      <p:to>
                                        <p:strVal val="visible"/>
                                      </p:to>
                                    </p:set>
                                  </p:childTnLst>
                                </p:cTn>
                              </p:par>
                            </p:childTnLst>
                          </p:cTn>
                        </p:par>
                        <p:par>
                          <p:cTn id="32" fill="hold">
                            <p:stCondLst>
                              <p:cond delay="5000"/>
                            </p:stCondLst>
                            <p:childTnLst>
                              <p:par>
                                <p:cTn id="33" presetID="35" presetClass="emph" presetSubtype="0" repeatCount="indefinite" fill="hold" nodeType="afterEffect">
                                  <p:stCondLst>
                                    <p:cond delay="0"/>
                                  </p:stCondLst>
                                  <p:endCondLst>
                                    <p:cond evt="onNext" delay="0">
                                      <p:tgtEl>
                                        <p:sldTgt/>
                                      </p:tgtEl>
                                    </p:cond>
                                  </p:endCondLst>
                                  <p:childTnLst>
                                    <p:anim calcmode="discrete" valueType="str">
                                      <p:cBhvr>
                                        <p:cTn id="34" dur="500" fill="hold"/>
                                        <p:tgtEl>
                                          <p:spTgt spid="101"/>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animBg="1"/>
      <p:bldP spid="81" grpId="1" animBg="1"/>
      <p:bldP spid="89" grpId="0" animBg="1"/>
      <p:bldP spid="95" grpId="0" animBg="1"/>
      <p:bldP spid="96" grpId="0" animBg="1"/>
      <p:bldP spid="97" grpId="0" animBg="1"/>
      <p:bldP spid="98" grpId="0" animBg="1"/>
      <p:bldP spid="99"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圆角矩形 7"/>
          <p:cNvSpPr/>
          <p:nvPr/>
        </p:nvSpPr>
        <p:spPr>
          <a:xfrm>
            <a:off x="502921" y="2194168"/>
            <a:ext cx="8129015" cy="2531945"/>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AutoShape 5"/>
          <p:cNvSpPr>
            <a:spLocks noChangeArrowheads="1"/>
          </p:cNvSpPr>
          <p:nvPr/>
        </p:nvSpPr>
        <p:spPr bwMode="auto">
          <a:xfrm>
            <a:off x="502921" y="627295"/>
            <a:ext cx="8129015" cy="388721"/>
          </a:xfrm>
          <a:prstGeom prst="roundRect">
            <a:avLst>
              <a:gd name="adj" fmla="val 16667"/>
            </a:avLst>
          </a:prstGeom>
          <a:solidFill>
            <a:srgbClr val="0089FA"/>
          </a:solidFill>
          <a:ln>
            <a:noFill/>
          </a:ln>
          <a:effectLst/>
        </p:spPr>
        <p:txBody>
          <a:bodyPr wrap="none" anchor="ctr"/>
          <a:lstStyle/>
          <a:p>
            <a:endParaRPr lang="zh-CN" altLang="en-US"/>
          </a:p>
        </p:txBody>
      </p:sp>
      <p:sp>
        <p:nvSpPr>
          <p:cNvPr id="12" name="Rectangle 6"/>
          <p:cNvSpPr>
            <a:spLocks noChangeArrowheads="1"/>
          </p:cNvSpPr>
          <p:nvPr/>
        </p:nvSpPr>
        <p:spPr bwMode="auto">
          <a:xfrm>
            <a:off x="2840852" y="585024"/>
            <a:ext cx="344517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anose="020B0503020204020204" pitchFamily="34" charset="-122"/>
                <a:ea typeface="微软雅黑" panose="020B0503020204020204" pitchFamily="34" charset="-122"/>
              </a:rPr>
              <a:t>3.3.2   CSMA/CD </a:t>
            </a:r>
            <a:r>
              <a:rPr lang="zh-CN" altLang="en-US" sz="2400" b="1" dirty="0" smtClean="0">
                <a:solidFill>
                  <a:schemeClr val="bg1"/>
                </a:solidFill>
                <a:latin typeface="微软雅黑" panose="020B0503020204020204" pitchFamily="34" charset="-122"/>
                <a:ea typeface="微软雅黑" panose="020B0503020204020204" pitchFamily="34" charset="-122"/>
              </a:rPr>
              <a:t>协议</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13" name="Rectangle 8"/>
          <p:cNvSpPr>
            <a:spLocks noChangeArrowheads="1"/>
          </p:cNvSpPr>
          <p:nvPr/>
        </p:nvSpPr>
        <p:spPr bwMode="auto">
          <a:xfrm>
            <a:off x="502921" y="1021848"/>
            <a:ext cx="8129015" cy="1129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68605" indent="-268605">
              <a:lnSpc>
                <a:spcPts val="2700"/>
              </a:lnSpc>
              <a:buClr>
                <a:srgbClr val="0070C0"/>
              </a:buClr>
              <a:buFont typeface="Wingdings" panose="05000000000000000000" pitchFamily="2" charset="2"/>
              <a:buChar char="l"/>
            </a:pPr>
            <a:r>
              <a:rPr lang="zh-CN" altLang="en-US" b="1" dirty="0" smtClean="0">
                <a:latin typeface="微软雅黑" panose="020B0503020204020204" pitchFamily="34" charset="-122"/>
                <a:ea typeface="微软雅黑" panose="020B0503020204020204" pitchFamily="34" charset="-122"/>
              </a:rPr>
              <a:t>为了实现</a:t>
            </a:r>
            <a:r>
              <a:rPr lang="zh-CN" altLang="en-US" b="1" dirty="0" smtClean="0">
                <a:solidFill>
                  <a:srgbClr val="C00000"/>
                </a:solidFill>
                <a:latin typeface="微软雅黑" panose="020B0503020204020204" pitchFamily="34" charset="-122"/>
                <a:ea typeface="微软雅黑" panose="020B0503020204020204" pitchFamily="34" charset="-122"/>
              </a:rPr>
              <a:t>一对一</a:t>
            </a:r>
            <a:r>
              <a:rPr lang="zh-CN" altLang="en-US" b="1" dirty="0" smtClean="0">
                <a:latin typeface="微软雅黑" panose="020B0503020204020204" pitchFamily="34" charset="-122"/>
                <a:ea typeface="微软雅黑" panose="020B0503020204020204" pitchFamily="34" charset="-122"/>
              </a:rPr>
              <a:t>通信</a:t>
            </a:r>
            <a:r>
              <a:rPr lang="zh-CN" altLang="en-US" b="1" dirty="0">
                <a:latin typeface="微软雅黑" panose="020B0503020204020204" pitchFamily="34" charset="-122"/>
                <a:ea typeface="微软雅黑" panose="020B0503020204020204" pitchFamily="34" charset="-122"/>
              </a:rPr>
              <a:t>，将接收站的硬件</a:t>
            </a:r>
            <a:r>
              <a:rPr lang="zh-CN" altLang="en-US" b="1" dirty="0" smtClean="0">
                <a:latin typeface="微软雅黑" panose="020B0503020204020204" pitchFamily="34" charset="-122"/>
                <a:ea typeface="微软雅黑" panose="020B0503020204020204" pitchFamily="34" charset="-122"/>
              </a:rPr>
              <a:t>地址写入</a:t>
            </a:r>
            <a:r>
              <a:rPr lang="zh-CN" altLang="en-US" b="1" dirty="0">
                <a:latin typeface="微软雅黑" panose="020B0503020204020204" pitchFamily="34" charset="-122"/>
                <a:ea typeface="微软雅黑" panose="020B0503020204020204" pitchFamily="34" charset="-122"/>
              </a:rPr>
              <a:t>帧首部中的</a:t>
            </a:r>
            <a:r>
              <a:rPr lang="zh-CN" altLang="en-US" b="1" dirty="0">
                <a:solidFill>
                  <a:srgbClr val="C00000"/>
                </a:solidFill>
                <a:latin typeface="微软雅黑" panose="020B0503020204020204" pitchFamily="34" charset="-122"/>
                <a:ea typeface="微软雅黑" panose="020B0503020204020204" pitchFamily="34" charset="-122"/>
              </a:rPr>
              <a:t>目的地址</a:t>
            </a:r>
            <a:r>
              <a:rPr lang="zh-CN" altLang="en-US" b="1" dirty="0">
                <a:latin typeface="微软雅黑" panose="020B0503020204020204" pitchFamily="34" charset="-122"/>
                <a:ea typeface="微软雅黑" panose="020B0503020204020204" pitchFamily="34" charset="-122"/>
              </a:rPr>
              <a:t>字段中。仅当数据帧中的目的地址与</a:t>
            </a:r>
            <a:r>
              <a:rPr lang="zh-CN" altLang="en-US" b="1" dirty="0" smtClean="0">
                <a:solidFill>
                  <a:srgbClr val="C00000"/>
                </a:solidFill>
                <a:latin typeface="微软雅黑" panose="020B0503020204020204" pitchFamily="34" charset="-122"/>
                <a:ea typeface="微软雅黑" panose="020B0503020204020204" pitchFamily="34" charset="-122"/>
              </a:rPr>
              <a:t>适配器硬件</a:t>
            </a:r>
            <a:r>
              <a:rPr lang="zh-CN" altLang="en-US" b="1" dirty="0">
                <a:solidFill>
                  <a:srgbClr val="C00000"/>
                </a:solidFill>
                <a:latin typeface="微软雅黑" panose="020B0503020204020204" pitchFamily="34" charset="-122"/>
                <a:ea typeface="微软雅黑" panose="020B0503020204020204" pitchFamily="34" charset="-122"/>
              </a:rPr>
              <a:t>地址</a:t>
            </a:r>
            <a:r>
              <a:rPr lang="zh-CN" altLang="en-US" b="1" dirty="0">
                <a:latin typeface="微软雅黑" panose="020B0503020204020204" pitchFamily="34" charset="-122"/>
                <a:ea typeface="微软雅黑" panose="020B0503020204020204" pitchFamily="34" charset="-122"/>
              </a:rPr>
              <a:t>一致时</a:t>
            </a:r>
            <a:r>
              <a:rPr lang="zh-CN" altLang="en-US" b="1" dirty="0" smtClean="0">
                <a:latin typeface="微软雅黑" panose="020B0503020204020204" pitchFamily="34" charset="-122"/>
                <a:ea typeface="微软雅黑" panose="020B0503020204020204" pitchFamily="34" charset="-122"/>
              </a:rPr>
              <a:t>，才能</a:t>
            </a:r>
            <a:r>
              <a:rPr lang="zh-CN" altLang="en-US" b="1" dirty="0">
                <a:latin typeface="微软雅黑" panose="020B0503020204020204" pitchFamily="34" charset="-122"/>
                <a:ea typeface="微软雅黑" panose="020B0503020204020204" pitchFamily="34" charset="-122"/>
              </a:rPr>
              <a:t>接收这个</a:t>
            </a:r>
            <a:r>
              <a:rPr lang="zh-CN" altLang="en-US" b="1" dirty="0" smtClean="0">
                <a:latin typeface="微软雅黑" panose="020B0503020204020204" pitchFamily="34" charset="-122"/>
                <a:ea typeface="微软雅黑" panose="020B0503020204020204" pitchFamily="34" charset="-122"/>
              </a:rPr>
              <a:t>数据帧。适配器对不是发送给自己的数据帧就丢弃。</a:t>
            </a:r>
            <a:endParaRPr lang="zh-CN" altLang="en-US" b="1" dirty="0">
              <a:latin typeface="微软雅黑" panose="020B0503020204020204" pitchFamily="34" charset="-122"/>
              <a:ea typeface="微软雅黑" panose="020B0503020204020204" pitchFamily="34" charset="-122"/>
            </a:endParaRPr>
          </a:p>
        </p:txBody>
      </p:sp>
      <p:grpSp>
        <p:nvGrpSpPr>
          <p:cNvPr id="3" name="组合 2"/>
          <p:cNvGrpSpPr/>
          <p:nvPr/>
        </p:nvGrpSpPr>
        <p:grpSpPr>
          <a:xfrm>
            <a:off x="1078865" y="2264410"/>
            <a:ext cx="6817995" cy="2244090"/>
            <a:chOff x="1699" y="3066"/>
            <a:chExt cx="10737" cy="3534"/>
          </a:xfrm>
        </p:grpSpPr>
        <p:sp>
          <p:nvSpPr>
            <p:cNvPr id="9" name="Line 7"/>
            <p:cNvSpPr>
              <a:spLocks noChangeShapeType="1"/>
            </p:cNvSpPr>
            <p:nvPr/>
          </p:nvSpPr>
          <p:spPr bwMode="auto">
            <a:xfrm flipV="1">
              <a:off x="1982" y="3673"/>
              <a:ext cx="10323" cy="0"/>
            </a:xfrm>
            <a:prstGeom prst="line">
              <a:avLst/>
            </a:prstGeom>
            <a:noFill/>
            <a:ln w="285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0" name="Rectangle 9"/>
            <p:cNvSpPr>
              <a:spLocks noChangeArrowheads="1"/>
            </p:cNvSpPr>
            <p:nvPr/>
          </p:nvSpPr>
          <p:spPr bwMode="auto">
            <a:xfrm>
              <a:off x="12076" y="3492"/>
              <a:ext cx="360" cy="354"/>
            </a:xfrm>
            <a:prstGeom prst="rect">
              <a:avLst/>
            </a:prstGeom>
            <a:solidFill>
              <a:srgbClr val="0000FF"/>
            </a:solidFill>
            <a:ln w="12700">
              <a:solidFill>
                <a:srgbClr val="0000FF"/>
              </a:solidFill>
              <a:miter lim="800000"/>
            </a:ln>
            <a:effec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4" name="Line 5"/>
            <p:cNvSpPr>
              <a:spLocks noChangeShapeType="1"/>
            </p:cNvSpPr>
            <p:nvPr/>
          </p:nvSpPr>
          <p:spPr bwMode="auto">
            <a:xfrm rot="16200000" flipV="1">
              <a:off x="6541" y="4328"/>
              <a:ext cx="1290" cy="10"/>
            </a:xfrm>
            <a:prstGeom prst="line">
              <a:avLst/>
            </a:prstGeom>
            <a:noFill/>
            <a:ln w="285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5" name="Rectangle 9"/>
            <p:cNvSpPr>
              <a:spLocks noChangeArrowheads="1"/>
            </p:cNvSpPr>
            <p:nvPr/>
          </p:nvSpPr>
          <p:spPr bwMode="auto">
            <a:xfrm>
              <a:off x="1699" y="3492"/>
              <a:ext cx="360" cy="354"/>
            </a:xfrm>
            <a:prstGeom prst="rect">
              <a:avLst/>
            </a:prstGeom>
            <a:solidFill>
              <a:srgbClr val="0000FF"/>
            </a:solidFill>
            <a:ln w="12700">
              <a:solidFill>
                <a:srgbClr val="0000FF"/>
              </a:solidFill>
              <a:miter lim="800000"/>
            </a:ln>
            <a:effec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6" name="Line 10"/>
            <p:cNvSpPr>
              <a:spLocks noChangeShapeType="1"/>
            </p:cNvSpPr>
            <p:nvPr/>
          </p:nvSpPr>
          <p:spPr bwMode="auto">
            <a:xfrm>
              <a:off x="11610" y="3375"/>
              <a:ext cx="652" cy="292"/>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7" name="Freeform 14"/>
            <p:cNvSpPr/>
            <p:nvPr/>
          </p:nvSpPr>
          <p:spPr bwMode="auto">
            <a:xfrm>
              <a:off x="5230" y="3689"/>
              <a:ext cx="4" cy="1252"/>
            </a:xfrm>
            <a:custGeom>
              <a:avLst/>
              <a:gdLst>
                <a:gd name="T0" fmla="*/ 0 w 2"/>
                <a:gd name="T1" fmla="*/ 521 h 521"/>
                <a:gd name="T2" fmla="*/ 2 w 2"/>
                <a:gd name="T3" fmla="*/ 0 h 521"/>
              </a:gdLst>
              <a:ahLst/>
              <a:cxnLst>
                <a:cxn ang="0">
                  <a:pos x="T0" y="T1"/>
                </a:cxn>
                <a:cxn ang="0">
                  <a:pos x="T2" y="T3"/>
                </a:cxn>
              </a:cxnLst>
              <a:rect l="0" t="0" r="r" b="b"/>
              <a:pathLst>
                <a:path w="2" h="521">
                  <a:moveTo>
                    <a:pt x="0" y="521"/>
                  </a:moveTo>
                  <a:lnTo>
                    <a:pt x="2" y="0"/>
                  </a:lnTo>
                </a:path>
              </a:pathLst>
            </a:custGeom>
            <a:solidFill>
              <a:srgbClr val="333399"/>
            </a:solidFill>
            <a:ln w="28575" cmpd="sng">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8" name="Line 17"/>
            <p:cNvSpPr>
              <a:spLocks noChangeShapeType="1"/>
            </p:cNvSpPr>
            <p:nvPr/>
          </p:nvSpPr>
          <p:spPr bwMode="auto">
            <a:xfrm rot="16200000" flipV="1">
              <a:off x="8486" y="4328"/>
              <a:ext cx="1290" cy="10"/>
            </a:xfrm>
            <a:prstGeom prst="line">
              <a:avLst/>
            </a:prstGeom>
            <a:noFill/>
            <a:ln w="285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9" name="Freeform 19"/>
            <p:cNvSpPr/>
            <p:nvPr/>
          </p:nvSpPr>
          <p:spPr bwMode="auto">
            <a:xfrm>
              <a:off x="11068" y="3689"/>
              <a:ext cx="4" cy="1271"/>
            </a:xfrm>
            <a:custGeom>
              <a:avLst/>
              <a:gdLst>
                <a:gd name="T0" fmla="*/ 0 w 2"/>
                <a:gd name="T1" fmla="*/ 529 h 529"/>
                <a:gd name="T2" fmla="*/ 2 w 2"/>
                <a:gd name="T3" fmla="*/ 0 h 529"/>
              </a:gdLst>
              <a:ahLst/>
              <a:cxnLst>
                <a:cxn ang="0">
                  <a:pos x="T0" y="T1"/>
                </a:cxn>
                <a:cxn ang="0">
                  <a:pos x="T2" y="T3"/>
                </a:cxn>
              </a:cxnLst>
              <a:rect l="0" t="0" r="r" b="b"/>
              <a:pathLst>
                <a:path w="2" h="529">
                  <a:moveTo>
                    <a:pt x="0" y="529"/>
                  </a:moveTo>
                  <a:lnTo>
                    <a:pt x="2" y="0"/>
                  </a:lnTo>
                </a:path>
              </a:pathLst>
            </a:custGeom>
            <a:solidFill>
              <a:srgbClr val="333399"/>
            </a:solidFill>
            <a:ln w="28575" cmpd="sng">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20" name="Text Box 21"/>
            <p:cNvSpPr txBox="1">
              <a:spLocks noChangeArrowheads="1"/>
            </p:cNvSpPr>
            <p:nvPr/>
          </p:nvSpPr>
          <p:spPr bwMode="auto">
            <a:xfrm>
              <a:off x="4527" y="5776"/>
              <a:ext cx="1422" cy="824"/>
            </a:xfrm>
            <a:prstGeom prst="rect">
              <a:avLst/>
            </a:prstGeom>
            <a:solidFill>
              <a:schemeClr val="bg1"/>
            </a:solidFill>
            <a:ln>
              <a:noFill/>
            </a:ln>
            <a:effectLst/>
          </p:spPr>
          <p:txBody>
            <a:bodyPr wrap="none">
              <a:spAutoFit/>
            </a:bodyPr>
            <a:lstStyle/>
            <a:p>
              <a:pPr algn="ctr"/>
              <a:r>
                <a:rPr kumimoji="1" lang="en-US" altLang="zh-CN" sz="1400" b="1" dirty="0" smtClean="0">
                  <a:solidFill>
                    <a:srgbClr val="CC00CC"/>
                  </a:solidFill>
                  <a:latin typeface="微软雅黑" panose="020B0503020204020204" pitchFamily="34" charset="-122"/>
                  <a:ea typeface="微软雅黑" panose="020B0503020204020204" pitchFamily="34" charset="-122"/>
                </a:rPr>
                <a:t>B </a:t>
              </a:r>
              <a:r>
                <a:rPr kumimoji="1" lang="zh-CN" altLang="en-US" sz="1400" b="1" dirty="0" smtClean="0">
                  <a:solidFill>
                    <a:srgbClr val="CC00CC"/>
                  </a:solidFill>
                  <a:latin typeface="微软雅黑" panose="020B0503020204020204" pitchFamily="34" charset="-122"/>
                  <a:ea typeface="微软雅黑" panose="020B0503020204020204" pitchFamily="34" charset="-122"/>
                </a:rPr>
                <a:t>向 </a:t>
              </a:r>
              <a:r>
                <a:rPr kumimoji="1" lang="en-US" altLang="zh-CN" sz="1400" b="1" dirty="0">
                  <a:solidFill>
                    <a:srgbClr val="CC00CC"/>
                  </a:solidFill>
                  <a:latin typeface="微软雅黑" panose="020B0503020204020204" pitchFamily="34" charset="-122"/>
                  <a:ea typeface="微软雅黑" panose="020B0503020204020204" pitchFamily="34" charset="-122"/>
                </a:rPr>
                <a:t>D</a:t>
              </a:r>
              <a:endParaRPr kumimoji="1" lang="en-US" altLang="zh-CN" sz="1400" b="1" dirty="0">
                <a:solidFill>
                  <a:srgbClr val="CC00CC"/>
                </a:solidFill>
                <a:latin typeface="微软雅黑" panose="020B0503020204020204" pitchFamily="34" charset="-122"/>
                <a:ea typeface="微软雅黑" panose="020B0503020204020204" pitchFamily="34" charset="-122"/>
              </a:endParaRPr>
            </a:p>
            <a:p>
              <a:pPr algn="ctr"/>
              <a:r>
                <a:rPr kumimoji="1" lang="zh-CN" altLang="en-US" sz="1400" b="1" dirty="0">
                  <a:solidFill>
                    <a:srgbClr val="CC00CC"/>
                  </a:solidFill>
                  <a:latin typeface="微软雅黑" panose="020B0503020204020204" pitchFamily="34" charset="-122"/>
                  <a:ea typeface="微软雅黑" panose="020B0503020204020204" pitchFamily="34" charset="-122"/>
                </a:rPr>
                <a:t>发送数据</a:t>
              </a:r>
              <a:endParaRPr kumimoji="1" lang="zh-CN" altLang="en-US" sz="1400" b="1" dirty="0">
                <a:solidFill>
                  <a:srgbClr val="CC00CC"/>
                </a:solidFill>
                <a:latin typeface="微软雅黑" panose="020B0503020204020204" pitchFamily="34" charset="-122"/>
                <a:ea typeface="微软雅黑" panose="020B0503020204020204" pitchFamily="34" charset="-122"/>
              </a:endParaRPr>
            </a:p>
          </p:txBody>
        </p:sp>
        <p:sp>
          <p:nvSpPr>
            <p:cNvPr id="21" name="Text Box 22"/>
            <p:cNvSpPr txBox="1">
              <a:spLocks noChangeArrowheads="1"/>
            </p:cNvSpPr>
            <p:nvPr/>
          </p:nvSpPr>
          <p:spPr bwMode="auto">
            <a:xfrm>
              <a:off x="6582" y="5394"/>
              <a:ext cx="813" cy="4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400" b="1">
                  <a:solidFill>
                    <a:srgbClr val="000099"/>
                  </a:solidFill>
                  <a:latin typeface="微软雅黑" panose="020B0503020204020204" pitchFamily="34" charset="-122"/>
                  <a:ea typeface="微软雅黑" panose="020B0503020204020204" pitchFamily="34" charset="-122"/>
                </a:rPr>
                <a:t>    C</a:t>
              </a:r>
              <a:endParaRPr kumimoji="1" lang="en-US" altLang="zh-CN" sz="1400" b="1">
                <a:solidFill>
                  <a:srgbClr val="000099"/>
                </a:solidFill>
                <a:latin typeface="微软雅黑" panose="020B0503020204020204" pitchFamily="34" charset="-122"/>
                <a:ea typeface="微软雅黑" panose="020B0503020204020204" pitchFamily="34" charset="-122"/>
              </a:endParaRPr>
            </a:p>
          </p:txBody>
        </p:sp>
        <p:sp>
          <p:nvSpPr>
            <p:cNvPr id="22" name="Text Box 23"/>
            <p:cNvSpPr txBox="1">
              <a:spLocks noChangeArrowheads="1"/>
            </p:cNvSpPr>
            <p:nvPr/>
          </p:nvSpPr>
          <p:spPr bwMode="auto">
            <a:xfrm>
              <a:off x="8618" y="5376"/>
              <a:ext cx="765" cy="4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400" b="1" dirty="0">
                  <a:solidFill>
                    <a:srgbClr val="000099"/>
                  </a:solidFill>
                  <a:latin typeface="微软雅黑" panose="020B0503020204020204" pitchFamily="34" charset="-122"/>
                  <a:ea typeface="微软雅黑" panose="020B0503020204020204" pitchFamily="34" charset="-122"/>
                </a:rPr>
                <a:t>   D</a:t>
              </a:r>
              <a:endParaRPr kumimoji="1" lang="en-US" altLang="zh-CN" sz="1400" b="1" dirty="0">
                <a:solidFill>
                  <a:srgbClr val="000099"/>
                </a:solidFill>
                <a:latin typeface="微软雅黑" panose="020B0503020204020204" pitchFamily="34" charset="-122"/>
                <a:ea typeface="微软雅黑" panose="020B0503020204020204" pitchFamily="34" charset="-122"/>
              </a:endParaRPr>
            </a:p>
          </p:txBody>
        </p:sp>
        <p:sp>
          <p:nvSpPr>
            <p:cNvPr id="23" name="Text Box 24"/>
            <p:cNvSpPr txBox="1">
              <a:spLocks noChangeArrowheads="1"/>
            </p:cNvSpPr>
            <p:nvPr/>
          </p:nvSpPr>
          <p:spPr bwMode="auto">
            <a:xfrm>
              <a:off x="2701" y="5376"/>
              <a:ext cx="836" cy="4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400" b="1" dirty="0">
                  <a:solidFill>
                    <a:srgbClr val="000099"/>
                  </a:solidFill>
                  <a:latin typeface="微软雅黑" panose="020B0503020204020204" pitchFamily="34" charset="-122"/>
                  <a:ea typeface="微软雅黑" panose="020B0503020204020204" pitchFamily="34" charset="-122"/>
                </a:rPr>
                <a:t>    A</a:t>
              </a:r>
              <a:endParaRPr kumimoji="1" lang="en-US" altLang="zh-CN" sz="1400" b="1" dirty="0">
                <a:solidFill>
                  <a:srgbClr val="000099"/>
                </a:solidFill>
                <a:latin typeface="微软雅黑" panose="020B0503020204020204" pitchFamily="34" charset="-122"/>
                <a:ea typeface="微软雅黑" panose="020B0503020204020204" pitchFamily="34" charset="-122"/>
              </a:endParaRPr>
            </a:p>
          </p:txBody>
        </p:sp>
        <p:sp>
          <p:nvSpPr>
            <p:cNvPr id="24" name="Text Box 25"/>
            <p:cNvSpPr txBox="1">
              <a:spLocks noChangeArrowheads="1"/>
            </p:cNvSpPr>
            <p:nvPr/>
          </p:nvSpPr>
          <p:spPr bwMode="auto">
            <a:xfrm>
              <a:off x="10439" y="5373"/>
              <a:ext cx="786" cy="4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400" b="1">
                  <a:solidFill>
                    <a:srgbClr val="000099"/>
                  </a:solidFill>
                  <a:latin typeface="微软雅黑" panose="020B0503020204020204" pitchFamily="34" charset="-122"/>
                  <a:ea typeface="微软雅黑" panose="020B0503020204020204" pitchFamily="34" charset="-122"/>
                </a:rPr>
                <a:t>    E</a:t>
              </a:r>
              <a:endParaRPr kumimoji="1" lang="en-US" altLang="zh-CN" sz="1400" b="1">
                <a:solidFill>
                  <a:srgbClr val="000099"/>
                </a:solidFill>
                <a:latin typeface="微软雅黑" panose="020B0503020204020204" pitchFamily="34" charset="-122"/>
                <a:ea typeface="微软雅黑" panose="020B0503020204020204" pitchFamily="34" charset="-122"/>
              </a:endParaRPr>
            </a:p>
          </p:txBody>
        </p:sp>
        <p:sp>
          <p:nvSpPr>
            <p:cNvPr id="25" name="Line 26"/>
            <p:cNvSpPr>
              <a:spLocks noChangeShapeType="1"/>
            </p:cNvSpPr>
            <p:nvPr/>
          </p:nvSpPr>
          <p:spPr bwMode="auto">
            <a:xfrm flipH="1">
              <a:off x="1904" y="3287"/>
              <a:ext cx="719" cy="343"/>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26" name="Text Box 27"/>
            <p:cNvSpPr txBox="1">
              <a:spLocks noChangeArrowheads="1"/>
            </p:cNvSpPr>
            <p:nvPr/>
          </p:nvSpPr>
          <p:spPr bwMode="auto">
            <a:xfrm>
              <a:off x="2581" y="3066"/>
              <a:ext cx="5380" cy="4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400" b="1" dirty="0">
                  <a:solidFill>
                    <a:srgbClr val="0000FF"/>
                  </a:solidFill>
                  <a:latin typeface="微软雅黑" panose="020B0503020204020204" pitchFamily="34" charset="-122"/>
                  <a:ea typeface="微软雅黑" panose="020B0503020204020204" pitchFamily="34" charset="-122"/>
                </a:rPr>
                <a:t>匹配电阻（用来吸收总线上传播的信号）</a:t>
              </a:r>
              <a:endParaRPr kumimoji="1" lang="zh-CN" altLang="en-US" sz="1400" b="1" dirty="0">
                <a:solidFill>
                  <a:srgbClr val="0000FF"/>
                </a:solidFill>
                <a:latin typeface="微软雅黑" panose="020B0503020204020204" pitchFamily="34" charset="-122"/>
                <a:ea typeface="微软雅黑" panose="020B0503020204020204" pitchFamily="34" charset="-122"/>
              </a:endParaRPr>
            </a:p>
          </p:txBody>
        </p:sp>
        <p:sp>
          <p:nvSpPr>
            <p:cNvPr id="27" name="Text Box 28"/>
            <p:cNvSpPr txBox="1">
              <a:spLocks noChangeArrowheads="1"/>
            </p:cNvSpPr>
            <p:nvPr/>
          </p:nvSpPr>
          <p:spPr bwMode="auto">
            <a:xfrm>
              <a:off x="10313" y="3066"/>
              <a:ext cx="1422" cy="4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400" b="1" dirty="0">
                  <a:solidFill>
                    <a:srgbClr val="0000FF"/>
                  </a:solidFill>
                  <a:latin typeface="微软雅黑" panose="020B0503020204020204" pitchFamily="34" charset="-122"/>
                  <a:ea typeface="微软雅黑" panose="020B0503020204020204" pitchFamily="34" charset="-122"/>
                </a:rPr>
                <a:t>匹配电阻</a:t>
              </a:r>
              <a:endParaRPr kumimoji="1" lang="zh-CN" altLang="en-US" sz="1400" b="1" dirty="0">
                <a:solidFill>
                  <a:srgbClr val="0000FF"/>
                </a:solidFill>
                <a:latin typeface="微软雅黑" panose="020B0503020204020204" pitchFamily="34" charset="-122"/>
                <a:ea typeface="微软雅黑" panose="020B0503020204020204" pitchFamily="34" charset="-122"/>
              </a:endParaRPr>
            </a:p>
          </p:txBody>
        </p:sp>
        <p:sp>
          <p:nvSpPr>
            <p:cNvPr id="28" name="Freeform 32"/>
            <p:cNvSpPr/>
            <p:nvPr/>
          </p:nvSpPr>
          <p:spPr bwMode="auto">
            <a:xfrm>
              <a:off x="5243" y="3770"/>
              <a:ext cx="6742" cy="1031"/>
            </a:xfrm>
            <a:custGeom>
              <a:avLst/>
              <a:gdLst>
                <a:gd name="T0" fmla="*/ 31 w 3249"/>
                <a:gd name="T1" fmla="*/ 533 h 533"/>
                <a:gd name="T2" fmla="*/ 215 w 3249"/>
                <a:gd name="T3" fmla="*/ 85 h 533"/>
                <a:gd name="T4" fmla="*/ 1318 w 3249"/>
                <a:gd name="T5" fmla="*/ 24 h 533"/>
                <a:gd name="T6" fmla="*/ 2527 w 3249"/>
                <a:gd name="T7" fmla="*/ 29 h 533"/>
                <a:gd name="T8" fmla="*/ 3249 w 3249"/>
                <a:gd name="T9" fmla="*/ 47 h 533"/>
              </a:gdLst>
              <a:ahLst/>
              <a:cxnLst>
                <a:cxn ang="0">
                  <a:pos x="T0" y="T1"/>
                </a:cxn>
                <a:cxn ang="0">
                  <a:pos x="T2" y="T3"/>
                </a:cxn>
                <a:cxn ang="0">
                  <a:pos x="T4" y="T5"/>
                </a:cxn>
                <a:cxn ang="0">
                  <a:pos x="T6" y="T7"/>
                </a:cxn>
                <a:cxn ang="0">
                  <a:pos x="T8" y="T9"/>
                </a:cxn>
              </a:cxnLst>
              <a:rect l="0" t="0" r="r" b="b"/>
              <a:pathLst>
                <a:path w="3249" h="533">
                  <a:moveTo>
                    <a:pt x="31" y="533"/>
                  </a:moveTo>
                  <a:cubicBezTo>
                    <a:pt x="61" y="458"/>
                    <a:pt x="0" y="170"/>
                    <a:pt x="215" y="85"/>
                  </a:cubicBezTo>
                  <a:cubicBezTo>
                    <a:pt x="429" y="0"/>
                    <a:pt x="933" y="33"/>
                    <a:pt x="1318" y="24"/>
                  </a:cubicBezTo>
                  <a:cubicBezTo>
                    <a:pt x="1703" y="15"/>
                    <a:pt x="2205" y="25"/>
                    <a:pt x="2527" y="29"/>
                  </a:cubicBezTo>
                  <a:cubicBezTo>
                    <a:pt x="2849" y="33"/>
                    <a:pt x="3099" y="43"/>
                    <a:pt x="3249" y="47"/>
                  </a:cubicBezTo>
                </a:path>
              </a:pathLst>
            </a:custGeom>
            <a:noFill/>
            <a:ln w="38100" cmpd="sng">
              <a:solidFill>
                <a:srgbClr val="CC00CC"/>
              </a:solidFill>
              <a:round/>
              <a:headEnd type="none" w="med" len="me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29" name="Text Box 48"/>
            <p:cNvSpPr txBox="1">
              <a:spLocks noChangeArrowheads="1"/>
            </p:cNvSpPr>
            <p:nvPr/>
          </p:nvSpPr>
          <p:spPr bwMode="auto">
            <a:xfrm>
              <a:off x="4993" y="5376"/>
              <a:ext cx="485" cy="4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400" b="1">
                  <a:solidFill>
                    <a:srgbClr val="000099"/>
                  </a:solidFill>
                  <a:latin typeface="微软雅黑" panose="020B0503020204020204" pitchFamily="34" charset="-122"/>
                  <a:ea typeface="微软雅黑" panose="020B0503020204020204" pitchFamily="34" charset="-122"/>
                </a:rPr>
                <a:t>B</a:t>
              </a:r>
              <a:endParaRPr kumimoji="1" lang="en-US" altLang="zh-CN" sz="1400" b="1">
                <a:solidFill>
                  <a:srgbClr val="000099"/>
                </a:solidFill>
                <a:latin typeface="微软雅黑" panose="020B0503020204020204" pitchFamily="34" charset="-122"/>
                <a:ea typeface="微软雅黑" panose="020B0503020204020204" pitchFamily="34" charset="-122"/>
              </a:endParaRPr>
            </a:p>
          </p:txBody>
        </p:sp>
        <p:pic>
          <p:nvPicPr>
            <p:cNvPr id="30" name="Picture 239" descr="jisuanji"/>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6874" y="4808"/>
              <a:ext cx="641" cy="641"/>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39" descr="jisuanji"/>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8845" y="4808"/>
              <a:ext cx="641" cy="641"/>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39" descr="jisuanji"/>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0773" y="4808"/>
              <a:ext cx="641" cy="641"/>
            </a:xfrm>
            <a:prstGeom prst="rect">
              <a:avLst/>
            </a:prstGeom>
            <a:noFill/>
            <a:extLst>
              <a:ext uri="{909E8E84-426E-40DD-AFC4-6F175D3DCCD1}">
                <a14:hiddenFill xmlns:a14="http://schemas.microsoft.com/office/drawing/2010/main">
                  <a:solidFill>
                    <a:srgbClr val="FFFFFF"/>
                  </a:solidFill>
                </a14:hiddenFill>
              </a:ext>
            </a:extLst>
          </p:spPr>
        </p:pic>
        <p:sp>
          <p:nvSpPr>
            <p:cNvPr id="48" name="Line 12"/>
            <p:cNvSpPr>
              <a:spLocks noChangeShapeType="1"/>
            </p:cNvSpPr>
            <p:nvPr/>
          </p:nvSpPr>
          <p:spPr bwMode="auto">
            <a:xfrm rot="16200000" flipV="1">
              <a:off x="2650" y="4328"/>
              <a:ext cx="1290" cy="10"/>
            </a:xfrm>
            <a:prstGeom prst="line">
              <a:avLst/>
            </a:prstGeom>
            <a:noFill/>
            <a:ln w="285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49" name="Freeform 29"/>
            <p:cNvSpPr/>
            <p:nvPr/>
          </p:nvSpPr>
          <p:spPr bwMode="auto">
            <a:xfrm>
              <a:off x="5187" y="3795"/>
              <a:ext cx="2069" cy="1117"/>
            </a:xfrm>
            <a:custGeom>
              <a:avLst/>
              <a:gdLst>
                <a:gd name="T0" fmla="*/ 27 w 997"/>
                <a:gd name="T1" fmla="*/ 577 h 577"/>
                <a:gd name="T2" fmla="*/ 139 w 997"/>
                <a:gd name="T3" fmla="*/ 80 h 577"/>
                <a:gd name="T4" fmla="*/ 861 w 997"/>
                <a:gd name="T5" fmla="*/ 98 h 577"/>
                <a:gd name="T6" fmla="*/ 953 w 997"/>
                <a:gd name="T7" fmla="*/ 573 h 577"/>
              </a:gdLst>
              <a:ahLst/>
              <a:cxnLst>
                <a:cxn ang="0">
                  <a:pos x="T0" y="T1"/>
                </a:cxn>
                <a:cxn ang="0">
                  <a:pos x="T2" y="T3"/>
                </a:cxn>
                <a:cxn ang="0">
                  <a:pos x="T4" y="T5"/>
                </a:cxn>
                <a:cxn ang="0">
                  <a:pos x="T6" y="T7"/>
                </a:cxn>
              </a:cxnLst>
              <a:rect l="0" t="0" r="r" b="b"/>
              <a:pathLst>
                <a:path w="997" h="577">
                  <a:moveTo>
                    <a:pt x="27" y="577"/>
                  </a:moveTo>
                  <a:cubicBezTo>
                    <a:pt x="46" y="494"/>
                    <a:pt x="0" y="160"/>
                    <a:pt x="139" y="80"/>
                  </a:cubicBezTo>
                  <a:cubicBezTo>
                    <a:pt x="278" y="0"/>
                    <a:pt x="725" y="16"/>
                    <a:pt x="861" y="98"/>
                  </a:cubicBezTo>
                  <a:cubicBezTo>
                    <a:pt x="997" y="180"/>
                    <a:pt x="934" y="474"/>
                    <a:pt x="953" y="573"/>
                  </a:cubicBezTo>
                </a:path>
              </a:pathLst>
            </a:custGeom>
            <a:noFill/>
            <a:ln w="38100" cmpd="sng">
              <a:solidFill>
                <a:srgbClr val="CC00CC"/>
              </a:solidFill>
              <a:round/>
              <a:headEnd type="none" w="med" len="me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50" name="Freeform 30"/>
            <p:cNvSpPr/>
            <p:nvPr/>
          </p:nvSpPr>
          <p:spPr bwMode="auto">
            <a:xfrm>
              <a:off x="5243" y="3811"/>
              <a:ext cx="4030" cy="1217"/>
            </a:xfrm>
            <a:custGeom>
              <a:avLst/>
              <a:gdLst>
                <a:gd name="T0" fmla="*/ 26 w 1895"/>
                <a:gd name="T1" fmla="*/ 556 h 629"/>
                <a:gd name="T2" fmla="*/ 147 w 1895"/>
                <a:gd name="T3" fmla="*/ 108 h 629"/>
                <a:gd name="T4" fmla="*/ 906 w 1895"/>
                <a:gd name="T5" fmla="*/ 35 h 629"/>
                <a:gd name="T6" fmla="*/ 1738 w 1895"/>
                <a:gd name="T7" fmla="*/ 99 h 629"/>
                <a:gd name="T8" fmla="*/ 1848 w 1895"/>
                <a:gd name="T9" fmla="*/ 629 h 629"/>
              </a:gdLst>
              <a:ahLst/>
              <a:cxnLst>
                <a:cxn ang="0">
                  <a:pos x="T0" y="T1"/>
                </a:cxn>
                <a:cxn ang="0">
                  <a:pos x="T2" y="T3"/>
                </a:cxn>
                <a:cxn ang="0">
                  <a:pos x="T4" y="T5"/>
                </a:cxn>
                <a:cxn ang="0">
                  <a:pos x="T6" y="T7"/>
                </a:cxn>
                <a:cxn ang="0">
                  <a:pos x="T8" y="T9"/>
                </a:cxn>
              </a:cxnLst>
              <a:rect l="0" t="0" r="r" b="b"/>
              <a:pathLst>
                <a:path w="1895" h="629">
                  <a:moveTo>
                    <a:pt x="26" y="556"/>
                  </a:moveTo>
                  <a:cubicBezTo>
                    <a:pt x="46" y="481"/>
                    <a:pt x="0" y="195"/>
                    <a:pt x="147" y="108"/>
                  </a:cubicBezTo>
                  <a:cubicBezTo>
                    <a:pt x="294" y="21"/>
                    <a:pt x="641" y="36"/>
                    <a:pt x="906" y="35"/>
                  </a:cubicBezTo>
                  <a:cubicBezTo>
                    <a:pt x="1171" y="34"/>
                    <a:pt x="1581" y="0"/>
                    <a:pt x="1738" y="99"/>
                  </a:cubicBezTo>
                  <a:cubicBezTo>
                    <a:pt x="1895" y="198"/>
                    <a:pt x="1825" y="519"/>
                    <a:pt x="1848" y="629"/>
                  </a:cubicBezTo>
                </a:path>
              </a:pathLst>
            </a:custGeom>
            <a:noFill/>
            <a:ln w="38100" cmpd="sng">
              <a:solidFill>
                <a:srgbClr val="CC00CC"/>
              </a:solidFill>
              <a:round/>
              <a:headEnd type="none" w="med" len="me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51" name="Freeform 31"/>
            <p:cNvSpPr/>
            <p:nvPr/>
          </p:nvSpPr>
          <p:spPr bwMode="auto">
            <a:xfrm>
              <a:off x="5243" y="3815"/>
              <a:ext cx="5794" cy="1173"/>
            </a:xfrm>
            <a:custGeom>
              <a:avLst/>
              <a:gdLst>
                <a:gd name="T0" fmla="*/ 29 w 2601"/>
                <a:gd name="T1" fmla="*/ 533 h 606"/>
                <a:gd name="T2" fmla="*/ 200 w 2601"/>
                <a:gd name="T3" fmla="*/ 85 h 606"/>
                <a:gd name="T4" fmla="*/ 1228 w 2601"/>
                <a:gd name="T5" fmla="*/ 24 h 606"/>
                <a:gd name="T6" fmla="*/ 2362 w 2601"/>
                <a:gd name="T7" fmla="*/ 106 h 606"/>
                <a:gd name="T8" fmla="*/ 2601 w 2601"/>
                <a:gd name="T9" fmla="*/ 606 h 606"/>
              </a:gdLst>
              <a:ahLst/>
              <a:cxnLst>
                <a:cxn ang="0">
                  <a:pos x="T0" y="T1"/>
                </a:cxn>
                <a:cxn ang="0">
                  <a:pos x="T2" y="T3"/>
                </a:cxn>
                <a:cxn ang="0">
                  <a:pos x="T4" y="T5"/>
                </a:cxn>
                <a:cxn ang="0">
                  <a:pos x="T6" y="T7"/>
                </a:cxn>
                <a:cxn ang="0">
                  <a:pos x="T8" y="T9"/>
                </a:cxn>
              </a:cxnLst>
              <a:rect l="0" t="0" r="r" b="b"/>
              <a:pathLst>
                <a:path w="2601" h="606">
                  <a:moveTo>
                    <a:pt x="29" y="533"/>
                  </a:moveTo>
                  <a:cubicBezTo>
                    <a:pt x="57" y="458"/>
                    <a:pt x="0" y="170"/>
                    <a:pt x="200" y="85"/>
                  </a:cubicBezTo>
                  <a:cubicBezTo>
                    <a:pt x="400" y="0"/>
                    <a:pt x="868" y="21"/>
                    <a:pt x="1228" y="24"/>
                  </a:cubicBezTo>
                  <a:cubicBezTo>
                    <a:pt x="1588" y="27"/>
                    <a:pt x="2133" y="9"/>
                    <a:pt x="2362" y="106"/>
                  </a:cubicBezTo>
                  <a:cubicBezTo>
                    <a:pt x="2591" y="203"/>
                    <a:pt x="2551" y="502"/>
                    <a:pt x="2601" y="606"/>
                  </a:cubicBezTo>
                </a:path>
              </a:pathLst>
            </a:custGeom>
            <a:noFill/>
            <a:ln w="38100" cmpd="sng">
              <a:solidFill>
                <a:srgbClr val="CC00CC"/>
              </a:solidFill>
              <a:round/>
              <a:headEnd type="none" w="med" len="me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52" name="Text Box 49"/>
            <p:cNvSpPr txBox="1">
              <a:spLocks noChangeArrowheads="1"/>
            </p:cNvSpPr>
            <p:nvPr/>
          </p:nvSpPr>
          <p:spPr bwMode="auto">
            <a:xfrm>
              <a:off x="6895" y="4008"/>
              <a:ext cx="1982" cy="824"/>
            </a:xfrm>
            <a:prstGeom prst="rect">
              <a:avLst/>
            </a:prstGeom>
            <a:solidFill>
              <a:srgbClr val="0000CC"/>
            </a:solidFill>
            <a:ln w="12700">
              <a:solidFill>
                <a:schemeClr val="tx1"/>
              </a:solidFill>
              <a:miter lim="800000"/>
            </a:ln>
            <a:effectLst/>
          </p:spPr>
          <p:txBody>
            <a:bodyPr wrap="none">
              <a:spAutoFit/>
            </a:bodyPr>
            <a:lstStyle/>
            <a:p>
              <a:pPr algn="ctr"/>
              <a:r>
                <a:rPr lang="zh-CN" altLang="en-US" sz="1400" b="1" dirty="0">
                  <a:solidFill>
                    <a:schemeClr val="bg1"/>
                  </a:solidFill>
                  <a:latin typeface="微软雅黑" panose="020B0503020204020204" pitchFamily="34" charset="-122"/>
                  <a:ea typeface="微软雅黑" panose="020B0503020204020204" pitchFamily="34" charset="-122"/>
                </a:rPr>
                <a:t>只有 </a:t>
              </a:r>
              <a:r>
                <a:rPr lang="en-US" altLang="zh-CN" sz="1400" b="1" dirty="0">
                  <a:solidFill>
                    <a:schemeClr val="bg1"/>
                  </a:solidFill>
                  <a:latin typeface="微软雅黑" panose="020B0503020204020204" pitchFamily="34" charset="-122"/>
                  <a:ea typeface="微软雅黑" panose="020B0503020204020204" pitchFamily="34" charset="-122"/>
                </a:rPr>
                <a:t>D </a:t>
              </a:r>
              <a:r>
                <a:rPr lang="zh-CN" altLang="en-US" sz="1400" b="1" dirty="0">
                  <a:solidFill>
                    <a:schemeClr val="bg1"/>
                  </a:solidFill>
                  <a:latin typeface="微软雅黑" panose="020B0503020204020204" pitchFamily="34" charset="-122"/>
                  <a:ea typeface="微软雅黑" panose="020B0503020204020204" pitchFamily="34" charset="-122"/>
                </a:rPr>
                <a:t>接受</a:t>
              </a:r>
              <a:endParaRPr lang="zh-CN" altLang="en-US" sz="1400" b="1" dirty="0">
                <a:solidFill>
                  <a:schemeClr val="bg1"/>
                </a:solidFill>
                <a:latin typeface="微软雅黑" panose="020B0503020204020204" pitchFamily="34" charset="-122"/>
                <a:ea typeface="微软雅黑" panose="020B0503020204020204" pitchFamily="34" charset="-122"/>
              </a:endParaRPr>
            </a:p>
            <a:p>
              <a:pPr algn="ctr"/>
              <a:r>
                <a:rPr lang="en-US" altLang="zh-CN" sz="1400" b="1" dirty="0">
                  <a:solidFill>
                    <a:schemeClr val="bg1"/>
                  </a:solidFill>
                  <a:latin typeface="微软雅黑" panose="020B0503020204020204" pitchFamily="34" charset="-122"/>
                  <a:ea typeface="微软雅黑" panose="020B0503020204020204" pitchFamily="34" charset="-122"/>
                </a:rPr>
                <a:t>B </a:t>
              </a:r>
              <a:r>
                <a:rPr lang="zh-CN" altLang="en-US" sz="1400" b="1" dirty="0">
                  <a:solidFill>
                    <a:schemeClr val="bg1"/>
                  </a:solidFill>
                  <a:latin typeface="微软雅黑" panose="020B0503020204020204" pitchFamily="34" charset="-122"/>
                  <a:ea typeface="微软雅黑" panose="020B0503020204020204" pitchFamily="34" charset="-122"/>
                </a:rPr>
                <a:t>发送的数据</a:t>
              </a:r>
              <a:endParaRPr lang="zh-CN" altLang="en-US" sz="1400" b="1" dirty="0">
                <a:solidFill>
                  <a:schemeClr val="bg1"/>
                </a:solidFill>
                <a:latin typeface="微软雅黑" panose="020B0503020204020204" pitchFamily="34" charset="-122"/>
                <a:ea typeface="微软雅黑" panose="020B0503020204020204" pitchFamily="34" charset="-122"/>
              </a:endParaRPr>
            </a:p>
          </p:txBody>
        </p:sp>
        <p:sp>
          <p:nvSpPr>
            <p:cNvPr id="53" name="Freeform 33"/>
            <p:cNvSpPr/>
            <p:nvPr/>
          </p:nvSpPr>
          <p:spPr bwMode="auto">
            <a:xfrm>
              <a:off x="2160" y="3770"/>
              <a:ext cx="3201" cy="1031"/>
            </a:xfrm>
            <a:custGeom>
              <a:avLst/>
              <a:gdLst>
                <a:gd name="T0" fmla="*/ 1628 w 1644"/>
                <a:gd name="T1" fmla="*/ 533 h 533"/>
                <a:gd name="T2" fmla="*/ 1536 w 1644"/>
                <a:gd name="T3" fmla="*/ 85 h 533"/>
                <a:gd name="T4" fmla="*/ 982 w 1644"/>
                <a:gd name="T5" fmla="*/ 24 h 533"/>
                <a:gd name="T6" fmla="*/ 374 w 1644"/>
                <a:gd name="T7" fmla="*/ 29 h 533"/>
                <a:gd name="T8" fmla="*/ 0 w 1644"/>
                <a:gd name="T9" fmla="*/ 19 h 533"/>
              </a:gdLst>
              <a:ahLst/>
              <a:cxnLst>
                <a:cxn ang="0">
                  <a:pos x="T0" y="T1"/>
                </a:cxn>
                <a:cxn ang="0">
                  <a:pos x="T2" y="T3"/>
                </a:cxn>
                <a:cxn ang="0">
                  <a:pos x="T4" y="T5"/>
                </a:cxn>
                <a:cxn ang="0">
                  <a:pos x="T6" y="T7"/>
                </a:cxn>
                <a:cxn ang="0">
                  <a:pos x="T8" y="T9"/>
                </a:cxn>
              </a:cxnLst>
              <a:rect l="0" t="0" r="r" b="b"/>
              <a:pathLst>
                <a:path w="1644" h="533">
                  <a:moveTo>
                    <a:pt x="1628" y="533"/>
                  </a:moveTo>
                  <a:cubicBezTo>
                    <a:pt x="1613" y="458"/>
                    <a:pt x="1644" y="170"/>
                    <a:pt x="1536" y="85"/>
                  </a:cubicBezTo>
                  <a:cubicBezTo>
                    <a:pt x="1428" y="0"/>
                    <a:pt x="1175" y="33"/>
                    <a:pt x="982" y="24"/>
                  </a:cubicBezTo>
                  <a:cubicBezTo>
                    <a:pt x="788" y="15"/>
                    <a:pt x="538" y="30"/>
                    <a:pt x="374" y="29"/>
                  </a:cubicBezTo>
                  <a:cubicBezTo>
                    <a:pt x="210" y="28"/>
                    <a:pt x="78" y="21"/>
                    <a:pt x="0" y="19"/>
                  </a:cubicBezTo>
                </a:path>
              </a:pathLst>
            </a:custGeom>
            <a:noFill/>
            <a:ln w="38100" cmpd="sng">
              <a:solidFill>
                <a:srgbClr val="CC00CC"/>
              </a:solidFill>
              <a:round/>
              <a:headEnd type="none" w="med" len="me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54" name="Freeform 34"/>
            <p:cNvSpPr/>
            <p:nvPr/>
          </p:nvSpPr>
          <p:spPr bwMode="auto">
            <a:xfrm flipH="1">
              <a:off x="3174" y="3770"/>
              <a:ext cx="2069" cy="1117"/>
            </a:xfrm>
            <a:custGeom>
              <a:avLst/>
              <a:gdLst>
                <a:gd name="T0" fmla="*/ 27 w 997"/>
                <a:gd name="T1" fmla="*/ 577 h 577"/>
                <a:gd name="T2" fmla="*/ 139 w 997"/>
                <a:gd name="T3" fmla="*/ 80 h 577"/>
                <a:gd name="T4" fmla="*/ 861 w 997"/>
                <a:gd name="T5" fmla="*/ 98 h 577"/>
                <a:gd name="T6" fmla="*/ 953 w 997"/>
                <a:gd name="T7" fmla="*/ 573 h 577"/>
              </a:gdLst>
              <a:ahLst/>
              <a:cxnLst>
                <a:cxn ang="0">
                  <a:pos x="T0" y="T1"/>
                </a:cxn>
                <a:cxn ang="0">
                  <a:pos x="T2" y="T3"/>
                </a:cxn>
                <a:cxn ang="0">
                  <a:pos x="T4" y="T5"/>
                </a:cxn>
                <a:cxn ang="0">
                  <a:pos x="T6" y="T7"/>
                </a:cxn>
              </a:cxnLst>
              <a:rect l="0" t="0" r="r" b="b"/>
              <a:pathLst>
                <a:path w="997" h="577">
                  <a:moveTo>
                    <a:pt x="27" y="577"/>
                  </a:moveTo>
                  <a:cubicBezTo>
                    <a:pt x="46" y="494"/>
                    <a:pt x="0" y="160"/>
                    <a:pt x="139" y="80"/>
                  </a:cubicBezTo>
                  <a:cubicBezTo>
                    <a:pt x="278" y="0"/>
                    <a:pt x="725" y="16"/>
                    <a:pt x="861" y="98"/>
                  </a:cubicBezTo>
                  <a:cubicBezTo>
                    <a:pt x="997" y="180"/>
                    <a:pt x="934" y="474"/>
                    <a:pt x="953" y="573"/>
                  </a:cubicBezTo>
                </a:path>
              </a:pathLst>
            </a:custGeom>
            <a:noFill/>
            <a:ln w="38100" cmpd="sng">
              <a:solidFill>
                <a:srgbClr val="CC00CC"/>
              </a:solidFill>
              <a:round/>
              <a:headEnd type="none" w="med" len="me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pic>
          <p:nvPicPr>
            <p:cNvPr id="55" name="Picture 239" descr="jisuanji"/>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4932" y="4808"/>
              <a:ext cx="641" cy="641"/>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239" descr="jisuanji"/>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2969" y="4808"/>
              <a:ext cx="641" cy="641"/>
            </a:xfrm>
            <a:prstGeom prst="rect">
              <a:avLst/>
            </a:prstGeom>
            <a:noFill/>
            <a:extLst>
              <a:ext uri="{909E8E84-426E-40DD-AFC4-6F175D3DCCD1}">
                <a14:hiddenFill xmlns:a14="http://schemas.microsoft.com/office/drawing/2010/main">
                  <a:solidFill>
                    <a:srgbClr val="FFFFFF"/>
                  </a:solidFill>
                </a14:hiddenFill>
              </a:ext>
            </a:extLst>
          </p:spPr>
        </p:pic>
        <p:grpSp>
          <p:nvGrpSpPr>
            <p:cNvPr id="2" name="组合 1"/>
            <p:cNvGrpSpPr/>
            <p:nvPr/>
          </p:nvGrpSpPr>
          <p:grpSpPr>
            <a:xfrm>
              <a:off x="2701" y="4877"/>
              <a:ext cx="8939" cy="1488"/>
              <a:chOff x="1715396" y="3113750"/>
              <a:chExt cx="5676467" cy="944924"/>
            </a:xfrm>
          </p:grpSpPr>
          <p:grpSp>
            <p:nvGrpSpPr>
              <p:cNvPr id="33" name="组合 32"/>
              <p:cNvGrpSpPr/>
              <p:nvPr/>
            </p:nvGrpSpPr>
            <p:grpSpPr>
              <a:xfrm>
                <a:off x="1715396" y="3113750"/>
                <a:ext cx="5676467" cy="944924"/>
                <a:chOff x="1715396" y="3160942"/>
                <a:chExt cx="5676467" cy="944924"/>
              </a:xfrm>
            </p:grpSpPr>
            <p:sp>
              <p:nvSpPr>
                <p:cNvPr id="34" name="Text Box 47"/>
                <p:cNvSpPr txBox="1">
                  <a:spLocks noChangeArrowheads="1"/>
                </p:cNvSpPr>
                <p:nvPr/>
              </p:nvSpPr>
              <p:spPr bwMode="auto">
                <a:xfrm>
                  <a:off x="5520120" y="3796149"/>
                  <a:ext cx="542500" cy="309717"/>
                </a:xfrm>
                <a:prstGeom prst="rect">
                  <a:avLst/>
                </a:prstGeom>
                <a:solidFill>
                  <a:srgbClr val="0000FF"/>
                </a:solidFill>
                <a:ln w="12700">
                  <a:solidFill>
                    <a:schemeClr val="tx2"/>
                  </a:solidFill>
                  <a:miter lim="800000"/>
                </a:ln>
                <a:effectLst/>
              </p:spPr>
              <p:txBody>
                <a:bodyPr wrap="none">
                  <a:spAutoFit/>
                </a:bodyPr>
                <a:lstStyle/>
                <a:p>
                  <a:r>
                    <a:rPr kumimoji="1" lang="zh-CN" altLang="en-US" sz="1400" b="1">
                      <a:solidFill>
                        <a:schemeClr val="bg1"/>
                      </a:solidFill>
                      <a:latin typeface="微软雅黑" panose="020B0503020204020204" pitchFamily="34" charset="-122"/>
                      <a:ea typeface="微软雅黑" panose="020B0503020204020204" pitchFamily="34" charset="-122"/>
                    </a:rPr>
                    <a:t>接受</a:t>
                  </a:r>
                  <a:endParaRPr kumimoji="1" lang="zh-CN" altLang="en-US" sz="1400" b="1">
                    <a:solidFill>
                      <a:schemeClr val="bg1"/>
                    </a:solidFill>
                    <a:latin typeface="微软雅黑" panose="020B0503020204020204" pitchFamily="34" charset="-122"/>
                    <a:ea typeface="微软雅黑" panose="020B0503020204020204" pitchFamily="34" charset="-122"/>
                  </a:endParaRPr>
                </a:p>
              </p:txBody>
            </p:sp>
            <p:grpSp>
              <p:nvGrpSpPr>
                <p:cNvPr id="35" name="组合 34"/>
                <p:cNvGrpSpPr/>
                <p:nvPr/>
              </p:nvGrpSpPr>
              <p:grpSpPr>
                <a:xfrm>
                  <a:off x="1715396" y="3160942"/>
                  <a:ext cx="5676467" cy="944924"/>
                  <a:chOff x="1715396" y="3160942"/>
                  <a:chExt cx="5676467" cy="944924"/>
                </a:xfrm>
              </p:grpSpPr>
              <p:sp>
                <p:nvSpPr>
                  <p:cNvPr id="36" name="AutoShape 38"/>
                  <p:cNvSpPr>
                    <a:spLocks noChangeArrowheads="1"/>
                  </p:cNvSpPr>
                  <p:nvPr/>
                </p:nvSpPr>
                <p:spPr bwMode="auto">
                  <a:xfrm>
                    <a:off x="6655680" y="3782632"/>
                    <a:ext cx="736183" cy="323234"/>
                  </a:xfrm>
                  <a:prstGeom prst="roundRect">
                    <a:avLst>
                      <a:gd name="adj" fmla="val 16667"/>
                    </a:avLst>
                  </a:prstGeom>
                  <a:solidFill>
                    <a:srgbClr val="00B050"/>
                  </a:solidFill>
                  <a:ln w="12700">
                    <a:solidFill>
                      <a:schemeClr val="tx1"/>
                    </a:solidFill>
                    <a:round/>
                  </a:ln>
                  <a:effectLst/>
                </p:spPr>
                <p:txBody>
                  <a:bodyPr wrap="none" anchor="ctr"/>
                  <a:lstStyle/>
                  <a:p>
                    <a:pPr algn="ctr"/>
                    <a:r>
                      <a:rPr lang="zh-CN" altLang="en-US" sz="1400" b="1">
                        <a:solidFill>
                          <a:schemeClr val="bg1"/>
                        </a:solidFill>
                        <a:latin typeface="微软雅黑" panose="020B0503020204020204" pitchFamily="34" charset="-122"/>
                        <a:ea typeface="微软雅黑" panose="020B0503020204020204" pitchFamily="34" charset="-122"/>
                      </a:rPr>
                      <a:t>不接受</a:t>
                    </a:r>
                    <a:endParaRPr lang="zh-CN" altLang="en-US" sz="1400" b="1">
                      <a:solidFill>
                        <a:schemeClr val="bg1"/>
                      </a:solidFill>
                      <a:latin typeface="微软雅黑" panose="020B0503020204020204" pitchFamily="34" charset="-122"/>
                      <a:ea typeface="微软雅黑" panose="020B0503020204020204" pitchFamily="34" charset="-122"/>
                    </a:endParaRPr>
                  </a:p>
                </p:txBody>
              </p:sp>
              <p:sp>
                <p:nvSpPr>
                  <p:cNvPr id="37" name="AutoShape 42"/>
                  <p:cNvSpPr>
                    <a:spLocks noChangeArrowheads="1"/>
                  </p:cNvSpPr>
                  <p:nvPr/>
                </p:nvSpPr>
                <p:spPr bwMode="auto">
                  <a:xfrm>
                    <a:off x="4191528" y="3782632"/>
                    <a:ext cx="736184" cy="323234"/>
                  </a:xfrm>
                  <a:prstGeom prst="roundRect">
                    <a:avLst>
                      <a:gd name="adj" fmla="val 16667"/>
                    </a:avLst>
                  </a:prstGeom>
                  <a:solidFill>
                    <a:srgbClr val="00B050"/>
                  </a:solidFill>
                  <a:ln w="12700">
                    <a:solidFill>
                      <a:schemeClr val="tx1"/>
                    </a:solidFill>
                    <a:round/>
                  </a:ln>
                  <a:effectLst/>
                </p:spPr>
                <p:txBody>
                  <a:bodyPr wrap="none" anchor="ctr"/>
                  <a:lstStyle/>
                  <a:p>
                    <a:pPr algn="ctr"/>
                    <a:r>
                      <a:rPr lang="zh-CN" altLang="en-US" sz="1400" b="1" dirty="0">
                        <a:solidFill>
                          <a:schemeClr val="bg1"/>
                        </a:solidFill>
                        <a:latin typeface="微软雅黑" panose="020B0503020204020204" pitchFamily="34" charset="-122"/>
                        <a:ea typeface="微软雅黑" panose="020B0503020204020204" pitchFamily="34" charset="-122"/>
                      </a:rPr>
                      <a:t>不接受</a:t>
                    </a:r>
                    <a:endParaRPr lang="zh-CN" altLang="en-US" sz="1400" b="1" dirty="0">
                      <a:solidFill>
                        <a:schemeClr val="bg1"/>
                      </a:solidFill>
                      <a:latin typeface="微软雅黑" panose="020B0503020204020204" pitchFamily="34" charset="-122"/>
                      <a:ea typeface="微软雅黑" panose="020B0503020204020204" pitchFamily="34" charset="-122"/>
                    </a:endParaRPr>
                  </a:p>
                </p:txBody>
              </p:sp>
              <p:sp>
                <p:nvSpPr>
                  <p:cNvPr id="38" name="AutoShape 46"/>
                  <p:cNvSpPr>
                    <a:spLocks noChangeArrowheads="1"/>
                  </p:cNvSpPr>
                  <p:nvPr/>
                </p:nvSpPr>
                <p:spPr bwMode="auto">
                  <a:xfrm>
                    <a:off x="1715396" y="3782632"/>
                    <a:ext cx="736184" cy="323234"/>
                  </a:xfrm>
                  <a:prstGeom prst="roundRect">
                    <a:avLst>
                      <a:gd name="adj" fmla="val 16667"/>
                    </a:avLst>
                  </a:prstGeom>
                  <a:solidFill>
                    <a:srgbClr val="00B050"/>
                  </a:solidFill>
                  <a:ln w="12700">
                    <a:solidFill>
                      <a:schemeClr val="tx1"/>
                    </a:solidFill>
                    <a:round/>
                  </a:ln>
                  <a:effectLst/>
                </p:spPr>
                <p:txBody>
                  <a:bodyPr wrap="none" anchor="ctr"/>
                  <a:lstStyle/>
                  <a:p>
                    <a:pPr algn="ctr"/>
                    <a:r>
                      <a:rPr lang="zh-CN" altLang="en-US" sz="1400" b="1" dirty="0">
                        <a:solidFill>
                          <a:schemeClr val="bg1"/>
                        </a:solidFill>
                        <a:latin typeface="微软雅黑" panose="020B0503020204020204" pitchFamily="34" charset="-122"/>
                        <a:ea typeface="微软雅黑" panose="020B0503020204020204" pitchFamily="34" charset="-122"/>
                      </a:rPr>
                      <a:t>不接受</a:t>
                    </a:r>
                    <a:endParaRPr lang="zh-CN" altLang="en-US" sz="1400" b="1" dirty="0">
                      <a:solidFill>
                        <a:schemeClr val="bg1"/>
                      </a:solidFill>
                      <a:latin typeface="微软雅黑" panose="020B0503020204020204" pitchFamily="34" charset="-122"/>
                      <a:ea typeface="微软雅黑" panose="020B0503020204020204" pitchFamily="34" charset="-122"/>
                    </a:endParaRPr>
                  </a:p>
                </p:txBody>
              </p:sp>
              <p:grpSp>
                <p:nvGrpSpPr>
                  <p:cNvPr id="39" name="Group 35"/>
                  <p:cNvGrpSpPr/>
                  <p:nvPr/>
                </p:nvGrpSpPr>
                <p:grpSpPr bwMode="auto">
                  <a:xfrm>
                    <a:off x="6940081" y="3160942"/>
                    <a:ext cx="209007" cy="207675"/>
                    <a:chOff x="1474" y="3430"/>
                    <a:chExt cx="136" cy="136"/>
                  </a:xfrm>
                </p:grpSpPr>
                <p:sp>
                  <p:nvSpPr>
                    <p:cNvPr id="46" name="Line 36"/>
                    <p:cNvSpPr>
                      <a:spLocks noChangeShapeType="1"/>
                    </p:cNvSpPr>
                    <p:nvPr/>
                  </p:nvSpPr>
                  <p:spPr bwMode="auto">
                    <a:xfrm>
                      <a:off x="1474" y="3430"/>
                      <a:ext cx="136" cy="136"/>
                    </a:xfrm>
                    <a:prstGeom prst="line">
                      <a:avLst/>
                    </a:prstGeom>
                    <a:noFill/>
                    <a:ln w="76200">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47" name="Line 37"/>
                    <p:cNvSpPr>
                      <a:spLocks noChangeShapeType="1"/>
                    </p:cNvSpPr>
                    <p:nvPr/>
                  </p:nvSpPr>
                  <p:spPr bwMode="auto">
                    <a:xfrm flipH="1">
                      <a:off x="1474" y="3430"/>
                      <a:ext cx="136" cy="136"/>
                    </a:xfrm>
                    <a:prstGeom prst="line">
                      <a:avLst/>
                    </a:prstGeom>
                    <a:noFill/>
                    <a:ln w="76200">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grpSp>
              <p:grpSp>
                <p:nvGrpSpPr>
                  <p:cNvPr id="40" name="Group 35"/>
                  <p:cNvGrpSpPr/>
                  <p:nvPr/>
                </p:nvGrpSpPr>
                <p:grpSpPr bwMode="auto">
                  <a:xfrm>
                    <a:off x="4463416" y="3160942"/>
                    <a:ext cx="209007" cy="207675"/>
                    <a:chOff x="1474" y="3430"/>
                    <a:chExt cx="136" cy="136"/>
                  </a:xfrm>
                </p:grpSpPr>
                <p:sp>
                  <p:nvSpPr>
                    <p:cNvPr id="44" name="Line 36"/>
                    <p:cNvSpPr>
                      <a:spLocks noChangeShapeType="1"/>
                    </p:cNvSpPr>
                    <p:nvPr/>
                  </p:nvSpPr>
                  <p:spPr bwMode="auto">
                    <a:xfrm>
                      <a:off x="1474" y="3430"/>
                      <a:ext cx="136" cy="136"/>
                    </a:xfrm>
                    <a:prstGeom prst="line">
                      <a:avLst/>
                    </a:prstGeom>
                    <a:noFill/>
                    <a:ln w="76200">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45" name="Line 37"/>
                    <p:cNvSpPr>
                      <a:spLocks noChangeShapeType="1"/>
                    </p:cNvSpPr>
                    <p:nvPr/>
                  </p:nvSpPr>
                  <p:spPr bwMode="auto">
                    <a:xfrm flipH="1">
                      <a:off x="1474" y="3430"/>
                      <a:ext cx="136" cy="136"/>
                    </a:xfrm>
                    <a:prstGeom prst="line">
                      <a:avLst/>
                    </a:prstGeom>
                    <a:noFill/>
                    <a:ln w="76200">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grpSp>
              <p:grpSp>
                <p:nvGrpSpPr>
                  <p:cNvPr id="41" name="Group 35"/>
                  <p:cNvGrpSpPr/>
                  <p:nvPr/>
                </p:nvGrpSpPr>
                <p:grpSpPr bwMode="auto">
                  <a:xfrm>
                    <a:off x="1979712" y="3160942"/>
                    <a:ext cx="209007" cy="207675"/>
                    <a:chOff x="1474" y="3430"/>
                    <a:chExt cx="136" cy="136"/>
                  </a:xfrm>
                </p:grpSpPr>
                <p:sp>
                  <p:nvSpPr>
                    <p:cNvPr id="42" name="Line 36"/>
                    <p:cNvSpPr>
                      <a:spLocks noChangeShapeType="1"/>
                    </p:cNvSpPr>
                    <p:nvPr/>
                  </p:nvSpPr>
                  <p:spPr bwMode="auto">
                    <a:xfrm>
                      <a:off x="1474" y="3430"/>
                      <a:ext cx="136" cy="136"/>
                    </a:xfrm>
                    <a:prstGeom prst="line">
                      <a:avLst/>
                    </a:prstGeom>
                    <a:noFill/>
                    <a:ln w="76200">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43" name="Line 37"/>
                    <p:cNvSpPr>
                      <a:spLocks noChangeShapeType="1"/>
                    </p:cNvSpPr>
                    <p:nvPr/>
                  </p:nvSpPr>
                  <p:spPr bwMode="auto">
                    <a:xfrm flipH="1">
                      <a:off x="1474" y="3430"/>
                      <a:ext cx="136" cy="136"/>
                    </a:xfrm>
                    <a:prstGeom prst="line">
                      <a:avLst/>
                    </a:prstGeom>
                    <a:noFill/>
                    <a:ln w="76200">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grpSp>
            </p:grpSp>
          </p:grpSp>
          <p:sp>
            <p:nvSpPr>
              <p:cNvPr id="57" name="Line 36"/>
              <p:cNvSpPr>
                <a:spLocks noChangeShapeType="1"/>
              </p:cNvSpPr>
              <p:nvPr/>
            </p:nvSpPr>
            <p:spPr bwMode="auto">
              <a:xfrm>
                <a:off x="1983452" y="3113750"/>
                <a:ext cx="209007" cy="207675"/>
              </a:xfrm>
              <a:prstGeom prst="line">
                <a:avLst/>
              </a:prstGeom>
              <a:noFill/>
              <a:ln w="76200">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58" name="Line 37"/>
              <p:cNvSpPr>
                <a:spLocks noChangeShapeType="1"/>
              </p:cNvSpPr>
              <p:nvPr/>
            </p:nvSpPr>
            <p:spPr bwMode="auto">
              <a:xfrm flipH="1">
                <a:off x="1983452" y="3113750"/>
                <a:ext cx="209007" cy="207675"/>
              </a:xfrm>
              <a:prstGeom prst="line">
                <a:avLst/>
              </a:prstGeom>
              <a:noFill/>
              <a:ln w="76200">
                <a:solidFill>
                  <a:srgbClr val="FF000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grpSp>
      </p:grpSp>
    </p:spTree>
  </p:cSld>
  <p:clrMapOvr>
    <a:masterClrMapping/>
  </p:clrMapOvr>
  <mc:AlternateContent xmlns:mc="http://schemas.openxmlformats.org/markup-compatibility/2006">
    <mc:Choice xmlns:p14="http://schemas.microsoft.com/office/powerpoint/2010/main" Requires="p14">
      <p:transition spd="slow" p14:dur="2000" advTm="2000"/>
    </mc:Choice>
    <mc:Fallback>
      <p:transition spd="slow" advTm="2000"/>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6"/>
          <p:cNvSpPr>
            <a:spLocks noChangeArrowheads="1"/>
          </p:cNvSpPr>
          <p:nvPr/>
        </p:nvSpPr>
        <p:spPr bwMode="auto">
          <a:xfrm>
            <a:off x="502921" y="986487"/>
            <a:ext cx="8129015" cy="124523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lnSpc>
                <a:spcPts val="3000"/>
              </a:lnSpc>
              <a:buClr>
                <a:srgbClr val="0070C0"/>
              </a:buClr>
            </a:pPr>
            <a:r>
              <a:rPr lang="en-US" altLang="zh-CN" sz="2000" b="1" dirty="0" smtClean="0">
                <a:latin typeface="微软雅黑" panose="020B0503020204020204" pitchFamily="34" charset="-122"/>
                <a:ea typeface="微软雅黑" panose="020B0503020204020204" pitchFamily="34" charset="-122"/>
              </a:rPr>
              <a:t>(</a:t>
            </a:r>
            <a:r>
              <a:rPr lang="en-US" altLang="zh-CN" sz="2000" b="1" dirty="0">
                <a:latin typeface="微软雅黑" panose="020B0503020204020204" pitchFamily="34" charset="-122"/>
                <a:ea typeface="微软雅黑" panose="020B0503020204020204" pitchFamily="34" charset="-122"/>
              </a:rPr>
              <a:t>1) </a:t>
            </a:r>
            <a:r>
              <a:rPr lang="zh-CN" altLang="en-US" sz="2000" b="1" dirty="0">
                <a:latin typeface="微软雅黑" panose="020B0503020204020204" pitchFamily="34" charset="-122"/>
                <a:ea typeface="微软雅黑" panose="020B0503020204020204" pitchFamily="34" charset="-122"/>
              </a:rPr>
              <a:t>采用较为灵活的</a:t>
            </a:r>
            <a:r>
              <a:rPr lang="zh-CN" altLang="en-US" sz="2000" b="1" dirty="0">
                <a:solidFill>
                  <a:srgbClr val="C00000"/>
                </a:solidFill>
                <a:latin typeface="微软雅黑" panose="020B0503020204020204" pitchFamily="34" charset="-122"/>
                <a:ea typeface="微软雅黑" panose="020B0503020204020204" pitchFamily="34" charset="-122"/>
              </a:rPr>
              <a:t>无连接的工作</a:t>
            </a:r>
            <a:r>
              <a:rPr lang="zh-CN" altLang="en-US" sz="2000" b="1" dirty="0" smtClean="0">
                <a:solidFill>
                  <a:srgbClr val="C00000"/>
                </a:solidFill>
                <a:latin typeface="微软雅黑" panose="020B0503020204020204" pitchFamily="34" charset="-122"/>
                <a:ea typeface="微软雅黑" panose="020B0503020204020204" pitchFamily="34" charset="-122"/>
              </a:rPr>
              <a:t>方式。</a:t>
            </a:r>
            <a:endParaRPr lang="zh-CN" altLang="en-US" sz="2000" b="1" dirty="0">
              <a:solidFill>
                <a:srgbClr val="C00000"/>
              </a:solidFill>
              <a:latin typeface="微软雅黑" panose="020B0503020204020204" pitchFamily="34" charset="-122"/>
              <a:ea typeface="微软雅黑" panose="020B0503020204020204" pitchFamily="34" charset="-122"/>
            </a:endParaRPr>
          </a:p>
          <a:p>
            <a:pPr marL="342900" indent="-342900" eaLnBrk="0" hangingPunct="0">
              <a:lnSpc>
                <a:spcPts val="30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不必先建立连接就可以直接发送数据。</a:t>
            </a:r>
            <a:endParaRPr lang="zh-CN" altLang="en-US" sz="2000" b="1" dirty="0">
              <a:latin typeface="微软雅黑" panose="020B0503020204020204" pitchFamily="34" charset="-122"/>
              <a:ea typeface="微软雅黑" panose="020B0503020204020204" pitchFamily="34" charset="-122"/>
            </a:endParaRPr>
          </a:p>
          <a:p>
            <a:pPr marL="342900" indent="-342900" eaLnBrk="0" hangingPunct="0">
              <a:lnSpc>
                <a:spcPts val="30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适配器对发送的数据帧不进行编号，也不要求对方发回确认</a:t>
            </a:r>
            <a:r>
              <a:rPr lang="zh-CN" altLang="en-US" sz="2000" b="1" dirty="0" smtClean="0">
                <a:latin typeface="微软雅黑" panose="020B0503020204020204" pitchFamily="34" charset="-122"/>
                <a:ea typeface="微软雅黑" panose="020B0503020204020204" pitchFamily="34" charset="-122"/>
              </a:rPr>
              <a:t>。</a:t>
            </a:r>
            <a:endParaRPr lang="zh-CN" altLang="en-US" sz="2000" b="1" dirty="0">
              <a:latin typeface="微软雅黑" panose="020B0503020204020204" pitchFamily="34" charset="-122"/>
              <a:ea typeface="微软雅黑" panose="020B0503020204020204" pitchFamily="34" charset="-122"/>
            </a:endParaRPr>
          </a:p>
        </p:txBody>
      </p:sp>
      <p:sp>
        <p:nvSpPr>
          <p:cNvPr id="9" name="AutoShape 5"/>
          <p:cNvSpPr>
            <a:spLocks noChangeArrowheads="1"/>
          </p:cNvSpPr>
          <p:nvPr/>
        </p:nvSpPr>
        <p:spPr bwMode="auto">
          <a:xfrm>
            <a:off x="502921" y="623340"/>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 name="Rectangle 6"/>
          <p:cNvSpPr>
            <a:spLocks noChangeArrowheads="1"/>
          </p:cNvSpPr>
          <p:nvPr/>
        </p:nvSpPr>
        <p:spPr bwMode="auto">
          <a:xfrm>
            <a:off x="2907804" y="600250"/>
            <a:ext cx="331853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anose="020B0503020204020204" pitchFamily="34" charset="-122"/>
                <a:ea typeface="微软雅黑" panose="020B0503020204020204" pitchFamily="34" charset="-122"/>
              </a:rPr>
              <a:t>以太网</a:t>
            </a:r>
            <a:r>
              <a:rPr lang="zh-CN" altLang="en-US" sz="2000" b="1" dirty="0" smtClean="0">
                <a:solidFill>
                  <a:schemeClr val="bg1"/>
                </a:solidFill>
                <a:latin typeface="微软雅黑" panose="020B0503020204020204" pitchFamily="34" charset="-122"/>
                <a:ea typeface="微软雅黑" panose="020B0503020204020204" pitchFamily="34" charset="-122"/>
              </a:rPr>
              <a:t>采取的 </a:t>
            </a:r>
            <a:r>
              <a:rPr lang="en-US" altLang="zh-CN" sz="2000" b="1" dirty="0" smtClean="0">
                <a:solidFill>
                  <a:schemeClr val="bg1"/>
                </a:solidFill>
                <a:latin typeface="微软雅黑" panose="020B0503020204020204" pitchFamily="34" charset="-122"/>
                <a:ea typeface="微软雅黑" panose="020B0503020204020204" pitchFamily="34" charset="-122"/>
              </a:rPr>
              <a:t>2 </a:t>
            </a:r>
            <a:r>
              <a:rPr lang="zh-CN" altLang="en-US" sz="2000" b="1" dirty="0" smtClean="0">
                <a:solidFill>
                  <a:schemeClr val="bg1"/>
                </a:solidFill>
                <a:latin typeface="微软雅黑" panose="020B0503020204020204" pitchFamily="34" charset="-122"/>
                <a:ea typeface="微软雅黑" panose="020B0503020204020204" pitchFamily="34" charset="-122"/>
              </a:rPr>
              <a:t>种重要措施</a:t>
            </a:r>
            <a:endParaRPr lang="fr-FR" altLang="zh-CN" sz="2000" b="1" dirty="0">
              <a:solidFill>
                <a:schemeClr val="bg1"/>
              </a:solidFill>
              <a:latin typeface="微软雅黑" panose="020B0503020204020204" pitchFamily="34" charset="-122"/>
              <a:ea typeface="微软雅黑" panose="020B0503020204020204" pitchFamily="34" charset="-122"/>
            </a:endParaRPr>
          </a:p>
        </p:txBody>
      </p:sp>
      <p:graphicFrame>
        <p:nvGraphicFramePr>
          <p:cNvPr id="3" name="图示 2"/>
          <p:cNvGraphicFramePr/>
          <p:nvPr/>
        </p:nvGraphicFramePr>
        <p:xfrm>
          <a:off x="943316" y="2180662"/>
          <a:ext cx="7276486" cy="2120994"/>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mc:AlternateContent xmlns:mc="http://schemas.openxmlformats.org/markup-compatibility/2006">
    <mc:Choice xmlns:p14="http://schemas.microsoft.com/office/powerpoint/2010/main" Requires="p14">
      <p:transition spd="slow" p14:dur="2000" advTm="2000"/>
    </mc:Choice>
    <mc:Fallback>
      <p:transition spd="slow" advTm="2000"/>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6"/>
          <p:cNvSpPr>
            <a:spLocks noChangeArrowheads="1"/>
          </p:cNvSpPr>
          <p:nvPr/>
        </p:nvSpPr>
        <p:spPr bwMode="auto">
          <a:xfrm>
            <a:off x="502921" y="989790"/>
            <a:ext cx="7671815" cy="43858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lnSpc>
                <a:spcPts val="2700"/>
              </a:lnSpc>
              <a:buClr>
                <a:srgbClr val="0070C0"/>
              </a:buClr>
            </a:pPr>
            <a:r>
              <a:rPr lang="en-US" altLang="zh-CN" sz="2000" b="1" dirty="0">
                <a:latin typeface="微软雅黑" panose="020B0503020204020204" pitchFamily="34" charset="-122"/>
                <a:ea typeface="微软雅黑" panose="020B0503020204020204" pitchFamily="34" charset="-122"/>
              </a:rPr>
              <a:t>(2) </a:t>
            </a:r>
            <a:r>
              <a:rPr lang="zh-CN" altLang="en-US" sz="2000" b="1" dirty="0" smtClean="0">
                <a:latin typeface="微软雅黑" panose="020B0503020204020204" pitchFamily="34" charset="-122"/>
                <a:ea typeface="微软雅黑" panose="020B0503020204020204" pitchFamily="34" charset="-122"/>
              </a:rPr>
              <a:t>发送</a:t>
            </a:r>
            <a:r>
              <a:rPr lang="zh-CN" altLang="en-US" sz="2000" b="1" dirty="0">
                <a:latin typeface="微软雅黑" panose="020B0503020204020204" pitchFamily="34" charset="-122"/>
                <a:ea typeface="微软雅黑" panose="020B0503020204020204" pitchFamily="34" charset="-122"/>
              </a:rPr>
              <a:t>的数据都使用</a:t>
            </a:r>
            <a:r>
              <a:rPr lang="zh-CN" altLang="en-US" sz="2000" b="1" dirty="0">
                <a:solidFill>
                  <a:srgbClr val="C00000"/>
                </a:solidFill>
                <a:latin typeface="微软雅黑" panose="020B0503020204020204" pitchFamily="34" charset="-122"/>
                <a:ea typeface="微软雅黑" panose="020B0503020204020204" pitchFamily="34" charset="-122"/>
              </a:rPr>
              <a:t>曼彻斯特</a:t>
            </a:r>
            <a:r>
              <a:rPr lang="zh-CN" altLang="en-US" sz="2000" b="1" dirty="0">
                <a:latin typeface="微软雅黑" panose="020B0503020204020204" pitchFamily="34" charset="-122"/>
                <a:ea typeface="微软雅黑" panose="020B0503020204020204" pitchFamily="34" charset="-122"/>
              </a:rPr>
              <a:t> </a:t>
            </a:r>
            <a:r>
              <a:rPr lang="en-US" altLang="zh-CN" sz="2000" b="1" dirty="0">
                <a:latin typeface="微软雅黑" panose="020B0503020204020204" pitchFamily="34" charset="-122"/>
                <a:ea typeface="微软雅黑" panose="020B0503020204020204" pitchFamily="34" charset="-122"/>
              </a:rPr>
              <a:t>(Manchester) </a:t>
            </a:r>
            <a:r>
              <a:rPr lang="zh-CN" altLang="en-US" sz="2000" b="1" dirty="0" smtClean="0">
                <a:latin typeface="微软雅黑" panose="020B0503020204020204" pitchFamily="34" charset="-122"/>
                <a:ea typeface="微软雅黑" panose="020B0503020204020204" pitchFamily="34" charset="-122"/>
              </a:rPr>
              <a:t>编码。</a:t>
            </a:r>
            <a:endParaRPr lang="zh-CN" altLang="en-US" sz="2000" b="1" dirty="0">
              <a:latin typeface="微软雅黑" panose="020B0503020204020204" pitchFamily="34" charset="-122"/>
              <a:ea typeface="微软雅黑" panose="020B0503020204020204" pitchFamily="34" charset="-122"/>
            </a:endParaRPr>
          </a:p>
        </p:txBody>
      </p:sp>
      <p:sp>
        <p:nvSpPr>
          <p:cNvPr id="6" name="AutoShape 5"/>
          <p:cNvSpPr>
            <a:spLocks noChangeArrowheads="1"/>
          </p:cNvSpPr>
          <p:nvPr/>
        </p:nvSpPr>
        <p:spPr bwMode="auto">
          <a:xfrm>
            <a:off x="502921" y="626643"/>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 name="Rectangle 6"/>
          <p:cNvSpPr>
            <a:spLocks noChangeArrowheads="1"/>
          </p:cNvSpPr>
          <p:nvPr/>
        </p:nvSpPr>
        <p:spPr bwMode="auto">
          <a:xfrm>
            <a:off x="2769144" y="603553"/>
            <a:ext cx="359585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anose="020B0503020204020204" pitchFamily="34" charset="-122"/>
                <a:ea typeface="微软雅黑" panose="020B0503020204020204" pitchFamily="34" charset="-122"/>
              </a:rPr>
              <a:t>以太网采取了两种重要的</a:t>
            </a:r>
            <a:r>
              <a:rPr lang="zh-CN" altLang="en-US" sz="2000" b="1" dirty="0" smtClean="0">
                <a:solidFill>
                  <a:schemeClr val="bg1"/>
                </a:solidFill>
                <a:latin typeface="微软雅黑" panose="020B0503020204020204" pitchFamily="34" charset="-122"/>
                <a:ea typeface="微软雅黑" panose="020B0503020204020204" pitchFamily="34" charset="-122"/>
              </a:rPr>
              <a:t>措施</a:t>
            </a:r>
            <a:endParaRPr lang="fr-FR" altLang="zh-CN" sz="2000" b="1" dirty="0">
              <a:solidFill>
                <a:schemeClr val="bg1"/>
              </a:solidFill>
              <a:latin typeface="微软雅黑" panose="020B0503020204020204" pitchFamily="34" charset="-122"/>
              <a:ea typeface="微软雅黑" panose="020B0503020204020204" pitchFamily="34" charset="-122"/>
            </a:endParaRPr>
          </a:p>
        </p:txBody>
      </p:sp>
      <p:grpSp>
        <p:nvGrpSpPr>
          <p:cNvPr id="8" name="组合 7"/>
          <p:cNvGrpSpPr/>
          <p:nvPr/>
        </p:nvGrpSpPr>
        <p:grpSpPr>
          <a:xfrm>
            <a:off x="502921" y="1496957"/>
            <a:ext cx="6773025" cy="1572987"/>
            <a:chOff x="-826137" y="1770063"/>
            <a:chExt cx="10387649" cy="2765079"/>
          </a:xfrm>
        </p:grpSpPr>
        <p:grpSp>
          <p:nvGrpSpPr>
            <p:cNvPr id="9" name="组合 8"/>
            <p:cNvGrpSpPr/>
            <p:nvPr/>
          </p:nvGrpSpPr>
          <p:grpSpPr>
            <a:xfrm>
              <a:off x="2050862" y="1957745"/>
              <a:ext cx="7488831" cy="2577397"/>
              <a:chOff x="2050862" y="1957745"/>
              <a:chExt cx="7488831" cy="4136632"/>
            </a:xfrm>
          </p:grpSpPr>
          <p:sp>
            <p:nvSpPr>
              <p:cNvPr id="33" name="Rectangle 8"/>
              <p:cNvSpPr>
                <a:spLocks noChangeArrowheads="1"/>
              </p:cNvSpPr>
              <p:nvPr/>
            </p:nvSpPr>
            <p:spPr bwMode="auto">
              <a:xfrm>
                <a:off x="8082206" y="2007528"/>
                <a:ext cx="720633" cy="4070349"/>
              </a:xfrm>
              <a:prstGeom prst="rect">
                <a:avLst/>
              </a:prstGeom>
              <a:solidFill>
                <a:srgbClr val="00FF99"/>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p>
            </p:txBody>
          </p:sp>
          <p:sp>
            <p:nvSpPr>
              <p:cNvPr id="34" name="Rectangle 9"/>
              <p:cNvSpPr>
                <a:spLocks noChangeArrowheads="1"/>
              </p:cNvSpPr>
              <p:nvPr/>
            </p:nvSpPr>
            <p:spPr bwMode="auto">
              <a:xfrm>
                <a:off x="3563030" y="2007528"/>
                <a:ext cx="751616" cy="4070349"/>
              </a:xfrm>
              <a:prstGeom prst="rect">
                <a:avLst/>
              </a:prstGeom>
              <a:solidFill>
                <a:srgbClr val="00FF99"/>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p>
            </p:txBody>
          </p:sp>
          <p:sp>
            <p:nvSpPr>
              <p:cNvPr id="35" name="Rectangle 10"/>
              <p:cNvSpPr>
                <a:spLocks noChangeArrowheads="1"/>
              </p:cNvSpPr>
              <p:nvPr/>
            </p:nvSpPr>
            <p:spPr bwMode="auto">
              <a:xfrm>
                <a:off x="5073850" y="2002764"/>
                <a:ext cx="731598" cy="4077429"/>
              </a:xfrm>
              <a:prstGeom prst="rect">
                <a:avLst/>
              </a:prstGeom>
              <a:solidFill>
                <a:srgbClr val="00FF99"/>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p>
            </p:txBody>
          </p:sp>
          <p:sp>
            <p:nvSpPr>
              <p:cNvPr id="36" name="Rectangle 11"/>
              <p:cNvSpPr>
                <a:spLocks noChangeArrowheads="1"/>
              </p:cNvSpPr>
              <p:nvPr/>
            </p:nvSpPr>
            <p:spPr bwMode="auto">
              <a:xfrm>
                <a:off x="6588491" y="2002764"/>
                <a:ext cx="713017" cy="4077429"/>
              </a:xfrm>
              <a:prstGeom prst="rect">
                <a:avLst/>
              </a:prstGeom>
              <a:solidFill>
                <a:srgbClr val="00FF99"/>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p>
            </p:txBody>
          </p:sp>
          <p:sp>
            <p:nvSpPr>
              <p:cNvPr id="37" name="Rectangle 12"/>
              <p:cNvSpPr>
                <a:spLocks noChangeArrowheads="1"/>
              </p:cNvSpPr>
              <p:nvPr/>
            </p:nvSpPr>
            <p:spPr bwMode="auto">
              <a:xfrm>
                <a:off x="2077857" y="1995869"/>
                <a:ext cx="720123" cy="4082008"/>
              </a:xfrm>
              <a:prstGeom prst="rect">
                <a:avLst/>
              </a:prstGeom>
              <a:solidFill>
                <a:srgbClr val="00FF99"/>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p>
            </p:txBody>
          </p:sp>
          <p:sp>
            <p:nvSpPr>
              <p:cNvPr id="38" name="Line 32"/>
              <p:cNvSpPr>
                <a:spLocks noChangeShapeType="1"/>
              </p:cNvSpPr>
              <p:nvPr/>
            </p:nvSpPr>
            <p:spPr bwMode="auto">
              <a:xfrm flipH="1" flipV="1">
                <a:off x="2050862" y="1977021"/>
                <a:ext cx="3175" cy="4103381"/>
              </a:xfrm>
              <a:prstGeom prst="line">
                <a:avLst/>
              </a:prstGeom>
              <a:noFill/>
              <a:ln w="19050">
                <a:solidFill>
                  <a:srgbClr val="00B050"/>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latin typeface="+mn-lt"/>
                  <a:ea typeface="黑体" panose="02010609060101010101" pitchFamily="2" charset="-122"/>
                </a:endParaRPr>
              </a:p>
            </p:txBody>
          </p:sp>
          <p:sp>
            <p:nvSpPr>
              <p:cNvPr id="39" name="Line 33"/>
              <p:cNvSpPr>
                <a:spLocks noChangeShapeType="1"/>
              </p:cNvSpPr>
              <p:nvPr/>
            </p:nvSpPr>
            <p:spPr bwMode="auto">
              <a:xfrm flipV="1">
                <a:off x="2800922" y="1957745"/>
                <a:ext cx="0" cy="4122657"/>
              </a:xfrm>
              <a:prstGeom prst="line">
                <a:avLst/>
              </a:prstGeom>
              <a:noFill/>
              <a:ln w="19050">
                <a:solidFill>
                  <a:srgbClr val="00B050"/>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p>
            </p:txBody>
          </p:sp>
          <p:sp>
            <p:nvSpPr>
              <p:cNvPr id="40" name="Line 34"/>
              <p:cNvSpPr>
                <a:spLocks noChangeShapeType="1"/>
              </p:cNvSpPr>
              <p:nvPr/>
            </p:nvSpPr>
            <p:spPr bwMode="auto">
              <a:xfrm flipV="1">
                <a:off x="3548040" y="1977021"/>
                <a:ext cx="0" cy="4103381"/>
              </a:xfrm>
              <a:prstGeom prst="line">
                <a:avLst/>
              </a:prstGeom>
              <a:noFill/>
              <a:ln w="19050">
                <a:solidFill>
                  <a:srgbClr val="00B050"/>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p>
            </p:txBody>
          </p:sp>
          <p:sp>
            <p:nvSpPr>
              <p:cNvPr id="41" name="Line 35"/>
              <p:cNvSpPr>
                <a:spLocks noChangeShapeType="1"/>
              </p:cNvSpPr>
              <p:nvPr/>
            </p:nvSpPr>
            <p:spPr bwMode="auto">
              <a:xfrm flipH="1" flipV="1">
                <a:off x="4310148" y="1977021"/>
                <a:ext cx="0" cy="4117356"/>
              </a:xfrm>
              <a:prstGeom prst="line">
                <a:avLst/>
              </a:prstGeom>
              <a:noFill/>
              <a:ln w="19050">
                <a:solidFill>
                  <a:srgbClr val="00B050"/>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p>
            </p:txBody>
          </p:sp>
          <p:sp>
            <p:nvSpPr>
              <p:cNvPr id="42" name="Line 36"/>
              <p:cNvSpPr>
                <a:spLocks noChangeShapeType="1"/>
              </p:cNvSpPr>
              <p:nvPr/>
            </p:nvSpPr>
            <p:spPr bwMode="auto">
              <a:xfrm flipV="1">
                <a:off x="5059563" y="1977021"/>
                <a:ext cx="0" cy="4103381"/>
              </a:xfrm>
              <a:prstGeom prst="line">
                <a:avLst/>
              </a:prstGeom>
              <a:noFill/>
              <a:ln w="19050">
                <a:solidFill>
                  <a:srgbClr val="00B050"/>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p>
            </p:txBody>
          </p:sp>
          <p:sp>
            <p:nvSpPr>
              <p:cNvPr id="43" name="Line 37"/>
              <p:cNvSpPr>
                <a:spLocks noChangeShapeType="1"/>
              </p:cNvSpPr>
              <p:nvPr/>
            </p:nvSpPr>
            <p:spPr bwMode="auto">
              <a:xfrm flipV="1">
                <a:off x="5822316" y="1977021"/>
                <a:ext cx="0" cy="4103381"/>
              </a:xfrm>
              <a:prstGeom prst="line">
                <a:avLst/>
              </a:prstGeom>
              <a:noFill/>
              <a:ln w="19050">
                <a:solidFill>
                  <a:srgbClr val="00B050"/>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p>
            </p:txBody>
          </p:sp>
          <p:sp>
            <p:nvSpPr>
              <p:cNvPr id="44" name="Line 38"/>
              <p:cNvSpPr>
                <a:spLocks noChangeShapeType="1"/>
              </p:cNvSpPr>
              <p:nvPr/>
            </p:nvSpPr>
            <p:spPr bwMode="auto">
              <a:xfrm flipV="1">
                <a:off x="6575318" y="1977021"/>
                <a:ext cx="0" cy="4103381"/>
              </a:xfrm>
              <a:prstGeom prst="line">
                <a:avLst/>
              </a:prstGeom>
              <a:noFill/>
              <a:ln w="19050">
                <a:solidFill>
                  <a:srgbClr val="00B050"/>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p>
            </p:txBody>
          </p:sp>
          <p:sp>
            <p:nvSpPr>
              <p:cNvPr id="45" name="Line 39"/>
              <p:cNvSpPr>
                <a:spLocks noChangeShapeType="1"/>
              </p:cNvSpPr>
              <p:nvPr/>
            </p:nvSpPr>
            <p:spPr bwMode="auto">
              <a:xfrm flipV="1">
                <a:off x="7316498" y="1977021"/>
                <a:ext cx="0" cy="4103381"/>
              </a:xfrm>
              <a:prstGeom prst="line">
                <a:avLst/>
              </a:prstGeom>
              <a:noFill/>
              <a:ln w="19050">
                <a:solidFill>
                  <a:srgbClr val="00B050"/>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p>
            </p:txBody>
          </p:sp>
          <p:sp>
            <p:nvSpPr>
              <p:cNvPr id="46" name="Line 40"/>
              <p:cNvSpPr>
                <a:spLocks noChangeShapeType="1"/>
              </p:cNvSpPr>
              <p:nvPr/>
            </p:nvSpPr>
            <p:spPr bwMode="auto">
              <a:xfrm flipH="1" flipV="1">
                <a:off x="8067967" y="1977021"/>
                <a:ext cx="1587" cy="4103381"/>
              </a:xfrm>
              <a:prstGeom prst="line">
                <a:avLst/>
              </a:prstGeom>
              <a:noFill/>
              <a:ln w="19050">
                <a:solidFill>
                  <a:srgbClr val="00B050"/>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p>
            </p:txBody>
          </p:sp>
          <p:sp>
            <p:nvSpPr>
              <p:cNvPr id="47" name="Line 41"/>
              <p:cNvSpPr>
                <a:spLocks noChangeShapeType="1"/>
              </p:cNvSpPr>
              <p:nvPr/>
            </p:nvSpPr>
            <p:spPr bwMode="auto">
              <a:xfrm flipV="1">
                <a:off x="8795696" y="1979430"/>
                <a:ext cx="14287" cy="4100972"/>
              </a:xfrm>
              <a:prstGeom prst="line">
                <a:avLst/>
              </a:prstGeom>
              <a:noFill/>
              <a:ln w="19050">
                <a:solidFill>
                  <a:srgbClr val="00B050"/>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p>
            </p:txBody>
          </p:sp>
          <p:sp>
            <p:nvSpPr>
              <p:cNvPr id="48" name="Line 41"/>
              <p:cNvSpPr>
                <a:spLocks noChangeShapeType="1"/>
              </p:cNvSpPr>
              <p:nvPr/>
            </p:nvSpPr>
            <p:spPr bwMode="auto">
              <a:xfrm flipV="1">
                <a:off x="9525406" y="1979430"/>
                <a:ext cx="14287" cy="4100972"/>
              </a:xfrm>
              <a:prstGeom prst="line">
                <a:avLst/>
              </a:prstGeom>
              <a:noFill/>
              <a:ln w="19050">
                <a:solidFill>
                  <a:srgbClr val="00B050"/>
                </a:solidFill>
                <a:prstDash val="dash"/>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p>
            </p:txBody>
          </p:sp>
        </p:grpSp>
        <p:sp>
          <p:nvSpPr>
            <p:cNvPr id="10" name="Rectangle 89"/>
            <p:cNvSpPr>
              <a:spLocks noChangeArrowheads="1"/>
            </p:cNvSpPr>
            <p:nvPr/>
          </p:nvSpPr>
          <p:spPr bwMode="auto">
            <a:xfrm>
              <a:off x="9266238" y="1770063"/>
              <a:ext cx="94589" cy="2667000"/>
            </a:xfrm>
            <a:prstGeom prst="rect">
              <a:avLst/>
            </a:prstGeom>
            <a:solidFill>
              <a:schemeClr val="bg1"/>
            </a:solidFill>
            <a:ln w="9525">
              <a:solidFill>
                <a:schemeClr val="bg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a:p>
          </p:txBody>
        </p:sp>
        <p:sp>
          <p:nvSpPr>
            <p:cNvPr id="11" name="Rectangle 7"/>
            <p:cNvSpPr>
              <a:spLocks noChangeArrowheads="1"/>
            </p:cNvSpPr>
            <p:nvPr/>
          </p:nvSpPr>
          <p:spPr bwMode="auto">
            <a:xfrm>
              <a:off x="499134" y="2872472"/>
              <a:ext cx="1539018" cy="5906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algn="r" defTabSz="762000" eaLnBrk="0" hangingPunct="0"/>
              <a:r>
                <a:rPr kumimoji="1" lang="zh-CN" altLang="en-US" sz="1600" b="1" dirty="0">
                  <a:solidFill>
                    <a:srgbClr val="0000FF"/>
                  </a:solidFill>
                  <a:latin typeface="微软雅黑" panose="020B0503020204020204" pitchFamily="34" charset="-122"/>
                  <a:ea typeface="微软雅黑" panose="020B0503020204020204" pitchFamily="34" charset="-122"/>
                </a:rPr>
                <a:t>曼彻斯特</a:t>
              </a:r>
              <a:endParaRPr kumimoji="1" lang="zh-CN" altLang="en-US" sz="1600" b="1" dirty="0">
                <a:solidFill>
                  <a:srgbClr val="0000FF"/>
                </a:solidFill>
                <a:latin typeface="微软雅黑" panose="020B0503020204020204" pitchFamily="34" charset="-122"/>
                <a:ea typeface="微软雅黑" panose="020B0503020204020204" pitchFamily="34" charset="-122"/>
              </a:endParaRPr>
            </a:p>
          </p:txBody>
        </p:sp>
        <p:sp>
          <p:nvSpPr>
            <p:cNvPr id="12" name="Rectangle 13"/>
            <p:cNvSpPr>
              <a:spLocks noChangeArrowheads="1"/>
            </p:cNvSpPr>
            <p:nvPr/>
          </p:nvSpPr>
          <p:spPr bwMode="auto">
            <a:xfrm>
              <a:off x="2154594" y="2067854"/>
              <a:ext cx="535393" cy="5906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600" b="1">
                  <a:latin typeface="Arial Rounded MT Bold" panose="020F0704030504030204" pitchFamily="34" charset="0"/>
                </a:rPr>
                <a:t>1</a:t>
              </a:r>
              <a:endParaRPr kumimoji="1" lang="en-US" altLang="zh-CN" sz="1600" b="1">
                <a:latin typeface="Arial Rounded MT Bold" panose="020F0704030504030204" pitchFamily="34" charset="0"/>
              </a:endParaRPr>
            </a:p>
          </p:txBody>
        </p:sp>
        <p:sp>
          <p:nvSpPr>
            <p:cNvPr id="13" name="Rectangle 14"/>
            <p:cNvSpPr>
              <a:spLocks noChangeArrowheads="1"/>
            </p:cNvSpPr>
            <p:nvPr/>
          </p:nvSpPr>
          <p:spPr bwMode="auto">
            <a:xfrm>
              <a:off x="8892199" y="2067854"/>
              <a:ext cx="535393" cy="5906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600" b="1">
                  <a:latin typeface="Arial Rounded MT Bold" panose="020F0704030504030204" pitchFamily="34" charset="0"/>
                </a:rPr>
                <a:t>1</a:t>
              </a:r>
              <a:endParaRPr kumimoji="1" lang="en-US" altLang="zh-CN" sz="1600" b="1">
                <a:latin typeface="Arial Rounded MT Bold" panose="020F0704030504030204" pitchFamily="34" charset="0"/>
              </a:endParaRPr>
            </a:p>
          </p:txBody>
        </p:sp>
        <p:sp>
          <p:nvSpPr>
            <p:cNvPr id="14" name="Rectangle 15"/>
            <p:cNvSpPr>
              <a:spLocks noChangeArrowheads="1"/>
            </p:cNvSpPr>
            <p:nvPr/>
          </p:nvSpPr>
          <p:spPr bwMode="auto">
            <a:xfrm>
              <a:off x="5194779" y="2067854"/>
              <a:ext cx="535393" cy="5906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600" b="1" dirty="0">
                  <a:latin typeface="Arial Rounded MT Bold" panose="020F0704030504030204" pitchFamily="34" charset="0"/>
                </a:rPr>
                <a:t>1</a:t>
              </a:r>
              <a:endParaRPr kumimoji="1" lang="en-US" altLang="zh-CN" sz="1600" b="1" dirty="0">
                <a:latin typeface="Arial Rounded MT Bold" panose="020F0704030504030204" pitchFamily="34" charset="0"/>
              </a:endParaRPr>
            </a:p>
          </p:txBody>
        </p:sp>
        <p:sp>
          <p:nvSpPr>
            <p:cNvPr id="15" name="Rectangle 16"/>
            <p:cNvSpPr>
              <a:spLocks noChangeArrowheads="1"/>
            </p:cNvSpPr>
            <p:nvPr/>
          </p:nvSpPr>
          <p:spPr bwMode="auto">
            <a:xfrm>
              <a:off x="8136690" y="2067854"/>
              <a:ext cx="298450" cy="5906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defTabSz="762000" eaLnBrk="0" hangingPunct="0"/>
              <a:r>
                <a:rPr kumimoji="1" lang="en-US" altLang="zh-CN" sz="1600" b="1">
                  <a:latin typeface="Arial Rounded MT Bold" panose="020F0704030504030204" pitchFamily="34" charset="0"/>
                </a:rPr>
                <a:t>1</a:t>
              </a:r>
              <a:endParaRPr kumimoji="1" lang="en-US" altLang="zh-CN" sz="1600" b="1">
                <a:latin typeface="Arial Rounded MT Bold" panose="020F0704030504030204" pitchFamily="34" charset="0"/>
              </a:endParaRPr>
            </a:p>
          </p:txBody>
        </p:sp>
        <p:sp>
          <p:nvSpPr>
            <p:cNvPr id="16" name="Rectangle 17"/>
            <p:cNvSpPr>
              <a:spLocks noChangeArrowheads="1"/>
            </p:cNvSpPr>
            <p:nvPr/>
          </p:nvSpPr>
          <p:spPr bwMode="auto">
            <a:xfrm>
              <a:off x="7427027" y="2067854"/>
              <a:ext cx="535393" cy="5906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600" b="1" dirty="0">
                  <a:latin typeface="Arial Rounded MT Bold" panose="020F0704030504030204" pitchFamily="34" charset="0"/>
                </a:rPr>
                <a:t>1</a:t>
              </a:r>
              <a:endParaRPr kumimoji="1" lang="en-US" altLang="zh-CN" sz="1600" b="1" dirty="0">
                <a:latin typeface="Arial Rounded MT Bold" panose="020F0704030504030204" pitchFamily="34" charset="0"/>
              </a:endParaRPr>
            </a:p>
          </p:txBody>
        </p:sp>
        <p:sp>
          <p:nvSpPr>
            <p:cNvPr id="17" name="Rectangle 18"/>
            <p:cNvSpPr>
              <a:spLocks noChangeArrowheads="1"/>
            </p:cNvSpPr>
            <p:nvPr/>
          </p:nvSpPr>
          <p:spPr bwMode="auto">
            <a:xfrm>
              <a:off x="2915533" y="2067854"/>
              <a:ext cx="535393" cy="5906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600" b="1" dirty="0">
                  <a:latin typeface="Arial Rounded MT Bold" panose="020F0704030504030204" pitchFamily="34" charset="0"/>
                </a:rPr>
                <a:t>0</a:t>
              </a:r>
              <a:endParaRPr kumimoji="1" lang="en-US" altLang="zh-CN" sz="1600" b="1" dirty="0">
                <a:latin typeface="Arial Rounded MT Bold" panose="020F0704030504030204" pitchFamily="34" charset="0"/>
              </a:endParaRPr>
            </a:p>
          </p:txBody>
        </p:sp>
        <p:sp>
          <p:nvSpPr>
            <p:cNvPr id="18" name="Rectangle 19"/>
            <p:cNvSpPr>
              <a:spLocks noChangeArrowheads="1"/>
            </p:cNvSpPr>
            <p:nvPr/>
          </p:nvSpPr>
          <p:spPr bwMode="auto">
            <a:xfrm>
              <a:off x="3707622" y="2067854"/>
              <a:ext cx="535393" cy="5906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600" b="1">
                  <a:latin typeface="Arial Rounded MT Bold" panose="020F0704030504030204" pitchFamily="34" charset="0"/>
                </a:rPr>
                <a:t>0</a:t>
              </a:r>
              <a:endParaRPr kumimoji="1" lang="en-US" altLang="zh-CN" sz="1600" b="1">
                <a:latin typeface="Arial Rounded MT Bold" panose="020F0704030504030204" pitchFamily="34" charset="0"/>
              </a:endParaRPr>
            </a:p>
          </p:txBody>
        </p:sp>
        <p:sp>
          <p:nvSpPr>
            <p:cNvPr id="19" name="Rectangle 20"/>
            <p:cNvSpPr>
              <a:spLocks noChangeArrowheads="1"/>
            </p:cNvSpPr>
            <p:nvPr/>
          </p:nvSpPr>
          <p:spPr bwMode="auto">
            <a:xfrm>
              <a:off x="4427701" y="2067854"/>
              <a:ext cx="535393" cy="5906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600" b="1" dirty="0">
                  <a:latin typeface="Arial Rounded MT Bold" panose="020F0704030504030204" pitchFamily="34" charset="0"/>
                </a:rPr>
                <a:t>0</a:t>
              </a:r>
              <a:endParaRPr kumimoji="1" lang="en-US" altLang="zh-CN" sz="1600" b="1" dirty="0">
                <a:latin typeface="Arial Rounded MT Bold" panose="020F0704030504030204" pitchFamily="34" charset="0"/>
              </a:endParaRPr>
            </a:p>
          </p:txBody>
        </p:sp>
        <p:sp>
          <p:nvSpPr>
            <p:cNvPr id="20" name="Rectangle 21"/>
            <p:cNvSpPr>
              <a:spLocks noChangeArrowheads="1"/>
            </p:cNvSpPr>
            <p:nvPr/>
          </p:nvSpPr>
          <p:spPr bwMode="auto">
            <a:xfrm>
              <a:off x="5939870" y="2067854"/>
              <a:ext cx="535393" cy="5906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600" b="1" dirty="0">
                  <a:latin typeface="Arial Rounded MT Bold" panose="020F0704030504030204" pitchFamily="34" charset="0"/>
                </a:rPr>
                <a:t>0</a:t>
              </a:r>
              <a:endParaRPr kumimoji="1" lang="en-US" altLang="zh-CN" sz="1600" b="1" dirty="0">
                <a:latin typeface="Arial Rounded MT Bold" panose="020F0704030504030204" pitchFamily="34" charset="0"/>
              </a:endParaRPr>
            </a:p>
          </p:txBody>
        </p:sp>
        <p:sp>
          <p:nvSpPr>
            <p:cNvPr id="21" name="Rectangle 22"/>
            <p:cNvSpPr>
              <a:spLocks noChangeArrowheads="1"/>
            </p:cNvSpPr>
            <p:nvPr/>
          </p:nvSpPr>
          <p:spPr bwMode="auto">
            <a:xfrm>
              <a:off x="6659949" y="2067854"/>
              <a:ext cx="535393" cy="5906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600" b="1" dirty="0">
                  <a:latin typeface="Arial Rounded MT Bold" panose="020F0704030504030204" pitchFamily="34" charset="0"/>
                </a:rPr>
                <a:t>0</a:t>
              </a:r>
              <a:endParaRPr kumimoji="1" lang="en-US" altLang="zh-CN" sz="1600" b="1" dirty="0">
                <a:latin typeface="Arial Rounded MT Bold" panose="020F0704030504030204" pitchFamily="34" charset="0"/>
              </a:endParaRPr>
            </a:p>
          </p:txBody>
        </p:sp>
        <p:sp>
          <p:nvSpPr>
            <p:cNvPr id="22" name="Freeform 30"/>
            <p:cNvSpPr/>
            <p:nvPr/>
          </p:nvSpPr>
          <p:spPr bwMode="auto">
            <a:xfrm>
              <a:off x="2053076" y="2780928"/>
              <a:ext cx="7457834" cy="690711"/>
            </a:xfrm>
            <a:custGeom>
              <a:avLst/>
              <a:gdLst>
                <a:gd name="T0" fmla="*/ 0 w 4401"/>
                <a:gd name="T1" fmla="*/ 0 h 245"/>
                <a:gd name="T2" fmla="*/ 222 w 4401"/>
                <a:gd name="T3" fmla="*/ 0 h 245"/>
                <a:gd name="T4" fmla="*/ 222 w 4401"/>
                <a:gd name="T5" fmla="*/ 245 h 245"/>
                <a:gd name="T6" fmla="*/ 676 w 4401"/>
                <a:gd name="T7" fmla="*/ 245 h 245"/>
                <a:gd name="T8" fmla="*/ 676 w 4401"/>
                <a:gd name="T9" fmla="*/ 0 h 245"/>
                <a:gd name="T10" fmla="*/ 898 w 4401"/>
                <a:gd name="T11" fmla="*/ 0 h 245"/>
                <a:gd name="T12" fmla="*/ 898 w 4401"/>
                <a:gd name="T13" fmla="*/ 245 h 245"/>
                <a:gd name="T14" fmla="*/ 1129 w 4401"/>
                <a:gd name="T15" fmla="*/ 245 h 245"/>
                <a:gd name="T16" fmla="*/ 1129 w 4401"/>
                <a:gd name="T17" fmla="*/ 0 h 245"/>
                <a:gd name="T18" fmla="*/ 1351 w 4401"/>
                <a:gd name="T19" fmla="*/ 0 h 245"/>
                <a:gd name="T20" fmla="*/ 1351 w 4401"/>
                <a:gd name="T21" fmla="*/ 245 h 245"/>
                <a:gd name="T22" fmla="*/ 1573 w 4401"/>
                <a:gd name="T23" fmla="*/ 245 h 245"/>
                <a:gd name="T24" fmla="*/ 1573 w 4401"/>
                <a:gd name="T25" fmla="*/ 0 h 245"/>
                <a:gd name="T26" fmla="*/ 2027 w 4401"/>
                <a:gd name="T27" fmla="*/ 0 h 245"/>
                <a:gd name="T28" fmla="*/ 2027 w 4401"/>
                <a:gd name="T29" fmla="*/ 245 h 245"/>
                <a:gd name="T30" fmla="*/ 2471 w 4401"/>
                <a:gd name="T31" fmla="*/ 245 h 245"/>
                <a:gd name="T32" fmla="*/ 2471 w 4401"/>
                <a:gd name="T33" fmla="*/ 3 h 245"/>
                <a:gd name="T34" fmla="*/ 2693 w 4401"/>
                <a:gd name="T35" fmla="*/ 0 h 245"/>
                <a:gd name="T36" fmla="*/ 2693 w 4401"/>
                <a:gd name="T37" fmla="*/ 245 h 245"/>
                <a:gd name="T38" fmla="*/ 2915 w 4401"/>
                <a:gd name="T39" fmla="*/ 245 h 245"/>
                <a:gd name="T40" fmla="*/ 2915 w 4401"/>
                <a:gd name="T41" fmla="*/ 0 h 245"/>
                <a:gd name="T42" fmla="*/ 3368 w 4401"/>
                <a:gd name="T43" fmla="*/ 0 h 245"/>
                <a:gd name="T44" fmla="*/ 3368 w 4401"/>
                <a:gd name="T45" fmla="*/ 245 h 245"/>
                <a:gd name="T46" fmla="*/ 3590 w 4401"/>
                <a:gd name="T47" fmla="*/ 245 h 245"/>
                <a:gd name="T48" fmla="*/ 3590 w 4401"/>
                <a:gd name="T49" fmla="*/ 0 h 245"/>
                <a:gd name="T50" fmla="*/ 3812 w 4401"/>
                <a:gd name="T51" fmla="*/ 0 h 245"/>
                <a:gd name="T52" fmla="*/ 3812 w 4401"/>
                <a:gd name="T53" fmla="*/ 245 h 245"/>
                <a:gd name="T54" fmla="*/ 4034 w 4401"/>
                <a:gd name="T55" fmla="*/ 245 h 245"/>
                <a:gd name="T56" fmla="*/ 4034 w 4401"/>
                <a:gd name="T57" fmla="*/ 0 h 245"/>
                <a:gd name="T58" fmla="*/ 4256 w 4401"/>
                <a:gd name="T59" fmla="*/ 0 h 245"/>
                <a:gd name="T60" fmla="*/ 4256 w 4401"/>
                <a:gd name="T61" fmla="*/ 245 h 245"/>
                <a:gd name="T62" fmla="*/ 4401 w 4401"/>
                <a:gd name="T63" fmla="*/ 245 h 245"/>
                <a:gd name="connsiteX0" fmla="*/ 0 w 10203"/>
                <a:gd name="connsiteY0" fmla="*/ 0 h 10000"/>
                <a:gd name="connsiteX1" fmla="*/ 504 w 10203"/>
                <a:gd name="connsiteY1" fmla="*/ 0 h 10000"/>
                <a:gd name="connsiteX2" fmla="*/ 504 w 10203"/>
                <a:gd name="connsiteY2" fmla="*/ 10000 h 10000"/>
                <a:gd name="connsiteX3" fmla="*/ 1536 w 10203"/>
                <a:gd name="connsiteY3" fmla="*/ 10000 h 10000"/>
                <a:gd name="connsiteX4" fmla="*/ 1536 w 10203"/>
                <a:gd name="connsiteY4" fmla="*/ 0 h 10000"/>
                <a:gd name="connsiteX5" fmla="*/ 2040 w 10203"/>
                <a:gd name="connsiteY5" fmla="*/ 0 h 10000"/>
                <a:gd name="connsiteX6" fmla="*/ 2040 w 10203"/>
                <a:gd name="connsiteY6" fmla="*/ 10000 h 10000"/>
                <a:gd name="connsiteX7" fmla="*/ 2565 w 10203"/>
                <a:gd name="connsiteY7" fmla="*/ 10000 h 10000"/>
                <a:gd name="connsiteX8" fmla="*/ 2565 w 10203"/>
                <a:gd name="connsiteY8" fmla="*/ 0 h 10000"/>
                <a:gd name="connsiteX9" fmla="*/ 3070 w 10203"/>
                <a:gd name="connsiteY9" fmla="*/ 0 h 10000"/>
                <a:gd name="connsiteX10" fmla="*/ 3070 w 10203"/>
                <a:gd name="connsiteY10" fmla="*/ 10000 h 10000"/>
                <a:gd name="connsiteX11" fmla="*/ 3574 w 10203"/>
                <a:gd name="connsiteY11" fmla="*/ 10000 h 10000"/>
                <a:gd name="connsiteX12" fmla="*/ 3574 w 10203"/>
                <a:gd name="connsiteY12" fmla="*/ 0 h 10000"/>
                <a:gd name="connsiteX13" fmla="*/ 4606 w 10203"/>
                <a:gd name="connsiteY13" fmla="*/ 0 h 10000"/>
                <a:gd name="connsiteX14" fmla="*/ 4606 w 10203"/>
                <a:gd name="connsiteY14" fmla="*/ 10000 h 10000"/>
                <a:gd name="connsiteX15" fmla="*/ 5615 w 10203"/>
                <a:gd name="connsiteY15" fmla="*/ 10000 h 10000"/>
                <a:gd name="connsiteX16" fmla="*/ 5615 w 10203"/>
                <a:gd name="connsiteY16" fmla="*/ 122 h 10000"/>
                <a:gd name="connsiteX17" fmla="*/ 6119 w 10203"/>
                <a:gd name="connsiteY17" fmla="*/ 0 h 10000"/>
                <a:gd name="connsiteX18" fmla="*/ 6119 w 10203"/>
                <a:gd name="connsiteY18" fmla="*/ 10000 h 10000"/>
                <a:gd name="connsiteX19" fmla="*/ 6623 w 10203"/>
                <a:gd name="connsiteY19" fmla="*/ 10000 h 10000"/>
                <a:gd name="connsiteX20" fmla="*/ 6623 w 10203"/>
                <a:gd name="connsiteY20" fmla="*/ 0 h 10000"/>
                <a:gd name="connsiteX21" fmla="*/ 7653 w 10203"/>
                <a:gd name="connsiteY21" fmla="*/ 0 h 10000"/>
                <a:gd name="connsiteX22" fmla="*/ 7653 w 10203"/>
                <a:gd name="connsiteY22" fmla="*/ 10000 h 10000"/>
                <a:gd name="connsiteX23" fmla="*/ 8157 w 10203"/>
                <a:gd name="connsiteY23" fmla="*/ 10000 h 10000"/>
                <a:gd name="connsiteX24" fmla="*/ 8157 w 10203"/>
                <a:gd name="connsiteY24" fmla="*/ 0 h 10000"/>
                <a:gd name="connsiteX25" fmla="*/ 8662 w 10203"/>
                <a:gd name="connsiteY25" fmla="*/ 0 h 10000"/>
                <a:gd name="connsiteX26" fmla="*/ 8662 w 10203"/>
                <a:gd name="connsiteY26" fmla="*/ 10000 h 10000"/>
                <a:gd name="connsiteX27" fmla="*/ 9166 w 10203"/>
                <a:gd name="connsiteY27" fmla="*/ 10000 h 10000"/>
                <a:gd name="connsiteX28" fmla="*/ 9166 w 10203"/>
                <a:gd name="connsiteY28" fmla="*/ 0 h 10000"/>
                <a:gd name="connsiteX29" fmla="*/ 9671 w 10203"/>
                <a:gd name="connsiteY29" fmla="*/ 0 h 10000"/>
                <a:gd name="connsiteX30" fmla="*/ 9671 w 10203"/>
                <a:gd name="connsiteY30" fmla="*/ 10000 h 10000"/>
                <a:gd name="connsiteX31" fmla="*/ 10203 w 10203"/>
                <a:gd name="connsiteY31" fmla="*/ 10000 h 10000"/>
                <a:gd name="connsiteX0-1" fmla="*/ 0 w 10101"/>
                <a:gd name="connsiteY0-2" fmla="*/ 0 h 10000"/>
                <a:gd name="connsiteX1-3" fmla="*/ 504 w 10101"/>
                <a:gd name="connsiteY1-4" fmla="*/ 0 h 10000"/>
                <a:gd name="connsiteX2-5" fmla="*/ 504 w 10101"/>
                <a:gd name="connsiteY2-6" fmla="*/ 10000 h 10000"/>
                <a:gd name="connsiteX3-7" fmla="*/ 1536 w 10101"/>
                <a:gd name="connsiteY3-8" fmla="*/ 10000 h 10000"/>
                <a:gd name="connsiteX4-9" fmla="*/ 1536 w 10101"/>
                <a:gd name="connsiteY4-10" fmla="*/ 0 h 10000"/>
                <a:gd name="connsiteX5-11" fmla="*/ 2040 w 10101"/>
                <a:gd name="connsiteY5-12" fmla="*/ 0 h 10000"/>
                <a:gd name="connsiteX6-13" fmla="*/ 2040 w 10101"/>
                <a:gd name="connsiteY6-14" fmla="*/ 10000 h 10000"/>
                <a:gd name="connsiteX7-15" fmla="*/ 2565 w 10101"/>
                <a:gd name="connsiteY7-16" fmla="*/ 10000 h 10000"/>
                <a:gd name="connsiteX8-17" fmla="*/ 2565 w 10101"/>
                <a:gd name="connsiteY8-18" fmla="*/ 0 h 10000"/>
                <a:gd name="connsiteX9-19" fmla="*/ 3070 w 10101"/>
                <a:gd name="connsiteY9-20" fmla="*/ 0 h 10000"/>
                <a:gd name="connsiteX10-21" fmla="*/ 3070 w 10101"/>
                <a:gd name="connsiteY10-22" fmla="*/ 10000 h 10000"/>
                <a:gd name="connsiteX11-23" fmla="*/ 3574 w 10101"/>
                <a:gd name="connsiteY11-24" fmla="*/ 10000 h 10000"/>
                <a:gd name="connsiteX12-25" fmla="*/ 3574 w 10101"/>
                <a:gd name="connsiteY12-26" fmla="*/ 0 h 10000"/>
                <a:gd name="connsiteX13-27" fmla="*/ 4606 w 10101"/>
                <a:gd name="connsiteY13-28" fmla="*/ 0 h 10000"/>
                <a:gd name="connsiteX14-29" fmla="*/ 4606 w 10101"/>
                <a:gd name="connsiteY14-30" fmla="*/ 10000 h 10000"/>
                <a:gd name="connsiteX15-31" fmla="*/ 5615 w 10101"/>
                <a:gd name="connsiteY15-32" fmla="*/ 10000 h 10000"/>
                <a:gd name="connsiteX16-33" fmla="*/ 5615 w 10101"/>
                <a:gd name="connsiteY16-34" fmla="*/ 122 h 10000"/>
                <a:gd name="connsiteX17-35" fmla="*/ 6119 w 10101"/>
                <a:gd name="connsiteY17-36" fmla="*/ 0 h 10000"/>
                <a:gd name="connsiteX18-37" fmla="*/ 6119 w 10101"/>
                <a:gd name="connsiteY18-38" fmla="*/ 10000 h 10000"/>
                <a:gd name="connsiteX19-39" fmla="*/ 6623 w 10101"/>
                <a:gd name="connsiteY19-40" fmla="*/ 10000 h 10000"/>
                <a:gd name="connsiteX20-41" fmla="*/ 6623 w 10101"/>
                <a:gd name="connsiteY20-42" fmla="*/ 0 h 10000"/>
                <a:gd name="connsiteX21-43" fmla="*/ 7653 w 10101"/>
                <a:gd name="connsiteY21-44" fmla="*/ 0 h 10000"/>
                <a:gd name="connsiteX22-45" fmla="*/ 7653 w 10101"/>
                <a:gd name="connsiteY22-46" fmla="*/ 10000 h 10000"/>
                <a:gd name="connsiteX23-47" fmla="*/ 8157 w 10101"/>
                <a:gd name="connsiteY23-48" fmla="*/ 10000 h 10000"/>
                <a:gd name="connsiteX24-49" fmla="*/ 8157 w 10101"/>
                <a:gd name="connsiteY24-50" fmla="*/ 0 h 10000"/>
                <a:gd name="connsiteX25-51" fmla="*/ 8662 w 10101"/>
                <a:gd name="connsiteY25-52" fmla="*/ 0 h 10000"/>
                <a:gd name="connsiteX26-53" fmla="*/ 8662 w 10101"/>
                <a:gd name="connsiteY26-54" fmla="*/ 10000 h 10000"/>
                <a:gd name="connsiteX27-55" fmla="*/ 9166 w 10101"/>
                <a:gd name="connsiteY27-56" fmla="*/ 10000 h 10000"/>
                <a:gd name="connsiteX28-57" fmla="*/ 9166 w 10101"/>
                <a:gd name="connsiteY28-58" fmla="*/ 0 h 10000"/>
                <a:gd name="connsiteX29-59" fmla="*/ 9671 w 10101"/>
                <a:gd name="connsiteY29-60" fmla="*/ 0 h 10000"/>
                <a:gd name="connsiteX30-61" fmla="*/ 9671 w 10101"/>
                <a:gd name="connsiteY30-62" fmla="*/ 10000 h 10000"/>
                <a:gd name="connsiteX31-63" fmla="*/ 10101 w 10101"/>
                <a:gd name="connsiteY31-64" fmla="*/ 10000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 ang="0">
                  <a:pos x="connsiteX21-43" y="connsiteY21-44"/>
                </a:cxn>
                <a:cxn ang="0">
                  <a:pos x="connsiteX22-45" y="connsiteY22-46"/>
                </a:cxn>
                <a:cxn ang="0">
                  <a:pos x="connsiteX23-47" y="connsiteY23-48"/>
                </a:cxn>
                <a:cxn ang="0">
                  <a:pos x="connsiteX24-49" y="connsiteY24-50"/>
                </a:cxn>
                <a:cxn ang="0">
                  <a:pos x="connsiteX25-51" y="connsiteY25-52"/>
                </a:cxn>
                <a:cxn ang="0">
                  <a:pos x="connsiteX26-53" y="connsiteY26-54"/>
                </a:cxn>
                <a:cxn ang="0">
                  <a:pos x="connsiteX27-55" y="connsiteY27-56"/>
                </a:cxn>
                <a:cxn ang="0">
                  <a:pos x="connsiteX28-57" y="connsiteY28-58"/>
                </a:cxn>
                <a:cxn ang="0">
                  <a:pos x="connsiteX29-59" y="connsiteY29-60"/>
                </a:cxn>
                <a:cxn ang="0">
                  <a:pos x="connsiteX30-61" y="connsiteY30-62"/>
                </a:cxn>
                <a:cxn ang="0">
                  <a:pos x="connsiteX31-63" y="connsiteY31-64"/>
                </a:cxn>
              </a:cxnLst>
              <a:rect l="l" t="t" r="r" b="b"/>
              <a:pathLst>
                <a:path w="10101" h="10000">
                  <a:moveTo>
                    <a:pt x="0" y="0"/>
                  </a:moveTo>
                  <a:lnTo>
                    <a:pt x="504" y="0"/>
                  </a:lnTo>
                  <a:lnTo>
                    <a:pt x="504" y="10000"/>
                  </a:lnTo>
                  <a:lnTo>
                    <a:pt x="1536" y="10000"/>
                  </a:lnTo>
                  <a:lnTo>
                    <a:pt x="1536" y="0"/>
                  </a:lnTo>
                  <a:lnTo>
                    <a:pt x="2040" y="0"/>
                  </a:lnTo>
                  <a:lnTo>
                    <a:pt x="2040" y="10000"/>
                  </a:lnTo>
                  <a:lnTo>
                    <a:pt x="2565" y="10000"/>
                  </a:lnTo>
                  <a:lnTo>
                    <a:pt x="2565" y="0"/>
                  </a:lnTo>
                  <a:lnTo>
                    <a:pt x="3070" y="0"/>
                  </a:lnTo>
                  <a:lnTo>
                    <a:pt x="3070" y="10000"/>
                  </a:lnTo>
                  <a:lnTo>
                    <a:pt x="3574" y="10000"/>
                  </a:lnTo>
                  <a:lnTo>
                    <a:pt x="3574" y="0"/>
                  </a:lnTo>
                  <a:lnTo>
                    <a:pt x="4606" y="0"/>
                  </a:lnTo>
                  <a:lnTo>
                    <a:pt x="4606" y="10000"/>
                  </a:lnTo>
                  <a:lnTo>
                    <a:pt x="5615" y="10000"/>
                  </a:lnTo>
                  <a:lnTo>
                    <a:pt x="5615" y="122"/>
                  </a:lnTo>
                  <a:lnTo>
                    <a:pt x="6119" y="0"/>
                  </a:lnTo>
                  <a:lnTo>
                    <a:pt x="6119" y="10000"/>
                  </a:lnTo>
                  <a:lnTo>
                    <a:pt x="6623" y="10000"/>
                  </a:lnTo>
                  <a:lnTo>
                    <a:pt x="6623" y="0"/>
                  </a:lnTo>
                  <a:lnTo>
                    <a:pt x="7653" y="0"/>
                  </a:lnTo>
                  <a:lnTo>
                    <a:pt x="7653" y="10000"/>
                  </a:lnTo>
                  <a:lnTo>
                    <a:pt x="8157" y="10000"/>
                  </a:lnTo>
                  <a:lnTo>
                    <a:pt x="8157" y="0"/>
                  </a:lnTo>
                  <a:lnTo>
                    <a:pt x="8662" y="0"/>
                  </a:lnTo>
                  <a:lnTo>
                    <a:pt x="8662" y="10000"/>
                  </a:lnTo>
                  <a:lnTo>
                    <a:pt x="9166" y="10000"/>
                  </a:lnTo>
                  <a:lnTo>
                    <a:pt x="9166" y="0"/>
                  </a:lnTo>
                  <a:lnTo>
                    <a:pt x="9671" y="0"/>
                  </a:lnTo>
                  <a:lnTo>
                    <a:pt x="9671" y="10000"/>
                  </a:lnTo>
                  <a:lnTo>
                    <a:pt x="10101" y="10000"/>
                  </a:lnTo>
                </a:path>
              </a:pathLst>
            </a:custGeom>
            <a:noFill/>
            <a:ln w="28575" cap="rnd" cmpd="sng">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p>
          </p:txBody>
        </p:sp>
        <p:sp>
          <p:nvSpPr>
            <p:cNvPr id="23" name="Rectangle 42"/>
            <p:cNvSpPr>
              <a:spLocks noChangeArrowheads="1"/>
            </p:cNvSpPr>
            <p:nvPr/>
          </p:nvSpPr>
          <p:spPr bwMode="auto">
            <a:xfrm>
              <a:off x="262909" y="2061816"/>
              <a:ext cx="1753423" cy="5906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488" tIns="44450" rIns="90488" bIns="44450">
              <a:spAutoFit/>
            </a:bodyPr>
            <a:lstStyle/>
            <a:p>
              <a:pPr algn="r" defTabSz="762000" eaLnBrk="0" hangingPunct="0"/>
              <a:r>
                <a:rPr kumimoji="1" lang="zh-CN" altLang="en-US" sz="1600" b="1" dirty="0" smtClean="0">
                  <a:solidFill>
                    <a:srgbClr val="0000FF"/>
                  </a:solidFill>
                  <a:latin typeface="微软雅黑" panose="020B0503020204020204" pitchFamily="34" charset="-122"/>
                  <a:ea typeface="微软雅黑" panose="020B0503020204020204" pitchFamily="34" charset="-122"/>
                </a:rPr>
                <a:t>比特</a:t>
              </a:r>
              <a:r>
                <a:rPr kumimoji="1" lang="zh-CN" altLang="en-US" sz="1600" b="1" dirty="0">
                  <a:solidFill>
                    <a:srgbClr val="0000FF"/>
                  </a:solidFill>
                  <a:latin typeface="微软雅黑" panose="020B0503020204020204" pitchFamily="34" charset="-122"/>
                  <a:ea typeface="微软雅黑" panose="020B0503020204020204" pitchFamily="34" charset="-122"/>
                </a:rPr>
                <a:t>流</a:t>
              </a:r>
              <a:endParaRPr kumimoji="1" lang="zh-CN" altLang="en-US" sz="1600" b="1" dirty="0">
                <a:solidFill>
                  <a:srgbClr val="0000FF"/>
                </a:solidFill>
                <a:latin typeface="微软雅黑" panose="020B0503020204020204" pitchFamily="34" charset="-122"/>
                <a:ea typeface="微软雅黑" panose="020B0503020204020204" pitchFamily="34" charset="-122"/>
              </a:endParaRPr>
            </a:p>
          </p:txBody>
        </p:sp>
        <p:grpSp>
          <p:nvGrpSpPr>
            <p:cNvPr id="27" name="Group 65"/>
            <p:cNvGrpSpPr/>
            <p:nvPr/>
          </p:nvGrpSpPr>
          <p:grpSpPr bwMode="auto">
            <a:xfrm>
              <a:off x="2062492" y="3766245"/>
              <a:ext cx="7483921" cy="690711"/>
              <a:chOff x="1255" y="2804"/>
              <a:chExt cx="4461" cy="258"/>
            </a:xfrm>
          </p:grpSpPr>
          <p:sp>
            <p:nvSpPr>
              <p:cNvPr id="31" name="Freeform 63"/>
              <p:cNvSpPr/>
              <p:nvPr/>
            </p:nvSpPr>
            <p:spPr bwMode="auto">
              <a:xfrm>
                <a:off x="1255" y="2804"/>
                <a:ext cx="2909" cy="258"/>
              </a:xfrm>
              <a:custGeom>
                <a:avLst/>
                <a:gdLst>
                  <a:gd name="T0" fmla="*/ 0 w 2909"/>
                  <a:gd name="T1" fmla="*/ 0 h 258"/>
                  <a:gd name="T2" fmla="*/ 223 w 2909"/>
                  <a:gd name="T3" fmla="*/ 0 h 258"/>
                  <a:gd name="T4" fmla="*/ 223 w 2909"/>
                  <a:gd name="T5" fmla="*/ 258 h 258"/>
                  <a:gd name="T6" fmla="*/ 446 w 2909"/>
                  <a:gd name="T7" fmla="*/ 258 h 258"/>
                  <a:gd name="T8" fmla="*/ 446 w 2909"/>
                  <a:gd name="T9" fmla="*/ 5 h 258"/>
                  <a:gd name="T10" fmla="*/ 681 w 2909"/>
                  <a:gd name="T11" fmla="*/ 5 h 258"/>
                  <a:gd name="T12" fmla="*/ 681 w 2909"/>
                  <a:gd name="T13" fmla="*/ 258 h 258"/>
                  <a:gd name="T14" fmla="*/ 887 w 2909"/>
                  <a:gd name="T15" fmla="*/ 258 h 258"/>
                  <a:gd name="T16" fmla="*/ 887 w 2909"/>
                  <a:gd name="T17" fmla="*/ 0 h 258"/>
                  <a:gd name="T18" fmla="*/ 1111 w 2909"/>
                  <a:gd name="T19" fmla="*/ 0 h 258"/>
                  <a:gd name="T20" fmla="*/ 1111 w 2909"/>
                  <a:gd name="T21" fmla="*/ 258 h 258"/>
                  <a:gd name="T22" fmla="*/ 1340 w 2909"/>
                  <a:gd name="T23" fmla="*/ 258 h 258"/>
                  <a:gd name="T24" fmla="*/ 1340 w 2909"/>
                  <a:gd name="T25" fmla="*/ 0 h 258"/>
                  <a:gd name="T26" fmla="*/ 1563 w 2909"/>
                  <a:gd name="T27" fmla="*/ 0 h 258"/>
                  <a:gd name="T28" fmla="*/ 1563 w 2909"/>
                  <a:gd name="T29" fmla="*/ 258 h 258"/>
                  <a:gd name="T30" fmla="*/ 2010 w 2909"/>
                  <a:gd name="T31" fmla="*/ 258 h 258"/>
                  <a:gd name="T32" fmla="*/ 2010 w 2909"/>
                  <a:gd name="T33" fmla="*/ 0 h 258"/>
                  <a:gd name="T34" fmla="*/ 2245 w 2909"/>
                  <a:gd name="T35" fmla="*/ 0 h 258"/>
                  <a:gd name="T36" fmla="*/ 2245 w 2909"/>
                  <a:gd name="T37" fmla="*/ 258 h 258"/>
                  <a:gd name="T38" fmla="*/ 2462 w 2909"/>
                  <a:gd name="T39" fmla="*/ 258 h 258"/>
                  <a:gd name="T40" fmla="*/ 2462 w 2909"/>
                  <a:gd name="T41" fmla="*/ 0 h 258"/>
                  <a:gd name="T42" fmla="*/ 2686 w 2909"/>
                  <a:gd name="T43" fmla="*/ 0 h 258"/>
                  <a:gd name="T44" fmla="*/ 2686 w 2909"/>
                  <a:gd name="T45" fmla="*/ 258 h 258"/>
                  <a:gd name="T46" fmla="*/ 2909 w 2909"/>
                  <a:gd name="T47" fmla="*/ 258 h 258"/>
                  <a:gd name="T48" fmla="*/ 2909 w 2909"/>
                  <a:gd name="T49" fmla="*/ 0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909" h="258">
                    <a:moveTo>
                      <a:pt x="0" y="0"/>
                    </a:moveTo>
                    <a:lnTo>
                      <a:pt x="223" y="0"/>
                    </a:lnTo>
                    <a:lnTo>
                      <a:pt x="223" y="258"/>
                    </a:lnTo>
                    <a:lnTo>
                      <a:pt x="446" y="258"/>
                    </a:lnTo>
                    <a:lnTo>
                      <a:pt x="446" y="5"/>
                    </a:lnTo>
                    <a:lnTo>
                      <a:pt x="681" y="5"/>
                    </a:lnTo>
                    <a:lnTo>
                      <a:pt x="681" y="258"/>
                    </a:lnTo>
                    <a:lnTo>
                      <a:pt x="887" y="258"/>
                    </a:lnTo>
                    <a:lnTo>
                      <a:pt x="887" y="0"/>
                    </a:lnTo>
                    <a:lnTo>
                      <a:pt x="1111" y="0"/>
                    </a:lnTo>
                    <a:lnTo>
                      <a:pt x="1111" y="258"/>
                    </a:lnTo>
                    <a:lnTo>
                      <a:pt x="1340" y="258"/>
                    </a:lnTo>
                    <a:lnTo>
                      <a:pt x="1340" y="0"/>
                    </a:lnTo>
                    <a:lnTo>
                      <a:pt x="1563" y="0"/>
                    </a:lnTo>
                    <a:lnTo>
                      <a:pt x="1563" y="258"/>
                    </a:lnTo>
                    <a:lnTo>
                      <a:pt x="2010" y="258"/>
                    </a:lnTo>
                    <a:lnTo>
                      <a:pt x="2010" y="0"/>
                    </a:lnTo>
                    <a:lnTo>
                      <a:pt x="2245" y="0"/>
                    </a:lnTo>
                    <a:lnTo>
                      <a:pt x="2245" y="258"/>
                    </a:lnTo>
                    <a:lnTo>
                      <a:pt x="2462" y="258"/>
                    </a:lnTo>
                    <a:lnTo>
                      <a:pt x="2462" y="0"/>
                    </a:lnTo>
                    <a:lnTo>
                      <a:pt x="2686" y="0"/>
                    </a:lnTo>
                    <a:lnTo>
                      <a:pt x="2686" y="258"/>
                    </a:lnTo>
                    <a:lnTo>
                      <a:pt x="2909" y="258"/>
                    </a:lnTo>
                    <a:lnTo>
                      <a:pt x="2909" y="0"/>
                    </a:lnTo>
                  </a:path>
                </a:pathLst>
              </a:custGeom>
              <a:noFill/>
              <a:ln w="2857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p>
            </p:txBody>
          </p:sp>
          <p:sp>
            <p:nvSpPr>
              <p:cNvPr id="32" name="Freeform 64"/>
              <p:cNvSpPr/>
              <p:nvPr/>
            </p:nvSpPr>
            <p:spPr bwMode="auto">
              <a:xfrm>
                <a:off x="4164" y="2804"/>
                <a:ext cx="1552" cy="258"/>
              </a:xfrm>
              <a:custGeom>
                <a:avLst/>
                <a:gdLst>
                  <a:gd name="T0" fmla="*/ 0 w 1552"/>
                  <a:gd name="T1" fmla="*/ 0 h 258"/>
                  <a:gd name="T2" fmla="*/ 453 w 1552"/>
                  <a:gd name="T3" fmla="*/ 0 h 258"/>
                  <a:gd name="T4" fmla="*/ 453 w 1552"/>
                  <a:gd name="T5" fmla="*/ 258 h 258"/>
                  <a:gd name="T6" fmla="*/ 905 w 1552"/>
                  <a:gd name="T7" fmla="*/ 258 h 258"/>
                  <a:gd name="T8" fmla="*/ 905 w 1552"/>
                  <a:gd name="T9" fmla="*/ 0 h 258"/>
                  <a:gd name="T10" fmla="*/ 1329 w 1552"/>
                  <a:gd name="T11" fmla="*/ 0 h 258"/>
                  <a:gd name="T12" fmla="*/ 1329 w 1552"/>
                  <a:gd name="T13" fmla="*/ 258 h 258"/>
                  <a:gd name="T14" fmla="*/ 1552 w 1552"/>
                  <a:gd name="T15" fmla="*/ 258 h 25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52" h="258">
                    <a:moveTo>
                      <a:pt x="0" y="0"/>
                    </a:moveTo>
                    <a:lnTo>
                      <a:pt x="453" y="0"/>
                    </a:lnTo>
                    <a:lnTo>
                      <a:pt x="453" y="258"/>
                    </a:lnTo>
                    <a:lnTo>
                      <a:pt x="905" y="258"/>
                    </a:lnTo>
                    <a:lnTo>
                      <a:pt x="905" y="0"/>
                    </a:lnTo>
                    <a:lnTo>
                      <a:pt x="1329" y="0"/>
                    </a:lnTo>
                    <a:lnTo>
                      <a:pt x="1329" y="258"/>
                    </a:lnTo>
                    <a:lnTo>
                      <a:pt x="1552" y="258"/>
                    </a:lnTo>
                  </a:path>
                </a:pathLst>
              </a:custGeom>
              <a:noFill/>
              <a:ln w="2857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p>
            </p:txBody>
          </p:sp>
        </p:grpSp>
        <p:sp>
          <p:nvSpPr>
            <p:cNvPr id="28" name="Rectangle 68"/>
            <p:cNvSpPr>
              <a:spLocks noChangeArrowheads="1"/>
            </p:cNvSpPr>
            <p:nvPr/>
          </p:nvSpPr>
          <p:spPr bwMode="auto">
            <a:xfrm>
              <a:off x="-826137" y="3817669"/>
              <a:ext cx="2864289" cy="5906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0488" tIns="44450" rIns="90488" bIns="44450">
              <a:spAutoFit/>
            </a:bodyPr>
            <a:lstStyle/>
            <a:p>
              <a:pPr algn="r" defTabSz="762000" eaLnBrk="0" hangingPunct="0"/>
              <a:r>
                <a:rPr kumimoji="1" lang="zh-CN" altLang="en-US" sz="1600" b="1" dirty="0" smtClean="0">
                  <a:solidFill>
                    <a:srgbClr val="0000FF"/>
                  </a:solidFill>
                  <a:latin typeface="微软雅黑" panose="020B0503020204020204" pitchFamily="34" charset="-122"/>
                  <a:ea typeface="微软雅黑" panose="020B0503020204020204" pitchFamily="34" charset="-122"/>
                </a:rPr>
                <a:t>差分曼彻斯特</a:t>
              </a:r>
              <a:endParaRPr kumimoji="1" lang="zh-CN" altLang="en-US" sz="1600" b="1" dirty="0">
                <a:solidFill>
                  <a:srgbClr val="0000FF"/>
                </a:solidFill>
                <a:latin typeface="微软雅黑" panose="020B0503020204020204" pitchFamily="34" charset="-122"/>
                <a:ea typeface="微软雅黑" panose="020B0503020204020204" pitchFamily="34" charset="-122"/>
              </a:endParaRPr>
            </a:p>
          </p:txBody>
        </p:sp>
        <p:cxnSp>
          <p:nvCxnSpPr>
            <p:cNvPr id="29" name="直接连接符 28"/>
            <p:cNvCxnSpPr/>
            <p:nvPr/>
          </p:nvCxnSpPr>
          <p:spPr bwMode="auto">
            <a:xfrm>
              <a:off x="2066413" y="4123268"/>
              <a:ext cx="7495099" cy="0"/>
            </a:xfrm>
            <a:prstGeom prst="line">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 name="直接连接符 29"/>
            <p:cNvCxnSpPr/>
            <p:nvPr/>
          </p:nvCxnSpPr>
          <p:spPr bwMode="auto">
            <a:xfrm>
              <a:off x="2066413" y="3126283"/>
              <a:ext cx="7495099" cy="0"/>
            </a:xfrm>
            <a:prstGeom prst="line">
              <a:avLst/>
            </a:pr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49" name="对角圆角矩形 48"/>
          <p:cNvSpPr/>
          <p:nvPr/>
        </p:nvSpPr>
        <p:spPr>
          <a:xfrm>
            <a:off x="692785" y="3282950"/>
            <a:ext cx="7573645" cy="1293495"/>
          </a:xfrm>
          <a:prstGeom prst="round2DiagRect">
            <a:avLst/>
          </a:prstGeom>
          <a:solidFill>
            <a:srgbClr val="0098F6"/>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矩形 49"/>
          <p:cNvSpPr/>
          <p:nvPr/>
        </p:nvSpPr>
        <p:spPr>
          <a:xfrm>
            <a:off x="905510" y="3363595"/>
            <a:ext cx="7461250" cy="1295400"/>
          </a:xfrm>
          <a:prstGeom prst="rect">
            <a:avLst/>
          </a:prstGeom>
        </p:spPr>
        <p:txBody>
          <a:bodyPr wrap="square">
            <a:noAutofit/>
          </a:bodyPr>
          <a:lstStyle/>
          <a:p>
            <a:pPr>
              <a:lnSpc>
                <a:spcPts val="2700"/>
              </a:lnSpc>
              <a:spcBef>
                <a:spcPts val="600"/>
              </a:spcBef>
            </a:pPr>
            <a:r>
              <a:rPr lang="zh-CN" altLang="en-US" b="1" dirty="0">
                <a:solidFill>
                  <a:schemeClr val="bg1"/>
                </a:solidFill>
                <a:latin typeface="微软雅黑" panose="020B0503020204020204" pitchFamily="34" charset="-122"/>
                <a:ea typeface="微软雅黑" panose="020B0503020204020204" pitchFamily="34" charset="-122"/>
              </a:rPr>
              <a:t>二进制基带信号</a:t>
            </a:r>
            <a:r>
              <a:rPr lang="zh-CN" altLang="en-US" b="1" dirty="0" smtClean="0">
                <a:solidFill>
                  <a:srgbClr val="FFC000"/>
                </a:solidFill>
                <a:latin typeface="微软雅黑" panose="020B0503020204020204" pitchFamily="34" charset="-122"/>
                <a:ea typeface="微软雅黑" panose="020B0503020204020204" pitchFamily="34" charset="-122"/>
              </a:rPr>
              <a:t>缺点：</a:t>
            </a:r>
            <a:r>
              <a:rPr lang="zh-CN" altLang="en-US" b="1" dirty="0">
                <a:solidFill>
                  <a:schemeClr val="bg1"/>
                </a:solidFill>
                <a:latin typeface="微软雅黑" panose="020B0503020204020204" pitchFamily="34" charset="-122"/>
                <a:ea typeface="微软雅黑" panose="020B0503020204020204" pitchFamily="34" charset="-122"/>
              </a:rPr>
              <a:t>使用高低电压交替出现的信号会出现一长串连续的</a:t>
            </a:r>
            <a:r>
              <a:rPr lang="en-US" altLang="zh-CN" b="1" dirty="0">
                <a:solidFill>
                  <a:schemeClr val="bg1"/>
                </a:solidFill>
                <a:latin typeface="微软雅黑" panose="020B0503020204020204" pitchFamily="34" charset="-122"/>
                <a:ea typeface="微软雅黑" panose="020B0503020204020204" pitchFamily="34" charset="-122"/>
              </a:rPr>
              <a:t>1</a:t>
            </a:r>
            <a:r>
              <a:rPr lang="zh-CN" altLang="en-US" b="1" dirty="0">
                <a:solidFill>
                  <a:schemeClr val="bg1"/>
                </a:solidFill>
                <a:latin typeface="微软雅黑" panose="020B0503020204020204" pitchFamily="34" charset="-122"/>
                <a:ea typeface="微软雅黑" panose="020B0503020204020204" pitchFamily="34" charset="-122"/>
              </a:rPr>
              <a:t>或连续的</a:t>
            </a:r>
            <a:r>
              <a:rPr lang="en-US" altLang="zh-CN" b="1" dirty="0">
                <a:solidFill>
                  <a:schemeClr val="bg1"/>
                </a:solidFill>
                <a:latin typeface="微软雅黑" panose="020B0503020204020204" pitchFamily="34" charset="-122"/>
                <a:ea typeface="微软雅黑" panose="020B0503020204020204" pitchFamily="34" charset="-122"/>
              </a:rPr>
              <a:t>0</a:t>
            </a:r>
            <a:r>
              <a:rPr lang="zh-CN" altLang="en-US" b="1" dirty="0">
                <a:solidFill>
                  <a:schemeClr val="bg1"/>
                </a:solidFill>
                <a:latin typeface="微软雅黑" panose="020B0503020204020204" pitchFamily="34" charset="-122"/>
                <a:ea typeface="微软雅黑" panose="020B0503020204020204" pitchFamily="34" charset="-122"/>
              </a:rPr>
              <a:t>时，接收端</a:t>
            </a:r>
            <a:r>
              <a:rPr lang="zh-CN" altLang="en-US" b="1" dirty="0">
                <a:solidFill>
                  <a:srgbClr val="FFFF00"/>
                </a:solidFill>
                <a:latin typeface="微软雅黑" panose="020B0503020204020204" pitchFamily="34" charset="-122"/>
                <a:ea typeface="微软雅黑" panose="020B0503020204020204" pitchFamily="34" charset="-122"/>
              </a:rPr>
              <a:t>无法</a:t>
            </a:r>
            <a:r>
              <a:rPr lang="zh-CN" altLang="en-US" b="1" dirty="0">
                <a:solidFill>
                  <a:schemeClr val="bg1"/>
                </a:solidFill>
                <a:latin typeface="微软雅黑" panose="020B0503020204020204" pitchFamily="34" charset="-122"/>
                <a:ea typeface="微软雅黑" panose="020B0503020204020204" pitchFamily="34" charset="-122"/>
              </a:rPr>
              <a:t>从收到的比特流中提取</a:t>
            </a:r>
            <a:r>
              <a:rPr lang="zh-CN" altLang="en-US" b="1" dirty="0">
                <a:solidFill>
                  <a:srgbClr val="FFFF00"/>
                </a:solidFill>
                <a:latin typeface="微软雅黑" panose="020B0503020204020204" pitchFamily="34" charset="-122"/>
                <a:ea typeface="微软雅黑" panose="020B0503020204020204" pitchFamily="34" charset="-122"/>
              </a:rPr>
              <a:t>位同步信号</a:t>
            </a:r>
            <a:r>
              <a:rPr lang="zh-CN" altLang="en-US" b="1" dirty="0">
                <a:solidFill>
                  <a:schemeClr val="bg1"/>
                </a:solidFill>
                <a:latin typeface="微软雅黑" panose="020B0503020204020204" pitchFamily="34" charset="-122"/>
                <a:ea typeface="微软雅黑" panose="020B0503020204020204" pitchFamily="34" charset="-122"/>
              </a:rPr>
              <a:t>。</a:t>
            </a:r>
            <a:endParaRPr lang="zh-CN" altLang="en-US" b="1" dirty="0">
              <a:solidFill>
                <a:schemeClr val="bg1"/>
              </a:solidFill>
              <a:latin typeface="微软雅黑" panose="020B0503020204020204" pitchFamily="34" charset="-122"/>
              <a:ea typeface="微软雅黑" panose="020B0503020204020204" pitchFamily="34" charset="-122"/>
            </a:endParaRPr>
          </a:p>
          <a:p>
            <a:pPr>
              <a:lnSpc>
                <a:spcPts val="2700"/>
              </a:lnSpc>
              <a:spcBef>
                <a:spcPts val="600"/>
              </a:spcBef>
            </a:pPr>
            <a:r>
              <a:rPr lang="zh-CN" altLang="en-US" b="1" dirty="0">
                <a:solidFill>
                  <a:schemeClr val="bg1"/>
                </a:solidFill>
                <a:latin typeface="微软雅黑" panose="020B0503020204020204" pitchFamily="34" charset="-122"/>
                <a:ea typeface="微软雅黑" panose="020B0503020204020204" pitchFamily="34" charset="-122"/>
              </a:rPr>
              <a:t>曼彻斯特编码</a:t>
            </a:r>
            <a:r>
              <a:rPr lang="zh-CN" altLang="en-US" b="1" dirty="0" smtClean="0">
                <a:solidFill>
                  <a:srgbClr val="FFC000"/>
                </a:solidFill>
                <a:latin typeface="微软雅黑" panose="020B0503020204020204" pitchFamily="34" charset="-122"/>
                <a:ea typeface="微软雅黑" panose="020B0503020204020204" pitchFamily="34" charset="-122"/>
              </a:rPr>
              <a:t>缺点：</a:t>
            </a:r>
            <a:r>
              <a:rPr lang="zh-CN" altLang="en-US" b="1" dirty="0" smtClean="0">
                <a:solidFill>
                  <a:schemeClr val="bg1"/>
                </a:solidFill>
                <a:latin typeface="微软雅黑" panose="020B0503020204020204" pitchFamily="34" charset="-122"/>
                <a:ea typeface="微软雅黑" panose="020B0503020204020204" pitchFamily="34" charset="-122"/>
              </a:rPr>
              <a:t>所</a:t>
            </a:r>
            <a:r>
              <a:rPr lang="zh-CN" altLang="en-US" b="1" dirty="0">
                <a:solidFill>
                  <a:schemeClr val="bg1"/>
                </a:solidFill>
                <a:latin typeface="微软雅黑" panose="020B0503020204020204" pitchFamily="34" charset="-122"/>
                <a:ea typeface="微软雅黑" panose="020B0503020204020204" pitchFamily="34" charset="-122"/>
              </a:rPr>
              <a:t>占的频带宽度比原始的基带信号</a:t>
            </a:r>
            <a:r>
              <a:rPr lang="zh-CN" altLang="en-US" b="1" dirty="0">
                <a:solidFill>
                  <a:srgbClr val="FFFF00"/>
                </a:solidFill>
                <a:latin typeface="微软雅黑" panose="020B0503020204020204" pitchFamily="34" charset="-122"/>
                <a:ea typeface="微软雅黑" panose="020B0503020204020204" pitchFamily="34" charset="-122"/>
              </a:rPr>
              <a:t>增加了一倍。</a:t>
            </a:r>
            <a:endParaRPr lang="zh-CN" altLang="en-US" b="1" dirty="0">
              <a:solidFill>
                <a:srgbClr val="FFFF00"/>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Tm="2000"/>
    </mc:Choice>
    <mc:Fallback>
      <p:transition spd="slow" advTm="2000"/>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4"/>
          <p:cNvSpPr/>
          <p:nvPr/>
        </p:nvSpPr>
        <p:spPr>
          <a:xfrm>
            <a:off x="502921" y="1516452"/>
            <a:ext cx="8129015" cy="2531945"/>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Line 7"/>
          <p:cNvSpPr>
            <a:spLocks noChangeShapeType="1"/>
          </p:cNvSpPr>
          <p:nvPr/>
        </p:nvSpPr>
        <p:spPr bwMode="auto">
          <a:xfrm flipV="1">
            <a:off x="1258776" y="2074055"/>
            <a:ext cx="6555094" cy="0"/>
          </a:xfrm>
          <a:prstGeom prst="line">
            <a:avLst/>
          </a:prstGeom>
          <a:noFill/>
          <a:ln w="285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7" name="Rectangle 9"/>
          <p:cNvSpPr>
            <a:spLocks noChangeArrowheads="1"/>
          </p:cNvSpPr>
          <p:nvPr/>
        </p:nvSpPr>
        <p:spPr bwMode="auto">
          <a:xfrm>
            <a:off x="7668344" y="1958512"/>
            <a:ext cx="228342" cy="225020"/>
          </a:xfrm>
          <a:prstGeom prst="rect">
            <a:avLst/>
          </a:prstGeom>
          <a:solidFill>
            <a:srgbClr val="0000FF"/>
          </a:solidFill>
          <a:ln w="12700">
            <a:solidFill>
              <a:srgbClr val="0000FF"/>
            </a:solidFill>
            <a:miter lim="800000"/>
          </a:ln>
          <a:effec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8" name="AutoShape 5"/>
          <p:cNvSpPr>
            <a:spLocks noChangeArrowheads="1"/>
          </p:cNvSpPr>
          <p:nvPr/>
        </p:nvSpPr>
        <p:spPr bwMode="auto">
          <a:xfrm>
            <a:off x="502921" y="627295"/>
            <a:ext cx="8129015" cy="388721"/>
          </a:xfrm>
          <a:prstGeom prst="roundRect">
            <a:avLst>
              <a:gd name="adj" fmla="val 16667"/>
            </a:avLst>
          </a:prstGeom>
          <a:solidFill>
            <a:srgbClr val="0089FA"/>
          </a:solidFill>
          <a:ln>
            <a:noFill/>
          </a:ln>
          <a:effectLst/>
        </p:spPr>
        <p:txBody>
          <a:bodyPr wrap="none" anchor="ctr"/>
          <a:lstStyle/>
          <a:p>
            <a:endParaRPr lang="zh-CN" altLang="en-US"/>
          </a:p>
        </p:txBody>
      </p:sp>
      <p:sp>
        <p:nvSpPr>
          <p:cNvPr id="9" name="Rectangle 6"/>
          <p:cNvSpPr>
            <a:spLocks noChangeArrowheads="1"/>
          </p:cNvSpPr>
          <p:nvPr/>
        </p:nvSpPr>
        <p:spPr bwMode="auto">
          <a:xfrm>
            <a:off x="2840852" y="585024"/>
            <a:ext cx="344517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anose="020B0503020204020204" pitchFamily="34" charset="-122"/>
                <a:ea typeface="微软雅黑" panose="020B0503020204020204" pitchFamily="34" charset="-122"/>
              </a:rPr>
              <a:t>3.3.2   CSMA/CD </a:t>
            </a:r>
            <a:r>
              <a:rPr lang="zh-CN" altLang="en-US" sz="2400" b="1" dirty="0" smtClean="0">
                <a:solidFill>
                  <a:schemeClr val="bg1"/>
                </a:solidFill>
                <a:latin typeface="微软雅黑" panose="020B0503020204020204" pitchFamily="34" charset="-122"/>
                <a:ea typeface="微软雅黑" panose="020B0503020204020204" pitchFamily="34" charset="-122"/>
              </a:rPr>
              <a:t>协议</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10" name="Rectangle 8"/>
          <p:cNvSpPr>
            <a:spLocks noChangeArrowheads="1"/>
          </p:cNvSpPr>
          <p:nvPr/>
        </p:nvSpPr>
        <p:spPr bwMode="auto">
          <a:xfrm>
            <a:off x="502921" y="1021848"/>
            <a:ext cx="8129015" cy="4069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68605" indent="-268605">
              <a:lnSpc>
                <a:spcPts val="2700"/>
              </a:lnSpc>
              <a:buClr>
                <a:srgbClr val="0070C0"/>
              </a:buClr>
              <a:buFont typeface="Wingdings" panose="05000000000000000000" pitchFamily="2" charset="2"/>
              <a:buChar char="l"/>
            </a:pPr>
            <a:r>
              <a:rPr lang="zh-CN" altLang="en-US" b="1" dirty="0" smtClean="0">
                <a:latin typeface="微软雅黑" panose="020B0503020204020204" pitchFamily="34" charset="-122"/>
                <a:ea typeface="微软雅黑" panose="020B0503020204020204" pitchFamily="34" charset="-122"/>
              </a:rPr>
              <a:t>总线</a:t>
            </a:r>
            <a:r>
              <a:rPr lang="zh-CN" altLang="en-US" b="1" dirty="0" smtClean="0">
                <a:solidFill>
                  <a:srgbClr val="C00000"/>
                </a:solidFill>
                <a:latin typeface="微软雅黑" panose="020B0503020204020204" pitchFamily="34" charset="-122"/>
                <a:ea typeface="微软雅黑" panose="020B0503020204020204" pitchFamily="34" charset="-122"/>
              </a:rPr>
              <a:t>缺点</a:t>
            </a:r>
            <a:r>
              <a:rPr lang="zh-CN" altLang="en-US" b="1" dirty="0" smtClean="0">
                <a:latin typeface="微软雅黑" panose="020B0503020204020204" pitchFamily="34" charset="-122"/>
                <a:ea typeface="微软雅黑" panose="020B0503020204020204" pitchFamily="34" charset="-122"/>
              </a:rPr>
              <a:t>：多</a:t>
            </a:r>
            <a:r>
              <a:rPr lang="zh-CN" altLang="en-US" b="1" dirty="0">
                <a:latin typeface="微软雅黑" panose="020B0503020204020204" pitchFamily="34" charset="-122"/>
                <a:ea typeface="微软雅黑" panose="020B0503020204020204" pitchFamily="34" charset="-122"/>
              </a:rPr>
              <a:t>个站点同时发送时，会产生发送碰撞或冲突，导致发送失败</a:t>
            </a:r>
            <a:r>
              <a:rPr lang="zh-CN" altLang="en-US" b="1" dirty="0" smtClean="0">
                <a:latin typeface="微软雅黑" panose="020B0503020204020204" pitchFamily="34" charset="-122"/>
                <a:ea typeface="微软雅黑" panose="020B0503020204020204" pitchFamily="34" charset="-122"/>
              </a:rPr>
              <a:t>。</a:t>
            </a:r>
            <a:endParaRPr lang="zh-CN" altLang="en-US" b="1" dirty="0">
              <a:latin typeface="微软雅黑" panose="020B0503020204020204" pitchFamily="34" charset="-122"/>
              <a:ea typeface="微软雅黑" panose="020B0503020204020204" pitchFamily="34" charset="-122"/>
            </a:endParaRPr>
          </a:p>
        </p:txBody>
      </p:sp>
      <p:sp>
        <p:nvSpPr>
          <p:cNvPr id="11" name="Line 5"/>
          <p:cNvSpPr>
            <a:spLocks noChangeShapeType="1"/>
          </p:cNvSpPr>
          <p:nvPr/>
        </p:nvSpPr>
        <p:spPr bwMode="auto">
          <a:xfrm rot="16200000" flipV="1">
            <a:off x="4153306" y="2489784"/>
            <a:ext cx="818858" cy="6130"/>
          </a:xfrm>
          <a:prstGeom prst="line">
            <a:avLst/>
          </a:prstGeom>
          <a:noFill/>
          <a:ln w="285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2" name="Rectangle 9"/>
          <p:cNvSpPr>
            <a:spLocks noChangeArrowheads="1"/>
          </p:cNvSpPr>
          <p:nvPr/>
        </p:nvSpPr>
        <p:spPr bwMode="auto">
          <a:xfrm>
            <a:off x="1078993" y="1958512"/>
            <a:ext cx="228342" cy="225020"/>
          </a:xfrm>
          <a:prstGeom prst="rect">
            <a:avLst/>
          </a:prstGeom>
          <a:solidFill>
            <a:srgbClr val="0000FF"/>
          </a:solidFill>
          <a:ln w="12700">
            <a:solidFill>
              <a:srgbClr val="0000FF"/>
            </a:solidFill>
            <a:miter lim="800000"/>
          </a:ln>
          <a:effec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3" name="Line 10"/>
          <p:cNvSpPr>
            <a:spLocks noChangeShapeType="1"/>
          </p:cNvSpPr>
          <p:nvPr/>
        </p:nvSpPr>
        <p:spPr bwMode="auto">
          <a:xfrm>
            <a:off x="7372521" y="1884563"/>
            <a:ext cx="414020" cy="185556"/>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4" name="Freeform 14"/>
          <p:cNvSpPr/>
          <p:nvPr/>
        </p:nvSpPr>
        <p:spPr bwMode="auto">
          <a:xfrm>
            <a:off x="3320888" y="2083886"/>
            <a:ext cx="2663" cy="795066"/>
          </a:xfrm>
          <a:custGeom>
            <a:avLst/>
            <a:gdLst>
              <a:gd name="T0" fmla="*/ 0 w 2"/>
              <a:gd name="T1" fmla="*/ 521 h 521"/>
              <a:gd name="T2" fmla="*/ 2 w 2"/>
              <a:gd name="T3" fmla="*/ 0 h 521"/>
            </a:gdLst>
            <a:ahLst/>
            <a:cxnLst>
              <a:cxn ang="0">
                <a:pos x="T0" y="T1"/>
              </a:cxn>
              <a:cxn ang="0">
                <a:pos x="T2" y="T3"/>
              </a:cxn>
            </a:cxnLst>
            <a:rect l="0" t="0" r="r" b="b"/>
            <a:pathLst>
              <a:path w="2" h="521">
                <a:moveTo>
                  <a:pt x="0" y="521"/>
                </a:moveTo>
                <a:lnTo>
                  <a:pt x="2" y="0"/>
                </a:lnTo>
              </a:path>
            </a:pathLst>
          </a:custGeom>
          <a:solidFill>
            <a:srgbClr val="333399"/>
          </a:solidFill>
          <a:ln w="28575" cmpd="sng">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5" name="Line 17"/>
          <p:cNvSpPr>
            <a:spLocks noChangeShapeType="1"/>
          </p:cNvSpPr>
          <p:nvPr/>
        </p:nvSpPr>
        <p:spPr bwMode="auto">
          <a:xfrm rot="16200000" flipV="1">
            <a:off x="5388709" y="2489784"/>
            <a:ext cx="818858" cy="6130"/>
          </a:xfrm>
          <a:prstGeom prst="line">
            <a:avLst/>
          </a:prstGeom>
          <a:noFill/>
          <a:ln w="285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6" name="Freeform 19"/>
          <p:cNvSpPr/>
          <p:nvPr/>
        </p:nvSpPr>
        <p:spPr bwMode="auto">
          <a:xfrm>
            <a:off x="7028431" y="2083885"/>
            <a:ext cx="2663" cy="807355"/>
          </a:xfrm>
          <a:custGeom>
            <a:avLst/>
            <a:gdLst>
              <a:gd name="T0" fmla="*/ 0 w 2"/>
              <a:gd name="T1" fmla="*/ 529 h 529"/>
              <a:gd name="T2" fmla="*/ 2 w 2"/>
              <a:gd name="T3" fmla="*/ 0 h 529"/>
            </a:gdLst>
            <a:ahLst/>
            <a:cxnLst>
              <a:cxn ang="0">
                <a:pos x="T0" y="T1"/>
              </a:cxn>
              <a:cxn ang="0">
                <a:pos x="T2" y="T3"/>
              </a:cxn>
            </a:cxnLst>
            <a:rect l="0" t="0" r="r" b="b"/>
            <a:pathLst>
              <a:path w="2" h="529">
                <a:moveTo>
                  <a:pt x="0" y="529"/>
                </a:moveTo>
                <a:lnTo>
                  <a:pt x="2" y="0"/>
                </a:lnTo>
              </a:path>
            </a:pathLst>
          </a:custGeom>
          <a:solidFill>
            <a:srgbClr val="333399"/>
          </a:solidFill>
          <a:ln w="28575" cmpd="sng">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7" name="Text Box 21"/>
          <p:cNvSpPr txBox="1">
            <a:spLocks noChangeArrowheads="1"/>
          </p:cNvSpPr>
          <p:nvPr/>
        </p:nvSpPr>
        <p:spPr bwMode="auto">
          <a:xfrm>
            <a:off x="2874807" y="3408999"/>
            <a:ext cx="902811" cy="523220"/>
          </a:xfrm>
          <a:prstGeom prst="rect">
            <a:avLst/>
          </a:prstGeom>
          <a:solidFill>
            <a:schemeClr val="bg1"/>
          </a:solidFill>
          <a:ln>
            <a:noFill/>
          </a:ln>
          <a:effectLst/>
        </p:spPr>
        <p:txBody>
          <a:bodyPr wrap="none">
            <a:spAutoFit/>
          </a:bodyPr>
          <a:lstStyle/>
          <a:p>
            <a:pPr algn="ctr"/>
            <a:r>
              <a:rPr kumimoji="1" lang="en-US" altLang="zh-CN" sz="1400" b="1" dirty="0" smtClean="0">
                <a:solidFill>
                  <a:srgbClr val="CC00CC"/>
                </a:solidFill>
                <a:latin typeface="微软雅黑" panose="020B0503020204020204" pitchFamily="34" charset="-122"/>
                <a:ea typeface="微软雅黑" panose="020B0503020204020204" pitchFamily="34" charset="-122"/>
              </a:rPr>
              <a:t>B </a:t>
            </a:r>
            <a:r>
              <a:rPr kumimoji="1" lang="zh-CN" altLang="en-US" sz="1400" b="1" dirty="0" smtClean="0">
                <a:solidFill>
                  <a:srgbClr val="CC00CC"/>
                </a:solidFill>
                <a:latin typeface="微软雅黑" panose="020B0503020204020204" pitchFamily="34" charset="-122"/>
                <a:ea typeface="微软雅黑" panose="020B0503020204020204" pitchFamily="34" charset="-122"/>
              </a:rPr>
              <a:t>向 </a:t>
            </a:r>
            <a:r>
              <a:rPr kumimoji="1" lang="en-US" altLang="zh-CN" sz="1400" b="1" dirty="0">
                <a:solidFill>
                  <a:srgbClr val="CC00CC"/>
                </a:solidFill>
                <a:latin typeface="微软雅黑" panose="020B0503020204020204" pitchFamily="34" charset="-122"/>
                <a:ea typeface="微软雅黑" panose="020B0503020204020204" pitchFamily="34" charset="-122"/>
              </a:rPr>
              <a:t>D</a:t>
            </a:r>
            <a:endParaRPr kumimoji="1" lang="en-US" altLang="zh-CN" sz="1400" b="1" dirty="0">
              <a:solidFill>
                <a:srgbClr val="CC00CC"/>
              </a:solidFill>
              <a:latin typeface="微软雅黑" panose="020B0503020204020204" pitchFamily="34" charset="-122"/>
              <a:ea typeface="微软雅黑" panose="020B0503020204020204" pitchFamily="34" charset="-122"/>
            </a:endParaRPr>
          </a:p>
          <a:p>
            <a:pPr algn="ctr"/>
            <a:r>
              <a:rPr kumimoji="1" lang="zh-CN" altLang="en-US" sz="1400" b="1" dirty="0">
                <a:solidFill>
                  <a:srgbClr val="CC00CC"/>
                </a:solidFill>
                <a:latin typeface="微软雅黑" panose="020B0503020204020204" pitchFamily="34" charset="-122"/>
                <a:ea typeface="微软雅黑" panose="020B0503020204020204" pitchFamily="34" charset="-122"/>
              </a:rPr>
              <a:t>发送数据</a:t>
            </a:r>
            <a:endParaRPr kumimoji="1" lang="zh-CN" altLang="en-US" sz="1400" b="1" dirty="0">
              <a:solidFill>
                <a:srgbClr val="CC00CC"/>
              </a:solidFill>
              <a:latin typeface="微软雅黑" panose="020B0503020204020204" pitchFamily="34" charset="-122"/>
              <a:ea typeface="微软雅黑" panose="020B0503020204020204" pitchFamily="34" charset="-122"/>
            </a:endParaRPr>
          </a:p>
        </p:txBody>
      </p:sp>
      <p:sp>
        <p:nvSpPr>
          <p:cNvPr id="18" name="Text Box 22"/>
          <p:cNvSpPr txBox="1">
            <a:spLocks noChangeArrowheads="1"/>
          </p:cNvSpPr>
          <p:nvPr/>
        </p:nvSpPr>
        <p:spPr bwMode="auto">
          <a:xfrm>
            <a:off x="4179547" y="3166503"/>
            <a:ext cx="51648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400" b="1">
                <a:solidFill>
                  <a:srgbClr val="000099"/>
                </a:solidFill>
                <a:latin typeface="微软雅黑" panose="020B0503020204020204" pitchFamily="34" charset="-122"/>
                <a:ea typeface="微软雅黑" panose="020B0503020204020204" pitchFamily="34" charset="-122"/>
              </a:rPr>
              <a:t>    C</a:t>
            </a:r>
            <a:endParaRPr kumimoji="1" lang="en-US" altLang="zh-CN" sz="1400" b="1">
              <a:solidFill>
                <a:srgbClr val="000099"/>
              </a:solidFill>
              <a:latin typeface="微软雅黑" panose="020B0503020204020204" pitchFamily="34" charset="-122"/>
              <a:ea typeface="微软雅黑" panose="020B0503020204020204" pitchFamily="34" charset="-122"/>
            </a:endParaRPr>
          </a:p>
        </p:txBody>
      </p:sp>
      <p:sp>
        <p:nvSpPr>
          <p:cNvPr id="19" name="Text Box 23"/>
          <p:cNvSpPr txBox="1">
            <a:spLocks noChangeArrowheads="1"/>
          </p:cNvSpPr>
          <p:nvPr/>
        </p:nvSpPr>
        <p:spPr bwMode="auto">
          <a:xfrm>
            <a:off x="5472194" y="3155443"/>
            <a:ext cx="48603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400" b="1" dirty="0">
                <a:solidFill>
                  <a:srgbClr val="000099"/>
                </a:solidFill>
                <a:latin typeface="微软雅黑" panose="020B0503020204020204" pitchFamily="34" charset="-122"/>
                <a:ea typeface="微软雅黑" panose="020B0503020204020204" pitchFamily="34" charset="-122"/>
              </a:rPr>
              <a:t>   D</a:t>
            </a:r>
            <a:endParaRPr kumimoji="1" lang="en-US" altLang="zh-CN" sz="1400" b="1" dirty="0">
              <a:solidFill>
                <a:srgbClr val="000099"/>
              </a:solidFill>
              <a:latin typeface="微软雅黑" panose="020B0503020204020204" pitchFamily="34" charset="-122"/>
              <a:ea typeface="微软雅黑" panose="020B0503020204020204" pitchFamily="34" charset="-122"/>
            </a:endParaRPr>
          </a:p>
        </p:txBody>
      </p:sp>
      <p:sp>
        <p:nvSpPr>
          <p:cNvPr id="20" name="Text Box 24"/>
          <p:cNvSpPr txBox="1">
            <a:spLocks noChangeArrowheads="1"/>
          </p:cNvSpPr>
          <p:nvPr/>
        </p:nvSpPr>
        <p:spPr bwMode="auto">
          <a:xfrm>
            <a:off x="1715396" y="3155443"/>
            <a:ext cx="53091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400" b="1" dirty="0">
                <a:solidFill>
                  <a:srgbClr val="000099"/>
                </a:solidFill>
                <a:latin typeface="微软雅黑" panose="020B0503020204020204" pitchFamily="34" charset="-122"/>
                <a:ea typeface="微软雅黑" panose="020B0503020204020204" pitchFamily="34" charset="-122"/>
              </a:rPr>
              <a:t>    A</a:t>
            </a:r>
            <a:endParaRPr kumimoji="1" lang="en-US" altLang="zh-CN" sz="1400" b="1" dirty="0">
              <a:solidFill>
                <a:srgbClr val="000099"/>
              </a:solidFill>
              <a:latin typeface="微软雅黑" panose="020B0503020204020204" pitchFamily="34" charset="-122"/>
              <a:ea typeface="微软雅黑" panose="020B0503020204020204" pitchFamily="34" charset="-122"/>
            </a:endParaRPr>
          </a:p>
        </p:txBody>
      </p:sp>
      <p:sp>
        <p:nvSpPr>
          <p:cNvPr id="21" name="Text Box 25"/>
          <p:cNvSpPr txBox="1">
            <a:spLocks noChangeArrowheads="1"/>
          </p:cNvSpPr>
          <p:nvPr/>
        </p:nvSpPr>
        <p:spPr bwMode="auto">
          <a:xfrm>
            <a:off x="6629055" y="3152986"/>
            <a:ext cx="49885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400" b="1">
                <a:solidFill>
                  <a:srgbClr val="000099"/>
                </a:solidFill>
                <a:latin typeface="微软雅黑" panose="020B0503020204020204" pitchFamily="34" charset="-122"/>
                <a:ea typeface="微软雅黑" panose="020B0503020204020204" pitchFamily="34" charset="-122"/>
              </a:rPr>
              <a:t>    E</a:t>
            </a:r>
            <a:endParaRPr kumimoji="1" lang="en-US" altLang="zh-CN" sz="1400" b="1">
              <a:solidFill>
                <a:srgbClr val="000099"/>
              </a:solidFill>
              <a:latin typeface="微软雅黑" panose="020B0503020204020204" pitchFamily="34" charset="-122"/>
              <a:ea typeface="微软雅黑" panose="020B0503020204020204" pitchFamily="34" charset="-122"/>
            </a:endParaRPr>
          </a:p>
        </p:txBody>
      </p:sp>
      <p:sp>
        <p:nvSpPr>
          <p:cNvPr id="22" name="Line 26"/>
          <p:cNvSpPr>
            <a:spLocks noChangeShapeType="1"/>
          </p:cNvSpPr>
          <p:nvPr/>
        </p:nvSpPr>
        <p:spPr bwMode="auto">
          <a:xfrm flipH="1">
            <a:off x="1209238" y="1828823"/>
            <a:ext cx="456620" cy="217506"/>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23" name="Text Box 27"/>
          <p:cNvSpPr txBox="1">
            <a:spLocks noChangeArrowheads="1"/>
          </p:cNvSpPr>
          <p:nvPr/>
        </p:nvSpPr>
        <p:spPr bwMode="auto">
          <a:xfrm>
            <a:off x="1638815" y="1688160"/>
            <a:ext cx="341632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400" b="1" dirty="0">
                <a:solidFill>
                  <a:srgbClr val="0000FF"/>
                </a:solidFill>
                <a:latin typeface="微软雅黑" panose="020B0503020204020204" pitchFamily="34" charset="-122"/>
                <a:ea typeface="微软雅黑" panose="020B0503020204020204" pitchFamily="34" charset="-122"/>
              </a:rPr>
              <a:t>匹配电阻（用来吸收总线上传播的信号）</a:t>
            </a:r>
            <a:endParaRPr kumimoji="1" lang="zh-CN" altLang="en-US" sz="1400" b="1" dirty="0">
              <a:solidFill>
                <a:srgbClr val="0000FF"/>
              </a:solidFill>
              <a:latin typeface="微软雅黑" panose="020B0503020204020204" pitchFamily="34" charset="-122"/>
              <a:ea typeface="微软雅黑" panose="020B0503020204020204" pitchFamily="34" charset="-122"/>
            </a:endParaRPr>
          </a:p>
        </p:txBody>
      </p:sp>
      <p:sp>
        <p:nvSpPr>
          <p:cNvPr id="24" name="Text Box 28"/>
          <p:cNvSpPr txBox="1">
            <a:spLocks noChangeArrowheads="1"/>
          </p:cNvSpPr>
          <p:nvPr/>
        </p:nvSpPr>
        <p:spPr bwMode="auto">
          <a:xfrm>
            <a:off x="6548762" y="1688160"/>
            <a:ext cx="90281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400" b="1" dirty="0">
                <a:solidFill>
                  <a:srgbClr val="0000FF"/>
                </a:solidFill>
                <a:latin typeface="微软雅黑" panose="020B0503020204020204" pitchFamily="34" charset="-122"/>
                <a:ea typeface="微软雅黑" panose="020B0503020204020204" pitchFamily="34" charset="-122"/>
              </a:rPr>
              <a:t>匹配电阻</a:t>
            </a:r>
            <a:endParaRPr kumimoji="1" lang="zh-CN" altLang="en-US" sz="1400" b="1" dirty="0">
              <a:solidFill>
                <a:srgbClr val="0000FF"/>
              </a:solidFill>
              <a:latin typeface="微软雅黑" panose="020B0503020204020204" pitchFamily="34" charset="-122"/>
              <a:ea typeface="微软雅黑" panose="020B0503020204020204" pitchFamily="34" charset="-122"/>
            </a:endParaRPr>
          </a:p>
        </p:txBody>
      </p:sp>
      <p:sp>
        <p:nvSpPr>
          <p:cNvPr id="25" name="Freeform 32"/>
          <p:cNvSpPr/>
          <p:nvPr/>
        </p:nvSpPr>
        <p:spPr bwMode="auto">
          <a:xfrm>
            <a:off x="3329047" y="2135497"/>
            <a:ext cx="1726088" cy="654977"/>
          </a:xfrm>
          <a:custGeom>
            <a:avLst/>
            <a:gdLst>
              <a:gd name="T0" fmla="*/ 31 w 3249"/>
              <a:gd name="T1" fmla="*/ 533 h 533"/>
              <a:gd name="T2" fmla="*/ 215 w 3249"/>
              <a:gd name="T3" fmla="*/ 85 h 533"/>
              <a:gd name="T4" fmla="*/ 1318 w 3249"/>
              <a:gd name="T5" fmla="*/ 24 h 533"/>
              <a:gd name="T6" fmla="*/ 2527 w 3249"/>
              <a:gd name="T7" fmla="*/ 29 h 533"/>
              <a:gd name="T8" fmla="*/ 3249 w 3249"/>
              <a:gd name="T9" fmla="*/ 47 h 533"/>
            </a:gdLst>
            <a:ahLst/>
            <a:cxnLst>
              <a:cxn ang="0">
                <a:pos x="T0" y="T1"/>
              </a:cxn>
              <a:cxn ang="0">
                <a:pos x="T2" y="T3"/>
              </a:cxn>
              <a:cxn ang="0">
                <a:pos x="T4" y="T5"/>
              </a:cxn>
              <a:cxn ang="0">
                <a:pos x="T6" y="T7"/>
              </a:cxn>
              <a:cxn ang="0">
                <a:pos x="T8" y="T9"/>
              </a:cxn>
            </a:cxnLst>
            <a:rect l="0" t="0" r="r" b="b"/>
            <a:pathLst>
              <a:path w="3249" h="533">
                <a:moveTo>
                  <a:pt x="31" y="533"/>
                </a:moveTo>
                <a:cubicBezTo>
                  <a:pt x="61" y="458"/>
                  <a:pt x="0" y="170"/>
                  <a:pt x="215" y="85"/>
                </a:cubicBezTo>
                <a:cubicBezTo>
                  <a:pt x="429" y="0"/>
                  <a:pt x="933" y="33"/>
                  <a:pt x="1318" y="24"/>
                </a:cubicBezTo>
                <a:cubicBezTo>
                  <a:pt x="1703" y="15"/>
                  <a:pt x="2205" y="25"/>
                  <a:pt x="2527" y="29"/>
                </a:cubicBezTo>
                <a:cubicBezTo>
                  <a:pt x="2849" y="33"/>
                  <a:pt x="3099" y="43"/>
                  <a:pt x="3249" y="47"/>
                </a:cubicBezTo>
              </a:path>
            </a:pathLst>
          </a:custGeom>
          <a:noFill/>
          <a:ln w="38100" cmpd="sng">
            <a:solidFill>
              <a:srgbClr val="CC00CC"/>
            </a:solidFill>
            <a:round/>
            <a:headEnd type="none" w="med" len="me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26" name="Text Box 48"/>
          <p:cNvSpPr txBox="1">
            <a:spLocks noChangeArrowheads="1"/>
          </p:cNvSpPr>
          <p:nvPr/>
        </p:nvSpPr>
        <p:spPr bwMode="auto">
          <a:xfrm>
            <a:off x="3170457" y="3155443"/>
            <a:ext cx="30809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400" b="1">
                <a:solidFill>
                  <a:srgbClr val="000099"/>
                </a:solidFill>
                <a:latin typeface="微软雅黑" panose="020B0503020204020204" pitchFamily="34" charset="-122"/>
                <a:ea typeface="微软雅黑" panose="020B0503020204020204" pitchFamily="34" charset="-122"/>
              </a:rPr>
              <a:t>B</a:t>
            </a:r>
            <a:endParaRPr kumimoji="1" lang="en-US" altLang="zh-CN" sz="1400" b="1">
              <a:solidFill>
                <a:srgbClr val="000099"/>
              </a:solidFill>
              <a:latin typeface="微软雅黑" panose="020B0503020204020204" pitchFamily="34" charset="-122"/>
              <a:ea typeface="微软雅黑" panose="020B0503020204020204" pitchFamily="34" charset="-122"/>
            </a:endParaRPr>
          </a:p>
        </p:txBody>
      </p:sp>
      <p:pic>
        <p:nvPicPr>
          <p:cNvPr id="27" name="Picture 239" descr="jisuanji"/>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4365120" y="2794604"/>
            <a:ext cx="407130" cy="407130"/>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39" descr="jisuanji"/>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5616688" y="2794604"/>
            <a:ext cx="407130" cy="407130"/>
          </a:xfrm>
          <a:prstGeom prst="rect">
            <a:avLst/>
          </a:prstGeom>
          <a:noFill/>
          <a:extLst>
            <a:ext uri="{909E8E84-426E-40DD-AFC4-6F175D3DCCD1}">
              <a14:hiddenFill xmlns:a14="http://schemas.microsoft.com/office/drawing/2010/main">
                <a:solidFill>
                  <a:srgbClr val="FFFFFF"/>
                </a:solidFill>
              </a14:hiddenFill>
            </a:ext>
          </a:extLst>
        </p:spPr>
      </p:pic>
      <p:sp>
        <p:nvSpPr>
          <p:cNvPr id="29" name="Line 12"/>
          <p:cNvSpPr>
            <a:spLocks noChangeShapeType="1"/>
          </p:cNvSpPr>
          <p:nvPr/>
        </p:nvSpPr>
        <p:spPr bwMode="auto">
          <a:xfrm rot="16200000" flipV="1">
            <a:off x="1682498" y="2489784"/>
            <a:ext cx="818858" cy="6130"/>
          </a:xfrm>
          <a:prstGeom prst="line">
            <a:avLst/>
          </a:prstGeom>
          <a:noFill/>
          <a:ln w="285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30" name="Freeform 29"/>
          <p:cNvSpPr/>
          <p:nvPr/>
        </p:nvSpPr>
        <p:spPr bwMode="auto">
          <a:xfrm>
            <a:off x="3293468" y="2151473"/>
            <a:ext cx="1313728" cy="709046"/>
          </a:xfrm>
          <a:custGeom>
            <a:avLst/>
            <a:gdLst>
              <a:gd name="T0" fmla="*/ 27 w 997"/>
              <a:gd name="T1" fmla="*/ 577 h 577"/>
              <a:gd name="T2" fmla="*/ 139 w 997"/>
              <a:gd name="T3" fmla="*/ 80 h 577"/>
              <a:gd name="T4" fmla="*/ 861 w 997"/>
              <a:gd name="T5" fmla="*/ 98 h 577"/>
              <a:gd name="T6" fmla="*/ 953 w 997"/>
              <a:gd name="T7" fmla="*/ 573 h 577"/>
            </a:gdLst>
            <a:ahLst/>
            <a:cxnLst>
              <a:cxn ang="0">
                <a:pos x="T0" y="T1"/>
              </a:cxn>
              <a:cxn ang="0">
                <a:pos x="T2" y="T3"/>
              </a:cxn>
              <a:cxn ang="0">
                <a:pos x="T4" y="T5"/>
              </a:cxn>
              <a:cxn ang="0">
                <a:pos x="T6" y="T7"/>
              </a:cxn>
            </a:cxnLst>
            <a:rect l="0" t="0" r="r" b="b"/>
            <a:pathLst>
              <a:path w="997" h="577">
                <a:moveTo>
                  <a:pt x="27" y="577"/>
                </a:moveTo>
                <a:cubicBezTo>
                  <a:pt x="46" y="494"/>
                  <a:pt x="0" y="160"/>
                  <a:pt x="139" y="80"/>
                </a:cubicBezTo>
                <a:cubicBezTo>
                  <a:pt x="278" y="0"/>
                  <a:pt x="725" y="16"/>
                  <a:pt x="861" y="98"/>
                </a:cubicBezTo>
                <a:cubicBezTo>
                  <a:pt x="997" y="180"/>
                  <a:pt x="934" y="474"/>
                  <a:pt x="953" y="573"/>
                </a:cubicBezTo>
              </a:path>
            </a:pathLst>
          </a:custGeom>
          <a:noFill/>
          <a:ln w="38100" cmpd="sng">
            <a:solidFill>
              <a:srgbClr val="CC00CC"/>
            </a:solidFill>
            <a:round/>
            <a:headEnd type="none" w="med" len="me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31" name="Freeform 33"/>
          <p:cNvSpPr/>
          <p:nvPr/>
        </p:nvSpPr>
        <p:spPr bwMode="auto">
          <a:xfrm>
            <a:off x="1371600" y="2135497"/>
            <a:ext cx="2032553" cy="654977"/>
          </a:xfrm>
          <a:custGeom>
            <a:avLst/>
            <a:gdLst>
              <a:gd name="T0" fmla="*/ 1628 w 1644"/>
              <a:gd name="T1" fmla="*/ 533 h 533"/>
              <a:gd name="T2" fmla="*/ 1536 w 1644"/>
              <a:gd name="T3" fmla="*/ 85 h 533"/>
              <a:gd name="T4" fmla="*/ 982 w 1644"/>
              <a:gd name="T5" fmla="*/ 24 h 533"/>
              <a:gd name="T6" fmla="*/ 374 w 1644"/>
              <a:gd name="T7" fmla="*/ 29 h 533"/>
              <a:gd name="T8" fmla="*/ 0 w 1644"/>
              <a:gd name="T9" fmla="*/ 19 h 533"/>
            </a:gdLst>
            <a:ahLst/>
            <a:cxnLst>
              <a:cxn ang="0">
                <a:pos x="T0" y="T1"/>
              </a:cxn>
              <a:cxn ang="0">
                <a:pos x="T2" y="T3"/>
              </a:cxn>
              <a:cxn ang="0">
                <a:pos x="T4" y="T5"/>
              </a:cxn>
              <a:cxn ang="0">
                <a:pos x="T6" y="T7"/>
              </a:cxn>
              <a:cxn ang="0">
                <a:pos x="T8" y="T9"/>
              </a:cxn>
            </a:cxnLst>
            <a:rect l="0" t="0" r="r" b="b"/>
            <a:pathLst>
              <a:path w="1644" h="533">
                <a:moveTo>
                  <a:pt x="1628" y="533"/>
                </a:moveTo>
                <a:cubicBezTo>
                  <a:pt x="1613" y="458"/>
                  <a:pt x="1644" y="170"/>
                  <a:pt x="1536" y="85"/>
                </a:cubicBezTo>
                <a:cubicBezTo>
                  <a:pt x="1428" y="0"/>
                  <a:pt x="1175" y="33"/>
                  <a:pt x="982" y="24"/>
                </a:cubicBezTo>
                <a:cubicBezTo>
                  <a:pt x="788" y="15"/>
                  <a:pt x="538" y="30"/>
                  <a:pt x="374" y="29"/>
                </a:cubicBezTo>
                <a:cubicBezTo>
                  <a:pt x="210" y="28"/>
                  <a:pt x="78" y="21"/>
                  <a:pt x="0" y="19"/>
                </a:cubicBezTo>
              </a:path>
            </a:pathLst>
          </a:custGeom>
          <a:noFill/>
          <a:ln w="38100" cmpd="sng">
            <a:solidFill>
              <a:srgbClr val="CC00CC"/>
            </a:solidFill>
            <a:round/>
            <a:headEnd type="none" w="med" len="me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32" name="Freeform 34"/>
          <p:cNvSpPr/>
          <p:nvPr/>
        </p:nvSpPr>
        <p:spPr bwMode="auto">
          <a:xfrm flipH="1">
            <a:off x="2088861" y="2135497"/>
            <a:ext cx="1240185" cy="709047"/>
          </a:xfrm>
          <a:custGeom>
            <a:avLst/>
            <a:gdLst>
              <a:gd name="T0" fmla="*/ 27 w 997"/>
              <a:gd name="T1" fmla="*/ 577 h 577"/>
              <a:gd name="T2" fmla="*/ 139 w 997"/>
              <a:gd name="T3" fmla="*/ 80 h 577"/>
              <a:gd name="T4" fmla="*/ 861 w 997"/>
              <a:gd name="T5" fmla="*/ 98 h 577"/>
              <a:gd name="T6" fmla="*/ 953 w 997"/>
              <a:gd name="T7" fmla="*/ 573 h 577"/>
            </a:gdLst>
            <a:ahLst/>
            <a:cxnLst>
              <a:cxn ang="0">
                <a:pos x="T0" y="T1"/>
              </a:cxn>
              <a:cxn ang="0">
                <a:pos x="T2" y="T3"/>
              </a:cxn>
              <a:cxn ang="0">
                <a:pos x="T4" y="T5"/>
              </a:cxn>
              <a:cxn ang="0">
                <a:pos x="T6" y="T7"/>
              </a:cxn>
            </a:cxnLst>
            <a:rect l="0" t="0" r="r" b="b"/>
            <a:pathLst>
              <a:path w="997" h="577">
                <a:moveTo>
                  <a:pt x="27" y="577"/>
                </a:moveTo>
                <a:cubicBezTo>
                  <a:pt x="46" y="494"/>
                  <a:pt x="0" y="160"/>
                  <a:pt x="139" y="80"/>
                </a:cubicBezTo>
                <a:cubicBezTo>
                  <a:pt x="278" y="0"/>
                  <a:pt x="725" y="16"/>
                  <a:pt x="861" y="98"/>
                </a:cubicBezTo>
                <a:cubicBezTo>
                  <a:pt x="997" y="180"/>
                  <a:pt x="934" y="474"/>
                  <a:pt x="953" y="573"/>
                </a:cubicBezTo>
              </a:path>
            </a:pathLst>
          </a:custGeom>
          <a:noFill/>
          <a:ln w="38100" cmpd="sng">
            <a:solidFill>
              <a:srgbClr val="CC00CC"/>
            </a:solidFill>
            <a:round/>
            <a:headEnd type="none" w="med" len="me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pic>
        <p:nvPicPr>
          <p:cNvPr id="33" name="Picture 239" descr="jisuanji"/>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131840" y="2794604"/>
            <a:ext cx="407130" cy="407130"/>
          </a:xfrm>
          <a:prstGeom prst="rect">
            <a:avLst/>
          </a:prstGeom>
          <a:noFill/>
          <a:extLst>
            <a:ext uri="{909E8E84-426E-40DD-AFC4-6F175D3DCCD1}">
              <a14:hiddenFill xmlns:a14="http://schemas.microsoft.com/office/drawing/2010/main">
                <a:solidFill>
                  <a:srgbClr val="FFFFFF"/>
                </a:solidFill>
              </a14:hiddenFill>
            </a:ext>
          </a:extLst>
        </p:spPr>
      </p:pic>
      <p:sp>
        <p:nvSpPr>
          <p:cNvPr id="34" name="Text Box 21"/>
          <p:cNvSpPr txBox="1">
            <a:spLocks noChangeArrowheads="1"/>
          </p:cNvSpPr>
          <p:nvPr/>
        </p:nvSpPr>
        <p:spPr bwMode="auto">
          <a:xfrm>
            <a:off x="6592983" y="3408999"/>
            <a:ext cx="902811" cy="523220"/>
          </a:xfrm>
          <a:prstGeom prst="rect">
            <a:avLst/>
          </a:prstGeom>
          <a:solidFill>
            <a:schemeClr val="bg1"/>
          </a:solidFill>
          <a:ln>
            <a:noFill/>
          </a:ln>
          <a:effectLst/>
        </p:spPr>
        <p:txBody>
          <a:bodyPr wrap="none">
            <a:spAutoFit/>
          </a:bodyPr>
          <a:lstStyle/>
          <a:p>
            <a:pPr algn="ctr"/>
            <a:r>
              <a:rPr kumimoji="1" lang="en-US" altLang="zh-CN" sz="1400" b="1" dirty="0">
                <a:solidFill>
                  <a:srgbClr val="CC00CC"/>
                </a:solidFill>
                <a:latin typeface="微软雅黑" panose="020B0503020204020204" pitchFamily="34" charset="-122"/>
                <a:ea typeface="微软雅黑" panose="020B0503020204020204" pitchFamily="34" charset="-122"/>
              </a:rPr>
              <a:t>E</a:t>
            </a:r>
            <a:r>
              <a:rPr kumimoji="1" lang="en-US" altLang="zh-CN" sz="1400" b="1" dirty="0" smtClean="0">
                <a:solidFill>
                  <a:srgbClr val="CC00CC"/>
                </a:solidFill>
                <a:latin typeface="微软雅黑" panose="020B0503020204020204" pitchFamily="34" charset="-122"/>
                <a:ea typeface="微软雅黑" panose="020B0503020204020204" pitchFamily="34" charset="-122"/>
              </a:rPr>
              <a:t> </a:t>
            </a:r>
            <a:r>
              <a:rPr kumimoji="1" lang="zh-CN" altLang="en-US" sz="1400" b="1" dirty="0" smtClean="0">
                <a:solidFill>
                  <a:srgbClr val="CC00CC"/>
                </a:solidFill>
                <a:latin typeface="微软雅黑" panose="020B0503020204020204" pitchFamily="34" charset="-122"/>
                <a:ea typeface="微软雅黑" panose="020B0503020204020204" pitchFamily="34" charset="-122"/>
              </a:rPr>
              <a:t>向 </a:t>
            </a:r>
            <a:r>
              <a:rPr kumimoji="1" lang="en-US" altLang="zh-CN" sz="1400" b="1" dirty="0" smtClean="0">
                <a:solidFill>
                  <a:srgbClr val="CC00CC"/>
                </a:solidFill>
                <a:latin typeface="微软雅黑" panose="020B0503020204020204" pitchFamily="34" charset="-122"/>
                <a:ea typeface="微软雅黑" panose="020B0503020204020204" pitchFamily="34" charset="-122"/>
              </a:rPr>
              <a:t>A</a:t>
            </a:r>
            <a:endParaRPr kumimoji="1" lang="en-US" altLang="zh-CN" sz="1400" b="1" dirty="0">
              <a:solidFill>
                <a:srgbClr val="CC00CC"/>
              </a:solidFill>
              <a:latin typeface="微软雅黑" panose="020B0503020204020204" pitchFamily="34" charset="-122"/>
              <a:ea typeface="微软雅黑" panose="020B0503020204020204" pitchFamily="34" charset="-122"/>
            </a:endParaRPr>
          </a:p>
          <a:p>
            <a:pPr algn="ctr"/>
            <a:r>
              <a:rPr kumimoji="1" lang="zh-CN" altLang="en-US" sz="1400" b="1" dirty="0">
                <a:solidFill>
                  <a:srgbClr val="CC00CC"/>
                </a:solidFill>
                <a:latin typeface="微软雅黑" panose="020B0503020204020204" pitchFamily="34" charset="-122"/>
                <a:ea typeface="微软雅黑" panose="020B0503020204020204" pitchFamily="34" charset="-122"/>
              </a:rPr>
              <a:t>发送数据</a:t>
            </a:r>
            <a:endParaRPr kumimoji="1" lang="zh-CN" altLang="en-US" sz="1400" b="1" dirty="0">
              <a:solidFill>
                <a:srgbClr val="CC00CC"/>
              </a:solidFill>
              <a:latin typeface="微软雅黑" panose="020B0503020204020204" pitchFamily="34" charset="-122"/>
              <a:ea typeface="微软雅黑" panose="020B0503020204020204" pitchFamily="34" charset="-122"/>
            </a:endParaRPr>
          </a:p>
        </p:txBody>
      </p:sp>
      <p:sp>
        <p:nvSpPr>
          <p:cNvPr id="35" name="Freeform 32"/>
          <p:cNvSpPr/>
          <p:nvPr/>
        </p:nvSpPr>
        <p:spPr bwMode="auto">
          <a:xfrm>
            <a:off x="7020254" y="2135497"/>
            <a:ext cx="559277" cy="654977"/>
          </a:xfrm>
          <a:custGeom>
            <a:avLst/>
            <a:gdLst>
              <a:gd name="T0" fmla="*/ 31 w 3249"/>
              <a:gd name="T1" fmla="*/ 533 h 533"/>
              <a:gd name="T2" fmla="*/ 215 w 3249"/>
              <a:gd name="T3" fmla="*/ 85 h 533"/>
              <a:gd name="T4" fmla="*/ 1318 w 3249"/>
              <a:gd name="T5" fmla="*/ 24 h 533"/>
              <a:gd name="T6" fmla="*/ 2527 w 3249"/>
              <a:gd name="T7" fmla="*/ 29 h 533"/>
              <a:gd name="T8" fmla="*/ 3249 w 3249"/>
              <a:gd name="T9" fmla="*/ 47 h 533"/>
            </a:gdLst>
            <a:ahLst/>
            <a:cxnLst>
              <a:cxn ang="0">
                <a:pos x="T0" y="T1"/>
              </a:cxn>
              <a:cxn ang="0">
                <a:pos x="T2" y="T3"/>
              </a:cxn>
              <a:cxn ang="0">
                <a:pos x="T4" y="T5"/>
              </a:cxn>
              <a:cxn ang="0">
                <a:pos x="T6" y="T7"/>
              </a:cxn>
              <a:cxn ang="0">
                <a:pos x="T8" y="T9"/>
              </a:cxn>
            </a:cxnLst>
            <a:rect l="0" t="0" r="r" b="b"/>
            <a:pathLst>
              <a:path w="3249" h="533">
                <a:moveTo>
                  <a:pt x="31" y="533"/>
                </a:moveTo>
                <a:cubicBezTo>
                  <a:pt x="61" y="458"/>
                  <a:pt x="0" y="170"/>
                  <a:pt x="215" y="85"/>
                </a:cubicBezTo>
                <a:cubicBezTo>
                  <a:pt x="429" y="0"/>
                  <a:pt x="933" y="33"/>
                  <a:pt x="1318" y="24"/>
                </a:cubicBezTo>
                <a:cubicBezTo>
                  <a:pt x="1703" y="15"/>
                  <a:pt x="2205" y="25"/>
                  <a:pt x="2527" y="29"/>
                </a:cubicBezTo>
                <a:cubicBezTo>
                  <a:pt x="2849" y="33"/>
                  <a:pt x="3099" y="43"/>
                  <a:pt x="3249" y="47"/>
                </a:cubicBezTo>
              </a:path>
            </a:pathLst>
          </a:custGeom>
          <a:noFill/>
          <a:ln w="38100" cmpd="sng">
            <a:solidFill>
              <a:srgbClr val="0000FF"/>
            </a:solidFill>
            <a:round/>
            <a:headEnd type="none" w="med" len="me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36" name="Freeform 33"/>
          <p:cNvSpPr/>
          <p:nvPr/>
        </p:nvSpPr>
        <p:spPr bwMode="auto">
          <a:xfrm>
            <a:off x="5189518" y="2147372"/>
            <a:ext cx="1917717" cy="654977"/>
          </a:xfrm>
          <a:custGeom>
            <a:avLst/>
            <a:gdLst>
              <a:gd name="T0" fmla="*/ 1628 w 1644"/>
              <a:gd name="T1" fmla="*/ 533 h 533"/>
              <a:gd name="T2" fmla="*/ 1536 w 1644"/>
              <a:gd name="T3" fmla="*/ 85 h 533"/>
              <a:gd name="T4" fmla="*/ 982 w 1644"/>
              <a:gd name="T5" fmla="*/ 24 h 533"/>
              <a:gd name="T6" fmla="*/ 374 w 1644"/>
              <a:gd name="T7" fmla="*/ 29 h 533"/>
              <a:gd name="T8" fmla="*/ 0 w 1644"/>
              <a:gd name="T9" fmla="*/ 19 h 533"/>
            </a:gdLst>
            <a:ahLst/>
            <a:cxnLst>
              <a:cxn ang="0">
                <a:pos x="T0" y="T1"/>
              </a:cxn>
              <a:cxn ang="0">
                <a:pos x="T2" y="T3"/>
              </a:cxn>
              <a:cxn ang="0">
                <a:pos x="T4" y="T5"/>
              </a:cxn>
              <a:cxn ang="0">
                <a:pos x="T6" y="T7"/>
              </a:cxn>
              <a:cxn ang="0">
                <a:pos x="T8" y="T9"/>
              </a:cxn>
            </a:cxnLst>
            <a:rect l="0" t="0" r="r" b="b"/>
            <a:pathLst>
              <a:path w="1644" h="533">
                <a:moveTo>
                  <a:pt x="1628" y="533"/>
                </a:moveTo>
                <a:cubicBezTo>
                  <a:pt x="1613" y="458"/>
                  <a:pt x="1644" y="170"/>
                  <a:pt x="1536" y="85"/>
                </a:cubicBezTo>
                <a:cubicBezTo>
                  <a:pt x="1428" y="0"/>
                  <a:pt x="1175" y="33"/>
                  <a:pt x="982" y="24"/>
                </a:cubicBezTo>
                <a:cubicBezTo>
                  <a:pt x="788" y="15"/>
                  <a:pt x="538" y="30"/>
                  <a:pt x="374" y="29"/>
                </a:cubicBezTo>
                <a:cubicBezTo>
                  <a:pt x="210" y="28"/>
                  <a:pt x="78" y="21"/>
                  <a:pt x="0" y="19"/>
                </a:cubicBezTo>
              </a:path>
            </a:pathLst>
          </a:custGeom>
          <a:noFill/>
          <a:ln w="38100" cmpd="sng">
            <a:solidFill>
              <a:srgbClr val="0000FF"/>
            </a:solidFill>
            <a:round/>
            <a:headEnd type="none" w="med" len="me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37" name="Freeform 34"/>
          <p:cNvSpPr/>
          <p:nvPr/>
        </p:nvSpPr>
        <p:spPr bwMode="auto">
          <a:xfrm flipH="1">
            <a:off x="5820252" y="2135497"/>
            <a:ext cx="1200001" cy="709047"/>
          </a:xfrm>
          <a:custGeom>
            <a:avLst/>
            <a:gdLst>
              <a:gd name="T0" fmla="*/ 27 w 997"/>
              <a:gd name="T1" fmla="*/ 577 h 577"/>
              <a:gd name="T2" fmla="*/ 139 w 997"/>
              <a:gd name="T3" fmla="*/ 80 h 577"/>
              <a:gd name="T4" fmla="*/ 861 w 997"/>
              <a:gd name="T5" fmla="*/ 98 h 577"/>
              <a:gd name="T6" fmla="*/ 953 w 997"/>
              <a:gd name="T7" fmla="*/ 573 h 577"/>
            </a:gdLst>
            <a:ahLst/>
            <a:cxnLst>
              <a:cxn ang="0">
                <a:pos x="T0" y="T1"/>
              </a:cxn>
              <a:cxn ang="0">
                <a:pos x="T2" y="T3"/>
              </a:cxn>
              <a:cxn ang="0">
                <a:pos x="T4" y="T5"/>
              </a:cxn>
              <a:cxn ang="0">
                <a:pos x="T6" y="T7"/>
              </a:cxn>
            </a:cxnLst>
            <a:rect l="0" t="0" r="r" b="b"/>
            <a:pathLst>
              <a:path w="997" h="577">
                <a:moveTo>
                  <a:pt x="27" y="577"/>
                </a:moveTo>
                <a:cubicBezTo>
                  <a:pt x="46" y="494"/>
                  <a:pt x="0" y="160"/>
                  <a:pt x="139" y="80"/>
                </a:cubicBezTo>
                <a:cubicBezTo>
                  <a:pt x="278" y="0"/>
                  <a:pt x="725" y="16"/>
                  <a:pt x="861" y="98"/>
                </a:cubicBezTo>
                <a:cubicBezTo>
                  <a:pt x="997" y="180"/>
                  <a:pt x="934" y="474"/>
                  <a:pt x="953" y="573"/>
                </a:cubicBezTo>
              </a:path>
            </a:pathLst>
          </a:custGeom>
          <a:noFill/>
          <a:ln w="38100" cmpd="sng">
            <a:solidFill>
              <a:srgbClr val="0000FF"/>
            </a:solidFill>
            <a:round/>
            <a:headEnd type="none" w="med" len="med"/>
            <a:tailEnd type="triangle" w="med" len="lg"/>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pic>
        <p:nvPicPr>
          <p:cNvPr id="38" name="Picture 239" descr="jisuanji"/>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6840824" y="2794604"/>
            <a:ext cx="407130" cy="407130"/>
          </a:xfrm>
          <a:prstGeom prst="rect">
            <a:avLst/>
          </a:prstGeom>
          <a:noFill/>
          <a:extLst>
            <a:ext uri="{909E8E84-426E-40DD-AFC4-6F175D3DCCD1}">
              <a14:hiddenFill xmlns:a14="http://schemas.microsoft.com/office/drawing/2010/main">
                <a:solidFill>
                  <a:srgbClr val="FFFFFF"/>
                </a:solidFill>
              </a14:hiddenFill>
            </a:ext>
          </a:extLst>
        </p:spPr>
      </p:pic>
      <p:sp>
        <p:nvSpPr>
          <p:cNvPr id="39" name="爆炸形 1 38"/>
          <p:cNvSpPr/>
          <p:nvPr/>
        </p:nvSpPr>
        <p:spPr>
          <a:xfrm>
            <a:off x="4946867" y="1957941"/>
            <a:ext cx="470735" cy="464100"/>
          </a:xfrm>
          <a:prstGeom prst="irregularSeal1">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0" name="Picture 239" descr="jisuanji"/>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885297" y="2794604"/>
            <a:ext cx="407130" cy="40713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spd="slow" p14:dur="2000" advTm="2000"/>
    </mc:Choice>
    <mc:Fallback>
      <p:transition spd="slow"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par>
                          <p:cTn id="7" fill="hold">
                            <p:stCondLst>
                              <p:cond delay="0"/>
                            </p:stCondLst>
                            <p:childTnLst>
                              <p:par>
                                <p:cTn id="8" presetID="35" presetClass="emph" presetSubtype="0" repeatCount="3000" fill="hold" grpId="1" nodeType="afterEffect">
                                  <p:stCondLst>
                                    <p:cond delay="500"/>
                                  </p:stCondLst>
                                  <p:childTnLst>
                                    <p:anim calcmode="discrete" valueType="str">
                                      <p:cBhvr>
                                        <p:cTn id="9" dur="1000" fill="hold"/>
                                        <p:tgtEl>
                                          <p:spTgt spid="17"/>
                                        </p:tgtEl>
                                        <p:attrNameLst>
                                          <p:attrName>style.visibility</p:attrName>
                                        </p:attrNameLst>
                                      </p:cBhvr>
                                      <p:tavLst>
                                        <p:tav tm="0">
                                          <p:val>
                                            <p:strVal val="hidden"/>
                                          </p:val>
                                        </p:tav>
                                        <p:tav tm="50000">
                                          <p:val>
                                            <p:strVal val="visible"/>
                                          </p:val>
                                        </p:tav>
                                      </p:tavLst>
                                    </p:anim>
                                  </p:childTnLst>
                                </p:cTn>
                              </p:par>
                              <p:par>
                                <p:cTn id="10" presetID="1" presetClass="entr" presetSubtype="0" fill="hold" grpId="0" nodeType="withEffect">
                                  <p:stCondLst>
                                    <p:cond delay="0"/>
                                  </p:stCondLst>
                                  <p:childTnLst>
                                    <p:set>
                                      <p:cBhvr>
                                        <p:cTn id="11" dur="1" fill="hold">
                                          <p:stCondLst>
                                            <p:cond delay="0"/>
                                          </p:stCondLst>
                                        </p:cTn>
                                        <p:tgtEl>
                                          <p:spTgt spid="34"/>
                                        </p:tgtEl>
                                        <p:attrNameLst>
                                          <p:attrName>style.visibility</p:attrName>
                                        </p:attrNameLst>
                                      </p:cBhvr>
                                      <p:to>
                                        <p:strVal val="visible"/>
                                      </p:to>
                                    </p:set>
                                  </p:childTnLst>
                                </p:cTn>
                              </p:par>
                              <p:par>
                                <p:cTn id="12" presetID="35" presetClass="emph" presetSubtype="0" repeatCount="3000" fill="hold" grpId="1" nodeType="withEffect">
                                  <p:stCondLst>
                                    <p:cond delay="500"/>
                                  </p:stCondLst>
                                  <p:childTnLst>
                                    <p:anim calcmode="discrete" valueType="str">
                                      <p:cBhvr>
                                        <p:cTn id="13" dur="1000" fill="hold"/>
                                        <p:tgtEl>
                                          <p:spTgt spid="34"/>
                                        </p:tgtEl>
                                        <p:attrNameLst>
                                          <p:attrName>style.visibility</p:attrName>
                                        </p:attrNameLst>
                                      </p:cBhvr>
                                      <p:tavLst>
                                        <p:tav tm="0">
                                          <p:val>
                                            <p:strVal val="hidden"/>
                                          </p:val>
                                        </p:tav>
                                        <p:tav tm="50000">
                                          <p:val>
                                            <p:strVal val="visible"/>
                                          </p:val>
                                        </p:tav>
                                      </p:tavLst>
                                    </p:anim>
                                  </p:childTnLst>
                                </p:cTn>
                              </p:par>
                            </p:childTnLst>
                          </p:cTn>
                        </p:par>
                        <p:par>
                          <p:cTn id="14" fill="hold">
                            <p:stCondLst>
                              <p:cond delay="1500"/>
                            </p:stCondLst>
                            <p:childTnLst>
                              <p:par>
                                <p:cTn id="15" presetID="22" presetClass="entr" presetSubtype="2" fill="hold" grpId="0" nodeType="afterEffect">
                                  <p:stCondLst>
                                    <p:cond delay="0"/>
                                  </p:stCondLst>
                                  <p:childTnLst>
                                    <p:set>
                                      <p:cBhvr>
                                        <p:cTn id="16" dur="1" fill="hold">
                                          <p:stCondLst>
                                            <p:cond delay="0"/>
                                          </p:stCondLst>
                                        </p:cTn>
                                        <p:tgtEl>
                                          <p:spTgt spid="32"/>
                                        </p:tgtEl>
                                        <p:attrNameLst>
                                          <p:attrName>style.visibility</p:attrName>
                                        </p:attrNameLst>
                                      </p:cBhvr>
                                      <p:to>
                                        <p:strVal val="visible"/>
                                      </p:to>
                                    </p:set>
                                    <p:animEffect transition="in" filter="wipe(right)">
                                      <p:cBhvr>
                                        <p:cTn id="17" dur="4000"/>
                                        <p:tgtEl>
                                          <p:spTgt spid="32"/>
                                        </p:tgtEl>
                                      </p:cBhvr>
                                    </p:animEffect>
                                  </p:childTnLst>
                                </p:cTn>
                              </p:par>
                              <p:par>
                                <p:cTn id="18" presetID="22" presetClass="entr" presetSubtype="2" fill="hold" grpId="0" nodeType="withEffect">
                                  <p:stCondLst>
                                    <p:cond delay="500"/>
                                  </p:stCondLst>
                                  <p:childTnLst>
                                    <p:set>
                                      <p:cBhvr>
                                        <p:cTn id="19" dur="1" fill="hold">
                                          <p:stCondLst>
                                            <p:cond delay="0"/>
                                          </p:stCondLst>
                                        </p:cTn>
                                        <p:tgtEl>
                                          <p:spTgt spid="31"/>
                                        </p:tgtEl>
                                        <p:attrNameLst>
                                          <p:attrName>style.visibility</p:attrName>
                                        </p:attrNameLst>
                                      </p:cBhvr>
                                      <p:to>
                                        <p:strVal val="visible"/>
                                      </p:to>
                                    </p:set>
                                    <p:animEffect transition="in" filter="wipe(right)">
                                      <p:cBhvr>
                                        <p:cTn id="20" dur="3500"/>
                                        <p:tgtEl>
                                          <p:spTgt spid="31"/>
                                        </p:tgtEl>
                                      </p:cBhvr>
                                    </p:animEffect>
                                  </p:childTnLst>
                                </p:cTn>
                              </p:par>
                              <p:par>
                                <p:cTn id="21" presetID="22" presetClass="entr" presetSubtype="8" fill="hold" grpId="0" nodeType="withEffect">
                                  <p:stCondLst>
                                    <p:cond delay="500"/>
                                  </p:stCondLst>
                                  <p:childTnLst>
                                    <p:set>
                                      <p:cBhvr>
                                        <p:cTn id="22" dur="1" fill="hold">
                                          <p:stCondLst>
                                            <p:cond delay="0"/>
                                          </p:stCondLst>
                                        </p:cTn>
                                        <p:tgtEl>
                                          <p:spTgt spid="30"/>
                                        </p:tgtEl>
                                        <p:attrNameLst>
                                          <p:attrName>style.visibility</p:attrName>
                                        </p:attrNameLst>
                                      </p:cBhvr>
                                      <p:to>
                                        <p:strVal val="visible"/>
                                      </p:to>
                                    </p:set>
                                    <p:animEffect transition="in" filter="wipe(left)">
                                      <p:cBhvr>
                                        <p:cTn id="23" dur="3500"/>
                                        <p:tgtEl>
                                          <p:spTgt spid="30"/>
                                        </p:tgtEl>
                                      </p:cBhvr>
                                    </p:animEffect>
                                  </p:childTnLst>
                                </p:cTn>
                              </p:par>
                              <p:par>
                                <p:cTn id="24" presetID="22" presetClass="entr" presetSubtype="8" fill="hold" grpId="0" nodeType="withEffect">
                                  <p:stCondLst>
                                    <p:cond delay="500"/>
                                  </p:stCondLst>
                                  <p:childTnLst>
                                    <p:set>
                                      <p:cBhvr>
                                        <p:cTn id="25" dur="1" fill="hold">
                                          <p:stCondLst>
                                            <p:cond delay="0"/>
                                          </p:stCondLst>
                                        </p:cTn>
                                        <p:tgtEl>
                                          <p:spTgt spid="25"/>
                                        </p:tgtEl>
                                        <p:attrNameLst>
                                          <p:attrName>style.visibility</p:attrName>
                                        </p:attrNameLst>
                                      </p:cBhvr>
                                      <p:to>
                                        <p:strVal val="visible"/>
                                      </p:to>
                                    </p:set>
                                    <p:animEffect transition="in" filter="wipe(left)">
                                      <p:cBhvr>
                                        <p:cTn id="26" dur="3500"/>
                                        <p:tgtEl>
                                          <p:spTgt spid="25"/>
                                        </p:tgtEl>
                                      </p:cBhvr>
                                    </p:animEffect>
                                  </p:childTnLst>
                                </p:cTn>
                              </p:par>
                              <p:par>
                                <p:cTn id="27" presetID="22" presetClass="entr" presetSubtype="2" fill="hold" grpId="0" nodeType="withEffect">
                                  <p:stCondLst>
                                    <p:cond delay="0"/>
                                  </p:stCondLst>
                                  <p:childTnLst>
                                    <p:set>
                                      <p:cBhvr>
                                        <p:cTn id="28" dur="1" fill="hold">
                                          <p:stCondLst>
                                            <p:cond delay="0"/>
                                          </p:stCondLst>
                                        </p:cTn>
                                        <p:tgtEl>
                                          <p:spTgt spid="37"/>
                                        </p:tgtEl>
                                        <p:attrNameLst>
                                          <p:attrName>style.visibility</p:attrName>
                                        </p:attrNameLst>
                                      </p:cBhvr>
                                      <p:to>
                                        <p:strVal val="visible"/>
                                      </p:to>
                                    </p:set>
                                    <p:animEffect transition="in" filter="wipe(right)">
                                      <p:cBhvr>
                                        <p:cTn id="29" dur="4000"/>
                                        <p:tgtEl>
                                          <p:spTgt spid="37"/>
                                        </p:tgtEl>
                                      </p:cBhvr>
                                    </p:animEffect>
                                  </p:childTnLst>
                                </p:cTn>
                              </p:par>
                              <p:par>
                                <p:cTn id="30" presetID="22" presetClass="entr" presetSubtype="2" fill="hold" grpId="0" nodeType="withEffect">
                                  <p:stCondLst>
                                    <p:cond delay="500"/>
                                  </p:stCondLst>
                                  <p:childTnLst>
                                    <p:set>
                                      <p:cBhvr>
                                        <p:cTn id="31" dur="1" fill="hold">
                                          <p:stCondLst>
                                            <p:cond delay="0"/>
                                          </p:stCondLst>
                                        </p:cTn>
                                        <p:tgtEl>
                                          <p:spTgt spid="36"/>
                                        </p:tgtEl>
                                        <p:attrNameLst>
                                          <p:attrName>style.visibility</p:attrName>
                                        </p:attrNameLst>
                                      </p:cBhvr>
                                      <p:to>
                                        <p:strVal val="visible"/>
                                      </p:to>
                                    </p:set>
                                    <p:animEffect transition="in" filter="wipe(right)">
                                      <p:cBhvr>
                                        <p:cTn id="32" dur="3500"/>
                                        <p:tgtEl>
                                          <p:spTgt spid="36"/>
                                        </p:tgtEl>
                                      </p:cBhvr>
                                    </p:animEffect>
                                  </p:childTnLst>
                                </p:cTn>
                              </p:par>
                              <p:par>
                                <p:cTn id="33" presetID="22" presetClass="entr" presetSubtype="8" fill="hold" grpId="0" nodeType="withEffect">
                                  <p:stCondLst>
                                    <p:cond delay="500"/>
                                  </p:stCondLst>
                                  <p:childTnLst>
                                    <p:set>
                                      <p:cBhvr>
                                        <p:cTn id="34" dur="1" fill="hold">
                                          <p:stCondLst>
                                            <p:cond delay="0"/>
                                          </p:stCondLst>
                                        </p:cTn>
                                        <p:tgtEl>
                                          <p:spTgt spid="35"/>
                                        </p:tgtEl>
                                        <p:attrNameLst>
                                          <p:attrName>style.visibility</p:attrName>
                                        </p:attrNameLst>
                                      </p:cBhvr>
                                      <p:to>
                                        <p:strVal val="visible"/>
                                      </p:to>
                                    </p:set>
                                    <p:animEffect transition="in" filter="wipe(left)">
                                      <p:cBhvr>
                                        <p:cTn id="35" dur="3500"/>
                                        <p:tgtEl>
                                          <p:spTgt spid="35"/>
                                        </p:tgtEl>
                                      </p:cBhvr>
                                    </p:animEffect>
                                  </p:childTnLst>
                                </p:cTn>
                              </p:par>
                              <p:par>
                                <p:cTn id="36" presetID="1" presetClass="entr" presetSubtype="0" fill="hold" grpId="0" nodeType="withEffect">
                                  <p:stCondLst>
                                    <p:cond delay="3750"/>
                                  </p:stCondLst>
                                  <p:childTnLst>
                                    <p:set>
                                      <p:cBhvr>
                                        <p:cTn id="37" dur="1" fill="hold">
                                          <p:stCondLst>
                                            <p:cond delay="0"/>
                                          </p:stCondLst>
                                        </p:cTn>
                                        <p:tgtEl>
                                          <p:spTgt spid="39"/>
                                        </p:tgtEl>
                                        <p:attrNameLst>
                                          <p:attrName>style.visibility</p:attrName>
                                        </p:attrNameLst>
                                      </p:cBhvr>
                                      <p:to>
                                        <p:strVal val="visible"/>
                                      </p:to>
                                    </p:set>
                                  </p:childTnLst>
                                </p:cTn>
                              </p:par>
                            </p:childTnLst>
                          </p:cTn>
                        </p:par>
                        <p:par>
                          <p:cTn id="38" fill="hold">
                            <p:stCondLst>
                              <p:cond delay="5500"/>
                            </p:stCondLst>
                            <p:childTnLst>
                              <p:par>
                                <p:cTn id="39" presetID="35" presetClass="emph" presetSubtype="0" repeatCount="indefinite" fill="hold" grpId="1" nodeType="afterEffect">
                                  <p:stCondLst>
                                    <p:cond delay="0"/>
                                  </p:stCondLst>
                                  <p:endCondLst>
                                    <p:cond evt="onNext" delay="0">
                                      <p:tgtEl>
                                        <p:sldTgt/>
                                      </p:tgtEl>
                                    </p:cond>
                                  </p:endCondLst>
                                  <p:childTnLst>
                                    <p:anim calcmode="discrete" valueType="str">
                                      <p:cBhvr>
                                        <p:cTn id="40" dur="1000" fill="hold"/>
                                        <p:tgtEl>
                                          <p:spTgt spid="39"/>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7" grpId="1" animBg="1"/>
      <p:bldP spid="25" grpId="0" animBg="1"/>
      <p:bldP spid="30" grpId="0" animBg="1"/>
      <p:bldP spid="31" grpId="0" animBg="1"/>
      <p:bldP spid="32" grpId="0" animBg="1"/>
      <p:bldP spid="34" grpId="0" animBg="1"/>
      <p:bldP spid="34" grpId="1" animBg="1"/>
      <p:bldP spid="35" grpId="0" animBg="1"/>
      <p:bldP spid="36" grpId="0" animBg="1"/>
      <p:bldP spid="37" grpId="0" animBg="1"/>
      <p:bldP spid="39" grpId="0" animBg="1"/>
      <p:bldP spid="39" grpId="1"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6"/>
          <p:cNvSpPr>
            <a:spLocks noChangeArrowheads="1"/>
          </p:cNvSpPr>
          <p:nvPr/>
        </p:nvSpPr>
        <p:spPr bwMode="auto">
          <a:xfrm>
            <a:off x="502921" y="975682"/>
            <a:ext cx="8129015" cy="393827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eaLnBrk="0" hangingPunct="0">
              <a:lnSpc>
                <a:spcPts val="3000"/>
              </a:lnSpc>
              <a:buClr>
                <a:srgbClr val="0070C0"/>
              </a:buClr>
              <a:buFont typeface="Wingdings" panose="05000000000000000000" pitchFamily="2" charset="2"/>
              <a:buChar char="l"/>
            </a:pPr>
            <a:r>
              <a:rPr lang="en-US" altLang="zh-CN" sz="1600" b="1" dirty="0" smtClean="0">
                <a:latin typeface="微软雅黑" panose="020B0503020204020204" pitchFamily="34" charset="-122"/>
                <a:ea typeface="微软雅黑" panose="020B0503020204020204" pitchFamily="34" charset="-122"/>
              </a:rPr>
              <a:t>CSMA/CD (</a:t>
            </a:r>
            <a:r>
              <a:rPr lang="en-US" altLang="zh-CN" sz="1600" b="1" dirty="0">
                <a:latin typeface="微软雅黑" panose="020B0503020204020204" pitchFamily="34" charset="-122"/>
                <a:ea typeface="微软雅黑" panose="020B0503020204020204" pitchFamily="34" charset="-122"/>
              </a:rPr>
              <a:t>Carrier Sense Multiple Access with Collision Detection) </a:t>
            </a:r>
            <a:r>
              <a:rPr lang="zh-CN" altLang="en-US" sz="1600" b="1" dirty="0" smtClean="0">
                <a:latin typeface="微软雅黑" panose="020B0503020204020204" pitchFamily="34" charset="-122"/>
                <a:ea typeface="微软雅黑" panose="020B0503020204020204" pitchFamily="34" charset="-122"/>
              </a:rPr>
              <a:t>：</a:t>
            </a:r>
            <a:r>
              <a:rPr lang="zh-CN" altLang="en-US" sz="1600" b="1" dirty="0">
                <a:solidFill>
                  <a:srgbClr val="FF0000"/>
                </a:solidFill>
                <a:latin typeface="微软雅黑" panose="020B0503020204020204" pitchFamily="34" charset="-122"/>
                <a:ea typeface="微软雅黑" panose="020B0503020204020204" pitchFamily="34" charset="-122"/>
              </a:rPr>
              <a:t>载波监听</a:t>
            </a:r>
            <a:r>
              <a:rPr lang="zh-CN" altLang="en-US" sz="1600" b="1" dirty="0">
                <a:solidFill>
                  <a:srgbClr val="0000FF"/>
                </a:solidFill>
                <a:latin typeface="微软雅黑" panose="020B0503020204020204" pitchFamily="34" charset="-122"/>
                <a:ea typeface="微软雅黑" panose="020B0503020204020204" pitchFamily="34" charset="-122"/>
              </a:rPr>
              <a:t>多点接入 </a:t>
            </a:r>
            <a:r>
              <a:rPr lang="en-US" altLang="zh-CN" sz="1600" b="1" dirty="0">
                <a:solidFill>
                  <a:srgbClr val="0000FF"/>
                </a:solidFill>
                <a:latin typeface="微软雅黑" panose="020B0503020204020204" pitchFamily="34" charset="-122"/>
                <a:ea typeface="微软雅黑" panose="020B0503020204020204" pitchFamily="34" charset="-122"/>
              </a:rPr>
              <a:t>/ </a:t>
            </a:r>
            <a:r>
              <a:rPr lang="zh-CN" altLang="en-US" sz="1600" b="1" dirty="0">
                <a:solidFill>
                  <a:srgbClr val="FF0000"/>
                </a:solidFill>
                <a:latin typeface="微软雅黑" panose="020B0503020204020204" pitchFamily="34" charset="-122"/>
                <a:ea typeface="微软雅黑" panose="020B0503020204020204" pitchFamily="34" charset="-122"/>
              </a:rPr>
              <a:t>碰撞</a:t>
            </a:r>
            <a:r>
              <a:rPr lang="zh-CN" altLang="en-US" sz="1600" b="1" dirty="0" smtClean="0">
                <a:solidFill>
                  <a:srgbClr val="FF0000"/>
                </a:solidFill>
                <a:latin typeface="微软雅黑" panose="020B0503020204020204" pitchFamily="34" charset="-122"/>
                <a:ea typeface="微软雅黑" panose="020B0503020204020204" pitchFamily="34" charset="-122"/>
              </a:rPr>
              <a:t>检测</a:t>
            </a:r>
            <a:r>
              <a:rPr lang="zh-CN" altLang="en-US" sz="1600" b="1" dirty="0" smtClean="0">
                <a:solidFill>
                  <a:srgbClr val="0000FF"/>
                </a:solidFill>
                <a:latin typeface="微软雅黑" panose="020B0503020204020204" pitchFamily="34" charset="-122"/>
                <a:ea typeface="微软雅黑" panose="020B0503020204020204" pitchFamily="34" charset="-122"/>
              </a:rPr>
              <a:t>。</a:t>
            </a:r>
            <a:endParaRPr lang="zh-CN" altLang="en-US" sz="1600" b="1" dirty="0">
              <a:solidFill>
                <a:srgbClr val="0000FF"/>
              </a:solidFill>
              <a:latin typeface="微软雅黑" panose="020B0503020204020204" pitchFamily="34" charset="-122"/>
              <a:ea typeface="微软雅黑" panose="020B0503020204020204" pitchFamily="34" charset="-122"/>
            </a:endParaRPr>
          </a:p>
          <a:p>
            <a:pPr marL="342900" indent="-342900" eaLnBrk="0" hangingPunct="0">
              <a:lnSpc>
                <a:spcPts val="3000"/>
              </a:lnSpc>
              <a:buClr>
                <a:srgbClr val="0070C0"/>
              </a:buClr>
              <a:buFont typeface="Wingdings" panose="05000000000000000000" pitchFamily="2" charset="2"/>
              <a:buChar char="l"/>
            </a:pPr>
            <a:r>
              <a:rPr lang="zh-CN" altLang="en-US" sz="1600" b="1" dirty="0" smtClean="0">
                <a:solidFill>
                  <a:srgbClr val="C00000"/>
                </a:solidFill>
                <a:latin typeface="微软雅黑" panose="020B0503020204020204" pitchFamily="34" charset="-122"/>
                <a:ea typeface="微软雅黑" panose="020B0503020204020204" pitchFamily="34" charset="-122"/>
              </a:rPr>
              <a:t>多点接入</a:t>
            </a:r>
            <a:r>
              <a:rPr lang="zh-CN" altLang="en-US" sz="1600" b="1" dirty="0">
                <a:solidFill>
                  <a:srgbClr val="C00000"/>
                </a:solidFill>
                <a:latin typeface="微软雅黑" panose="020B0503020204020204" pitchFamily="34" charset="-122"/>
                <a:ea typeface="微软雅黑" panose="020B0503020204020204" pitchFamily="34" charset="-122"/>
              </a:rPr>
              <a:t>：</a:t>
            </a:r>
            <a:r>
              <a:rPr lang="zh-CN" altLang="en-US" sz="1600" b="1" dirty="0">
                <a:latin typeface="微软雅黑" panose="020B0503020204020204" pitchFamily="34" charset="-122"/>
                <a:ea typeface="微软雅黑" panose="020B0503020204020204" pitchFamily="34" charset="-122"/>
              </a:rPr>
              <a:t>说明这是总线型</a:t>
            </a:r>
            <a:r>
              <a:rPr lang="zh-CN" altLang="en-US" sz="1600" b="1" dirty="0" smtClean="0">
                <a:latin typeface="微软雅黑" panose="020B0503020204020204" pitchFamily="34" charset="-122"/>
                <a:ea typeface="微软雅黑" panose="020B0503020204020204" pitchFamily="34" charset="-122"/>
              </a:rPr>
              <a:t>网络。许多</a:t>
            </a:r>
            <a:r>
              <a:rPr lang="zh-CN" altLang="en-US" sz="1600" b="1" dirty="0">
                <a:latin typeface="微软雅黑" panose="020B0503020204020204" pitchFamily="34" charset="-122"/>
                <a:ea typeface="微软雅黑" panose="020B0503020204020204" pitchFamily="34" charset="-122"/>
              </a:rPr>
              <a:t>计算机以多点接入的方式连接在一根总线上。</a:t>
            </a:r>
            <a:endParaRPr lang="zh-CN" altLang="en-US" sz="1600" b="1" dirty="0">
              <a:latin typeface="微软雅黑" panose="020B0503020204020204" pitchFamily="34" charset="-122"/>
              <a:ea typeface="微软雅黑" panose="020B0503020204020204" pitchFamily="34" charset="-122"/>
            </a:endParaRPr>
          </a:p>
          <a:p>
            <a:pPr marL="342900" indent="-342900" eaLnBrk="0" hangingPunct="0">
              <a:lnSpc>
                <a:spcPts val="3000"/>
              </a:lnSpc>
              <a:buClr>
                <a:srgbClr val="0070C0"/>
              </a:buClr>
              <a:buFont typeface="Wingdings" panose="05000000000000000000" pitchFamily="2" charset="2"/>
              <a:buChar char="l"/>
            </a:pPr>
            <a:r>
              <a:rPr lang="zh-CN" altLang="en-US" sz="1600" b="1" dirty="0" smtClean="0">
                <a:solidFill>
                  <a:srgbClr val="C00000"/>
                </a:solidFill>
                <a:latin typeface="微软雅黑" panose="020B0503020204020204" pitchFamily="34" charset="-122"/>
                <a:ea typeface="微软雅黑" panose="020B0503020204020204" pitchFamily="34" charset="-122"/>
              </a:rPr>
              <a:t>载波监听：</a:t>
            </a:r>
            <a:r>
              <a:rPr lang="zh-CN" altLang="en-US" sz="1600" b="1" dirty="0" smtClean="0">
                <a:latin typeface="微软雅黑" panose="020B0503020204020204" pitchFamily="34" charset="-122"/>
                <a:ea typeface="微软雅黑" panose="020B0503020204020204" pitchFamily="34" charset="-122"/>
              </a:rPr>
              <a:t>即“</a:t>
            </a:r>
            <a:r>
              <a:rPr lang="zh-CN" altLang="en-US" sz="1600" b="1" dirty="0">
                <a:latin typeface="微软雅黑" panose="020B0503020204020204" pitchFamily="34" charset="-122"/>
                <a:ea typeface="微软雅黑" panose="020B0503020204020204" pitchFamily="34" charset="-122"/>
              </a:rPr>
              <a:t>边发送边监听”。不管在想要发送数据之前，还是在发送数据之中，每个站都必须不停地检测信道</a:t>
            </a:r>
            <a:r>
              <a:rPr lang="zh-CN" altLang="en-US" sz="1600" b="1" dirty="0" smtClean="0">
                <a:latin typeface="微软雅黑" panose="020B0503020204020204" pitchFamily="34" charset="-122"/>
                <a:ea typeface="微软雅黑" panose="020B0503020204020204" pitchFamily="34" charset="-122"/>
              </a:rPr>
              <a:t>。在发送前检测信道，是为了避免冲突。如果检测出已经有其他站在发送，则本站就暂时不发送数据。在发送中检测信道，是为了及时发现如果有其他站也在发送，就立即中断本站的发送。</a:t>
            </a:r>
            <a:endParaRPr lang="en-US" altLang="zh-CN" sz="1600" b="1" dirty="0" smtClean="0">
              <a:latin typeface="微软雅黑" panose="020B0503020204020204" pitchFamily="34" charset="-122"/>
              <a:ea typeface="微软雅黑" panose="020B0503020204020204" pitchFamily="34" charset="-122"/>
            </a:endParaRPr>
          </a:p>
          <a:p>
            <a:pPr marL="342900" indent="-342900" eaLnBrk="0" hangingPunct="0">
              <a:lnSpc>
                <a:spcPts val="3000"/>
              </a:lnSpc>
              <a:buClr>
                <a:srgbClr val="0070C0"/>
              </a:buClr>
              <a:buFont typeface="Wingdings" panose="05000000000000000000" pitchFamily="2" charset="2"/>
              <a:buChar char="l"/>
            </a:pPr>
            <a:r>
              <a:rPr lang="zh-CN" altLang="en-US" sz="1600" b="1" dirty="0" smtClean="0">
                <a:solidFill>
                  <a:srgbClr val="C00000"/>
                </a:solidFill>
                <a:latin typeface="微软雅黑" panose="020B0503020204020204" pitchFamily="34" charset="-122"/>
                <a:ea typeface="微软雅黑" panose="020B0503020204020204" pitchFamily="34" charset="-122"/>
              </a:rPr>
              <a:t>碰撞检测：</a:t>
            </a:r>
            <a:r>
              <a:rPr lang="zh-CN" altLang="en-US" sz="1600" b="1" dirty="0" smtClean="0">
                <a:latin typeface="微软雅黑" panose="020B0503020204020204" pitchFamily="34" charset="-122"/>
                <a:ea typeface="微软雅黑" panose="020B0503020204020204" pitchFamily="34" charset="-122"/>
              </a:rPr>
              <a:t>适配器</a:t>
            </a:r>
            <a:r>
              <a:rPr lang="zh-CN" altLang="en-US" sz="1600" b="1" dirty="0">
                <a:latin typeface="微软雅黑" panose="020B0503020204020204" pitchFamily="34" charset="-122"/>
                <a:ea typeface="微软雅黑" panose="020B0503020204020204" pitchFamily="34" charset="-122"/>
              </a:rPr>
              <a:t>边发送</a:t>
            </a:r>
            <a:r>
              <a:rPr lang="zh-CN" altLang="en-US" sz="1600" b="1" dirty="0" smtClean="0">
                <a:latin typeface="微软雅黑" panose="020B0503020204020204" pitchFamily="34" charset="-122"/>
                <a:ea typeface="微软雅黑" panose="020B0503020204020204" pitchFamily="34" charset="-122"/>
              </a:rPr>
              <a:t>数据，边</a:t>
            </a:r>
            <a:r>
              <a:rPr lang="zh-CN" altLang="en-US" sz="1600" b="1" dirty="0">
                <a:latin typeface="微软雅黑" panose="020B0503020204020204" pitchFamily="34" charset="-122"/>
                <a:ea typeface="微软雅黑" panose="020B0503020204020204" pitchFamily="34" charset="-122"/>
              </a:rPr>
              <a:t>检测信道上的信号电压的变化情况。电压摆动值超过一定的门限值时，就认为总线上至少有两个站同时在发送数据，表明产生了</a:t>
            </a:r>
            <a:r>
              <a:rPr lang="zh-CN" altLang="en-US" sz="1600" b="1" dirty="0" smtClean="0">
                <a:latin typeface="微软雅黑" panose="020B0503020204020204" pitchFamily="34" charset="-122"/>
                <a:ea typeface="微软雅黑" panose="020B0503020204020204" pitchFamily="34" charset="-122"/>
              </a:rPr>
              <a:t>碰撞（或冲突）。</a:t>
            </a:r>
            <a:endParaRPr lang="zh-CN" altLang="en-US" sz="1600" b="1" dirty="0">
              <a:latin typeface="微软雅黑" panose="020B0503020204020204" pitchFamily="34" charset="-122"/>
              <a:ea typeface="微软雅黑" panose="020B0503020204020204" pitchFamily="34" charset="-122"/>
            </a:endParaRPr>
          </a:p>
        </p:txBody>
      </p:sp>
      <p:sp>
        <p:nvSpPr>
          <p:cNvPr id="9" name="AutoShape 5"/>
          <p:cNvSpPr>
            <a:spLocks noChangeArrowheads="1"/>
          </p:cNvSpPr>
          <p:nvPr/>
        </p:nvSpPr>
        <p:spPr bwMode="auto">
          <a:xfrm>
            <a:off x="502921" y="625926"/>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 name="Rectangle 6"/>
          <p:cNvSpPr>
            <a:spLocks noChangeArrowheads="1"/>
          </p:cNvSpPr>
          <p:nvPr/>
        </p:nvSpPr>
        <p:spPr bwMode="auto">
          <a:xfrm>
            <a:off x="3153865" y="602836"/>
            <a:ext cx="282641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smtClean="0">
                <a:solidFill>
                  <a:schemeClr val="bg1"/>
                </a:solidFill>
                <a:latin typeface="微软雅黑" panose="020B0503020204020204" pitchFamily="34" charset="-122"/>
                <a:ea typeface="微软雅黑" panose="020B0503020204020204" pitchFamily="34" charset="-122"/>
              </a:rPr>
              <a:t>CSMA/CD </a:t>
            </a:r>
            <a:r>
              <a:rPr lang="zh-CN" altLang="en-US" sz="2000" b="1" dirty="0" smtClean="0">
                <a:solidFill>
                  <a:schemeClr val="bg1"/>
                </a:solidFill>
                <a:latin typeface="微软雅黑" panose="020B0503020204020204" pitchFamily="34" charset="-122"/>
                <a:ea typeface="微软雅黑" panose="020B0503020204020204" pitchFamily="34" charset="-122"/>
              </a:rPr>
              <a:t>协议</a:t>
            </a:r>
            <a:r>
              <a:rPr lang="zh-CN" altLang="en-US" sz="2000" b="1" dirty="0">
                <a:solidFill>
                  <a:schemeClr val="bg1"/>
                </a:solidFill>
                <a:latin typeface="微软雅黑" panose="020B0503020204020204" pitchFamily="34" charset="-122"/>
                <a:ea typeface="微软雅黑" panose="020B0503020204020204" pitchFamily="34" charset="-122"/>
              </a:rPr>
              <a:t>的要点</a:t>
            </a:r>
            <a:endParaRPr lang="fr-FR" altLang="zh-CN" sz="20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Tm="2000"/>
    </mc:Choice>
    <mc:Fallback>
      <p:transition spd="slow" advTm="2000"/>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ectangle 46"/>
          <p:cNvSpPr>
            <a:spLocks noChangeArrowheads="1"/>
          </p:cNvSpPr>
          <p:nvPr/>
        </p:nvSpPr>
        <p:spPr bwMode="auto">
          <a:xfrm>
            <a:off x="502921" y="982980"/>
            <a:ext cx="8129015" cy="93871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eaLnBrk="0" hangingPunct="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适配器立即停止</a:t>
            </a:r>
            <a:r>
              <a:rPr lang="zh-CN" altLang="en-US" sz="2000" b="1" dirty="0" smtClean="0">
                <a:latin typeface="微软雅黑" panose="020B0503020204020204" pitchFamily="34" charset="-122"/>
                <a:ea typeface="微软雅黑" panose="020B0503020204020204" pitchFamily="34" charset="-122"/>
              </a:rPr>
              <a:t>发送</a:t>
            </a:r>
            <a:r>
              <a:rPr lang="zh-CN" altLang="en-US" sz="2000" b="1" dirty="0">
                <a:latin typeface="微软雅黑" panose="020B0503020204020204" pitchFamily="34" charset="-122"/>
                <a:ea typeface="微软雅黑" panose="020B0503020204020204" pitchFamily="34" charset="-122"/>
              </a:rPr>
              <a:t>。</a:t>
            </a:r>
            <a:endParaRPr lang="en-US" altLang="zh-CN" sz="2000" b="1" dirty="0" smtClean="0">
              <a:latin typeface="微软雅黑" panose="020B0503020204020204" pitchFamily="34" charset="-122"/>
              <a:ea typeface="微软雅黑" panose="020B0503020204020204" pitchFamily="34" charset="-122"/>
            </a:endParaRPr>
          </a:p>
          <a:p>
            <a:pPr marL="342900" indent="-342900" eaLnBrk="0" hangingPunct="0">
              <a:lnSpc>
                <a:spcPts val="3300"/>
              </a:lnSpc>
              <a:buClr>
                <a:srgbClr val="0070C0"/>
              </a:buClr>
              <a:buFont typeface="Wingdings" panose="05000000000000000000" pitchFamily="2" charset="2"/>
              <a:buChar char="l"/>
            </a:pPr>
            <a:r>
              <a:rPr lang="zh-CN" altLang="en-US" sz="2000" b="1" dirty="0" smtClean="0">
                <a:latin typeface="微软雅黑" panose="020B0503020204020204" pitchFamily="34" charset="-122"/>
                <a:ea typeface="微软雅黑" panose="020B0503020204020204" pitchFamily="34" charset="-122"/>
              </a:rPr>
              <a:t>等待</a:t>
            </a:r>
            <a:r>
              <a:rPr lang="zh-CN" altLang="en-US" sz="2000" b="1" dirty="0">
                <a:latin typeface="微软雅黑" panose="020B0503020204020204" pitchFamily="34" charset="-122"/>
                <a:ea typeface="微软雅黑" panose="020B0503020204020204" pitchFamily="34" charset="-122"/>
              </a:rPr>
              <a:t>一段随机时间后再次发送。</a:t>
            </a:r>
            <a:endParaRPr lang="zh-CN" altLang="en-US" sz="2000" b="1" dirty="0">
              <a:latin typeface="微软雅黑" panose="020B0503020204020204" pitchFamily="34" charset="-122"/>
              <a:ea typeface="微软雅黑" panose="020B0503020204020204" pitchFamily="34" charset="-122"/>
            </a:endParaRPr>
          </a:p>
        </p:txBody>
      </p:sp>
      <p:sp>
        <p:nvSpPr>
          <p:cNvPr id="45" name="AutoShape 5"/>
          <p:cNvSpPr>
            <a:spLocks noChangeArrowheads="1"/>
          </p:cNvSpPr>
          <p:nvPr/>
        </p:nvSpPr>
        <p:spPr bwMode="auto">
          <a:xfrm>
            <a:off x="502921" y="620664"/>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 name="Rectangle 6"/>
          <p:cNvSpPr>
            <a:spLocks noChangeArrowheads="1"/>
          </p:cNvSpPr>
          <p:nvPr/>
        </p:nvSpPr>
        <p:spPr bwMode="auto">
          <a:xfrm>
            <a:off x="3705298" y="597574"/>
            <a:ext cx="172354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anose="020B0503020204020204" pitchFamily="34" charset="-122"/>
                <a:ea typeface="微软雅黑" panose="020B0503020204020204" pitchFamily="34" charset="-122"/>
              </a:rPr>
              <a:t>检测到碰撞后</a:t>
            </a:r>
            <a:endParaRPr lang="fr-FR" altLang="zh-CN" sz="20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Tm="2000"/>
    </mc:Choice>
    <mc:Fallback>
      <p:transition spd="slow" advTm="2000"/>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 name="AutoShape 5"/>
          <p:cNvSpPr>
            <a:spLocks noChangeArrowheads="1"/>
          </p:cNvSpPr>
          <p:nvPr/>
        </p:nvSpPr>
        <p:spPr bwMode="auto">
          <a:xfrm>
            <a:off x="502921" y="623989"/>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2" name="Rectangle 6"/>
          <p:cNvSpPr>
            <a:spLocks noChangeArrowheads="1"/>
          </p:cNvSpPr>
          <p:nvPr/>
        </p:nvSpPr>
        <p:spPr bwMode="auto">
          <a:xfrm>
            <a:off x="3025627" y="600899"/>
            <a:ext cx="308289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smtClean="0">
                <a:solidFill>
                  <a:schemeClr val="bg1"/>
                </a:solidFill>
                <a:latin typeface="微软雅黑" panose="020B0503020204020204" pitchFamily="34" charset="-122"/>
                <a:ea typeface="微软雅黑" panose="020B0503020204020204" pitchFamily="34" charset="-122"/>
              </a:rPr>
              <a:t>CSMA/CD </a:t>
            </a:r>
            <a:r>
              <a:rPr lang="zh-CN" altLang="en-US" sz="2000" b="1" dirty="0" smtClean="0">
                <a:solidFill>
                  <a:schemeClr val="bg1"/>
                </a:solidFill>
                <a:latin typeface="微软雅黑" panose="020B0503020204020204" pitchFamily="34" charset="-122"/>
                <a:ea typeface="微软雅黑" panose="020B0503020204020204" pitchFamily="34" charset="-122"/>
              </a:rPr>
              <a:t>协议工作流程</a:t>
            </a:r>
            <a:endParaRPr lang="fr-FR" altLang="zh-CN" sz="2000" b="1" dirty="0">
              <a:solidFill>
                <a:schemeClr val="bg1"/>
              </a:solidFill>
              <a:latin typeface="微软雅黑" panose="020B0503020204020204" pitchFamily="34" charset="-122"/>
              <a:ea typeface="微软雅黑" panose="020B0503020204020204" pitchFamily="34" charset="-122"/>
            </a:endParaRPr>
          </a:p>
        </p:txBody>
      </p:sp>
      <p:sp>
        <p:nvSpPr>
          <p:cNvPr id="93" name="矩形 92"/>
          <p:cNvSpPr/>
          <p:nvPr/>
        </p:nvSpPr>
        <p:spPr>
          <a:xfrm>
            <a:off x="2288932" y="1046321"/>
            <a:ext cx="1436977" cy="390750"/>
          </a:xfrm>
          <a:prstGeom prst="rect">
            <a:avLst/>
          </a:prstGeom>
          <a:solidFill>
            <a:srgbClr val="0033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smtClean="0">
                <a:solidFill>
                  <a:schemeClr val="bg1"/>
                </a:solidFill>
                <a:latin typeface="微软雅黑" panose="020B0503020204020204" pitchFamily="34" charset="-122"/>
                <a:ea typeface="微软雅黑" panose="020B0503020204020204" pitchFamily="34" charset="-122"/>
              </a:rPr>
              <a:t>准备发送</a:t>
            </a:r>
            <a:endParaRPr lang="zh-CN" altLang="en-US" b="1" dirty="0">
              <a:solidFill>
                <a:schemeClr val="bg1"/>
              </a:solidFill>
              <a:latin typeface="微软雅黑" panose="020B0503020204020204" pitchFamily="34" charset="-122"/>
              <a:ea typeface="微软雅黑" panose="020B0503020204020204" pitchFamily="34" charset="-122"/>
            </a:endParaRPr>
          </a:p>
        </p:txBody>
      </p:sp>
      <p:sp>
        <p:nvSpPr>
          <p:cNvPr id="94" name="菱形 93"/>
          <p:cNvSpPr/>
          <p:nvPr/>
        </p:nvSpPr>
        <p:spPr>
          <a:xfrm>
            <a:off x="2288932" y="2222287"/>
            <a:ext cx="1436977" cy="500743"/>
          </a:xfrm>
          <a:prstGeom prst="diamond">
            <a:avLst/>
          </a:prstGeom>
          <a:solidFill>
            <a:srgbClr val="0033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00" b="1" dirty="0" smtClean="0">
                <a:solidFill>
                  <a:schemeClr val="bg1"/>
                </a:solidFill>
                <a:latin typeface="微软雅黑" panose="020B0503020204020204" pitchFamily="34" charset="-122"/>
                <a:ea typeface="微软雅黑" panose="020B0503020204020204" pitchFamily="34" charset="-122"/>
              </a:rPr>
              <a:t>侦听到载波？</a:t>
            </a:r>
            <a:endParaRPr lang="zh-CN" altLang="en-US" sz="1300" b="1" dirty="0">
              <a:solidFill>
                <a:schemeClr val="bg1"/>
              </a:solidFill>
              <a:latin typeface="微软雅黑" panose="020B0503020204020204" pitchFamily="34" charset="-122"/>
              <a:ea typeface="微软雅黑" panose="020B0503020204020204" pitchFamily="34" charset="-122"/>
            </a:endParaRPr>
          </a:p>
        </p:txBody>
      </p:sp>
      <p:sp>
        <p:nvSpPr>
          <p:cNvPr id="95" name="矩形 94"/>
          <p:cNvSpPr/>
          <p:nvPr/>
        </p:nvSpPr>
        <p:spPr>
          <a:xfrm>
            <a:off x="2288932" y="2944842"/>
            <a:ext cx="1436977" cy="390750"/>
          </a:xfrm>
          <a:prstGeom prst="rect">
            <a:avLst/>
          </a:prstGeom>
          <a:solidFill>
            <a:srgbClr val="CC00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chemeClr val="bg1"/>
                </a:solidFill>
                <a:latin typeface="微软雅黑" panose="020B0503020204020204" pitchFamily="34" charset="-122"/>
                <a:ea typeface="微软雅黑" panose="020B0503020204020204" pitchFamily="34" charset="-122"/>
              </a:rPr>
              <a:t>开始</a:t>
            </a:r>
            <a:r>
              <a:rPr lang="zh-CN" altLang="en-US" sz="1200" b="1" dirty="0" smtClean="0">
                <a:solidFill>
                  <a:schemeClr val="bg1"/>
                </a:solidFill>
                <a:latin typeface="微软雅黑" panose="020B0503020204020204" pitchFamily="34" charset="-122"/>
                <a:ea typeface="微软雅黑" panose="020B0503020204020204" pitchFamily="34" charset="-122"/>
              </a:rPr>
              <a:t>发送，</a:t>
            </a:r>
            <a:endParaRPr lang="en-US" altLang="zh-CN" sz="1200" b="1" dirty="0" smtClean="0">
              <a:solidFill>
                <a:schemeClr val="bg1"/>
              </a:solidFill>
              <a:latin typeface="微软雅黑" panose="020B0503020204020204" pitchFamily="34" charset="-122"/>
              <a:ea typeface="微软雅黑" panose="020B0503020204020204" pitchFamily="34" charset="-122"/>
            </a:endParaRPr>
          </a:p>
          <a:p>
            <a:pPr algn="ctr"/>
            <a:r>
              <a:rPr lang="zh-CN" altLang="en-US" sz="1200" b="1" dirty="0" smtClean="0">
                <a:solidFill>
                  <a:schemeClr val="bg1"/>
                </a:solidFill>
                <a:latin typeface="微软雅黑" panose="020B0503020204020204" pitchFamily="34" charset="-122"/>
                <a:ea typeface="微软雅黑" panose="020B0503020204020204" pitchFamily="34" charset="-122"/>
              </a:rPr>
              <a:t>同时进行碰撞检测</a:t>
            </a:r>
            <a:endParaRPr lang="zh-CN" altLang="en-US" sz="1200" b="1" dirty="0">
              <a:solidFill>
                <a:schemeClr val="bg1"/>
              </a:solidFill>
              <a:latin typeface="微软雅黑" panose="020B0503020204020204" pitchFamily="34" charset="-122"/>
              <a:ea typeface="微软雅黑" panose="020B0503020204020204" pitchFamily="34" charset="-122"/>
            </a:endParaRPr>
          </a:p>
        </p:txBody>
      </p:sp>
      <p:sp>
        <p:nvSpPr>
          <p:cNvPr id="96" name="菱形 95"/>
          <p:cNvSpPr/>
          <p:nvPr/>
        </p:nvSpPr>
        <p:spPr>
          <a:xfrm>
            <a:off x="2288932" y="3506795"/>
            <a:ext cx="1436977" cy="500743"/>
          </a:xfrm>
          <a:prstGeom prst="diamond">
            <a:avLst/>
          </a:prstGeom>
          <a:solidFill>
            <a:srgbClr val="0033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00" b="1" dirty="0" smtClean="0">
                <a:solidFill>
                  <a:schemeClr val="bg1"/>
                </a:solidFill>
                <a:latin typeface="微软雅黑" panose="020B0503020204020204" pitchFamily="34" charset="-122"/>
                <a:ea typeface="微软雅黑" panose="020B0503020204020204" pitchFamily="34" charset="-122"/>
              </a:rPr>
              <a:t>检测到碰撞？</a:t>
            </a:r>
            <a:endParaRPr lang="zh-CN" altLang="en-US" sz="1300" b="1" dirty="0">
              <a:solidFill>
                <a:schemeClr val="bg1"/>
              </a:solidFill>
              <a:latin typeface="微软雅黑" panose="020B0503020204020204" pitchFamily="34" charset="-122"/>
              <a:ea typeface="微软雅黑" panose="020B0503020204020204" pitchFamily="34" charset="-122"/>
            </a:endParaRPr>
          </a:p>
        </p:txBody>
      </p:sp>
      <p:sp>
        <p:nvSpPr>
          <p:cNvPr id="97" name="矩形 96"/>
          <p:cNvSpPr/>
          <p:nvPr/>
        </p:nvSpPr>
        <p:spPr>
          <a:xfrm>
            <a:off x="2288932" y="4250365"/>
            <a:ext cx="1436977" cy="390750"/>
          </a:xfrm>
          <a:prstGeom prst="rect">
            <a:avLst/>
          </a:prstGeom>
          <a:solidFill>
            <a:srgbClr val="0033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smtClean="0">
                <a:solidFill>
                  <a:schemeClr val="bg1"/>
                </a:solidFill>
                <a:latin typeface="微软雅黑" panose="020B0503020204020204" pitchFamily="34" charset="-122"/>
                <a:ea typeface="微软雅黑" panose="020B0503020204020204" pitchFamily="34" charset="-122"/>
              </a:rPr>
              <a:t>发送，直到完毕</a:t>
            </a:r>
            <a:endParaRPr lang="zh-CN" altLang="en-US" sz="1400" b="1" dirty="0">
              <a:solidFill>
                <a:schemeClr val="bg1"/>
              </a:solidFill>
              <a:latin typeface="微软雅黑" panose="020B0503020204020204" pitchFamily="34" charset="-122"/>
              <a:ea typeface="微软雅黑" panose="020B0503020204020204" pitchFamily="34" charset="-122"/>
            </a:endParaRPr>
          </a:p>
        </p:txBody>
      </p:sp>
      <p:sp>
        <p:nvSpPr>
          <p:cNvPr id="98" name="矩形 97"/>
          <p:cNvSpPr/>
          <p:nvPr/>
        </p:nvSpPr>
        <p:spPr>
          <a:xfrm>
            <a:off x="2288932" y="1635582"/>
            <a:ext cx="1436977" cy="390750"/>
          </a:xfrm>
          <a:prstGeom prst="rect">
            <a:avLst/>
          </a:prstGeom>
          <a:solidFill>
            <a:srgbClr val="CC00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smtClean="0">
                <a:solidFill>
                  <a:schemeClr val="bg1"/>
                </a:solidFill>
                <a:latin typeface="微软雅黑" panose="020B0503020204020204" pitchFamily="34" charset="-122"/>
                <a:ea typeface="微软雅黑" panose="020B0503020204020204" pitchFamily="34" charset="-122"/>
              </a:rPr>
              <a:t>载波侦听</a:t>
            </a:r>
            <a:endParaRPr lang="zh-CN" altLang="en-US" sz="1400" b="1" dirty="0">
              <a:solidFill>
                <a:schemeClr val="bg1"/>
              </a:solidFill>
              <a:latin typeface="微软雅黑" panose="020B0503020204020204" pitchFamily="34" charset="-122"/>
              <a:ea typeface="微软雅黑" panose="020B0503020204020204" pitchFamily="34" charset="-122"/>
            </a:endParaRPr>
          </a:p>
        </p:txBody>
      </p:sp>
      <p:cxnSp>
        <p:nvCxnSpPr>
          <p:cNvPr id="99" name="直接箭头连接符 98"/>
          <p:cNvCxnSpPr>
            <a:stCxn id="95" idx="2"/>
            <a:endCxn id="96" idx="0"/>
          </p:cNvCxnSpPr>
          <p:nvPr/>
        </p:nvCxnSpPr>
        <p:spPr>
          <a:xfrm>
            <a:off x="3007421" y="3335592"/>
            <a:ext cx="0" cy="171203"/>
          </a:xfrm>
          <a:prstGeom prst="straightConnector1">
            <a:avLst/>
          </a:prstGeom>
          <a:ln w="19050">
            <a:solidFill>
              <a:srgbClr val="000099"/>
            </a:solidFill>
            <a:headEnd type="none" w="med"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00" name="直接箭头连接符 99"/>
          <p:cNvCxnSpPr>
            <a:stCxn id="96" idx="2"/>
            <a:endCxn id="97" idx="0"/>
          </p:cNvCxnSpPr>
          <p:nvPr/>
        </p:nvCxnSpPr>
        <p:spPr>
          <a:xfrm>
            <a:off x="3007421" y="4007538"/>
            <a:ext cx="0" cy="242827"/>
          </a:xfrm>
          <a:prstGeom prst="straightConnector1">
            <a:avLst/>
          </a:prstGeom>
          <a:ln w="19050">
            <a:solidFill>
              <a:srgbClr val="000099"/>
            </a:solidFill>
            <a:headEnd type="none" w="med"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01" name="直接箭头连接符 100"/>
          <p:cNvCxnSpPr>
            <a:stCxn id="94" idx="2"/>
            <a:endCxn id="95" idx="0"/>
          </p:cNvCxnSpPr>
          <p:nvPr/>
        </p:nvCxnSpPr>
        <p:spPr>
          <a:xfrm>
            <a:off x="3007421" y="2723030"/>
            <a:ext cx="0" cy="221812"/>
          </a:xfrm>
          <a:prstGeom prst="straightConnector1">
            <a:avLst/>
          </a:prstGeom>
          <a:ln w="19050">
            <a:solidFill>
              <a:srgbClr val="000099"/>
            </a:solidFill>
            <a:headEnd type="none" w="med"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02" name="直接箭头连接符 101"/>
          <p:cNvCxnSpPr>
            <a:stCxn id="98" idx="2"/>
            <a:endCxn id="94" idx="0"/>
          </p:cNvCxnSpPr>
          <p:nvPr/>
        </p:nvCxnSpPr>
        <p:spPr>
          <a:xfrm>
            <a:off x="3007421" y="2026332"/>
            <a:ext cx="0" cy="195955"/>
          </a:xfrm>
          <a:prstGeom prst="straightConnector1">
            <a:avLst/>
          </a:prstGeom>
          <a:ln w="19050">
            <a:solidFill>
              <a:srgbClr val="000099"/>
            </a:solidFill>
            <a:headEnd type="none" w="med"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03" name="直接箭头连接符 102"/>
          <p:cNvCxnSpPr>
            <a:stCxn id="93" idx="2"/>
            <a:endCxn id="98" idx="0"/>
          </p:cNvCxnSpPr>
          <p:nvPr/>
        </p:nvCxnSpPr>
        <p:spPr>
          <a:xfrm>
            <a:off x="3007421" y="1437071"/>
            <a:ext cx="0" cy="198511"/>
          </a:xfrm>
          <a:prstGeom prst="straightConnector1">
            <a:avLst/>
          </a:prstGeom>
          <a:ln w="19050">
            <a:solidFill>
              <a:srgbClr val="000099"/>
            </a:solidFill>
            <a:headEnd type="none" w="med" len="med"/>
            <a:tailEnd type="triangle" w="lg" len="med"/>
          </a:ln>
        </p:spPr>
        <p:style>
          <a:lnRef idx="1">
            <a:schemeClr val="accent1"/>
          </a:lnRef>
          <a:fillRef idx="0">
            <a:schemeClr val="accent1"/>
          </a:fillRef>
          <a:effectRef idx="0">
            <a:schemeClr val="accent1"/>
          </a:effectRef>
          <a:fontRef idx="minor">
            <a:schemeClr val="tx1"/>
          </a:fontRef>
        </p:style>
      </p:cxnSp>
      <p:sp>
        <p:nvSpPr>
          <p:cNvPr id="104" name="矩形 103"/>
          <p:cNvSpPr/>
          <p:nvPr/>
        </p:nvSpPr>
        <p:spPr>
          <a:xfrm>
            <a:off x="5300152" y="3562368"/>
            <a:ext cx="1436977" cy="390750"/>
          </a:xfrm>
          <a:prstGeom prst="rect">
            <a:avLst/>
          </a:prstGeom>
          <a:solidFill>
            <a:srgbClr val="CC00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smtClean="0">
                <a:solidFill>
                  <a:schemeClr val="bg1"/>
                </a:solidFill>
                <a:latin typeface="微软雅黑" panose="020B0503020204020204" pitchFamily="34" charset="-122"/>
                <a:ea typeface="微软雅黑" panose="020B0503020204020204" pitchFamily="34" charset="-122"/>
              </a:rPr>
              <a:t>停止发送</a:t>
            </a:r>
            <a:endParaRPr lang="en-US" altLang="zh-CN" sz="1400" b="1" dirty="0" smtClean="0">
              <a:solidFill>
                <a:schemeClr val="bg1"/>
              </a:solidFill>
              <a:latin typeface="微软雅黑" panose="020B0503020204020204" pitchFamily="34" charset="-122"/>
              <a:ea typeface="微软雅黑" panose="020B0503020204020204" pitchFamily="34" charset="-122"/>
            </a:endParaRPr>
          </a:p>
        </p:txBody>
      </p:sp>
      <p:sp>
        <p:nvSpPr>
          <p:cNvPr id="105" name="矩形 104"/>
          <p:cNvSpPr/>
          <p:nvPr/>
        </p:nvSpPr>
        <p:spPr>
          <a:xfrm>
            <a:off x="5300151" y="1046320"/>
            <a:ext cx="1436977" cy="390750"/>
          </a:xfrm>
          <a:prstGeom prst="rect">
            <a:avLst/>
          </a:prstGeom>
          <a:solidFill>
            <a:srgbClr val="00B0F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smtClean="0">
                <a:solidFill>
                  <a:schemeClr val="bg1"/>
                </a:solidFill>
                <a:latin typeface="微软雅黑" panose="020B0503020204020204" pitchFamily="34" charset="-122"/>
                <a:ea typeface="微软雅黑" panose="020B0503020204020204" pitchFamily="34" charset="-122"/>
              </a:rPr>
              <a:t>等待随机时间</a:t>
            </a:r>
            <a:endParaRPr lang="en-US" altLang="zh-CN" sz="1400" b="1" dirty="0" smtClean="0">
              <a:solidFill>
                <a:schemeClr val="bg1"/>
              </a:solidFill>
              <a:latin typeface="微软雅黑" panose="020B0503020204020204" pitchFamily="34" charset="-122"/>
              <a:ea typeface="微软雅黑" panose="020B0503020204020204" pitchFamily="34" charset="-122"/>
            </a:endParaRPr>
          </a:p>
        </p:txBody>
      </p:sp>
      <p:cxnSp>
        <p:nvCxnSpPr>
          <p:cNvPr id="106" name="直接箭头连接符 105"/>
          <p:cNvCxnSpPr>
            <a:stCxn id="96" idx="3"/>
            <a:endCxn id="104" idx="1"/>
          </p:cNvCxnSpPr>
          <p:nvPr/>
        </p:nvCxnSpPr>
        <p:spPr>
          <a:xfrm>
            <a:off x="3725909" y="3757167"/>
            <a:ext cx="1574243" cy="576"/>
          </a:xfrm>
          <a:prstGeom prst="straightConnector1">
            <a:avLst/>
          </a:prstGeom>
          <a:ln w="19050">
            <a:solidFill>
              <a:srgbClr val="000099"/>
            </a:solidFill>
            <a:headEnd type="none" w="med"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07" name="直接箭头连接符 106"/>
          <p:cNvCxnSpPr>
            <a:stCxn id="104" idx="0"/>
            <a:endCxn id="105" idx="2"/>
          </p:cNvCxnSpPr>
          <p:nvPr/>
        </p:nvCxnSpPr>
        <p:spPr>
          <a:xfrm flipH="1" flipV="1">
            <a:off x="6018640" y="1437070"/>
            <a:ext cx="1" cy="2125298"/>
          </a:xfrm>
          <a:prstGeom prst="straightConnector1">
            <a:avLst/>
          </a:prstGeom>
          <a:ln w="19050">
            <a:solidFill>
              <a:srgbClr val="000099"/>
            </a:solidFill>
            <a:headEnd type="none" w="med"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08" name="直接箭头连接符 107"/>
          <p:cNvCxnSpPr>
            <a:stCxn id="105" idx="1"/>
            <a:endCxn id="93" idx="3"/>
          </p:cNvCxnSpPr>
          <p:nvPr/>
        </p:nvCxnSpPr>
        <p:spPr>
          <a:xfrm flipH="1">
            <a:off x="3725909" y="1241695"/>
            <a:ext cx="1574242" cy="1"/>
          </a:xfrm>
          <a:prstGeom prst="straightConnector1">
            <a:avLst/>
          </a:prstGeom>
          <a:ln w="19050">
            <a:solidFill>
              <a:srgbClr val="000099"/>
            </a:solidFill>
            <a:headEnd type="none" w="med"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09" name="肘形连接符 108"/>
          <p:cNvCxnSpPr>
            <a:stCxn id="94" idx="3"/>
          </p:cNvCxnSpPr>
          <p:nvPr/>
        </p:nvCxnSpPr>
        <p:spPr>
          <a:xfrm flipV="1">
            <a:off x="3725909" y="1233383"/>
            <a:ext cx="1028695" cy="1239276"/>
          </a:xfrm>
          <a:prstGeom prst="bentConnector2">
            <a:avLst/>
          </a:prstGeom>
          <a:ln w="19050">
            <a:solidFill>
              <a:srgbClr val="000099"/>
            </a:solidFill>
            <a:headEnd type="none" w="med" len="med"/>
            <a:tailEnd type="triangle" w="lg" len="med"/>
          </a:ln>
        </p:spPr>
        <p:style>
          <a:lnRef idx="1">
            <a:schemeClr val="accent1"/>
          </a:lnRef>
          <a:fillRef idx="0">
            <a:schemeClr val="accent1"/>
          </a:fillRef>
          <a:effectRef idx="0">
            <a:schemeClr val="accent1"/>
          </a:effectRef>
          <a:fontRef idx="minor">
            <a:schemeClr val="tx1"/>
          </a:fontRef>
        </p:style>
      </p:cxnSp>
      <p:sp>
        <p:nvSpPr>
          <p:cNvPr id="110" name="TextBox 109"/>
          <p:cNvSpPr txBox="1"/>
          <p:nvPr/>
        </p:nvSpPr>
        <p:spPr>
          <a:xfrm>
            <a:off x="3769453" y="2222278"/>
            <a:ext cx="954107" cy="276999"/>
          </a:xfrm>
          <a:prstGeom prst="rect">
            <a:avLst/>
          </a:prstGeom>
          <a:noFill/>
          <a:ln w="9525">
            <a:noFill/>
          </a:ln>
        </p:spPr>
        <p:txBody>
          <a:bodyPr wrap="none" rtlCol="0">
            <a:spAutoFit/>
          </a:bodyPr>
          <a:lstStyle/>
          <a:p>
            <a:r>
              <a:rPr lang="zh-CN" altLang="en-US" sz="1200" b="1" dirty="0">
                <a:latin typeface="微软雅黑" panose="020B0503020204020204" pitchFamily="34" charset="-122"/>
                <a:ea typeface="微软雅黑" panose="020B0503020204020204" pitchFamily="34" charset="-122"/>
              </a:rPr>
              <a:t>是，信道忙</a:t>
            </a:r>
            <a:endParaRPr lang="zh-CN" altLang="en-US" sz="1200" b="1" dirty="0">
              <a:latin typeface="微软雅黑" panose="020B0503020204020204" pitchFamily="34" charset="-122"/>
              <a:ea typeface="微软雅黑" panose="020B0503020204020204" pitchFamily="34" charset="-122"/>
            </a:endParaRPr>
          </a:p>
        </p:txBody>
      </p:sp>
      <p:sp>
        <p:nvSpPr>
          <p:cNvPr id="111" name="TextBox 110"/>
          <p:cNvSpPr txBox="1"/>
          <p:nvPr/>
        </p:nvSpPr>
        <p:spPr>
          <a:xfrm>
            <a:off x="3800497" y="3500070"/>
            <a:ext cx="338554" cy="276999"/>
          </a:xfrm>
          <a:prstGeom prst="rect">
            <a:avLst/>
          </a:prstGeom>
          <a:noFill/>
          <a:ln w="9525">
            <a:noFill/>
          </a:ln>
        </p:spPr>
        <p:txBody>
          <a:bodyPr wrap="none" rtlCol="0">
            <a:spAutoFit/>
          </a:bodyPr>
          <a:lstStyle/>
          <a:p>
            <a:r>
              <a:rPr lang="zh-CN" altLang="en-US" sz="1200" b="1" dirty="0" smtClean="0">
                <a:latin typeface="微软雅黑" panose="020B0503020204020204" pitchFamily="34" charset="-122"/>
                <a:ea typeface="微软雅黑" panose="020B0503020204020204" pitchFamily="34" charset="-122"/>
              </a:rPr>
              <a:t>是</a:t>
            </a:r>
            <a:endParaRPr lang="zh-CN" altLang="en-US" sz="1200" b="1" dirty="0">
              <a:latin typeface="微软雅黑" panose="020B0503020204020204" pitchFamily="34" charset="-122"/>
              <a:ea typeface="微软雅黑" panose="020B0503020204020204" pitchFamily="34" charset="-122"/>
            </a:endParaRPr>
          </a:p>
        </p:txBody>
      </p:sp>
      <p:sp>
        <p:nvSpPr>
          <p:cNvPr id="112" name="TextBox 111"/>
          <p:cNvSpPr txBox="1"/>
          <p:nvPr/>
        </p:nvSpPr>
        <p:spPr>
          <a:xfrm>
            <a:off x="2679271" y="3986590"/>
            <a:ext cx="338554" cy="276999"/>
          </a:xfrm>
          <a:prstGeom prst="rect">
            <a:avLst/>
          </a:prstGeom>
          <a:noFill/>
          <a:ln w="9525">
            <a:noFill/>
          </a:ln>
        </p:spPr>
        <p:txBody>
          <a:bodyPr wrap="none" rtlCol="0">
            <a:spAutoFit/>
          </a:bodyPr>
          <a:lstStyle/>
          <a:p>
            <a:r>
              <a:rPr lang="zh-CN" altLang="en-US" sz="1200" b="1" dirty="0">
                <a:latin typeface="微软雅黑" panose="020B0503020204020204" pitchFamily="34" charset="-122"/>
                <a:ea typeface="微软雅黑" panose="020B0503020204020204" pitchFamily="34" charset="-122"/>
              </a:rPr>
              <a:t>否</a:t>
            </a:r>
            <a:endParaRPr lang="zh-CN" altLang="en-US" sz="1200" b="1" dirty="0">
              <a:latin typeface="微软雅黑" panose="020B0503020204020204" pitchFamily="34" charset="-122"/>
              <a:ea typeface="微软雅黑" panose="020B0503020204020204" pitchFamily="34" charset="-122"/>
            </a:endParaRPr>
          </a:p>
        </p:txBody>
      </p:sp>
      <p:sp>
        <p:nvSpPr>
          <p:cNvPr id="113" name="TextBox 112"/>
          <p:cNvSpPr txBox="1"/>
          <p:nvPr/>
        </p:nvSpPr>
        <p:spPr>
          <a:xfrm>
            <a:off x="2679271" y="2672752"/>
            <a:ext cx="338554" cy="276999"/>
          </a:xfrm>
          <a:prstGeom prst="rect">
            <a:avLst/>
          </a:prstGeom>
          <a:noFill/>
          <a:ln w="9525">
            <a:noFill/>
          </a:ln>
        </p:spPr>
        <p:txBody>
          <a:bodyPr wrap="none" rtlCol="0">
            <a:spAutoFit/>
          </a:bodyPr>
          <a:lstStyle/>
          <a:p>
            <a:r>
              <a:rPr lang="zh-CN" altLang="en-US" sz="1200" b="1" dirty="0">
                <a:latin typeface="微软雅黑" panose="020B0503020204020204" pitchFamily="34" charset="-122"/>
                <a:ea typeface="微软雅黑" panose="020B0503020204020204" pitchFamily="34" charset="-122"/>
              </a:rPr>
              <a:t>否</a:t>
            </a:r>
            <a:endParaRPr lang="zh-CN" altLang="en-US" sz="1200" b="1"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Tm="2000"/>
    </mc:Choice>
    <mc:Fallback>
      <p:transition spd="slow" advTm="2000"/>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ectangle 46"/>
          <p:cNvSpPr>
            <a:spLocks noChangeArrowheads="1"/>
          </p:cNvSpPr>
          <p:nvPr/>
        </p:nvSpPr>
        <p:spPr bwMode="auto">
          <a:xfrm>
            <a:off x="502921" y="982980"/>
            <a:ext cx="8129015" cy="3476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eaLnBrk="0" hangingPunct="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电磁波在总线上总是以有限的速率传播。当某个站监听到总线是空闲时，也可能总线并非真正是空闲的。</a:t>
            </a:r>
            <a:endParaRPr lang="zh-CN" altLang="en-US" sz="2000" b="1" dirty="0">
              <a:latin typeface="微软雅黑" panose="020B0503020204020204" pitchFamily="34" charset="-122"/>
              <a:ea typeface="微软雅黑" panose="020B0503020204020204" pitchFamily="34" charset="-122"/>
            </a:endParaRPr>
          </a:p>
          <a:p>
            <a:pPr marL="342900" indent="-342900" eaLnBrk="0" hangingPunct="0">
              <a:lnSpc>
                <a:spcPts val="3300"/>
              </a:lnSpc>
              <a:buClr>
                <a:srgbClr val="0070C0"/>
              </a:buClr>
              <a:buFont typeface="Wingdings" panose="05000000000000000000" pitchFamily="2" charset="2"/>
              <a:buChar char="l"/>
            </a:pPr>
            <a:r>
              <a:rPr lang="en-US" altLang="zh-CN" sz="2000" b="1" dirty="0">
                <a:latin typeface="微软雅黑" panose="020B0503020204020204" pitchFamily="34" charset="-122"/>
                <a:ea typeface="微软雅黑" panose="020B0503020204020204" pitchFamily="34" charset="-122"/>
              </a:rPr>
              <a:t>A</a:t>
            </a:r>
            <a:r>
              <a:rPr lang="zh-CN" altLang="en-US" sz="2000" b="1" dirty="0">
                <a:latin typeface="微软雅黑" panose="020B0503020204020204" pitchFamily="34" charset="-122"/>
                <a:ea typeface="微软雅黑" panose="020B0503020204020204" pitchFamily="34" charset="-122"/>
              </a:rPr>
              <a:t>向</a:t>
            </a:r>
            <a:r>
              <a:rPr lang="en-US" altLang="zh-CN" sz="2000" b="1" dirty="0">
                <a:latin typeface="微软雅黑" panose="020B0503020204020204" pitchFamily="34" charset="-122"/>
                <a:ea typeface="微软雅黑" panose="020B0503020204020204" pitchFamily="34" charset="-122"/>
              </a:rPr>
              <a:t>B</a:t>
            </a:r>
            <a:r>
              <a:rPr lang="zh-CN" altLang="en-US" sz="2000" b="1" dirty="0">
                <a:latin typeface="微软雅黑" panose="020B0503020204020204" pitchFamily="34" charset="-122"/>
                <a:ea typeface="微软雅黑" panose="020B0503020204020204" pitchFamily="34" charset="-122"/>
              </a:rPr>
              <a:t>发送的信息，要经过一定的时间后才能传送到</a:t>
            </a:r>
            <a:r>
              <a:rPr lang="en-US" altLang="zh-CN" sz="2000" b="1" dirty="0">
                <a:latin typeface="微软雅黑" panose="020B0503020204020204" pitchFamily="34" charset="-122"/>
                <a:ea typeface="微软雅黑" panose="020B0503020204020204" pitchFamily="34" charset="-122"/>
              </a:rPr>
              <a:t>B</a:t>
            </a:r>
            <a:r>
              <a:rPr lang="zh-CN" altLang="en-US" sz="2000" b="1" dirty="0">
                <a:latin typeface="微软雅黑" panose="020B0503020204020204" pitchFamily="34" charset="-122"/>
                <a:ea typeface="微软雅黑" panose="020B0503020204020204" pitchFamily="34" charset="-122"/>
              </a:rPr>
              <a:t>。</a:t>
            </a:r>
            <a:endParaRPr lang="zh-CN" altLang="en-US" sz="2000" b="1" dirty="0">
              <a:latin typeface="微软雅黑" panose="020B0503020204020204" pitchFamily="34" charset="-122"/>
              <a:ea typeface="微软雅黑" panose="020B0503020204020204" pitchFamily="34" charset="-122"/>
            </a:endParaRPr>
          </a:p>
          <a:p>
            <a:pPr marL="342900" indent="-342900" eaLnBrk="0" hangingPunct="0">
              <a:lnSpc>
                <a:spcPts val="3300"/>
              </a:lnSpc>
              <a:buClr>
                <a:srgbClr val="0070C0"/>
              </a:buClr>
              <a:buFont typeface="Wingdings" panose="05000000000000000000" pitchFamily="2" charset="2"/>
              <a:buChar char="l"/>
            </a:pPr>
            <a:r>
              <a:rPr lang="en-US" altLang="zh-CN" sz="2000" b="1" dirty="0">
                <a:latin typeface="微软雅黑" panose="020B0503020204020204" pitchFamily="34" charset="-122"/>
                <a:ea typeface="微软雅黑" panose="020B0503020204020204" pitchFamily="34" charset="-122"/>
              </a:rPr>
              <a:t>B</a:t>
            </a:r>
            <a:r>
              <a:rPr lang="zh-CN" altLang="en-US" sz="2000" b="1" dirty="0">
                <a:latin typeface="微软雅黑" panose="020B0503020204020204" pitchFamily="34" charset="-122"/>
                <a:ea typeface="微软雅黑" panose="020B0503020204020204" pitchFamily="34" charset="-122"/>
              </a:rPr>
              <a:t>若在</a:t>
            </a:r>
            <a:r>
              <a:rPr lang="en-US" altLang="zh-CN" sz="2000" b="1" dirty="0">
                <a:latin typeface="微软雅黑" panose="020B0503020204020204" pitchFamily="34" charset="-122"/>
                <a:ea typeface="微软雅黑" panose="020B0503020204020204" pitchFamily="34" charset="-122"/>
              </a:rPr>
              <a:t>A</a:t>
            </a:r>
            <a:r>
              <a:rPr lang="zh-CN" altLang="en-US" sz="2000" b="1" dirty="0">
                <a:latin typeface="微软雅黑" panose="020B0503020204020204" pitchFamily="34" charset="-122"/>
                <a:ea typeface="微软雅黑" panose="020B0503020204020204" pitchFamily="34" charset="-122"/>
              </a:rPr>
              <a:t>发送的信息到达</a:t>
            </a:r>
            <a:r>
              <a:rPr lang="en-US" altLang="zh-CN" sz="2000" b="1" dirty="0">
                <a:latin typeface="微软雅黑" panose="020B0503020204020204" pitchFamily="34" charset="-122"/>
                <a:ea typeface="微软雅黑" panose="020B0503020204020204" pitchFamily="34" charset="-122"/>
              </a:rPr>
              <a:t>B</a:t>
            </a:r>
            <a:r>
              <a:rPr lang="zh-CN" altLang="en-US" sz="2000" b="1" dirty="0">
                <a:latin typeface="微软雅黑" panose="020B0503020204020204" pitchFamily="34" charset="-122"/>
                <a:ea typeface="微软雅黑" panose="020B0503020204020204" pitchFamily="34" charset="-122"/>
              </a:rPr>
              <a:t>之前发送自己的帧（因为这时</a:t>
            </a:r>
            <a:r>
              <a:rPr lang="en-US" altLang="zh-CN" sz="2000" b="1" dirty="0">
                <a:latin typeface="微软雅黑" panose="020B0503020204020204" pitchFamily="34" charset="-122"/>
                <a:ea typeface="微软雅黑" panose="020B0503020204020204" pitchFamily="34" charset="-122"/>
              </a:rPr>
              <a:t>B</a:t>
            </a:r>
            <a:r>
              <a:rPr lang="zh-CN" altLang="en-US" sz="2000" b="1" dirty="0">
                <a:latin typeface="微软雅黑" panose="020B0503020204020204" pitchFamily="34" charset="-122"/>
                <a:ea typeface="微软雅黑" panose="020B0503020204020204" pitchFamily="34" charset="-122"/>
              </a:rPr>
              <a:t>的载波监听检测不到</a:t>
            </a:r>
            <a:r>
              <a:rPr lang="en-US" altLang="zh-CN" sz="2000" b="1" dirty="0">
                <a:latin typeface="微软雅黑" panose="020B0503020204020204" pitchFamily="34" charset="-122"/>
                <a:ea typeface="微软雅黑" panose="020B0503020204020204" pitchFamily="34" charset="-122"/>
              </a:rPr>
              <a:t>A</a:t>
            </a:r>
            <a:r>
              <a:rPr lang="zh-CN" altLang="en-US" sz="2000" b="1" dirty="0">
                <a:latin typeface="微软雅黑" panose="020B0503020204020204" pitchFamily="34" charset="-122"/>
                <a:ea typeface="微软雅黑" panose="020B0503020204020204" pitchFamily="34" charset="-122"/>
              </a:rPr>
              <a:t>所发送的信息），则必然要在某个时间和</a:t>
            </a:r>
            <a:r>
              <a:rPr lang="en-US" altLang="zh-CN" sz="2000" b="1" dirty="0">
                <a:latin typeface="微软雅黑" panose="020B0503020204020204" pitchFamily="34" charset="-122"/>
                <a:ea typeface="微软雅黑" panose="020B0503020204020204" pitchFamily="34" charset="-122"/>
              </a:rPr>
              <a:t>A</a:t>
            </a:r>
            <a:r>
              <a:rPr lang="zh-CN" altLang="en-US" sz="2000" b="1" dirty="0">
                <a:latin typeface="微软雅黑" panose="020B0503020204020204" pitchFamily="34" charset="-122"/>
                <a:ea typeface="微软雅黑" panose="020B0503020204020204" pitchFamily="34" charset="-122"/>
              </a:rPr>
              <a:t>发送的帧发生碰撞。</a:t>
            </a:r>
            <a:endParaRPr lang="zh-CN" altLang="en-US" sz="2000" b="1" dirty="0">
              <a:latin typeface="微软雅黑" panose="020B0503020204020204" pitchFamily="34" charset="-122"/>
              <a:ea typeface="微软雅黑" panose="020B0503020204020204" pitchFamily="34" charset="-122"/>
            </a:endParaRPr>
          </a:p>
          <a:p>
            <a:pPr marL="342900" indent="-342900" eaLnBrk="0" hangingPunct="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碰撞的结果是两个帧都变得无用。</a:t>
            </a:r>
            <a:endParaRPr lang="zh-CN" altLang="en-US" sz="2000" b="1" dirty="0">
              <a:latin typeface="微软雅黑" panose="020B0503020204020204" pitchFamily="34" charset="-122"/>
              <a:ea typeface="微软雅黑" panose="020B0503020204020204" pitchFamily="34" charset="-122"/>
            </a:endParaRPr>
          </a:p>
          <a:p>
            <a:pPr marL="342900" indent="-342900" eaLnBrk="0" hangingPunct="0">
              <a:lnSpc>
                <a:spcPts val="3300"/>
              </a:lnSpc>
              <a:buClr>
                <a:srgbClr val="0070C0"/>
              </a:buClr>
              <a:buFont typeface="Wingdings" panose="05000000000000000000" pitchFamily="2" charset="2"/>
              <a:buChar char="l"/>
            </a:pPr>
            <a:r>
              <a:rPr lang="zh-CN" altLang="en-US" sz="2000" b="1" dirty="0">
                <a:solidFill>
                  <a:srgbClr val="FF0000"/>
                </a:solidFill>
                <a:latin typeface="微软雅黑" panose="020B0503020204020204" pitchFamily="34" charset="-122"/>
                <a:ea typeface="微软雅黑" panose="020B0503020204020204" pitchFamily="34" charset="-122"/>
              </a:rPr>
              <a:t>在发送数据的期间进行碰撞检测，以检测冲突。</a:t>
            </a:r>
            <a:endParaRPr lang="zh-CN" altLang="en-US" sz="2000" b="1" dirty="0">
              <a:solidFill>
                <a:srgbClr val="FF0000"/>
              </a:solidFill>
              <a:latin typeface="微软雅黑" panose="020B0503020204020204" pitchFamily="34" charset="-122"/>
              <a:ea typeface="微软雅黑" panose="020B0503020204020204" pitchFamily="34" charset="-122"/>
            </a:endParaRPr>
          </a:p>
        </p:txBody>
      </p:sp>
      <p:sp>
        <p:nvSpPr>
          <p:cNvPr id="45" name="AutoShape 5"/>
          <p:cNvSpPr>
            <a:spLocks noChangeArrowheads="1"/>
          </p:cNvSpPr>
          <p:nvPr/>
        </p:nvSpPr>
        <p:spPr bwMode="auto">
          <a:xfrm>
            <a:off x="502921" y="620664"/>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 name="Rectangle 6"/>
          <p:cNvSpPr>
            <a:spLocks noChangeArrowheads="1"/>
          </p:cNvSpPr>
          <p:nvPr/>
        </p:nvSpPr>
        <p:spPr bwMode="auto">
          <a:xfrm>
            <a:off x="3078633" y="597574"/>
            <a:ext cx="2976880" cy="3987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anose="020B0503020204020204" pitchFamily="34" charset="-122"/>
                <a:ea typeface="微软雅黑" panose="020B0503020204020204" pitchFamily="34" charset="-122"/>
                <a:sym typeface="+mn-ea"/>
              </a:rPr>
              <a:t>为什么要进行碰撞检测</a:t>
            </a:r>
            <a:r>
              <a:rPr lang="zh-CN" altLang="en-US" sz="2000" b="1" dirty="0" smtClean="0">
                <a:solidFill>
                  <a:schemeClr val="bg1"/>
                </a:solidFill>
                <a:latin typeface="微软雅黑" panose="020B0503020204020204" pitchFamily="34" charset="-122"/>
                <a:ea typeface="微软雅黑" panose="020B0503020204020204" pitchFamily="34" charset="-122"/>
                <a:sym typeface="+mn-ea"/>
              </a:rPr>
              <a:t>？</a:t>
            </a:r>
            <a:endParaRPr lang="zh-CN" altLang="fr-FR" sz="20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Tm="2000"/>
    </mc:Choice>
    <mc:Fallback>
      <p:transition spd="slow" advTm="2000"/>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5"/>
          <p:cNvSpPr>
            <a:spLocks noChangeArrowheads="1"/>
          </p:cNvSpPr>
          <p:nvPr/>
        </p:nvSpPr>
        <p:spPr bwMode="auto">
          <a:xfrm>
            <a:off x="466345" y="635019"/>
            <a:ext cx="8129015"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6" name="Rectangle 6"/>
          <p:cNvSpPr>
            <a:spLocks noChangeArrowheads="1"/>
          </p:cNvSpPr>
          <p:nvPr/>
        </p:nvSpPr>
        <p:spPr bwMode="auto">
          <a:xfrm>
            <a:off x="3445100" y="611929"/>
            <a:ext cx="223651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dirty="0">
                <a:solidFill>
                  <a:schemeClr val="bg1"/>
                </a:solidFill>
                <a:ea typeface="微软雅黑" panose="020B0503020204020204" pitchFamily="34" charset="-122"/>
              </a:rPr>
              <a:t>数据链路层的地位</a:t>
            </a:r>
            <a:endParaRPr lang="zh-CN" altLang="en-US" sz="2000" b="1" dirty="0">
              <a:solidFill>
                <a:schemeClr val="bg1"/>
              </a:solidFill>
              <a:ea typeface="微软雅黑" panose="020B0503020204020204" pitchFamily="34" charset="-122"/>
            </a:endParaRPr>
          </a:p>
        </p:txBody>
      </p:sp>
      <p:sp>
        <p:nvSpPr>
          <p:cNvPr id="7" name="圆角矩形 6"/>
          <p:cNvSpPr/>
          <p:nvPr/>
        </p:nvSpPr>
        <p:spPr>
          <a:xfrm>
            <a:off x="520936" y="1091870"/>
            <a:ext cx="8129015" cy="3389008"/>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47" name="Text Box 46"/>
          <p:cNvSpPr txBox="1">
            <a:spLocks noChangeArrowheads="1"/>
          </p:cNvSpPr>
          <p:nvPr/>
        </p:nvSpPr>
        <p:spPr bwMode="auto">
          <a:xfrm>
            <a:off x="1354401" y="1515413"/>
            <a:ext cx="638315"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000" b="1" dirty="0">
                <a:latin typeface="微软雅黑" panose="020B0503020204020204" pitchFamily="34" charset="-122"/>
                <a:ea typeface="微软雅黑" panose="020B0503020204020204" pitchFamily="34" charset="-122"/>
              </a:rPr>
              <a:t>主机 </a:t>
            </a:r>
            <a:r>
              <a:rPr kumimoji="1" lang="en-US" altLang="zh-CN" sz="1000" b="1" dirty="0">
                <a:latin typeface="微软雅黑" panose="020B0503020204020204" pitchFamily="34" charset="-122"/>
                <a:ea typeface="微软雅黑" panose="020B0503020204020204" pitchFamily="34" charset="-122"/>
              </a:rPr>
              <a:t>H</a:t>
            </a:r>
            <a:r>
              <a:rPr kumimoji="1" lang="en-US" altLang="zh-CN" sz="1000" b="1" baseline="-25000" dirty="0">
                <a:latin typeface="微软雅黑" panose="020B0503020204020204" pitchFamily="34" charset="-122"/>
                <a:ea typeface="微软雅黑" panose="020B0503020204020204" pitchFamily="34" charset="-122"/>
              </a:rPr>
              <a:t>1</a:t>
            </a:r>
            <a:endParaRPr kumimoji="1" lang="en-US" altLang="zh-CN" sz="1000" b="1" baseline="-25000" dirty="0">
              <a:latin typeface="微软雅黑" panose="020B0503020204020204" pitchFamily="34" charset="-122"/>
              <a:ea typeface="微软雅黑" panose="020B0503020204020204" pitchFamily="34" charset="-122"/>
            </a:endParaRPr>
          </a:p>
        </p:txBody>
      </p:sp>
      <p:sp>
        <p:nvSpPr>
          <p:cNvPr id="1148" name="Text Box 47"/>
          <p:cNvSpPr txBox="1">
            <a:spLocks noChangeArrowheads="1"/>
          </p:cNvSpPr>
          <p:nvPr/>
        </p:nvSpPr>
        <p:spPr bwMode="auto">
          <a:xfrm>
            <a:off x="7087749" y="1499208"/>
            <a:ext cx="638315"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000" b="1" dirty="0">
                <a:latin typeface="微软雅黑" panose="020B0503020204020204" pitchFamily="34" charset="-122"/>
                <a:ea typeface="微软雅黑" panose="020B0503020204020204" pitchFamily="34" charset="-122"/>
              </a:rPr>
              <a:t>主机 </a:t>
            </a:r>
            <a:r>
              <a:rPr kumimoji="1" lang="en-US" altLang="zh-CN" sz="1000" b="1" dirty="0">
                <a:latin typeface="微软雅黑" panose="020B0503020204020204" pitchFamily="34" charset="-122"/>
                <a:ea typeface="微软雅黑" panose="020B0503020204020204" pitchFamily="34" charset="-122"/>
              </a:rPr>
              <a:t>H</a:t>
            </a:r>
            <a:r>
              <a:rPr kumimoji="1" lang="en-US" altLang="zh-CN" sz="1000" b="1" baseline="-25000" dirty="0">
                <a:latin typeface="微软雅黑" panose="020B0503020204020204" pitchFamily="34" charset="-122"/>
                <a:ea typeface="微软雅黑" panose="020B0503020204020204" pitchFamily="34" charset="-122"/>
              </a:rPr>
              <a:t>2</a:t>
            </a:r>
            <a:endParaRPr kumimoji="1" lang="en-US" altLang="zh-CN" sz="1000" b="1" baseline="-25000" dirty="0">
              <a:latin typeface="微软雅黑" panose="020B0503020204020204" pitchFamily="34" charset="-122"/>
              <a:ea typeface="微软雅黑" panose="020B0503020204020204" pitchFamily="34" charset="-122"/>
            </a:endParaRPr>
          </a:p>
        </p:txBody>
      </p:sp>
      <p:sp>
        <p:nvSpPr>
          <p:cNvPr id="1149" name="Text Box 48"/>
          <p:cNvSpPr txBox="1">
            <a:spLocks noChangeArrowheads="1"/>
          </p:cNvSpPr>
          <p:nvPr/>
        </p:nvSpPr>
        <p:spPr bwMode="auto">
          <a:xfrm>
            <a:off x="2890297" y="1395563"/>
            <a:ext cx="750525"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000" b="1" dirty="0">
                <a:latin typeface="微软雅黑" panose="020B0503020204020204" pitchFamily="34" charset="-122"/>
                <a:ea typeface="微软雅黑" panose="020B0503020204020204" pitchFamily="34" charset="-122"/>
              </a:rPr>
              <a:t>路由器 </a:t>
            </a:r>
            <a:r>
              <a:rPr kumimoji="1" lang="en-US" altLang="zh-CN" sz="1000" b="1" dirty="0">
                <a:latin typeface="微软雅黑" panose="020B0503020204020204" pitchFamily="34" charset="-122"/>
                <a:ea typeface="微软雅黑" panose="020B0503020204020204" pitchFamily="34" charset="-122"/>
              </a:rPr>
              <a:t>R</a:t>
            </a:r>
            <a:r>
              <a:rPr kumimoji="1" lang="en-US" altLang="zh-CN" sz="1000" b="1" baseline="-25000" dirty="0">
                <a:latin typeface="微软雅黑" panose="020B0503020204020204" pitchFamily="34" charset="-122"/>
                <a:ea typeface="微软雅黑" panose="020B0503020204020204" pitchFamily="34" charset="-122"/>
              </a:rPr>
              <a:t>1</a:t>
            </a:r>
            <a:endParaRPr kumimoji="1" lang="en-US" altLang="zh-CN" sz="1000" b="1" baseline="-25000" dirty="0">
              <a:latin typeface="微软雅黑" panose="020B0503020204020204" pitchFamily="34" charset="-122"/>
              <a:ea typeface="微软雅黑" panose="020B0503020204020204" pitchFamily="34" charset="-122"/>
            </a:endParaRPr>
          </a:p>
        </p:txBody>
      </p:sp>
      <p:sp>
        <p:nvSpPr>
          <p:cNvPr id="1150" name="Text Box 49"/>
          <p:cNvSpPr txBox="1">
            <a:spLocks noChangeArrowheads="1"/>
          </p:cNvSpPr>
          <p:nvPr/>
        </p:nvSpPr>
        <p:spPr bwMode="auto">
          <a:xfrm>
            <a:off x="4296479" y="1513912"/>
            <a:ext cx="750525"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000" b="1" dirty="0">
                <a:latin typeface="微软雅黑" panose="020B0503020204020204" pitchFamily="34" charset="-122"/>
                <a:ea typeface="微软雅黑" panose="020B0503020204020204" pitchFamily="34" charset="-122"/>
              </a:rPr>
              <a:t>路由器 </a:t>
            </a:r>
            <a:r>
              <a:rPr kumimoji="1" lang="en-US" altLang="zh-CN" sz="1000" b="1" dirty="0">
                <a:latin typeface="微软雅黑" panose="020B0503020204020204" pitchFamily="34" charset="-122"/>
                <a:ea typeface="微软雅黑" panose="020B0503020204020204" pitchFamily="34" charset="-122"/>
              </a:rPr>
              <a:t>R</a:t>
            </a:r>
            <a:r>
              <a:rPr kumimoji="1" lang="en-US" altLang="zh-CN" sz="1000" b="1" baseline="-25000" dirty="0">
                <a:latin typeface="微软雅黑" panose="020B0503020204020204" pitchFamily="34" charset="-122"/>
                <a:ea typeface="微软雅黑" panose="020B0503020204020204" pitchFamily="34" charset="-122"/>
              </a:rPr>
              <a:t>2</a:t>
            </a:r>
            <a:endParaRPr kumimoji="1" lang="en-US" altLang="zh-CN" sz="1000" b="1" baseline="-25000" dirty="0">
              <a:latin typeface="微软雅黑" panose="020B0503020204020204" pitchFamily="34" charset="-122"/>
              <a:ea typeface="微软雅黑" panose="020B0503020204020204" pitchFamily="34" charset="-122"/>
            </a:endParaRPr>
          </a:p>
        </p:txBody>
      </p:sp>
      <p:sp>
        <p:nvSpPr>
          <p:cNvPr id="1151" name="Text Box 50"/>
          <p:cNvSpPr txBox="1">
            <a:spLocks noChangeArrowheads="1"/>
          </p:cNvSpPr>
          <p:nvPr/>
        </p:nvSpPr>
        <p:spPr bwMode="auto">
          <a:xfrm>
            <a:off x="5563077" y="1429923"/>
            <a:ext cx="750525"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000" b="1">
                <a:latin typeface="微软雅黑" panose="020B0503020204020204" pitchFamily="34" charset="-122"/>
                <a:ea typeface="微软雅黑" panose="020B0503020204020204" pitchFamily="34" charset="-122"/>
              </a:rPr>
              <a:t>路由器 </a:t>
            </a:r>
            <a:r>
              <a:rPr kumimoji="1" lang="en-US" altLang="zh-CN" sz="1000" b="1">
                <a:latin typeface="微软雅黑" panose="020B0503020204020204" pitchFamily="34" charset="-122"/>
                <a:ea typeface="微软雅黑" panose="020B0503020204020204" pitchFamily="34" charset="-122"/>
              </a:rPr>
              <a:t>R</a:t>
            </a:r>
            <a:r>
              <a:rPr kumimoji="1" lang="en-US" altLang="zh-CN" sz="1000" b="1" baseline="-25000">
                <a:latin typeface="微软雅黑" panose="020B0503020204020204" pitchFamily="34" charset="-122"/>
                <a:ea typeface="微软雅黑" panose="020B0503020204020204" pitchFamily="34" charset="-122"/>
              </a:rPr>
              <a:t>3</a:t>
            </a:r>
            <a:endParaRPr kumimoji="1" lang="en-US" altLang="zh-CN" sz="1000" b="1" baseline="-25000">
              <a:latin typeface="微软雅黑" panose="020B0503020204020204" pitchFamily="34" charset="-122"/>
              <a:ea typeface="微软雅黑" panose="020B0503020204020204" pitchFamily="34" charset="-122"/>
            </a:endParaRPr>
          </a:p>
        </p:txBody>
      </p:sp>
      <p:sp>
        <p:nvSpPr>
          <p:cNvPr id="1621" name="Text Box 521"/>
          <p:cNvSpPr txBox="1">
            <a:spLocks noChangeArrowheads="1"/>
          </p:cNvSpPr>
          <p:nvPr/>
        </p:nvSpPr>
        <p:spPr bwMode="auto">
          <a:xfrm>
            <a:off x="3516748" y="1148606"/>
            <a:ext cx="209544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400" b="1" dirty="0">
                <a:solidFill>
                  <a:srgbClr val="0000FF"/>
                </a:solidFill>
                <a:latin typeface="微软雅黑" panose="020B0503020204020204" pitchFamily="34" charset="-122"/>
                <a:ea typeface="微软雅黑" panose="020B0503020204020204" pitchFamily="34" charset="-122"/>
              </a:rPr>
              <a:t>主机 </a:t>
            </a:r>
            <a:r>
              <a:rPr kumimoji="1" lang="en-US" altLang="zh-CN" sz="1400" b="1" dirty="0">
                <a:solidFill>
                  <a:srgbClr val="0000FF"/>
                </a:solidFill>
                <a:latin typeface="微软雅黑" panose="020B0503020204020204" pitchFamily="34" charset="-122"/>
                <a:ea typeface="微软雅黑" panose="020B0503020204020204" pitchFamily="34" charset="-122"/>
              </a:rPr>
              <a:t>H</a:t>
            </a:r>
            <a:r>
              <a:rPr kumimoji="1" lang="en-US" altLang="zh-CN" sz="1400" b="1" baseline="-25000" dirty="0">
                <a:solidFill>
                  <a:srgbClr val="0000FF"/>
                </a:solidFill>
                <a:latin typeface="微软雅黑" panose="020B0503020204020204" pitchFamily="34" charset="-122"/>
                <a:ea typeface="微软雅黑" panose="020B0503020204020204" pitchFamily="34" charset="-122"/>
              </a:rPr>
              <a:t>1</a:t>
            </a:r>
            <a:r>
              <a:rPr kumimoji="1" lang="en-US" altLang="zh-CN" sz="1400" b="1" dirty="0">
                <a:solidFill>
                  <a:srgbClr val="0000FF"/>
                </a:solidFill>
                <a:latin typeface="微软雅黑" panose="020B0503020204020204" pitchFamily="34" charset="-122"/>
                <a:ea typeface="微软雅黑" panose="020B0503020204020204" pitchFamily="34" charset="-122"/>
              </a:rPr>
              <a:t> </a:t>
            </a:r>
            <a:r>
              <a:rPr kumimoji="1" lang="zh-CN" altLang="en-US" sz="1400" b="1" dirty="0">
                <a:solidFill>
                  <a:srgbClr val="0000FF"/>
                </a:solidFill>
                <a:latin typeface="微软雅黑" panose="020B0503020204020204" pitchFamily="34" charset="-122"/>
                <a:ea typeface="微软雅黑" panose="020B0503020204020204" pitchFamily="34" charset="-122"/>
              </a:rPr>
              <a:t>向 </a:t>
            </a:r>
            <a:r>
              <a:rPr kumimoji="1" lang="en-US" altLang="zh-CN" sz="1400" b="1" dirty="0">
                <a:solidFill>
                  <a:srgbClr val="0000FF"/>
                </a:solidFill>
                <a:latin typeface="微软雅黑" panose="020B0503020204020204" pitchFamily="34" charset="-122"/>
                <a:ea typeface="微软雅黑" panose="020B0503020204020204" pitchFamily="34" charset="-122"/>
              </a:rPr>
              <a:t>H</a:t>
            </a:r>
            <a:r>
              <a:rPr kumimoji="1" lang="en-US" altLang="zh-CN" sz="1400" b="1" baseline="-25000" dirty="0">
                <a:solidFill>
                  <a:srgbClr val="0000FF"/>
                </a:solidFill>
                <a:latin typeface="微软雅黑" panose="020B0503020204020204" pitchFamily="34" charset="-122"/>
                <a:ea typeface="微软雅黑" panose="020B0503020204020204" pitchFamily="34" charset="-122"/>
              </a:rPr>
              <a:t>2</a:t>
            </a:r>
            <a:r>
              <a:rPr kumimoji="1" lang="en-US" altLang="zh-CN" sz="1400" b="1" dirty="0">
                <a:solidFill>
                  <a:srgbClr val="0000FF"/>
                </a:solidFill>
                <a:latin typeface="微软雅黑" panose="020B0503020204020204" pitchFamily="34" charset="-122"/>
                <a:ea typeface="微软雅黑" panose="020B0503020204020204" pitchFamily="34" charset="-122"/>
              </a:rPr>
              <a:t> </a:t>
            </a:r>
            <a:r>
              <a:rPr kumimoji="1" lang="zh-CN" altLang="en-US" sz="1400" b="1" dirty="0">
                <a:solidFill>
                  <a:srgbClr val="0000FF"/>
                </a:solidFill>
                <a:latin typeface="微软雅黑" panose="020B0503020204020204" pitchFamily="34" charset="-122"/>
                <a:ea typeface="微软雅黑" panose="020B0503020204020204" pitchFamily="34" charset="-122"/>
              </a:rPr>
              <a:t>发送数据</a:t>
            </a:r>
            <a:endParaRPr kumimoji="1" lang="zh-CN" altLang="en-US" sz="1400" b="1" baseline="-25000" dirty="0">
              <a:solidFill>
                <a:srgbClr val="0000FF"/>
              </a:solidFill>
              <a:latin typeface="微软雅黑" panose="020B0503020204020204" pitchFamily="34" charset="-122"/>
              <a:ea typeface="微软雅黑" panose="020B0503020204020204" pitchFamily="34" charset="-122"/>
            </a:endParaRPr>
          </a:p>
        </p:txBody>
      </p:sp>
      <p:sp>
        <p:nvSpPr>
          <p:cNvPr id="1678" name="矩形 1677"/>
          <p:cNvSpPr/>
          <p:nvPr/>
        </p:nvSpPr>
        <p:spPr>
          <a:xfrm>
            <a:off x="2725725" y="2232081"/>
            <a:ext cx="3785011" cy="307777"/>
          </a:xfrm>
          <a:prstGeom prst="rect">
            <a:avLst/>
          </a:prstGeom>
          <a:solidFill>
            <a:srgbClr val="00FF99"/>
          </a:solidFill>
          <a:ln>
            <a:solidFill>
              <a:srgbClr val="000066"/>
            </a:solidFill>
          </a:ln>
        </p:spPr>
        <p:txBody>
          <a:bodyPr wrap="none">
            <a:spAutoFit/>
          </a:bodyPr>
          <a:lstStyle/>
          <a:p>
            <a:r>
              <a:rPr lang="en-US" altLang="zh-CN" sz="1400" b="1" dirty="0" smtClean="0">
                <a:solidFill>
                  <a:sysClr val="windowText" lastClr="000000"/>
                </a:solidFill>
                <a:latin typeface="微软雅黑" panose="020B0503020204020204" pitchFamily="34" charset="-122"/>
                <a:ea typeface="微软雅黑" panose="020B0503020204020204" pitchFamily="34" charset="-122"/>
              </a:rPr>
              <a:t>H</a:t>
            </a:r>
            <a:r>
              <a:rPr lang="en-US" altLang="zh-CN" sz="1400" b="1" baseline="-25000" dirty="0" smtClean="0">
                <a:solidFill>
                  <a:sysClr val="windowText" lastClr="000000"/>
                </a:solidFill>
                <a:latin typeface="微软雅黑" panose="020B0503020204020204" pitchFamily="34" charset="-122"/>
                <a:ea typeface="微软雅黑" panose="020B0503020204020204" pitchFamily="34" charset="-122"/>
              </a:rPr>
              <a:t>1</a:t>
            </a:r>
            <a:r>
              <a:rPr lang="en-US" altLang="zh-CN" sz="1400" b="1" dirty="0" smtClean="0">
                <a:solidFill>
                  <a:sysClr val="windowText" lastClr="000000"/>
                </a:solidFill>
                <a:latin typeface="微软雅黑" panose="020B0503020204020204" pitchFamily="34" charset="-122"/>
                <a:ea typeface="微软雅黑" panose="020B0503020204020204" pitchFamily="34" charset="-122"/>
              </a:rPr>
              <a:t> </a:t>
            </a:r>
            <a:r>
              <a:rPr lang="zh-CN" altLang="en-US" sz="1400" b="1" dirty="0" smtClean="0">
                <a:solidFill>
                  <a:sysClr val="windowText" lastClr="000000"/>
                </a:solidFill>
                <a:latin typeface="微软雅黑" panose="020B0503020204020204" pitchFamily="34" charset="-122"/>
                <a:ea typeface="微软雅黑" panose="020B0503020204020204" pitchFamily="34" charset="-122"/>
              </a:rPr>
              <a:t>到</a:t>
            </a:r>
            <a:r>
              <a:rPr lang="en-US" altLang="zh-CN" sz="1400" b="1" dirty="0" smtClean="0">
                <a:solidFill>
                  <a:sysClr val="windowText" lastClr="000000"/>
                </a:solidFill>
                <a:latin typeface="微软雅黑" panose="020B0503020204020204" pitchFamily="34" charset="-122"/>
                <a:ea typeface="微软雅黑" panose="020B0503020204020204" pitchFamily="34" charset="-122"/>
              </a:rPr>
              <a:t>H</a:t>
            </a:r>
            <a:r>
              <a:rPr lang="en-US" altLang="zh-CN" sz="1400" b="1" baseline="-25000" dirty="0" smtClean="0">
                <a:solidFill>
                  <a:sysClr val="windowText" lastClr="000000"/>
                </a:solidFill>
                <a:latin typeface="微软雅黑" panose="020B0503020204020204" pitchFamily="34" charset="-122"/>
                <a:ea typeface="微软雅黑" panose="020B0503020204020204" pitchFamily="34" charset="-122"/>
              </a:rPr>
              <a:t>2</a:t>
            </a:r>
            <a:r>
              <a:rPr lang="en-US" altLang="zh-CN" sz="1400" b="1" dirty="0" smtClean="0">
                <a:solidFill>
                  <a:sysClr val="windowText" lastClr="000000"/>
                </a:solidFill>
                <a:latin typeface="微软雅黑" panose="020B0503020204020204" pitchFamily="34" charset="-122"/>
                <a:ea typeface="微软雅黑" panose="020B0503020204020204" pitchFamily="34" charset="-122"/>
              </a:rPr>
              <a:t> </a:t>
            </a:r>
            <a:r>
              <a:rPr lang="zh-CN" altLang="zh-CN" sz="1400" b="1" dirty="0" smtClean="0">
                <a:solidFill>
                  <a:sysClr val="windowText" lastClr="000000"/>
                </a:solidFill>
                <a:latin typeface="微软雅黑" panose="020B0503020204020204" pitchFamily="34" charset="-122"/>
                <a:ea typeface="微软雅黑" panose="020B0503020204020204" pitchFamily="34" charset="-122"/>
              </a:rPr>
              <a:t>所</a:t>
            </a:r>
            <a:r>
              <a:rPr lang="zh-CN" altLang="zh-CN" sz="1400" b="1" dirty="0">
                <a:solidFill>
                  <a:sysClr val="windowText" lastClr="000000"/>
                </a:solidFill>
                <a:latin typeface="微软雅黑" panose="020B0503020204020204" pitchFamily="34" charset="-122"/>
                <a:ea typeface="微软雅黑" panose="020B0503020204020204" pitchFamily="34" charset="-122"/>
              </a:rPr>
              <a:t>经过的网络可以是</a:t>
            </a:r>
            <a:r>
              <a:rPr lang="zh-CN" altLang="zh-CN" sz="1400" b="1" dirty="0" smtClean="0">
                <a:solidFill>
                  <a:sysClr val="windowText" lastClr="000000"/>
                </a:solidFill>
                <a:latin typeface="微软雅黑" panose="020B0503020204020204" pitchFamily="34" charset="-122"/>
                <a:ea typeface="微软雅黑" panose="020B0503020204020204" pitchFamily="34" charset="-122"/>
              </a:rPr>
              <a:t>多种</a:t>
            </a:r>
            <a:r>
              <a:rPr lang="zh-CN" altLang="en-US" sz="1400" b="1" dirty="0" smtClean="0">
                <a:solidFill>
                  <a:sysClr val="windowText" lastClr="000000"/>
                </a:solidFill>
                <a:latin typeface="微软雅黑" panose="020B0503020204020204" pitchFamily="34" charset="-122"/>
                <a:ea typeface="微软雅黑" panose="020B0503020204020204" pitchFamily="34" charset="-122"/>
              </a:rPr>
              <a:t>不同类型</a:t>
            </a:r>
            <a:r>
              <a:rPr lang="zh-CN" altLang="zh-CN" sz="1400" b="1" dirty="0" smtClean="0">
                <a:solidFill>
                  <a:sysClr val="windowText" lastClr="000000"/>
                </a:solidFill>
                <a:latin typeface="微软雅黑" panose="020B0503020204020204" pitchFamily="34" charset="-122"/>
                <a:ea typeface="微软雅黑" panose="020B0503020204020204" pitchFamily="34" charset="-122"/>
              </a:rPr>
              <a:t>的</a:t>
            </a:r>
            <a:endParaRPr lang="zh-CN" altLang="en-US" sz="1400" b="1" dirty="0">
              <a:solidFill>
                <a:sysClr val="windowText" lastClr="000000"/>
              </a:solidFill>
              <a:latin typeface="微软雅黑" panose="020B0503020204020204" pitchFamily="34" charset="-122"/>
              <a:ea typeface="微软雅黑" panose="020B0503020204020204" pitchFamily="34" charset="-122"/>
            </a:endParaRPr>
          </a:p>
        </p:txBody>
      </p:sp>
      <p:sp>
        <p:nvSpPr>
          <p:cNvPr id="1675" name="Text Box 582"/>
          <p:cNvSpPr txBox="1">
            <a:spLocks noChangeArrowheads="1"/>
          </p:cNvSpPr>
          <p:nvPr/>
        </p:nvSpPr>
        <p:spPr bwMode="auto">
          <a:xfrm>
            <a:off x="3225720" y="2585730"/>
            <a:ext cx="2852063"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1600" b="1" dirty="0" smtClean="0">
                <a:solidFill>
                  <a:srgbClr val="CC00CC"/>
                </a:solidFill>
                <a:latin typeface="微软雅黑" panose="020B0503020204020204" pitchFamily="34" charset="-122"/>
                <a:ea typeface="微软雅黑" panose="020B0503020204020204" pitchFamily="34" charset="-122"/>
              </a:rPr>
              <a:t>仅</a:t>
            </a:r>
            <a:r>
              <a:rPr lang="zh-CN" altLang="en-US" sz="1600" b="1" dirty="0">
                <a:solidFill>
                  <a:srgbClr val="CC00CC"/>
                </a:solidFill>
                <a:latin typeface="微软雅黑" panose="020B0503020204020204" pitchFamily="34" charset="-122"/>
                <a:ea typeface="微软雅黑" panose="020B0503020204020204" pitchFamily="34" charset="-122"/>
              </a:rPr>
              <a:t>从数据链路层观察帧的流动</a:t>
            </a:r>
            <a:endParaRPr lang="zh-CN" altLang="en-US" sz="1600" b="1" dirty="0">
              <a:solidFill>
                <a:srgbClr val="CC00CC"/>
              </a:solidFill>
              <a:latin typeface="微软雅黑" panose="020B0503020204020204" pitchFamily="34" charset="-122"/>
              <a:ea typeface="微软雅黑" panose="020B0503020204020204" pitchFamily="34" charset="-122"/>
            </a:endParaRPr>
          </a:p>
        </p:txBody>
      </p:sp>
      <p:grpSp>
        <p:nvGrpSpPr>
          <p:cNvPr id="13" name="组合 12"/>
          <p:cNvGrpSpPr/>
          <p:nvPr/>
        </p:nvGrpSpPr>
        <p:grpSpPr>
          <a:xfrm>
            <a:off x="1636416" y="2444785"/>
            <a:ext cx="5863486" cy="1474581"/>
            <a:chOff x="1636416" y="2454021"/>
            <a:chExt cx="5863486" cy="1474581"/>
          </a:xfrm>
        </p:grpSpPr>
        <p:grpSp>
          <p:nvGrpSpPr>
            <p:cNvPr id="11" name="组合 10"/>
            <p:cNvGrpSpPr/>
            <p:nvPr/>
          </p:nvGrpSpPr>
          <p:grpSpPr>
            <a:xfrm>
              <a:off x="1655027" y="2454021"/>
              <a:ext cx="5784905" cy="1474581"/>
              <a:chOff x="1655027" y="2454021"/>
              <a:chExt cx="5784905" cy="1474581"/>
            </a:xfrm>
          </p:grpSpPr>
          <p:sp>
            <p:nvSpPr>
              <p:cNvPr id="1623" name="AutoShape 524"/>
              <p:cNvSpPr>
                <a:spLocks noChangeArrowheads="1"/>
              </p:cNvSpPr>
              <p:nvPr/>
            </p:nvSpPr>
            <p:spPr bwMode="auto">
              <a:xfrm>
                <a:off x="1655027" y="2691672"/>
                <a:ext cx="583152" cy="1091858"/>
              </a:xfrm>
              <a:prstGeom prst="cube">
                <a:avLst>
                  <a:gd name="adj" fmla="val 9250"/>
                </a:avLst>
              </a:prstGeom>
              <a:solidFill>
                <a:srgbClr val="FFFF00"/>
              </a:solidFill>
              <a:ln w="12700">
                <a:solidFill>
                  <a:srgbClr val="0070C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624" name="Freeform 525"/>
              <p:cNvSpPr/>
              <p:nvPr/>
            </p:nvSpPr>
            <p:spPr bwMode="auto">
              <a:xfrm>
                <a:off x="1655027" y="3510565"/>
                <a:ext cx="583152" cy="71582"/>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2700" cmpd="sng">
                <a:solidFill>
                  <a:srgbClr val="0070C0"/>
                </a:solidFill>
                <a:round/>
              </a:ln>
              <a:effectLst/>
              <a:extLst>
                <a:ext uri="{909E8E84-426E-40DD-AFC4-6F175D3DCCD1}">
                  <a14:hiddenFill xmlns:a14="http://schemas.microsoft.com/office/drawing/2010/main">
                    <a:solidFill>
                      <a:srgbClr val="FFFF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625" name="Freeform 528"/>
              <p:cNvSpPr/>
              <p:nvPr/>
            </p:nvSpPr>
            <p:spPr bwMode="auto">
              <a:xfrm>
                <a:off x="1655027" y="2893055"/>
                <a:ext cx="583152" cy="71582"/>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2700" cmpd="sng">
                <a:solidFill>
                  <a:srgbClr val="0070C0"/>
                </a:solidFill>
                <a:round/>
              </a:ln>
              <a:effectLst/>
              <a:extLst>
                <a:ext uri="{909E8E84-426E-40DD-AFC4-6F175D3DCCD1}">
                  <a14:hiddenFill xmlns:a14="http://schemas.microsoft.com/office/drawing/2010/main">
                    <a:solidFill>
                      <a:srgbClr val="FFFF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626" name="Freeform 526"/>
              <p:cNvSpPr/>
              <p:nvPr/>
            </p:nvSpPr>
            <p:spPr bwMode="auto">
              <a:xfrm>
                <a:off x="1655027" y="3302502"/>
                <a:ext cx="583152" cy="71582"/>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2700" cmpd="sng">
                <a:solidFill>
                  <a:srgbClr val="0070C0"/>
                </a:solidFill>
                <a:round/>
              </a:ln>
              <a:effectLst/>
              <a:extLst>
                <a:ext uri="{909E8E84-426E-40DD-AFC4-6F175D3DCCD1}">
                  <a14:hiddenFill xmlns:a14="http://schemas.microsoft.com/office/drawing/2010/main">
                    <a:solidFill>
                      <a:srgbClr val="FFFF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627" name="Freeform 527"/>
              <p:cNvSpPr/>
              <p:nvPr/>
            </p:nvSpPr>
            <p:spPr bwMode="auto">
              <a:xfrm>
                <a:off x="1655027" y="3097301"/>
                <a:ext cx="583152" cy="72536"/>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2700" cmpd="sng">
                <a:solidFill>
                  <a:srgbClr val="0070C0"/>
                </a:solidFill>
                <a:round/>
              </a:ln>
              <a:effectLst/>
              <a:extLst>
                <a:ext uri="{909E8E84-426E-40DD-AFC4-6F175D3DCCD1}">
                  <a14:hiddenFill xmlns:a14="http://schemas.microsoft.com/office/drawing/2010/main">
                    <a:solidFill>
                      <a:srgbClr val="FFFF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628" name="Rectangle 529"/>
              <p:cNvSpPr>
                <a:spLocks noChangeArrowheads="1"/>
              </p:cNvSpPr>
              <p:nvPr/>
            </p:nvSpPr>
            <p:spPr bwMode="auto">
              <a:xfrm>
                <a:off x="1667434" y="3388400"/>
                <a:ext cx="502503" cy="185158"/>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634" name="AutoShape 536"/>
              <p:cNvSpPr>
                <a:spLocks noChangeArrowheads="1"/>
              </p:cNvSpPr>
              <p:nvPr/>
            </p:nvSpPr>
            <p:spPr bwMode="auto">
              <a:xfrm>
                <a:off x="6856780" y="2691672"/>
                <a:ext cx="583152" cy="1091858"/>
              </a:xfrm>
              <a:prstGeom prst="cube">
                <a:avLst>
                  <a:gd name="adj" fmla="val 9250"/>
                </a:avLst>
              </a:prstGeom>
              <a:solidFill>
                <a:srgbClr val="FFFF00"/>
              </a:solidFill>
              <a:ln w="12700">
                <a:solidFill>
                  <a:srgbClr val="0070C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635" name="Freeform 537"/>
              <p:cNvSpPr/>
              <p:nvPr/>
            </p:nvSpPr>
            <p:spPr bwMode="auto">
              <a:xfrm>
                <a:off x="6856780" y="3510565"/>
                <a:ext cx="583152" cy="71582"/>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2700" cmpd="sng">
                <a:solidFill>
                  <a:srgbClr val="0070C0"/>
                </a:solidFill>
                <a:round/>
              </a:ln>
              <a:effectLst/>
              <a:extLst>
                <a:ext uri="{909E8E84-426E-40DD-AFC4-6F175D3DCCD1}">
                  <a14:hiddenFill xmlns:a14="http://schemas.microsoft.com/office/drawing/2010/main">
                    <a:solidFill>
                      <a:srgbClr val="FFFF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636" name="Freeform 538"/>
              <p:cNvSpPr/>
              <p:nvPr/>
            </p:nvSpPr>
            <p:spPr bwMode="auto">
              <a:xfrm>
                <a:off x="6856780" y="3302502"/>
                <a:ext cx="583152" cy="71582"/>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2700" cmpd="sng">
                <a:solidFill>
                  <a:srgbClr val="0070C0"/>
                </a:solidFill>
                <a:round/>
              </a:ln>
              <a:effectLst/>
              <a:extLst>
                <a:ext uri="{909E8E84-426E-40DD-AFC4-6F175D3DCCD1}">
                  <a14:hiddenFill xmlns:a14="http://schemas.microsoft.com/office/drawing/2010/main">
                    <a:solidFill>
                      <a:srgbClr val="FFFF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637" name="Freeform 539"/>
              <p:cNvSpPr/>
              <p:nvPr/>
            </p:nvSpPr>
            <p:spPr bwMode="auto">
              <a:xfrm>
                <a:off x="6856780" y="3097301"/>
                <a:ext cx="583152" cy="72536"/>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2700" cmpd="sng">
                <a:solidFill>
                  <a:srgbClr val="0070C0"/>
                </a:solidFill>
                <a:round/>
              </a:ln>
              <a:effectLst/>
              <a:extLst>
                <a:ext uri="{909E8E84-426E-40DD-AFC4-6F175D3DCCD1}">
                  <a14:hiddenFill xmlns:a14="http://schemas.microsoft.com/office/drawing/2010/main">
                    <a:solidFill>
                      <a:srgbClr val="FFFF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638" name="Freeform 540"/>
              <p:cNvSpPr/>
              <p:nvPr/>
            </p:nvSpPr>
            <p:spPr bwMode="auto">
              <a:xfrm>
                <a:off x="6856780" y="2893055"/>
                <a:ext cx="583152" cy="71582"/>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2700" cmpd="sng">
                <a:solidFill>
                  <a:srgbClr val="0070C0"/>
                </a:solidFill>
                <a:round/>
              </a:ln>
              <a:effectLst/>
              <a:extLst>
                <a:ext uri="{909E8E84-426E-40DD-AFC4-6F175D3DCCD1}">
                  <a14:hiddenFill xmlns:a14="http://schemas.microsoft.com/office/drawing/2010/main">
                    <a:solidFill>
                      <a:srgbClr val="FFFF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639" name="Rectangle 541"/>
              <p:cNvSpPr>
                <a:spLocks noChangeArrowheads="1"/>
              </p:cNvSpPr>
              <p:nvPr/>
            </p:nvSpPr>
            <p:spPr bwMode="auto">
              <a:xfrm>
                <a:off x="6869188" y="3387445"/>
                <a:ext cx="502503" cy="186112"/>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645" name="AutoShape 547"/>
              <p:cNvSpPr>
                <a:spLocks noChangeArrowheads="1"/>
              </p:cNvSpPr>
              <p:nvPr/>
            </p:nvSpPr>
            <p:spPr bwMode="auto">
              <a:xfrm>
                <a:off x="3009307" y="3119253"/>
                <a:ext cx="583152" cy="664277"/>
              </a:xfrm>
              <a:prstGeom prst="cube">
                <a:avLst>
                  <a:gd name="adj" fmla="val 9250"/>
                </a:avLst>
              </a:prstGeom>
              <a:solidFill>
                <a:srgbClr val="00FFFF"/>
              </a:solidFill>
              <a:ln w="12700">
                <a:solidFill>
                  <a:srgbClr val="0070C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646" name="Freeform 548"/>
              <p:cNvSpPr/>
              <p:nvPr/>
            </p:nvSpPr>
            <p:spPr bwMode="auto">
              <a:xfrm>
                <a:off x="3009307" y="3510565"/>
                <a:ext cx="583152" cy="71582"/>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2700" cmpd="sng">
                <a:solidFill>
                  <a:srgbClr val="0070C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647" name="Rectangle 549"/>
              <p:cNvSpPr>
                <a:spLocks noChangeArrowheads="1"/>
              </p:cNvSpPr>
              <p:nvPr/>
            </p:nvSpPr>
            <p:spPr bwMode="auto">
              <a:xfrm>
                <a:off x="3035156" y="3378855"/>
                <a:ext cx="492164" cy="194702"/>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648" name="Freeform 550"/>
              <p:cNvSpPr/>
              <p:nvPr/>
            </p:nvSpPr>
            <p:spPr bwMode="auto">
              <a:xfrm>
                <a:off x="3009307" y="3302502"/>
                <a:ext cx="583152" cy="71582"/>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2700" cmpd="sng">
                <a:solidFill>
                  <a:srgbClr val="0070C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652" name="AutoShape 554"/>
              <p:cNvSpPr>
                <a:spLocks noChangeArrowheads="1"/>
              </p:cNvSpPr>
              <p:nvPr/>
            </p:nvSpPr>
            <p:spPr bwMode="auto">
              <a:xfrm>
                <a:off x="4281160" y="3119253"/>
                <a:ext cx="583152" cy="664277"/>
              </a:xfrm>
              <a:prstGeom prst="cube">
                <a:avLst>
                  <a:gd name="adj" fmla="val 9250"/>
                </a:avLst>
              </a:prstGeom>
              <a:solidFill>
                <a:srgbClr val="00FFFF"/>
              </a:solidFill>
              <a:ln w="12700">
                <a:solidFill>
                  <a:srgbClr val="0070C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653" name="Freeform 555"/>
              <p:cNvSpPr/>
              <p:nvPr/>
            </p:nvSpPr>
            <p:spPr bwMode="auto">
              <a:xfrm>
                <a:off x="4281160" y="3510565"/>
                <a:ext cx="583152" cy="71582"/>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2700" cmpd="sng">
                <a:solidFill>
                  <a:srgbClr val="0070C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654" name="Rectangle 556"/>
              <p:cNvSpPr>
                <a:spLocks noChangeArrowheads="1"/>
              </p:cNvSpPr>
              <p:nvPr/>
            </p:nvSpPr>
            <p:spPr bwMode="auto">
              <a:xfrm>
                <a:off x="4293567" y="3378855"/>
                <a:ext cx="508707" cy="194702"/>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655" name="Freeform 557"/>
              <p:cNvSpPr/>
              <p:nvPr/>
            </p:nvSpPr>
            <p:spPr bwMode="auto">
              <a:xfrm>
                <a:off x="4281160" y="3302502"/>
                <a:ext cx="583152" cy="71582"/>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2700" cmpd="sng">
                <a:solidFill>
                  <a:srgbClr val="0070C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659" name="AutoShape 561"/>
              <p:cNvSpPr>
                <a:spLocks noChangeArrowheads="1"/>
              </p:cNvSpPr>
              <p:nvPr/>
            </p:nvSpPr>
            <p:spPr bwMode="auto">
              <a:xfrm>
                <a:off x="5562707" y="3119253"/>
                <a:ext cx="583152" cy="664277"/>
              </a:xfrm>
              <a:prstGeom prst="cube">
                <a:avLst>
                  <a:gd name="adj" fmla="val 9250"/>
                </a:avLst>
              </a:prstGeom>
              <a:solidFill>
                <a:srgbClr val="00FFFF"/>
              </a:solidFill>
              <a:ln w="12700">
                <a:solidFill>
                  <a:srgbClr val="0070C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660" name="Freeform 562"/>
              <p:cNvSpPr/>
              <p:nvPr/>
            </p:nvSpPr>
            <p:spPr bwMode="auto">
              <a:xfrm>
                <a:off x="5562707" y="3510565"/>
                <a:ext cx="583152" cy="71582"/>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2700" cmpd="sng">
                <a:solidFill>
                  <a:srgbClr val="0070C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661" name="Rectangle 563"/>
              <p:cNvSpPr>
                <a:spLocks noChangeArrowheads="1"/>
              </p:cNvSpPr>
              <p:nvPr/>
            </p:nvSpPr>
            <p:spPr bwMode="auto">
              <a:xfrm>
                <a:off x="5572013" y="3378855"/>
                <a:ext cx="514911" cy="194702"/>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662" name="Freeform 564"/>
              <p:cNvSpPr/>
              <p:nvPr/>
            </p:nvSpPr>
            <p:spPr bwMode="auto">
              <a:xfrm>
                <a:off x="5562707" y="3302502"/>
                <a:ext cx="583152" cy="71582"/>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2700" cmpd="sng">
                <a:solidFill>
                  <a:srgbClr val="0070C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666" name="Freeform 572"/>
              <p:cNvSpPr/>
              <p:nvPr/>
            </p:nvSpPr>
            <p:spPr bwMode="auto">
              <a:xfrm>
                <a:off x="2053896" y="3783530"/>
                <a:ext cx="1083383" cy="145072"/>
              </a:xfrm>
              <a:custGeom>
                <a:avLst/>
                <a:gdLst>
                  <a:gd name="T0" fmla="*/ 0 w 1072"/>
                  <a:gd name="T1" fmla="*/ 0 h 152"/>
                  <a:gd name="T2" fmla="*/ 0 w 1072"/>
                  <a:gd name="T3" fmla="*/ 152 h 152"/>
                  <a:gd name="T4" fmla="*/ 1072 w 1072"/>
                  <a:gd name="T5" fmla="*/ 152 h 152"/>
                  <a:gd name="T6" fmla="*/ 1072 w 1072"/>
                  <a:gd name="T7" fmla="*/ 8 h 152"/>
                </a:gdLst>
                <a:ahLst/>
                <a:cxnLst>
                  <a:cxn ang="0">
                    <a:pos x="T0" y="T1"/>
                  </a:cxn>
                  <a:cxn ang="0">
                    <a:pos x="T2" y="T3"/>
                  </a:cxn>
                  <a:cxn ang="0">
                    <a:pos x="T4" y="T5"/>
                  </a:cxn>
                  <a:cxn ang="0">
                    <a:pos x="T6" y="T7"/>
                  </a:cxn>
                </a:cxnLst>
                <a:rect l="0" t="0" r="r" b="b"/>
                <a:pathLst>
                  <a:path w="1072" h="152">
                    <a:moveTo>
                      <a:pt x="0" y="0"/>
                    </a:moveTo>
                    <a:lnTo>
                      <a:pt x="0" y="152"/>
                    </a:lnTo>
                    <a:lnTo>
                      <a:pt x="1072" y="152"/>
                    </a:lnTo>
                    <a:lnTo>
                      <a:pt x="1072" y="8"/>
                    </a:lnTo>
                  </a:path>
                </a:pathLst>
              </a:custGeom>
              <a:noFill/>
              <a:ln w="28575" cmpd="sng">
                <a:solidFill>
                  <a:srgbClr val="0000FF"/>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667" name="Freeform 573"/>
              <p:cNvSpPr/>
              <p:nvPr/>
            </p:nvSpPr>
            <p:spPr bwMode="auto">
              <a:xfrm>
                <a:off x="5950559" y="3783530"/>
                <a:ext cx="1108402" cy="145072"/>
              </a:xfrm>
              <a:custGeom>
                <a:avLst/>
                <a:gdLst>
                  <a:gd name="T0" fmla="*/ 0 w 1072"/>
                  <a:gd name="T1" fmla="*/ 0 h 152"/>
                  <a:gd name="T2" fmla="*/ 0 w 1072"/>
                  <a:gd name="T3" fmla="*/ 152 h 152"/>
                  <a:gd name="T4" fmla="*/ 1072 w 1072"/>
                  <a:gd name="T5" fmla="*/ 152 h 152"/>
                  <a:gd name="T6" fmla="*/ 1072 w 1072"/>
                  <a:gd name="T7" fmla="*/ 8 h 152"/>
                </a:gdLst>
                <a:ahLst/>
                <a:cxnLst>
                  <a:cxn ang="0">
                    <a:pos x="T0" y="T1"/>
                  </a:cxn>
                  <a:cxn ang="0">
                    <a:pos x="T2" y="T3"/>
                  </a:cxn>
                  <a:cxn ang="0">
                    <a:pos x="T4" y="T5"/>
                  </a:cxn>
                  <a:cxn ang="0">
                    <a:pos x="T6" y="T7"/>
                  </a:cxn>
                </a:cxnLst>
                <a:rect l="0" t="0" r="r" b="b"/>
                <a:pathLst>
                  <a:path w="1072" h="152">
                    <a:moveTo>
                      <a:pt x="0" y="0"/>
                    </a:moveTo>
                    <a:lnTo>
                      <a:pt x="0" y="152"/>
                    </a:lnTo>
                    <a:lnTo>
                      <a:pt x="1072" y="152"/>
                    </a:lnTo>
                    <a:lnTo>
                      <a:pt x="1072" y="8"/>
                    </a:lnTo>
                  </a:path>
                </a:pathLst>
              </a:custGeom>
              <a:noFill/>
              <a:ln w="28575" cmpd="sng">
                <a:solidFill>
                  <a:srgbClr val="0000FF"/>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668" name="Freeform 574"/>
              <p:cNvSpPr/>
              <p:nvPr/>
            </p:nvSpPr>
            <p:spPr bwMode="auto">
              <a:xfrm>
                <a:off x="3426993" y="3775895"/>
                <a:ext cx="951241" cy="152707"/>
              </a:xfrm>
              <a:custGeom>
                <a:avLst/>
                <a:gdLst>
                  <a:gd name="T0" fmla="*/ 0 w 1072"/>
                  <a:gd name="T1" fmla="*/ 0 h 152"/>
                  <a:gd name="T2" fmla="*/ 0 w 1072"/>
                  <a:gd name="T3" fmla="*/ 152 h 152"/>
                  <a:gd name="T4" fmla="*/ 1072 w 1072"/>
                  <a:gd name="T5" fmla="*/ 152 h 152"/>
                  <a:gd name="T6" fmla="*/ 1072 w 1072"/>
                  <a:gd name="T7" fmla="*/ 8 h 152"/>
                </a:gdLst>
                <a:ahLst/>
                <a:cxnLst>
                  <a:cxn ang="0">
                    <a:pos x="T0" y="T1"/>
                  </a:cxn>
                  <a:cxn ang="0">
                    <a:pos x="T2" y="T3"/>
                  </a:cxn>
                  <a:cxn ang="0">
                    <a:pos x="T4" y="T5"/>
                  </a:cxn>
                  <a:cxn ang="0">
                    <a:pos x="T6" y="T7"/>
                  </a:cxn>
                </a:cxnLst>
                <a:rect l="0" t="0" r="r" b="b"/>
                <a:pathLst>
                  <a:path w="1072" h="152">
                    <a:moveTo>
                      <a:pt x="0" y="0"/>
                    </a:moveTo>
                    <a:lnTo>
                      <a:pt x="0" y="152"/>
                    </a:lnTo>
                    <a:lnTo>
                      <a:pt x="1072" y="152"/>
                    </a:lnTo>
                    <a:lnTo>
                      <a:pt x="1072" y="8"/>
                    </a:lnTo>
                  </a:path>
                </a:pathLst>
              </a:custGeom>
              <a:noFill/>
              <a:ln w="28575" cmpd="sng">
                <a:solidFill>
                  <a:srgbClr val="0000FF"/>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669" name="Freeform 575"/>
              <p:cNvSpPr/>
              <p:nvPr/>
            </p:nvSpPr>
            <p:spPr bwMode="auto">
              <a:xfrm>
                <a:off x="4709337" y="3783530"/>
                <a:ext cx="959512" cy="145072"/>
              </a:xfrm>
              <a:custGeom>
                <a:avLst/>
                <a:gdLst>
                  <a:gd name="T0" fmla="*/ 0 w 1072"/>
                  <a:gd name="T1" fmla="*/ 0 h 152"/>
                  <a:gd name="T2" fmla="*/ 0 w 1072"/>
                  <a:gd name="T3" fmla="*/ 152 h 152"/>
                  <a:gd name="T4" fmla="*/ 1072 w 1072"/>
                  <a:gd name="T5" fmla="*/ 152 h 152"/>
                  <a:gd name="T6" fmla="*/ 1072 w 1072"/>
                  <a:gd name="T7" fmla="*/ 8 h 152"/>
                </a:gdLst>
                <a:ahLst/>
                <a:cxnLst>
                  <a:cxn ang="0">
                    <a:pos x="T0" y="T1"/>
                  </a:cxn>
                  <a:cxn ang="0">
                    <a:pos x="T2" y="T3"/>
                  </a:cxn>
                  <a:cxn ang="0">
                    <a:pos x="T4" y="T5"/>
                  </a:cxn>
                  <a:cxn ang="0">
                    <a:pos x="T6" y="T7"/>
                  </a:cxn>
                </a:cxnLst>
                <a:rect l="0" t="0" r="r" b="b"/>
                <a:pathLst>
                  <a:path w="1072" h="152">
                    <a:moveTo>
                      <a:pt x="0" y="0"/>
                    </a:moveTo>
                    <a:lnTo>
                      <a:pt x="0" y="152"/>
                    </a:lnTo>
                    <a:lnTo>
                      <a:pt x="1072" y="152"/>
                    </a:lnTo>
                    <a:lnTo>
                      <a:pt x="1072" y="8"/>
                    </a:lnTo>
                  </a:path>
                </a:pathLst>
              </a:custGeom>
              <a:noFill/>
              <a:ln w="28575" cmpd="sng">
                <a:solidFill>
                  <a:srgbClr val="0000FF"/>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670" name="Text Box 576"/>
              <p:cNvSpPr txBox="1">
                <a:spLocks noChangeArrowheads="1"/>
              </p:cNvSpPr>
              <p:nvPr/>
            </p:nvSpPr>
            <p:spPr bwMode="auto">
              <a:xfrm>
                <a:off x="3162332" y="2886374"/>
                <a:ext cx="327764" cy="2462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000" b="1" dirty="0">
                    <a:latin typeface="微软雅黑" panose="020B0503020204020204" pitchFamily="34" charset="-122"/>
                    <a:ea typeface="微软雅黑" panose="020B0503020204020204" pitchFamily="34" charset="-122"/>
                  </a:rPr>
                  <a:t>R</a:t>
                </a:r>
                <a:r>
                  <a:rPr kumimoji="1" lang="en-US" altLang="zh-CN" sz="1000" b="1" baseline="-25000" dirty="0">
                    <a:latin typeface="微软雅黑" panose="020B0503020204020204" pitchFamily="34" charset="-122"/>
                    <a:ea typeface="微软雅黑" panose="020B0503020204020204" pitchFamily="34" charset="-122"/>
                  </a:rPr>
                  <a:t>1</a:t>
                </a:r>
                <a:endParaRPr kumimoji="1" lang="en-US" altLang="zh-CN" sz="1000" b="1" baseline="-25000" dirty="0">
                  <a:latin typeface="微软雅黑" panose="020B0503020204020204" pitchFamily="34" charset="-122"/>
                  <a:ea typeface="微软雅黑" panose="020B0503020204020204" pitchFamily="34" charset="-122"/>
                </a:endParaRPr>
              </a:p>
            </p:txBody>
          </p:sp>
          <p:sp>
            <p:nvSpPr>
              <p:cNvPr id="1671" name="Text Box 577"/>
              <p:cNvSpPr txBox="1">
                <a:spLocks noChangeArrowheads="1"/>
              </p:cNvSpPr>
              <p:nvPr/>
            </p:nvSpPr>
            <p:spPr bwMode="auto">
              <a:xfrm>
                <a:off x="4423846" y="2886374"/>
                <a:ext cx="327764" cy="2462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000" b="1" dirty="0">
                    <a:latin typeface="微软雅黑" panose="020B0503020204020204" pitchFamily="34" charset="-122"/>
                    <a:ea typeface="微软雅黑" panose="020B0503020204020204" pitchFamily="34" charset="-122"/>
                  </a:rPr>
                  <a:t>R</a:t>
                </a:r>
                <a:r>
                  <a:rPr kumimoji="1" lang="en-US" altLang="zh-CN" sz="1000" b="1" baseline="-25000" dirty="0">
                    <a:latin typeface="微软雅黑" panose="020B0503020204020204" pitchFamily="34" charset="-122"/>
                    <a:ea typeface="微软雅黑" panose="020B0503020204020204" pitchFamily="34" charset="-122"/>
                  </a:rPr>
                  <a:t>2</a:t>
                </a:r>
                <a:endParaRPr kumimoji="1" lang="en-US" altLang="zh-CN" sz="1000" b="1" baseline="-25000" dirty="0">
                  <a:latin typeface="微软雅黑" panose="020B0503020204020204" pitchFamily="34" charset="-122"/>
                  <a:ea typeface="微软雅黑" panose="020B0503020204020204" pitchFamily="34" charset="-122"/>
                </a:endParaRPr>
              </a:p>
            </p:txBody>
          </p:sp>
          <p:sp>
            <p:nvSpPr>
              <p:cNvPr id="1672" name="Text Box 578"/>
              <p:cNvSpPr txBox="1">
                <a:spLocks noChangeArrowheads="1"/>
              </p:cNvSpPr>
              <p:nvPr/>
            </p:nvSpPr>
            <p:spPr bwMode="auto">
              <a:xfrm>
                <a:off x="5709529" y="2886374"/>
                <a:ext cx="327764" cy="2462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000" b="1" dirty="0">
                    <a:latin typeface="微软雅黑" panose="020B0503020204020204" pitchFamily="34" charset="-122"/>
                    <a:ea typeface="微软雅黑" panose="020B0503020204020204" pitchFamily="34" charset="-122"/>
                  </a:rPr>
                  <a:t>R</a:t>
                </a:r>
                <a:r>
                  <a:rPr kumimoji="1" lang="en-US" altLang="zh-CN" sz="1000" b="1" baseline="-25000" dirty="0">
                    <a:latin typeface="微软雅黑" panose="020B0503020204020204" pitchFamily="34" charset="-122"/>
                    <a:ea typeface="微软雅黑" panose="020B0503020204020204" pitchFamily="34" charset="-122"/>
                  </a:rPr>
                  <a:t>3</a:t>
                </a:r>
                <a:endParaRPr kumimoji="1" lang="en-US" altLang="zh-CN" sz="1000" b="1" baseline="-25000" dirty="0">
                  <a:latin typeface="微软雅黑" panose="020B0503020204020204" pitchFamily="34" charset="-122"/>
                  <a:ea typeface="微软雅黑" panose="020B0503020204020204" pitchFamily="34" charset="-122"/>
                </a:endParaRPr>
              </a:p>
            </p:txBody>
          </p:sp>
          <p:sp>
            <p:nvSpPr>
              <p:cNvPr id="1673" name="Text Box 579"/>
              <p:cNvSpPr txBox="1">
                <a:spLocks noChangeArrowheads="1"/>
              </p:cNvSpPr>
              <p:nvPr/>
            </p:nvSpPr>
            <p:spPr bwMode="auto">
              <a:xfrm>
                <a:off x="1810121" y="2454021"/>
                <a:ext cx="343274" cy="2462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000" b="1" dirty="0">
                    <a:latin typeface="微软雅黑" panose="020B0503020204020204" pitchFamily="34" charset="-122"/>
                    <a:ea typeface="微软雅黑" panose="020B0503020204020204" pitchFamily="34" charset="-122"/>
                  </a:rPr>
                  <a:t>H</a:t>
                </a:r>
                <a:r>
                  <a:rPr kumimoji="1" lang="en-US" altLang="zh-CN" sz="1000" b="1" baseline="-25000" dirty="0">
                    <a:latin typeface="微软雅黑" panose="020B0503020204020204" pitchFamily="34" charset="-122"/>
                    <a:ea typeface="微软雅黑" panose="020B0503020204020204" pitchFamily="34" charset="-122"/>
                  </a:rPr>
                  <a:t>1</a:t>
                </a:r>
                <a:endParaRPr kumimoji="1" lang="en-US" altLang="zh-CN" sz="1000" b="1" baseline="-25000" dirty="0">
                  <a:latin typeface="微软雅黑" panose="020B0503020204020204" pitchFamily="34" charset="-122"/>
                  <a:ea typeface="微软雅黑" panose="020B0503020204020204" pitchFamily="34" charset="-122"/>
                </a:endParaRPr>
              </a:p>
            </p:txBody>
          </p:sp>
          <p:sp>
            <p:nvSpPr>
              <p:cNvPr id="1674" name="Text Box 580"/>
              <p:cNvSpPr txBox="1">
                <a:spLocks noChangeArrowheads="1"/>
              </p:cNvSpPr>
              <p:nvPr/>
            </p:nvSpPr>
            <p:spPr bwMode="auto">
              <a:xfrm>
                <a:off x="6999466" y="2460702"/>
                <a:ext cx="343274" cy="2462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000" b="1" dirty="0">
                    <a:latin typeface="微软雅黑" panose="020B0503020204020204" pitchFamily="34" charset="-122"/>
                    <a:ea typeface="微软雅黑" panose="020B0503020204020204" pitchFamily="34" charset="-122"/>
                  </a:rPr>
                  <a:t>H</a:t>
                </a:r>
                <a:r>
                  <a:rPr kumimoji="1" lang="en-US" altLang="zh-CN" sz="1000" b="1" baseline="-25000" dirty="0">
                    <a:latin typeface="微软雅黑" panose="020B0503020204020204" pitchFamily="34" charset="-122"/>
                    <a:ea typeface="微软雅黑" panose="020B0503020204020204" pitchFamily="34" charset="-122"/>
                  </a:rPr>
                  <a:t>2</a:t>
                </a:r>
                <a:endParaRPr kumimoji="1" lang="en-US" altLang="zh-CN" sz="1000" b="1" baseline="-25000" dirty="0">
                  <a:latin typeface="微软雅黑" panose="020B0503020204020204" pitchFamily="34" charset="-122"/>
                  <a:ea typeface="微软雅黑" panose="020B0503020204020204" pitchFamily="34" charset="-122"/>
                </a:endParaRPr>
              </a:p>
            </p:txBody>
          </p:sp>
        </p:grpSp>
        <p:sp>
          <p:nvSpPr>
            <p:cNvPr id="1679" name="Text Box 530"/>
            <p:cNvSpPr txBox="1">
              <a:spLocks noChangeArrowheads="1"/>
            </p:cNvSpPr>
            <p:nvPr/>
          </p:nvSpPr>
          <p:spPr bwMode="auto">
            <a:xfrm>
              <a:off x="1636416" y="3350223"/>
              <a:ext cx="607967" cy="2615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050" b="1" dirty="0">
                  <a:latin typeface="微软雅黑" panose="020B0503020204020204" pitchFamily="34" charset="-122"/>
                  <a:ea typeface="微软雅黑" panose="020B0503020204020204" pitchFamily="34" charset="-122"/>
                </a:rPr>
                <a:t>链路层</a:t>
              </a:r>
              <a:endParaRPr kumimoji="1" lang="zh-CN" altLang="en-US" sz="1050" b="1" dirty="0">
                <a:latin typeface="微软雅黑" panose="020B0503020204020204" pitchFamily="34" charset="-122"/>
                <a:ea typeface="微软雅黑" panose="020B0503020204020204" pitchFamily="34" charset="-122"/>
              </a:endParaRPr>
            </a:p>
          </p:txBody>
        </p:sp>
        <p:sp>
          <p:nvSpPr>
            <p:cNvPr id="1680" name="Text Box 531"/>
            <p:cNvSpPr txBox="1">
              <a:spLocks noChangeArrowheads="1"/>
            </p:cNvSpPr>
            <p:nvPr/>
          </p:nvSpPr>
          <p:spPr bwMode="auto">
            <a:xfrm>
              <a:off x="1638484" y="2726986"/>
              <a:ext cx="607967" cy="2615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050" b="1" dirty="0">
                  <a:latin typeface="微软雅黑" panose="020B0503020204020204" pitchFamily="34" charset="-122"/>
                  <a:ea typeface="微软雅黑" panose="020B0503020204020204" pitchFamily="34" charset="-122"/>
                </a:rPr>
                <a:t>应用层</a:t>
              </a:r>
              <a:endParaRPr kumimoji="1" lang="zh-CN" altLang="en-US" sz="1050" b="1" dirty="0">
                <a:latin typeface="微软雅黑" panose="020B0503020204020204" pitchFamily="34" charset="-122"/>
                <a:ea typeface="微软雅黑" panose="020B0503020204020204" pitchFamily="34" charset="-122"/>
              </a:endParaRPr>
            </a:p>
          </p:txBody>
        </p:sp>
        <p:sp>
          <p:nvSpPr>
            <p:cNvPr id="1681" name="Text Box 532"/>
            <p:cNvSpPr txBox="1">
              <a:spLocks noChangeArrowheads="1"/>
            </p:cNvSpPr>
            <p:nvPr/>
          </p:nvSpPr>
          <p:spPr bwMode="auto">
            <a:xfrm>
              <a:off x="1636416" y="2934095"/>
              <a:ext cx="607967" cy="2615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050" b="1">
                  <a:latin typeface="微软雅黑" panose="020B0503020204020204" pitchFamily="34" charset="-122"/>
                  <a:ea typeface="微软雅黑" panose="020B0503020204020204" pitchFamily="34" charset="-122"/>
                </a:rPr>
                <a:t>运输层</a:t>
              </a:r>
              <a:endParaRPr kumimoji="1" lang="zh-CN" altLang="en-US" sz="1050" b="1">
                <a:latin typeface="微软雅黑" panose="020B0503020204020204" pitchFamily="34" charset="-122"/>
                <a:ea typeface="微软雅黑" panose="020B0503020204020204" pitchFamily="34" charset="-122"/>
              </a:endParaRPr>
            </a:p>
          </p:txBody>
        </p:sp>
        <p:sp>
          <p:nvSpPr>
            <p:cNvPr id="1682" name="Text Box 533"/>
            <p:cNvSpPr txBox="1">
              <a:spLocks noChangeArrowheads="1"/>
            </p:cNvSpPr>
            <p:nvPr/>
          </p:nvSpPr>
          <p:spPr bwMode="auto">
            <a:xfrm>
              <a:off x="1636416" y="3142159"/>
              <a:ext cx="607967" cy="2615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050" b="1">
                  <a:latin typeface="微软雅黑" panose="020B0503020204020204" pitchFamily="34" charset="-122"/>
                  <a:ea typeface="微软雅黑" panose="020B0503020204020204" pitchFamily="34" charset="-122"/>
                </a:rPr>
                <a:t>网络层</a:t>
              </a:r>
              <a:endParaRPr kumimoji="1" lang="zh-CN" altLang="en-US" sz="1050" b="1">
                <a:latin typeface="微软雅黑" panose="020B0503020204020204" pitchFamily="34" charset="-122"/>
                <a:ea typeface="微软雅黑" panose="020B0503020204020204" pitchFamily="34" charset="-122"/>
              </a:endParaRPr>
            </a:p>
          </p:txBody>
        </p:sp>
        <p:sp>
          <p:nvSpPr>
            <p:cNvPr id="1683" name="Text Box 534"/>
            <p:cNvSpPr txBox="1">
              <a:spLocks noChangeArrowheads="1"/>
            </p:cNvSpPr>
            <p:nvPr/>
          </p:nvSpPr>
          <p:spPr bwMode="auto">
            <a:xfrm>
              <a:off x="1636416" y="3558287"/>
              <a:ext cx="607967" cy="2615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050" b="1" dirty="0">
                  <a:latin typeface="微软雅黑" panose="020B0503020204020204" pitchFamily="34" charset="-122"/>
                  <a:ea typeface="微软雅黑" panose="020B0503020204020204" pitchFamily="34" charset="-122"/>
                </a:rPr>
                <a:t>物理层</a:t>
              </a:r>
              <a:endParaRPr kumimoji="1" lang="zh-CN" altLang="en-US" sz="1050" b="1" dirty="0">
                <a:latin typeface="微软雅黑" panose="020B0503020204020204" pitchFamily="34" charset="-122"/>
                <a:ea typeface="微软雅黑" panose="020B0503020204020204" pitchFamily="34" charset="-122"/>
              </a:endParaRPr>
            </a:p>
          </p:txBody>
        </p:sp>
        <p:sp>
          <p:nvSpPr>
            <p:cNvPr id="1684" name="Text Box 542"/>
            <p:cNvSpPr txBox="1">
              <a:spLocks noChangeArrowheads="1"/>
            </p:cNvSpPr>
            <p:nvPr/>
          </p:nvSpPr>
          <p:spPr bwMode="auto">
            <a:xfrm>
              <a:off x="6820592" y="3358812"/>
              <a:ext cx="679310" cy="2538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kumimoji="1" lang="zh-CN" altLang="en-US" sz="1050" b="1" dirty="0">
                  <a:latin typeface="微软雅黑" panose="020B0503020204020204" pitchFamily="34" charset="-122"/>
                  <a:ea typeface="微软雅黑" panose="020B0503020204020204" pitchFamily="34" charset="-122"/>
                </a:rPr>
                <a:t>链路层</a:t>
              </a:r>
              <a:endParaRPr kumimoji="1" lang="zh-CN" altLang="en-US" sz="1050" b="1" dirty="0">
                <a:latin typeface="微软雅黑" panose="020B0503020204020204" pitchFamily="34" charset="-122"/>
                <a:ea typeface="微软雅黑" panose="020B0503020204020204" pitchFamily="34" charset="-122"/>
              </a:endParaRPr>
            </a:p>
          </p:txBody>
        </p:sp>
        <p:sp>
          <p:nvSpPr>
            <p:cNvPr id="1685" name="Text Box 543"/>
            <p:cNvSpPr txBox="1">
              <a:spLocks noChangeArrowheads="1"/>
            </p:cNvSpPr>
            <p:nvPr/>
          </p:nvSpPr>
          <p:spPr bwMode="auto">
            <a:xfrm>
              <a:off x="6822660" y="2726986"/>
              <a:ext cx="607967" cy="2615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050" b="1" dirty="0">
                  <a:latin typeface="微软雅黑" panose="020B0503020204020204" pitchFamily="34" charset="-122"/>
                  <a:ea typeface="微软雅黑" panose="020B0503020204020204" pitchFamily="34" charset="-122"/>
                </a:rPr>
                <a:t>应用层</a:t>
              </a:r>
              <a:endParaRPr kumimoji="1" lang="zh-CN" altLang="en-US" sz="1050" b="1" dirty="0">
                <a:latin typeface="微软雅黑" panose="020B0503020204020204" pitchFamily="34" charset="-122"/>
                <a:ea typeface="微软雅黑" panose="020B0503020204020204" pitchFamily="34" charset="-122"/>
              </a:endParaRPr>
            </a:p>
          </p:txBody>
        </p:sp>
        <p:sp>
          <p:nvSpPr>
            <p:cNvPr id="1686" name="Text Box 544"/>
            <p:cNvSpPr txBox="1">
              <a:spLocks noChangeArrowheads="1"/>
            </p:cNvSpPr>
            <p:nvPr/>
          </p:nvSpPr>
          <p:spPr bwMode="auto">
            <a:xfrm>
              <a:off x="6820592" y="2934095"/>
              <a:ext cx="607967" cy="2615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050" b="1">
                  <a:latin typeface="微软雅黑" panose="020B0503020204020204" pitchFamily="34" charset="-122"/>
                  <a:ea typeface="微软雅黑" panose="020B0503020204020204" pitchFamily="34" charset="-122"/>
                </a:rPr>
                <a:t>运输层</a:t>
              </a:r>
              <a:endParaRPr kumimoji="1" lang="zh-CN" altLang="en-US" sz="1050" b="1">
                <a:latin typeface="微软雅黑" panose="020B0503020204020204" pitchFamily="34" charset="-122"/>
                <a:ea typeface="微软雅黑" panose="020B0503020204020204" pitchFamily="34" charset="-122"/>
              </a:endParaRPr>
            </a:p>
          </p:txBody>
        </p:sp>
        <p:sp>
          <p:nvSpPr>
            <p:cNvPr id="1687" name="Text Box 545"/>
            <p:cNvSpPr txBox="1">
              <a:spLocks noChangeArrowheads="1"/>
            </p:cNvSpPr>
            <p:nvPr/>
          </p:nvSpPr>
          <p:spPr bwMode="auto">
            <a:xfrm>
              <a:off x="6820592" y="3142159"/>
              <a:ext cx="607967" cy="2615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050" b="1" dirty="0">
                  <a:latin typeface="微软雅黑" panose="020B0503020204020204" pitchFamily="34" charset="-122"/>
                  <a:ea typeface="微软雅黑" panose="020B0503020204020204" pitchFamily="34" charset="-122"/>
                </a:rPr>
                <a:t>网络层</a:t>
              </a:r>
              <a:endParaRPr kumimoji="1" lang="zh-CN" altLang="en-US" sz="1050" b="1" dirty="0">
                <a:latin typeface="微软雅黑" panose="020B0503020204020204" pitchFamily="34" charset="-122"/>
                <a:ea typeface="微软雅黑" panose="020B0503020204020204" pitchFamily="34" charset="-122"/>
              </a:endParaRPr>
            </a:p>
          </p:txBody>
        </p:sp>
        <p:sp>
          <p:nvSpPr>
            <p:cNvPr id="1688" name="Text Box 546"/>
            <p:cNvSpPr txBox="1">
              <a:spLocks noChangeArrowheads="1"/>
            </p:cNvSpPr>
            <p:nvPr/>
          </p:nvSpPr>
          <p:spPr bwMode="auto">
            <a:xfrm>
              <a:off x="6820592" y="3558287"/>
              <a:ext cx="607967" cy="2615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050" b="1">
                  <a:latin typeface="微软雅黑" panose="020B0503020204020204" pitchFamily="34" charset="-122"/>
                  <a:ea typeface="微软雅黑" panose="020B0503020204020204" pitchFamily="34" charset="-122"/>
                </a:rPr>
                <a:t>物理层</a:t>
              </a:r>
              <a:endParaRPr kumimoji="1" lang="zh-CN" altLang="en-US" sz="1050" b="1">
                <a:latin typeface="微软雅黑" panose="020B0503020204020204" pitchFamily="34" charset="-122"/>
                <a:ea typeface="微软雅黑" panose="020B0503020204020204" pitchFamily="34" charset="-122"/>
              </a:endParaRPr>
            </a:p>
          </p:txBody>
        </p:sp>
        <p:sp>
          <p:nvSpPr>
            <p:cNvPr id="1689" name="Text Box 551"/>
            <p:cNvSpPr txBox="1">
              <a:spLocks noChangeArrowheads="1"/>
            </p:cNvSpPr>
            <p:nvPr/>
          </p:nvSpPr>
          <p:spPr bwMode="auto">
            <a:xfrm>
              <a:off x="3005171" y="3356904"/>
              <a:ext cx="607967" cy="2615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050" b="1">
                  <a:latin typeface="微软雅黑" panose="020B0503020204020204" pitchFamily="34" charset="-122"/>
                  <a:ea typeface="微软雅黑" panose="020B0503020204020204" pitchFamily="34" charset="-122"/>
                </a:rPr>
                <a:t>链路层</a:t>
              </a:r>
              <a:endParaRPr kumimoji="1" lang="zh-CN" altLang="en-US" sz="1050" b="1">
                <a:latin typeface="微软雅黑" panose="020B0503020204020204" pitchFamily="34" charset="-122"/>
                <a:ea typeface="微软雅黑" panose="020B0503020204020204" pitchFamily="34" charset="-122"/>
              </a:endParaRPr>
            </a:p>
          </p:txBody>
        </p:sp>
        <p:sp>
          <p:nvSpPr>
            <p:cNvPr id="1690" name="Text Box 552"/>
            <p:cNvSpPr txBox="1">
              <a:spLocks noChangeArrowheads="1"/>
            </p:cNvSpPr>
            <p:nvPr/>
          </p:nvSpPr>
          <p:spPr bwMode="auto">
            <a:xfrm>
              <a:off x="3005171" y="3148840"/>
              <a:ext cx="607967" cy="2615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050" b="1">
                  <a:latin typeface="微软雅黑" panose="020B0503020204020204" pitchFamily="34" charset="-122"/>
                  <a:ea typeface="微软雅黑" panose="020B0503020204020204" pitchFamily="34" charset="-122"/>
                </a:rPr>
                <a:t>网络层</a:t>
              </a:r>
              <a:endParaRPr kumimoji="1" lang="zh-CN" altLang="en-US" sz="1050" b="1">
                <a:latin typeface="微软雅黑" panose="020B0503020204020204" pitchFamily="34" charset="-122"/>
                <a:ea typeface="微软雅黑" panose="020B0503020204020204" pitchFamily="34" charset="-122"/>
              </a:endParaRPr>
            </a:p>
          </p:txBody>
        </p:sp>
        <p:sp>
          <p:nvSpPr>
            <p:cNvPr id="1691" name="Text Box 553"/>
            <p:cNvSpPr txBox="1">
              <a:spLocks noChangeArrowheads="1"/>
            </p:cNvSpPr>
            <p:nvPr/>
          </p:nvSpPr>
          <p:spPr bwMode="auto">
            <a:xfrm>
              <a:off x="3005171" y="3564967"/>
              <a:ext cx="607967" cy="2615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050" b="1" dirty="0">
                  <a:latin typeface="微软雅黑" panose="020B0503020204020204" pitchFamily="34" charset="-122"/>
                  <a:ea typeface="微软雅黑" panose="020B0503020204020204" pitchFamily="34" charset="-122"/>
                </a:rPr>
                <a:t>物理层</a:t>
              </a:r>
              <a:endParaRPr kumimoji="1" lang="zh-CN" altLang="en-US" sz="1050" b="1" dirty="0">
                <a:latin typeface="微软雅黑" panose="020B0503020204020204" pitchFamily="34" charset="-122"/>
                <a:ea typeface="微软雅黑" panose="020B0503020204020204" pitchFamily="34" charset="-122"/>
              </a:endParaRPr>
            </a:p>
          </p:txBody>
        </p:sp>
        <p:sp>
          <p:nvSpPr>
            <p:cNvPr id="1692" name="Text Box 558"/>
            <p:cNvSpPr txBox="1">
              <a:spLocks noChangeArrowheads="1"/>
            </p:cNvSpPr>
            <p:nvPr/>
          </p:nvSpPr>
          <p:spPr bwMode="auto">
            <a:xfrm>
              <a:off x="4269787" y="3356904"/>
              <a:ext cx="607967" cy="2615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050" b="1">
                  <a:latin typeface="微软雅黑" panose="020B0503020204020204" pitchFamily="34" charset="-122"/>
                  <a:ea typeface="微软雅黑" panose="020B0503020204020204" pitchFamily="34" charset="-122"/>
                </a:rPr>
                <a:t>链路层</a:t>
              </a:r>
              <a:endParaRPr kumimoji="1" lang="zh-CN" altLang="en-US" sz="1050" b="1">
                <a:latin typeface="微软雅黑" panose="020B0503020204020204" pitchFamily="34" charset="-122"/>
                <a:ea typeface="微软雅黑" panose="020B0503020204020204" pitchFamily="34" charset="-122"/>
              </a:endParaRPr>
            </a:p>
          </p:txBody>
        </p:sp>
        <p:sp>
          <p:nvSpPr>
            <p:cNvPr id="1693" name="Text Box 559"/>
            <p:cNvSpPr txBox="1">
              <a:spLocks noChangeArrowheads="1"/>
            </p:cNvSpPr>
            <p:nvPr/>
          </p:nvSpPr>
          <p:spPr bwMode="auto">
            <a:xfrm>
              <a:off x="4269787" y="3148840"/>
              <a:ext cx="607967" cy="2615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050" b="1" dirty="0">
                  <a:latin typeface="微软雅黑" panose="020B0503020204020204" pitchFamily="34" charset="-122"/>
                  <a:ea typeface="微软雅黑" panose="020B0503020204020204" pitchFamily="34" charset="-122"/>
                </a:rPr>
                <a:t>网络层</a:t>
              </a:r>
              <a:endParaRPr kumimoji="1" lang="zh-CN" altLang="en-US" sz="1050" b="1" dirty="0">
                <a:latin typeface="微软雅黑" panose="020B0503020204020204" pitchFamily="34" charset="-122"/>
                <a:ea typeface="微软雅黑" panose="020B0503020204020204" pitchFamily="34" charset="-122"/>
              </a:endParaRPr>
            </a:p>
          </p:txBody>
        </p:sp>
        <p:sp>
          <p:nvSpPr>
            <p:cNvPr id="1694" name="Text Box 560"/>
            <p:cNvSpPr txBox="1">
              <a:spLocks noChangeArrowheads="1"/>
            </p:cNvSpPr>
            <p:nvPr/>
          </p:nvSpPr>
          <p:spPr bwMode="auto">
            <a:xfrm>
              <a:off x="4269787" y="3564967"/>
              <a:ext cx="607967" cy="2615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050" b="1">
                  <a:latin typeface="微软雅黑" panose="020B0503020204020204" pitchFamily="34" charset="-122"/>
                  <a:ea typeface="微软雅黑" panose="020B0503020204020204" pitchFamily="34" charset="-122"/>
                </a:rPr>
                <a:t>物理层</a:t>
              </a:r>
              <a:endParaRPr kumimoji="1" lang="zh-CN" altLang="en-US" sz="1050" b="1">
                <a:latin typeface="微软雅黑" panose="020B0503020204020204" pitchFamily="34" charset="-122"/>
                <a:ea typeface="微软雅黑" panose="020B0503020204020204" pitchFamily="34" charset="-122"/>
              </a:endParaRPr>
            </a:p>
          </p:txBody>
        </p:sp>
        <p:sp>
          <p:nvSpPr>
            <p:cNvPr id="1695" name="Text Box 565"/>
            <p:cNvSpPr txBox="1">
              <a:spLocks noChangeArrowheads="1"/>
            </p:cNvSpPr>
            <p:nvPr/>
          </p:nvSpPr>
          <p:spPr bwMode="auto">
            <a:xfrm>
              <a:off x="5538926" y="3356904"/>
              <a:ext cx="607967" cy="2615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050" b="1">
                  <a:latin typeface="微软雅黑" panose="020B0503020204020204" pitchFamily="34" charset="-122"/>
                  <a:ea typeface="微软雅黑" panose="020B0503020204020204" pitchFamily="34" charset="-122"/>
                </a:rPr>
                <a:t>链路层</a:t>
              </a:r>
              <a:endParaRPr kumimoji="1" lang="zh-CN" altLang="en-US" sz="1050" b="1">
                <a:latin typeface="微软雅黑" panose="020B0503020204020204" pitchFamily="34" charset="-122"/>
                <a:ea typeface="微软雅黑" panose="020B0503020204020204" pitchFamily="34" charset="-122"/>
              </a:endParaRPr>
            </a:p>
          </p:txBody>
        </p:sp>
        <p:sp>
          <p:nvSpPr>
            <p:cNvPr id="1696" name="Text Box 566"/>
            <p:cNvSpPr txBox="1">
              <a:spLocks noChangeArrowheads="1"/>
            </p:cNvSpPr>
            <p:nvPr/>
          </p:nvSpPr>
          <p:spPr bwMode="auto">
            <a:xfrm>
              <a:off x="5538926" y="3148840"/>
              <a:ext cx="607967" cy="2615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050" b="1">
                  <a:latin typeface="微软雅黑" panose="020B0503020204020204" pitchFamily="34" charset="-122"/>
                  <a:ea typeface="微软雅黑" panose="020B0503020204020204" pitchFamily="34" charset="-122"/>
                </a:rPr>
                <a:t>网络层</a:t>
              </a:r>
              <a:endParaRPr kumimoji="1" lang="zh-CN" altLang="en-US" sz="1050" b="1">
                <a:latin typeface="微软雅黑" panose="020B0503020204020204" pitchFamily="34" charset="-122"/>
                <a:ea typeface="微软雅黑" panose="020B0503020204020204" pitchFamily="34" charset="-122"/>
              </a:endParaRPr>
            </a:p>
          </p:txBody>
        </p:sp>
        <p:sp>
          <p:nvSpPr>
            <p:cNvPr id="1697" name="Text Box 567"/>
            <p:cNvSpPr txBox="1">
              <a:spLocks noChangeArrowheads="1"/>
            </p:cNvSpPr>
            <p:nvPr/>
          </p:nvSpPr>
          <p:spPr bwMode="auto">
            <a:xfrm>
              <a:off x="5538926" y="3564967"/>
              <a:ext cx="607967" cy="2615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050" b="1">
                  <a:latin typeface="微软雅黑" panose="020B0503020204020204" pitchFamily="34" charset="-122"/>
                  <a:ea typeface="微软雅黑" panose="020B0503020204020204" pitchFamily="34" charset="-122"/>
                </a:rPr>
                <a:t>物理层</a:t>
              </a:r>
              <a:endParaRPr kumimoji="1" lang="zh-CN" altLang="en-US" sz="1050" b="1">
                <a:latin typeface="微软雅黑" panose="020B0503020204020204" pitchFamily="34" charset="-122"/>
                <a:ea typeface="微软雅黑" panose="020B0503020204020204" pitchFamily="34" charset="-122"/>
              </a:endParaRPr>
            </a:p>
          </p:txBody>
        </p:sp>
      </p:grpSp>
      <p:sp>
        <p:nvSpPr>
          <p:cNvPr id="1700" name="Freeform 583"/>
          <p:cNvSpPr/>
          <p:nvPr/>
        </p:nvSpPr>
        <p:spPr bwMode="auto">
          <a:xfrm>
            <a:off x="2169936" y="2772151"/>
            <a:ext cx="4699251" cy="1125262"/>
          </a:xfrm>
          <a:custGeom>
            <a:avLst/>
            <a:gdLst>
              <a:gd name="T0" fmla="*/ 12 w 4396"/>
              <a:gd name="T1" fmla="*/ 30 h 1179"/>
              <a:gd name="T2" fmla="*/ 12 w 4396"/>
              <a:gd name="T3" fmla="*/ 909 h 1179"/>
              <a:gd name="T4" fmla="*/ 84 w 4396"/>
              <a:gd name="T5" fmla="*/ 1137 h 1179"/>
              <a:gd name="T6" fmla="*/ 408 w 4396"/>
              <a:gd name="T7" fmla="*/ 1161 h 1179"/>
              <a:gd name="T8" fmla="*/ 567 w 4396"/>
              <a:gd name="T9" fmla="*/ 1158 h 1179"/>
              <a:gd name="T10" fmla="*/ 768 w 4396"/>
              <a:gd name="T11" fmla="*/ 1140 h 1179"/>
              <a:gd name="T12" fmla="*/ 804 w 4396"/>
              <a:gd name="T13" fmla="*/ 1050 h 1179"/>
              <a:gd name="T14" fmla="*/ 804 w 4396"/>
              <a:gd name="T15" fmla="*/ 666 h 1179"/>
              <a:gd name="T16" fmla="*/ 855 w 4396"/>
              <a:gd name="T17" fmla="*/ 477 h 1179"/>
              <a:gd name="T18" fmla="*/ 1182 w 4396"/>
              <a:gd name="T19" fmla="*/ 483 h 1179"/>
              <a:gd name="T20" fmla="*/ 1212 w 4396"/>
              <a:gd name="T21" fmla="*/ 663 h 1179"/>
              <a:gd name="T22" fmla="*/ 1209 w 4396"/>
              <a:gd name="T23" fmla="*/ 906 h 1179"/>
              <a:gd name="T24" fmla="*/ 1236 w 4396"/>
              <a:gd name="T25" fmla="*/ 1122 h 1179"/>
              <a:gd name="T26" fmla="*/ 1488 w 4396"/>
              <a:gd name="T27" fmla="*/ 1161 h 1179"/>
              <a:gd name="T28" fmla="*/ 1866 w 4396"/>
              <a:gd name="T29" fmla="*/ 1143 h 1179"/>
              <a:gd name="T30" fmla="*/ 1977 w 4396"/>
              <a:gd name="T31" fmla="*/ 1050 h 1179"/>
              <a:gd name="T32" fmla="*/ 1992 w 4396"/>
              <a:gd name="T33" fmla="*/ 750 h 1179"/>
              <a:gd name="T34" fmla="*/ 2016 w 4396"/>
              <a:gd name="T35" fmla="*/ 459 h 1179"/>
              <a:gd name="T36" fmla="*/ 2370 w 4396"/>
              <a:gd name="T37" fmla="*/ 453 h 1179"/>
              <a:gd name="T38" fmla="*/ 2409 w 4396"/>
              <a:gd name="T39" fmla="*/ 663 h 1179"/>
              <a:gd name="T40" fmla="*/ 2412 w 4396"/>
              <a:gd name="T41" fmla="*/ 867 h 1179"/>
              <a:gd name="T42" fmla="*/ 2436 w 4396"/>
              <a:gd name="T43" fmla="*/ 1098 h 1179"/>
              <a:gd name="T44" fmla="*/ 2565 w 4396"/>
              <a:gd name="T45" fmla="*/ 1158 h 1179"/>
              <a:gd name="T46" fmla="*/ 3024 w 4396"/>
              <a:gd name="T47" fmla="*/ 1146 h 1179"/>
              <a:gd name="T48" fmla="*/ 3165 w 4396"/>
              <a:gd name="T49" fmla="*/ 1041 h 1179"/>
              <a:gd name="T50" fmla="*/ 3172 w 4396"/>
              <a:gd name="T51" fmla="*/ 662 h 1179"/>
              <a:gd name="T52" fmla="*/ 3207 w 4396"/>
              <a:gd name="T53" fmla="*/ 462 h 1179"/>
              <a:gd name="T54" fmla="*/ 3492 w 4396"/>
              <a:gd name="T55" fmla="*/ 438 h 1179"/>
              <a:gd name="T56" fmla="*/ 3585 w 4396"/>
              <a:gd name="T57" fmla="*/ 540 h 1179"/>
              <a:gd name="T58" fmla="*/ 3591 w 4396"/>
              <a:gd name="T59" fmla="*/ 894 h 1179"/>
              <a:gd name="T60" fmla="*/ 3609 w 4396"/>
              <a:gd name="T61" fmla="*/ 1101 h 1179"/>
              <a:gd name="T62" fmla="*/ 3708 w 4396"/>
              <a:gd name="T63" fmla="*/ 1149 h 1179"/>
              <a:gd name="T64" fmla="*/ 4155 w 4396"/>
              <a:gd name="T65" fmla="*/ 1158 h 1179"/>
              <a:gd name="T66" fmla="*/ 4335 w 4396"/>
              <a:gd name="T67" fmla="*/ 1125 h 1179"/>
              <a:gd name="T68" fmla="*/ 4389 w 4396"/>
              <a:gd name="T69" fmla="*/ 945 h 1179"/>
              <a:gd name="T70" fmla="*/ 4380 w 4396"/>
              <a:gd name="T71" fmla="*/ 0 h 1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396" h="1179">
                <a:moveTo>
                  <a:pt x="12" y="30"/>
                </a:moveTo>
                <a:cubicBezTo>
                  <a:pt x="13" y="176"/>
                  <a:pt x="0" y="725"/>
                  <a:pt x="12" y="909"/>
                </a:cubicBezTo>
                <a:cubicBezTo>
                  <a:pt x="24" y="1093"/>
                  <a:pt x="18" y="1095"/>
                  <a:pt x="84" y="1137"/>
                </a:cubicBezTo>
                <a:cubicBezTo>
                  <a:pt x="150" y="1179"/>
                  <a:pt x="328" y="1158"/>
                  <a:pt x="408" y="1161"/>
                </a:cubicBezTo>
                <a:cubicBezTo>
                  <a:pt x="488" y="1164"/>
                  <a:pt x="507" y="1162"/>
                  <a:pt x="567" y="1158"/>
                </a:cubicBezTo>
                <a:cubicBezTo>
                  <a:pt x="627" y="1154"/>
                  <a:pt x="728" y="1158"/>
                  <a:pt x="768" y="1140"/>
                </a:cubicBezTo>
                <a:cubicBezTo>
                  <a:pt x="808" y="1122"/>
                  <a:pt x="798" y="1129"/>
                  <a:pt x="804" y="1050"/>
                </a:cubicBezTo>
                <a:cubicBezTo>
                  <a:pt x="810" y="971"/>
                  <a:pt x="796" y="761"/>
                  <a:pt x="804" y="666"/>
                </a:cubicBezTo>
                <a:cubicBezTo>
                  <a:pt x="812" y="571"/>
                  <a:pt x="792" y="507"/>
                  <a:pt x="855" y="477"/>
                </a:cubicBezTo>
                <a:cubicBezTo>
                  <a:pt x="918" y="447"/>
                  <a:pt x="1122" y="452"/>
                  <a:pt x="1182" y="483"/>
                </a:cubicBezTo>
                <a:cubicBezTo>
                  <a:pt x="1242" y="514"/>
                  <a:pt x="1208" y="592"/>
                  <a:pt x="1212" y="663"/>
                </a:cubicBezTo>
                <a:cubicBezTo>
                  <a:pt x="1216" y="734"/>
                  <a:pt x="1205" y="830"/>
                  <a:pt x="1209" y="906"/>
                </a:cubicBezTo>
                <a:cubicBezTo>
                  <a:pt x="1213" y="982"/>
                  <a:pt x="1190" y="1080"/>
                  <a:pt x="1236" y="1122"/>
                </a:cubicBezTo>
                <a:cubicBezTo>
                  <a:pt x="1282" y="1164"/>
                  <a:pt x="1383" y="1158"/>
                  <a:pt x="1488" y="1161"/>
                </a:cubicBezTo>
                <a:cubicBezTo>
                  <a:pt x="1593" y="1164"/>
                  <a:pt x="1785" y="1161"/>
                  <a:pt x="1866" y="1143"/>
                </a:cubicBezTo>
                <a:cubicBezTo>
                  <a:pt x="1947" y="1125"/>
                  <a:pt x="1956" y="1115"/>
                  <a:pt x="1977" y="1050"/>
                </a:cubicBezTo>
                <a:cubicBezTo>
                  <a:pt x="1998" y="985"/>
                  <a:pt x="1986" y="848"/>
                  <a:pt x="1992" y="750"/>
                </a:cubicBezTo>
                <a:cubicBezTo>
                  <a:pt x="1998" y="652"/>
                  <a:pt x="1953" y="508"/>
                  <a:pt x="2016" y="459"/>
                </a:cubicBezTo>
                <a:cubicBezTo>
                  <a:pt x="2079" y="410"/>
                  <a:pt x="2305" y="419"/>
                  <a:pt x="2370" y="453"/>
                </a:cubicBezTo>
                <a:cubicBezTo>
                  <a:pt x="2435" y="487"/>
                  <a:pt x="2402" y="594"/>
                  <a:pt x="2409" y="663"/>
                </a:cubicBezTo>
                <a:cubicBezTo>
                  <a:pt x="2416" y="732"/>
                  <a:pt x="2408" y="794"/>
                  <a:pt x="2412" y="867"/>
                </a:cubicBezTo>
                <a:cubicBezTo>
                  <a:pt x="2416" y="940"/>
                  <a:pt x="2411" y="1050"/>
                  <a:pt x="2436" y="1098"/>
                </a:cubicBezTo>
                <a:cubicBezTo>
                  <a:pt x="2461" y="1146"/>
                  <a:pt x="2467" y="1150"/>
                  <a:pt x="2565" y="1158"/>
                </a:cubicBezTo>
                <a:cubicBezTo>
                  <a:pt x="2663" y="1166"/>
                  <a:pt x="2924" y="1165"/>
                  <a:pt x="3024" y="1146"/>
                </a:cubicBezTo>
                <a:cubicBezTo>
                  <a:pt x="3124" y="1127"/>
                  <a:pt x="3140" y="1122"/>
                  <a:pt x="3165" y="1041"/>
                </a:cubicBezTo>
                <a:cubicBezTo>
                  <a:pt x="3190" y="960"/>
                  <a:pt x="3165" y="758"/>
                  <a:pt x="3172" y="662"/>
                </a:cubicBezTo>
                <a:cubicBezTo>
                  <a:pt x="3179" y="566"/>
                  <a:pt x="3154" y="499"/>
                  <a:pt x="3207" y="462"/>
                </a:cubicBezTo>
                <a:cubicBezTo>
                  <a:pt x="3260" y="425"/>
                  <a:pt x="3429" y="425"/>
                  <a:pt x="3492" y="438"/>
                </a:cubicBezTo>
                <a:cubicBezTo>
                  <a:pt x="3555" y="451"/>
                  <a:pt x="3568" y="464"/>
                  <a:pt x="3585" y="540"/>
                </a:cubicBezTo>
                <a:cubicBezTo>
                  <a:pt x="3602" y="616"/>
                  <a:pt x="3587" y="801"/>
                  <a:pt x="3591" y="894"/>
                </a:cubicBezTo>
                <a:cubicBezTo>
                  <a:pt x="3595" y="987"/>
                  <a:pt x="3590" y="1059"/>
                  <a:pt x="3609" y="1101"/>
                </a:cubicBezTo>
                <a:cubicBezTo>
                  <a:pt x="3628" y="1143"/>
                  <a:pt x="3617" y="1140"/>
                  <a:pt x="3708" y="1149"/>
                </a:cubicBezTo>
                <a:cubicBezTo>
                  <a:pt x="3799" y="1158"/>
                  <a:pt x="4051" y="1162"/>
                  <a:pt x="4155" y="1158"/>
                </a:cubicBezTo>
                <a:cubicBezTo>
                  <a:pt x="4259" y="1154"/>
                  <a:pt x="4296" y="1160"/>
                  <a:pt x="4335" y="1125"/>
                </a:cubicBezTo>
                <a:cubicBezTo>
                  <a:pt x="4374" y="1090"/>
                  <a:pt x="4382" y="1132"/>
                  <a:pt x="4389" y="945"/>
                </a:cubicBezTo>
                <a:cubicBezTo>
                  <a:pt x="4396" y="758"/>
                  <a:pt x="4382" y="197"/>
                  <a:pt x="4380" y="0"/>
                </a:cubicBezTo>
              </a:path>
            </a:pathLst>
          </a:custGeom>
          <a:noFill/>
          <a:ln w="38100" cmpd="sng">
            <a:solidFill>
              <a:srgbClr val="CC00CC"/>
            </a:solidFill>
            <a:prstDash val="solid"/>
            <a:round/>
            <a:headEnd type="none" w="med" len="lg"/>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100" b="1">
              <a:solidFill>
                <a:srgbClr val="CC00CC"/>
              </a:solidFill>
              <a:latin typeface="微软雅黑" panose="020B0503020204020204" pitchFamily="34" charset="-122"/>
              <a:ea typeface="微软雅黑" panose="020B0503020204020204" pitchFamily="34" charset="-122"/>
            </a:endParaRPr>
          </a:p>
        </p:txBody>
      </p:sp>
      <p:grpSp>
        <p:nvGrpSpPr>
          <p:cNvPr id="3" name="组合 2"/>
          <p:cNvGrpSpPr/>
          <p:nvPr/>
        </p:nvGrpSpPr>
        <p:grpSpPr>
          <a:xfrm>
            <a:off x="1722925" y="1685707"/>
            <a:ext cx="5586135" cy="295978"/>
            <a:chOff x="1722925" y="1694943"/>
            <a:chExt cx="5586135" cy="295978"/>
          </a:xfrm>
        </p:grpSpPr>
        <p:sp>
          <p:nvSpPr>
            <p:cNvPr id="1104" name="Line 3"/>
            <p:cNvSpPr>
              <a:spLocks noChangeShapeType="1"/>
            </p:cNvSpPr>
            <p:nvPr/>
          </p:nvSpPr>
          <p:spPr bwMode="auto">
            <a:xfrm flipH="1" flipV="1">
              <a:off x="6632853" y="1931639"/>
              <a:ext cx="676207" cy="59282"/>
            </a:xfrm>
            <a:prstGeom prst="line">
              <a:avLst/>
            </a:prstGeom>
            <a:noFill/>
            <a:ln w="28575">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105" name="Line 4"/>
            <p:cNvSpPr>
              <a:spLocks noChangeShapeType="1"/>
            </p:cNvSpPr>
            <p:nvPr/>
          </p:nvSpPr>
          <p:spPr bwMode="auto">
            <a:xfrm flipH="1" flipV="1">
              <a:off x="5921491" y="1748391"/>
              <a:ext cx="413583" cy="129801"/>
            </a:xfrm>
            <a:prstGeom prst="line">
              <a:avLst/>
            </a:prstGeom>
            <a:noFill/>
            <a:ln w="28575">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106" name="Line 5"/>
            <p:cNvSpPr>
              <a:spLocks noChangeShapeType="1"/>
            </p:cNvSpPr>
            <p:nvPr/>
          </p:nvSpPr>
          <p:spPr bwMode="auto">
            <a:xfrm flipV="1">
              <a:off x="5342475" y="1740756"/>
              <a:ext cx="496299" cy="91624"/>
            </a:xfrm>
            <a:prstGeom prst="line">
              <a:avLst/>
            </a:prstGeom>
            <a:noFill/>
            <a:ln w="28575">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107" name="Line 6"/>
            <p:cNvSpPr>
              <a:spLocks noChangeShapeType="1"/>
            </p:cNvSpPr>
            <p:nvPr/>
          </p:nvSpPr>
          <p:spPr bwMode="auto">
            <a:xfrm flipV="1">
              <a:off x="4647656" y="1786568"/>
              <a:ext cx="595559" cy="45812"/>
            </a:xfrm>
            <a:prstGeom prst="line">
              <a:avLst/>
            </a:prstGeom>
            <a:noFill/>
            <a:ln w="28575">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108" name="Line 7"/>
            <p:cNvSpPr>
              <a:spLocks noChangeShapeType="1"/>
            </p:cNvSpPr>
            <p:nvPr/>
          </p:nvSpPr>
          <p:spPr bwMode="auto">
            <a:xfrm>
              <a:off x="3952837" y="1832380"/>
              <a:ext cx="595559" cy="0"/>
            </a:xfrm>
            <a:prstGeom prst="line">
              <a:avLst/>
            </a:prstGeom>
            <a:noFill/>
            <a:ln w="28575">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109" name="Line 8"/>
            <p:cNvSpPr>
              <a:spLocks noChangeShapeType="1"/>
            </p:cNvSpPr>
            <p:nvPr/>
          </p:nvSpPr>
          <p:spPr bwMode="auto">
            <a:xfrm>
              <a:off x="3208388" y="1694943"/>
              <a:ext cx="595559" cy="137437"/>
            </a:xfrm>
            <a:prstGeom prst="line">
              <a:avLst/>
            </a:prstGeom>
            <a:noFill/>
            <a:ln w="28575">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29" name="Line 3"/>
            <p:cNvSpPr>
              <a:spLocks noChangeShapeType="1"/>
            </p:cNvSpPr>
            <p:nvPr/>
          </p:nvSpPr>
          <p:spPr bwMode="auto">
            <a:xfrm flipH="1">
              <a:off x="1722925" y="1879113"/>
              <a:ext cx="702951" cy="103046"/>
            </a:xfrm>
            <a:prstGeom prst="line">
              <a:avLst/>
            </a:prstGeom>
            <a:noFill/>
            <a:ln w="28575">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30" name="Line 3"/>
            <p:cNvSpPr>
              <a:spLocks noChangeShapeType="1"/>
            </p:cNvSpPr>
            <p:nvPr/>
          </p:nvSpPr>
          <p:spPr bwMode="auto">
            <a:xfrm flipH="1">
              <a:off x="2746503" y="1696853"/>
              <a:ext cx="421675" cy="134573"/>
            </a:xfrm>
            <a:prstGeom prst="line">
              <a:avLst/>
            </a:prstGeom>
            <a:noFill/>
            <a:ln w="28575">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grpSp>
      <p:pic>
        <p:nvPicPr>
          <p:cNvPr id="1133" name="Picture 32"/>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4449136" y="1731520"/>
            <a:ext cx="287440" cy="181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1135" name="Picture 34"/>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5739515" y="1641805"/>
            <a:ext cx="287440" cy="181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1698"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206385" y="1720361"/>
            <a:ext cx="407130" cy="407130"/>
          </a:xfrm>
          <a:prstGeom prst="rect">
            <a:avLst/>
          </a:prstGeom>
          <a:noFill/>
          <a:extLst>
            <a:ext uri="{909E8E84-426E-40DD-AFC4-6F175D3DCCD1}">
              <a14:hiddenFill xmlns:a14="http://schemas.microsoft.com/office/drawing/2010/main">
                <a:solidFill>
                  <a:srgbClr val="FFFFFF"/>
                </a:solidFill>
              </a14:hiddenFill>
            </a:ext>
          </a:extLst>
        </p:spPr>
      </p:pic>
      <p:pic>
        <p:nvPicPr>
          <p:cNvPr id="1132" name="Picture 31"/>
          <p:cNvPicPr>
            <a:picLocks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078109" y="1613172"/>
            <a:ext cx="287440" cy="181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699">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outerShdw>
                </a:effectLst>
              </a14:hiddenEffects>
            </a:ext>
          </a:extLst>
        </p:spPr>
      </p:pic>
      <p:pic>
        <p:nvPicPr>
          <p:cNvPr id="1699"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40569" y="1745450"/>
            <a:ext cx="407130" cy="407130"/>
          </a:xfrm>
          <a:prstGeom prst="rect">
            <a:avLst/>
          </a:prstGeom>
          <a:noFill/>
          <a:extLst>
            <a:ext uri="{909E8E84-426E-40DD-AFC4-6F175D3DCCD1}">
              <a14:hiddenFill xmlns:a14="http://schemas.microsoft.com/office/drawing/2010/main">
                <a:solidFill>
                  <a:srgbClr val="FFFFFF"/>
                </a:solidFill>
              </a14:hiddenFill>
            </a:ext>
          </a:extLst>
        </p:spPr>
      </p:pic>
      <p:grpSp>
        <p:nvGrpSpPr>
          <p:cNvPr id="1111" name="Group 10"/>
          <p:cNvGrpSpPr/>
          <p:nvPr/>
        </p:nvGrpSpPr>
        <p:grpSpPr bwMode="auto">
          <a:xfrm>
            <a:off x="2265419" y="1594083"/>
            <a:ext cx="735144" cy="469575"/>
            <a:chOff x="1680" y="240"/>
            <a:chExt cx="2529" cy="1270"/>
          </a:xfrm>
          <a:solidFill>
            <a:schemeClr val="accent6">
              <a:lumMod val="60000"/>
              <a:lumOff val="40000"/>
            </a:schemeClr>
          </a:solidFill>
        </p:grpSpPr>
        <p:sp>
          <p:nvSpPr>
            <p:cNvPr id="1112" name="Oval 11"/>
            <p:cNvSpPr>
              <a:spLocks noChangeArrowheads="1"/>
            </p:cNvSpPr>
            <p:nvPr/>
          </p:nvSpPr>
          <p:spPr bwMode="auto">
            <a:xfrm>
              <a:off x="2554" y="240"/>
              <a:ext cx="1088" cy="513"/>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113" name="Oval 12"/>
            <p:cNvSpPr>
              <a:spLocks noChangeArrowheads="1"/>
            </p:cNvSpPr>
            <p:nvPr/>
          </p:nvSpPr>
          <p:spPr bwMode="auto">
            <a:xfrm>
              <a:off x="1941" y="381"/>
              <a:ext cx="827" cy="513"/>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114" name="Oval 13"/>
            <p:cNvSpPr>
              <a:spLocks noChangeArrowheads="1"/>
            </p:cNvSpPr>
            <p:nvPr/>
          </p:nvSpPr>
          <p:spPr bwMode="auto">
            <a:xfrm>
              <a:off x="1680" y="702"/>
              <a:ext cx="552" cy="411"/>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115" name="Oval 14"/>
            <p:cNvSpPr>
              <a:spLocks noChangeArrowheads="1"/>
            </p:cNvSpPr>
            <p:nvPr/>
          </p:nvSpPr>
          <p:spPr bwMode="auto">
            <a:xfrm>
              <a:off x="1849" y="894"/>
              <a:ext cx="842" cy="450"/>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116" name="Oval 15"/>
            <p:cNvSpPr>
              <a:spLocks noChangeArrowheads="1"/>
            </p:cNvSpPr>
            <p:nvPr/>
          </p:nvSpPr>
          <p:spPr bwMode="auto">
            <a:xfrm>
              <a:off x="2462" y="971"/>
              <a:ext cx="1272" cy="539"/>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117" name="Oval 16"/>
            <p:cNvSpPr>
              <a:spLocks noChangeArrowheads="1"/>
            </p:cNvSpPr>
            <p:nvPr/>
          </p:nvSpPr>
          <p:spPr bwMode="auto">
            <a:xfrm>
              <a:off x="3289" y="394"/>
              <a:ext cx="797" cy="398"/>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118" name="Oval 17"/>
            <p:cNvSpPr>
              <a:spLocks noChangeArrowheads="1"/>
            </p:cNvSpPr>
            <p:nvPr/>
          </p:nvSpPr>
          <p:spPr bwMode="auto">
            <a:xfrm>
              <a:off x="3412" y="663"/>
              <a:ext cx="797" cy="398"/>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119" name="Oval 18"/>
            <p:cNvSpPr>
              <a:spLocks noChangeArrowheads="1"/>
            </p:cNvSpPr>
            <p:nvPr/>
          </p:nvSpPr>
          <p:spPr bwMode="auto">
            <a:xfrm>
              <a:off x="3335" y="753"/>
              <a:ext cx="797" cy="668"/>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120" name="Oval 19"/>
            <p:cNvSpPr>
              <a:spLocks noChangeArrowheads="1"/>
            </p:cNvSpPr>
            <p:nvPr/>
          </p:nvSpPr>
          <p:spPr bwMode="auto">
            <a:xfrm>
              <a:off x="2140" y="548"/>
              <a:ext cx="1640" cy="667"/>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grpSp>
      <p:sp>
        <p:nvSpPr>
          <p:cNvPr id="1152" name="Text Box 51"/>
          <p:cNvSpPr txBox="1">
            <a:spLocks noChangeArrowheads="1"/>
          </p:cNvSpPr>
          <p:nvPr/>
        </p:nvSpPr>
        <p:spPr bwMode="auto">
          <a:xfrm>
            <a:off x="2383914" y="1715294"/>
            <a:ext cx="569387"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000" b="1" dirty="0">
                <a:latin typeface="微软雅黑" panose="020B0503020204020204" pitchFamily="34" charset="-122"/>
                <a:ea typeface="微软雅黑" panose="020B0503020204020204" pitchFamily="34" charset="-122"/>
              </a:rPr>
              <a:t>电话网</a:t>
            </a:r>
            <a:endParaRPr kumimoji="1" lang="zh-CN" altLang="en-US" sz="1000" b="1" dirty="0">
              <a:latin typeface="微软雅黑" panose="020B0503020204020204" pitchFamily="34" charset="-122"/>
              <a:ea typeface="微软雅黑" panose="020B0503020204020204" pitchFamily="34" charset="-122"/>
            </a:endParaRPr>
          </a:p>
        </p:txBody>
      </p:sp>
      <p:grpSp>
        <p:nvGrpSpPr>
          <p:cNvPr id="1121" name="Group 20"/>
          <p:cNvGrpSpPr/>
          <p:nvPr/>
        </p:nvGrpSpPr>
        <p:grpSpPr bwMode="auto">
          <a:xfrm>
            <a:off x="3506167" y="1594083"/>
            <a:ext cx="735144" cy="469575"/>
            <a:chOff x="1680" y="240"/>
            <a:chExt cx="2529" cy="1270"/>
          </a:xfrm>
          <a:solidFill>
            <a:schemeClr val="bg1"/>
          </a:solidFill>
        </p:grpSpPr>
        <p:sp>
          <p:nvSpPr>
            <p:cNvPr id="1122" name="Oval 21"/>
            <p:cNvSpPr>
              <a:spLocks noChangeArrowheads="1"/>
            </p:cNvSpPr>
            <p:nvPr/>
          </p:nvSpPr>
          <p:spPr bwMode="auto">
            <a:xfrm>
              <a:off x="2554" y="240"/>
              <a:ext cx="1088" cy="513"/>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123" name="Oval 22"/>
            <p:cNvSpPr>
              <a:spLocks noChangeArrowheads="1"/>
            </p:cNvSpPr>
            <p:nvPr/>
          </p:nvSpPr>
          <p:spPr bwMode="auto">
            <a:xfrm>
              <a:off x="1941" y="381"/>
              <a:ext cx="827" cy="513"/>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124" name="Oval 23"/>
            <p:cNvSpPr>
              <a:spLocks noChangeArrowheads="1"/>
            </p:cNvSpPr>
            <p:nvPr/>
          </p:nvSpPr>
          <p:spPr bwMode="auto">
            <a:xfrm>
              <a:off x="1680" y="702"/>
              <a:ext cx="552" cy="411"/>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125" name="Oval 24"/>
            <p:cNvSpPr>
              <a:spLocks noChangeArrowheads="1"/>
            </p:cNvSpPr>
            <p:nvPr/>
          </p:nvSpPr>
          <p:spPr bwMode="auto">
            <a:xfrm>
              <a:off x="1849" y="894"/>
              <a:ext cx="842" cy="450"/>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126" name="Oval 25"/>
            <p:cNvSpPr>
              <a:spLocks noChangeArrowheads="1"/>
            </p:cNvSpPr>
            <p:nvPr/>
          </p:nvSpPr>
          <p:spPr bwMode="auto">
            <a:xfrm>
              <a:off x="2462" y="971"/>
              <a:ext cx="1272" cy="539"/>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127" name="Oval 26"/>
            <p:cNvSpPr>
              <a:spLocks noChangeArrowheads="1"/>
            </p:cNvSpPr>
            <p:nvPr/>
          </p:nvSpPr>
          <p:spPr bwMode="auto">
            <a:xfrm>
              <a:off x="3289" y="394"/>
              <a:ext cx="797" cy="398"/>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128" name="Oval 27"/>
            <p:cNvSpPr>
              <a:spLocks noChangeArrowheads="1"/>
            </p:cNvSpPr>
            <p:nvPr/>
          </p:nvSpPr>
          <p:spPr bwMode="auto">
            <a:xfrm>
              <a:off x="3412" y="663"/>
              <a:ext cx="797" cy="398"/>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129" name="Oval 28"/>
            <p:cNvSpPr>
              <a:spLocks noChangeArrowheads="1"/>
            </p:cNvSpPr>
            <p:nvPr/>
          </p:nvSpPr>
          <p:spPr bwMode="auto">
            <a:xfrm>
              <a:off x="3335" y="753"/>
              <a:ext cx="797" cy="668"/>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130" name="Oval 29"/>
            <p:cNvSpPr>
              <a:spLocks noChangeArrowheads="1"/>
            </p:cNvSpPr>
            <p:nvPr/>
          </p:nvSpPr>
          <p:spPr bwMode="auto">
            <a:xfrm>
              <a:off x="2140" y="548"/>
              <a:ext cx="1640" cy="667"/>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grpSp>
      <p:sp>
        <p:nvSpPr>
          <p:cNvPr id="1131" name="Text Box 30"/>
          <p:cNvSpPr txBox="1">
            <a:spLocks noChangeArrowheads="1"/>
          </p:cNvSpPr>
          <p:nvPr/>
        </p:nvSpPr>
        <p:spPr bwMode="auto">
          <a:xfrm>
            <a:off x="3623538" y="1707659"/>
            <a:ext cx="569387"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000" b="1" dirty="0">
                <a:latin typeface="微软雅黑" panose="020B0503020204020204" pitchFamily="34" charset="-122"/>
                <a:ea typeface="微软雅黑" panose="020B0503020204020204" pitchFamily="34" charset="-122"/>
              </a:rPr>
              <a:t>局域网</a:t>
            </a:r>
            <a:endParaRPr kumimoji="1" lang="zh-CN" altLang="en-US" sz="1000" b="1" dirty="0">
              <a:latin typeface="微软雅黑" panose="020B0503020204020204" pitchFamily="34" charset="-122"/>
              <a:ea typeface="微软雅黑" panose="020B0503020204020204" pitchFamily="34" charset="-122"/>
            </a:endParaRPr>
          </a:p>
        </p:txBody>
      </p:sp>
      <p:grpSp>
        <p:nvGrpSpPr>
          <p:cNvPr id="1136" name="Group 35"/>
          <p:cNvGrpSpPr/>
          <p:nvPr/>
        </p:nvGrpSpPr>
        <p:grpSpPr bwMode="auto">
          <a:xfrm>
            <a:off x="4895806" y="1594083"/>
            <a:ext cx="735144" cy="469575"/>
            <a:chOff x="1680" y="240"/>
            <a:chExt cx="2529" cy="1270"/>
          </a:xfrm>
          <a:solidFill>
            <a:srgbClr val="00B0F0"/>
          </a:solidFill>
        </p:grpSpPr>
        <p:sp>
          <p:nvSpPr>
            <p:cNvPr id="1137" name="Oval 36"/>
            <p:cNvSpPr>
              <a:spLocks noChangeArrowheads="1"/>
            </p:cNvSpPr>
            <p:nvPr/>
          </p:nvSpPr>
          <p:spPr bwMode="auto">
            <a:xfrm>
              <a:off x="2554" y="240"/>
              <a:ext cx="1088" cy="513"/>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138" name="Oval 37"/>
            <p:cNvSpPr>
              <a:spLocks noChangeArrowheads="1"/>
            </p:cNvSpPr>
            <p:nvPr/>
          </p:nvSpPr>
          <p:spPr bwMode="auto">
            <a:xfrm>
              <a:off x="1941" y="381"/>
              <a:ext cx="827" cy="513"/>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139" name="Oval 38"/>
            <p:cNvSpPr>
              <a:spLocks noChangeArrowheads="1"/>
            </p:cNvSpPr>
            <p:nvPr/>
          </p:nvSpPr>
          <p:spPr bwMode="auto">
            <a:xfrm>
              <a:off x="1680" y="702"/>
              <a:ext cx="552" cy="411"/>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140" name="Oval 39"/>
            <p:cNvSpPr>
              <a:spLocks noChangeArrowheads="1"/>
            </p:cNvSpPr>
            <p:nvPr/>
          </p:nvSpPr>
          <p:spPr bwMode="auto">
            <a:xfrm>
              <a:off x="1849" y="894"/>
              <a:ext cx="842" cy="450"/>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141" name="Oval 40"/>
            <p:cNvSpPr>
              <a:spLocks noChangeArrowheads="1"/>
            </p:cNvSpPr>
            <p:nvPr/>
          </p:nvSpPr>
          <p:spPr bwMode="auto">
            <a:xfrm>
              <a:off x="2462" y="971"/>
              <a:ext cx="1272" cy="539"/>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142" name="Oval 41"/>
            <p:cNvSpPr>
              <a:spLocks noChangeArrowheads="1"/>
            </p:cNvSpPr>
            <p:nvPr/>
          </p:nvSpPr>
          <p:spPr bwMode="auto">
            <a:xfrm>
              <a:off x="3289" y="394"/>
              <a:ext cx="797" cy="398"/>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143" name="Oval 42"/>
            <p:cNvSpPr>
              <a:spLocks noChangeArrowheads="1"/>
            </p:cNvSpPr>
            <p:nvPr/>
          </p:nvSpPr>
          <p:spPr bwMode="auto">
            <a:xfrm>
              <a:off x="3412" y="663"/>
              <a:ext cx="797" cy="398"/>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144" name="Oval 43"/>
            <p:cNvSpPr>
              <a:spLocks noChangeArrowheads="1"/>
            </p:cNvSpPr>
            <p:nvPr/>
          </p:nvSpPr>
          <p:spPr bwMode="auto">
            <a:xfrm>
              <a:off x="3335" y="753"/>
              <a:ext cx="797" cy="668"/>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145" name="Oval 44"/>
            <p:cNvSpPr>
              <a:spLocks noChangeArrowheads="1"/>
            </p:cNvSpPr>
            <p:nvPr/>
          </p:nvSpPr>
          <p:spPr bwMode="auto">
            <a:xfrm>
              <a:off x="2140" y="548"/>
              <a:ext cx="1640" cy="667"/>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grpSp>
      <p:sp>
        <p:nvSpPr>
          <p:cNvPr id="1146" name="Text Box 45"/>
          <p:cNvSpPr txBox="1">
            <a:spLocks noChangeArrowheads="1"/>
          </p:cNvSpPr>
          <p:nvPr/>
        </p:nvSpPr>
        <p:spPr bwMode="auto">
          <a:xfrm>
            <a:off x="4996633" y="1714144"/>
            <a:ext cx="569387"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000" b="1" dirty="0">
                <a:latin typeface="微软雅黑" panose="020B0503020204020204" pitchFamily="34" charset="-122"/>
                <a:ea typeface="微软雅黑" panose="020B0503020204020204" pitchFamily="34" charset="-122"/>
              </a:rPr>
              <a:t>广域网</a:t>
            </a:r>
            <a:endParaRPr kumimoji="1" lang="zh-CN" altLang="en-US" sz="1000" b="1" dirty="0">
              <a:latin typeface="微软雅黑" panose="020B0503020204020204" pitchFamily="34" charset="-122"/>
              <a:ea typeface="微软雅黑" panose="020B0503020204020204" pitchFamily="34" charset="-122"/>
            </a:endParaRPr>
          </a:p>
        </p:txBody>
      </p:sp>
      <p:grpSp>
        <p:nvGrpSpPr>
          <p:cNvPr id="1606" name="Group 506"/>
          <p:cNvGrpSpPr/>
          <p:nvPr/>
        </p:nvGrpSpPr>
        <p:grpSpPr bwMode="auto">
          <a:xfrm>
            <a:off x="6086924" y="1639895"/>
            <a:ext cx="735144" cy="469575"/>
            <a:chOff x="1680" y="240"/>
            <a:chExt cx="2529" cy="1270"/>
          </a:xfrm>
          <a:solidFill>
            <a:schemeClr val="bg1"/>
          </a:solidFill>
        </p:grpSpPr>
        <p:sp>
          <p:nvSpPr>
            <p:cNvPr id="1607" name="Oval 507"/>
            <p:cNvSpPr>
              <a:spLocks noChangeArrowheads="1"/>
            </p:cNvSpPr>
            <p:nvPr/>
          </p:nvSpPr>
          <p:spPr bwMode="auto">
            <a:xfrm>
              <a:off x="2554" y="240"/>
              <a:ext cx="1088" cy="513"/>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608" name="Oval 508"/>
            <p:cNvSpPr>
              <a:spLocks noChangeArrowheads="1"/>
            </p:cNvSpPr>
            <p:nvPr/>
          </p:nvSpPr>
          <p:spPr bwMode="auto">
            <a:xfrm>
              <a:off x="1941" y="381"/>
              <a:ext cx="827" cy="513"/>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609" name="Oval 509"/>
            <p:cNvSpPr>
              <a:spLocks noChangeArrowheads="1"/>
            </p:cNvSpPr>
            <p:nvPr/>
          </p:nvSpPr>
          <p:spPr bwMode="auto">
            <a:xfrm>
              <a:off x="1680" y="702"/>
              <a:ext cx="552" cy="411"/>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610" name="Oval 510"/>
            <p:cNvSpPr>
              <a:spLocks noChangeArrowheads="1"/>
            </p:cNvSpPr>
            <p:nvPr/>
          </p:nvSpPr>
          <p:spPr bwMode="auto">
            <a:xfrm>
              <a:off x="1849" y="894"/>
              <a:ext cx="842" cy="450"/>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611" name="Oval 511"/>
            <p:cNvSpPr>
              <a:spLocks noChangeArrowheads="1"/>
            </p:cNvSpPr>
            <p:nvPr/>
          </p:nvSpPr>
          <p:spPr bwMode="auto">
            <a:xfrm>
              <a:off x="2462" y="971"/>
              <a:ext cx="1272" cy="539"/>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612" name="Oval 512"/>
            <p:cNvSpPr>
              <a:spLocks noChangeArrowheads="1"/>
            </p:cNvSpPr>
            <p:nvPr/>
          </p:nvSpPr>
          <p:spPr bwMode="auto">
            <a:xfrm>
              <a:off x="3289" y="394"/>
              <a:ext cx="797" cy="398"/>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613" name="Oval 513"/>
            <p:cNvSpPr>
              <a:spLocks noChangeArrowheads="1"/>
            </p:cNvSpPr>
            <p:nvPr/>
          </p:nvSpPr>
          <p:spPr bwMode="auto">
            <a:xfrm>
              <a:off x="3412" y="663"/>
              <a:ext cx="797" cy="398"/>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614" name="Oval 514"/>
            <p:cNvSpPr>
              <a:spLocks noChangeArrowheads="1"/>
            </p:cNvSpPr>
            <p:nvPr/>
          </p:nvSpPr>
          <p:spPr bwMode="auto">
            <a:xfrm>
              <a:off x="3335" y="753"/>
              <a:ext cx="797" cy="668"/>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615" name="Oval 515"/>
            <p:cNvSpPr>
              <a:spLocks noChangeArrowheads="1"/>
            </p:cNvSpPr>
            <p:nvPr/>
          </p:nvSpPr>
          <p:spPr bwMode="auto">
            <a:xfrm>
              <a:off x="2140" y="548"/>
              <a:ext cx="1640" cy="667"/>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grpSp>
      <p:sp>
        <p:nvSpPr>
          <p:cNvPr id="1616" name="Text Box 516"/>
          <p:cNvSpPr txBox="1">
            <a:spLocks noChangeArrowheads="1"/>
          </p:cNvSpPr>
          <p:nvPr/>
        </p:nvSpPr>
        <p:spPr bwMode="auto">
          <a:xfrm>
            <a:off x="6216140" y="1753472"/>
            <a:ext cx="569387"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000" b="1" dirty="0">
                <a:latin typeface="微软雅黑" panose="020B0503020204020204" pitchFamily="34" charset="-122"/>
                <a:ea typeface="微软雅黑" panose="020B0503020204020204" pitchFamily="34" charset="-122"/>
              </a:rPr>
              <a:t>局域网</a:t>
            </a:r>
            <a:endParaRPr kumimoji="1" lang="zh-CN" altLang="en-US" sz="1000" b="1" dirty="0">
              <a:latin typeface="微软雅黑" panose="020B0503020204020204" pitchFamily="34" charset="-122"/>
              <a:ea typeface="微软雅黑" panose="020B0503020204020204" pitchFamily="34" charset="-122"/>
            </a:endParaRPr>
          </a:p>
        </p:txBody>
      </p:sp>
      <p:sp>
        <p:nvSpPr>
          <p:cNvPr id="1618" name="Line 518"/>
          <p:cNvSpPr>
            <a:spLocks noChangeShapeType="1"/>
          </p:cNvSpPr>
          <p:nvPr/>
        </p:nvSpPr>
        <p:spPr bwMode="auto">
          <a:xfrm flipV="1">
            <a:off x="4766562" y="1687617"/>
            <a:ext cx="916086" cy="69672"/>
          </a:xfrm>
          <a:prstGeom prst="line">
            <a:avLst/>
          </a:prstGeom>
          <a:noFill/>
          <a:ln w="38100">
            <a:solidFill>
              <a:srgbClr val="CC00CC"/>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100" b="1">
              <a:solidFill>
                <a:srgbClr val="CC00CC"/>
              </a:solidFill>
              <a:latin typeface="微软雅黑" panose="020B0503020204020204" pitchFamily="34" charset="-122"/>
              <a:ea typeface="微软雅黑" panose="020B0503020204020204" pitchFamily="34" charset="-122"/>
            </a:endParaRPr>
          </a:p>
        </p:txBody>
      </p:sp>
      <p:sp>
        <p:nvSpPr>
          <p:cNvPr id="1619" name="Line 519"/>
          <p:cNvSpPr>
            <a:spLocks noChangeShapeType="1"/>
          </p:cNvSpPr>
          <p:nvPr/>
        </p:nvSpPr>
        <p:spPr bwMode="auto">
          <a:xfrm>
            <a:off x="6073483" y="1715294"/>
            <a:ext cx="1119368" cy="129855"/>
          </a:xfrm>
          <a:prstGeom prst="line">
            <a:avLst/>
          </a:prstGeom>
          <a:noFill/>
          <a:ln w="38100">
            <a:solidFill>
              <a:srgbClr val="CC00CC"/>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100" b="1">
              <a:solidFill>
                <a:srgbClr val="CC00CC"/>
              </a:solidFill>
              <a:latin typeface="微软雅黑" panose="020B0503020204020204" pitchFamily="34" charset="-122"/>
              <a:ea typeface="微软雅黑" panose="020B0503020204020204" pitchFamily="34" charset="-122"/>
            </a:endParaRPr>
          </a:p>
        </p:txBody>
      </p:sp>
      <p:sp>
        <p:nvSpPr>
          <p:cNvPr id="1620" name="Line 520"/>
          <p:cNvSpPr>
            <a:spLocks noChangeShapeType="1"/>
          </p:cNvSpPr>
          <p:nvPr/>
        </p:nvSpPr>
        <p:spPr bwMode="auto">
          <a:xfrm>
            <a:off x="3422417" y="1661847"/>
            <a:ext cx="1005007" cy="85898"/>
          </a:xfrm>
          <a:prstGeom prst="line">
            <a:avLst/>
          </a:prstGeom>
          <a:noFill/>
          <a:ln w="38100">
            <a:solidFill>
              <a:srgbClr val="CC00CC"/>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100" b="1">
              <a:solidFill>
                <a:srgbClr val="CC00CC"/>
              </a:solidFill>
              <a:latin typeface="微软雅黑" panose="020B0503020204020204" pitchFamily="34" charset="-122"/>
              <a:ea typeface="微软雅黑" panose="020B0503020204020204" pitchFamily="34" charset="-122"/>
            </a:endParaRPr>
          </a:p>
        </p:txBody>
      </p:sp>
      <p:sp>
        <p:nvSpPr>
          <p:cNvPr id="1617" name="Line 517"/>
          <p:cNvSpPr>
            <a:spLocks noChangeShapeType="1"/>
          </p:cNvSpPr>
          <p:nvPr/>
        </p:nvSpPr>
        <p:spPr bwMode="auto">
          <a:xfrm flipV="1">
            <a:off x="1847699" y="1657172"/>
            <a:ext cx="1155965" cy="212703"/>
          </a:xfrm>
          <a:prstGeom prst="line">
            <a:avLst/>
          </a:prstGeom>
          <a:noFill/>
          <a:ln w="38100">
            <a:solidFill>
              <a:srgbClr val="CC00CC"/>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100" b="1">
              <a:solidFill>
                <a:srgbClr val="CC00CC"/>
              </a:solidFill>
              <a:latin typeface="微软雅黑" panose="020B0503020204020204" pitchFamily="34" charset="-122"/>
              <a:ea typeface="微软雅黑" panose="020B0503020204020204" pitchFamily="34" charset="-122"/>
            </a:endParaRPr>
          </a:p>
        </p:txBody>
      </p:sp>
      <p:sp>
        <p:nvSpPr>
          <p:cNvPr id="131" name="Rectangle 644"/>
          <p:cNvSpPr>
            <a:spLocks noChangeArrowheads="1"/>
          </p:cNvSpPr>
          <p:nvPr/>
        </p:nvSpPr>
        <p:spPr bwMode="auto">
          <a:xfrm>
            <a:off x="1665801" y="3365811"/>
            <a:ext cx="5705890" cy="207099"/>
          </a:xfrm>
          <a:prstGeom prst="rect">
            <a:avLst/>
          </a:prstGeom>
          <a:solidFill>
            <a:srgbClr val="00B0F0">
              <a:alpha val="50000"/>
            </a:srgbClr>
          </a:solidFill>
          <a:ln w="9525">
            <a:solidFill>
              <a:srgbClr val="5F5F5F"/>
            </a:solidFill>
            <a:prstDash val="dash"/>
            <a:miter lim="800000"/>
          </a:ln>
          <a:effectLst/>
        </p:spPr>
        <p:txBody>
          <a:bodyPr wrap="none" anchor="ctr"/>
          <a:lstStyle/>
          <a:p>
            <a:endParaRPr lang="zh-CN" altLang="en-US" b="1">
              <a:solidFill>
                <a:srgbClr val="333399"/>
              </a:solidFill>
              <a:latin typeface="+mn-lt"/>
              <a:ea typeface="黑体" panose="02010609060101010101" pitchFamily="2" charset="-122"/>
            </a:endParaRPr>
          </a:p>
        </p:txBody>
      </p:sp>
      <p:sp>
        <p:nvSpPr>
          <p:cNvPr id="132" name="Line 630"/>
          <p:cNvSpPr>
            <a:spLocks noChangeShapeType="1"/>
          </p:cNvSpPr>
          <p:nvPr/>
        </p:nvSpPr>
        <p:spPr bwMode="auto">
          <a:xfrm>
            <a:off x="2217285" y="3474614"/>
            <a:ext cx="809590" cy="0"/>
          </a:xfrm>
          <a:prstGeom prst="line">
            <a:avLst/>
          </a:prstGeom>
          <a:noFill/>
          <a:ln w="38100">
            <a:solidFill>
              <a:srgbClr val="0000FF">
                <a:alpha val="70000"/>
              </a:srgbClr>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333399"/>
              </a:solidFill>
              <a:latin typeface="+mn-lt"/>
              <a:ea typeface="黑体" panose="02010609060101010101" pitchFamily="2" charset="-122"/>
            </a:endParaRPr>
          </a:p>
        </p:txBody>
      </p:sp>
      <p:sp>
        <p:nvSpPr>
          <p:cNvPr id="133" name="Line 630"/>
          <p:cNvSpPr>
            <a:spLocks noChangeShapeType="1"/>
          </p:cNvSpPr>
          <p:nvPr/>
        </p:nvSpPr>
        <p:spPr bwMode="auto">
          <a:xfrm>
            <a:off x="3491880" y="3474614"/>
            <a:ext cx="935544" cy="0"/>
          </a:xfrm>
          <a:prstGeom prst="line">
            <a:avLst/>
          </a:prstGeom>
          <a:noFill/>
          <a:ln w="38100">
            <a:solidFill>
              <a:srgbClr val="0000FF">
                <a:alpha val="70000"/>
              </a:srgbClr>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333399"/>
              </a:solidFill>
              <a:latin typeface="+mn-lt"/>
              <a:ea typeface="黑体" panose="02010609060101010101" pitchFamily="2" charset="-122"/>
            </a:endParaRPr>
          </a:p>
        </p:txBody>
      </p:sp>
      <p:sp>
        <p:nvSpPr>
          <p:cNvPr id="134" name="Line 630"/>
          <p:cNvSpPr>
            <a:spLocks noChangeShapeType="1"/>
          </p:cNvSpPr>
          <p:nvPr/>
        </p:nvSpPr>
        <p:spPr bwMode="auto">
          <a:xfrm>
            <a:off x="4788024" y="3474614"/>
            <a:ext cx="807171" cy="0"/>
          </a:xfrm>
          <a:prstGeom prst="line">
            <a:avLst/>
          </a:prstGeom>
          <a:noFill/>
          <a:ln w="38100">
            <a:solidFill>
              <a:srgbClr val="0000FF">
                <a:alpha val="70000"/>
              </a:srgbClr>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333399"/>
              </a:solidFill>
              <a:latin typeface="+mn-lt"/>
              <a:ea typeface="黑体" panose="02010609060101010101" pitchFamily="2" charset="-122"/>
            </a:endParaRPr>
          </a:p>
        </p:txBody>
      </p:sp>
      <p:sp>
        <p:nvSpPr>
          <p:cNvPr id="135" name="Line 630"/>
          <p:cNvSpPr>
            <a:spLocks noChangeShapeType="1"/>
          </p:cNvSpPr>
          <p:nvPr/>
        </p:nvSpPr>
        <p:spPr bwMode="auto">
          <a:xfrm>
            <a:off x="6066752" y="3474614"/>
            <a:ext cx="809908" cy="0"/>
          </a:xfrm>
          <a:prstGeom prst="line">
            <a:avLst/>
          </a:prstGeom>
          <a:noFill/>
          <a:ln w="38100">
            <a:solidFill>
              <a:srgbClr val="0000FF">
                <a:alpha val="70000"/>
              </a:srgbClr>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b="1">
              <a:solidFill>
                <a:srgbClr val="333399"/>
              </a:solidFill>
              <a:latin typeface="+mn-lt"/>
              <a:ea typeface="黑体" panose="02010609060101010101" pitchFamily="2" charset="-122"/>
            </a:endParaRPr>
          </a:p>
        </p:txBody>
      </p:sp>
      <p:sp>
        <p:nvSpPr>
          <p:cNvPr id="137" name="矩形 136"/>
          <p:cNvSpPr/>
          <p:nvPr/>
        </p:nvSpPr>
        <p:spPr>
          <a:xfrm>
            <a:off x="2447581" y="4009440"/>
            <a:ext cx="4314001" cy="307777"/>
          </a:xfrm>
          <a:prstGeom prst="rect">
            <a:avLst/>
          </a:prstGeom>
          <a:solidFill>
            <a:srgbClr val="008000"/>
          </a:solidFill>
          <a:ln>
            <a:solidFill>
              <a:srgbClr val="0070C0"/>
            </a:solidFill>
          </a:ln>
        </p:spPr>
        <p:txBody>
          <a:bodyPr wrap="none">
            <a:spAutoFit/>
          </a:bodyPr>
          <a:lstStyle/>
          <a:p>
            <a:r>
              <a:rPr lang="zh-CN" altLang="en-US" sz="1400" b="1" dirty="0" smtClean="0">
                <a:solidFill>
                  <a:schemeClr val="bg1"/>
                </a:solidFill>
                <a:latin typeface="微软雅黑" panose="020B0503020204020204" pitchFamily="34" charset="-122"/>
                <a:ea typeface="微软雅黑" panose="020B0503020204020204" pitchFamily="34" charset="-122"/>
              </a:rPr>
              <a:t>注意：</a:t>
            </a:r>
            <a:r>
              <a:rPr lang="zh-CN" altLang="zh-CN" sz="1400" b="1" dirty="0" smtClean="0">
                <a:solidFill>
                  <a:schemeClr val="bg1"/>
                </a:solidFill>
                <a:latin typeface="微软雅黑" panose="020B0503020204020204" pitchFamily="34" charset="-122"/>
                <a:ea typeface="微软雅黑" panose="020B0503020204020204" pitchFamily="34" charset="-122"/>
              </a:rPr>
              <a:t>不同</a:t>
            </a:r>
            <a:r>
              <a:rPr lang="zh-CN" altLang="zh-CN" sz="1400" b="1" dirty="0">
                <a:solidFill>
                  <a:schemeClr val="bg1"/>
                </a:solidFill>
                <a:latin typeface="微软雅黑" panose="020B0503020204020204" pitchFamily="34" charset="-122"/>
                <a:ea typeface="微软雅黑" panose="020B0503020204020204" pitchFamily="34" charset="-122"/>
              </a:rPr>
              <a:t>的链路层可能采用不同的数据链路层协议</a:t>
            </a:r>
            <a:endParaRPr lang="zh-CN" altLang="en-US" sz="1400" b="1" dirty="0">
              <a:solidFill>
                <a:schemeClr val="bg1"/>
              </a:solidFill>
              <a:latin typeface="微软雅黑" panose="020B0503020204020204" pitchFamily="34" charset="-122"/>
              <a:ea typeface="微软雅黑" panose="020B0503020204020204" pitchFamily="34" charset="-122"/>
            </a:endParaRPr>
          </a:p>
        </p:txBody>
      </p:sp>
      <p:cxnSp>
        <p:nvCxnSpPr>
          <p:cNvPr id="2" name="直接箭头连接符 1"/>
          <p:cNvCxnSpPr/>
          <p:nvPr/>
        </p:nvCxnSpPr>
        <p:spPr>
          <a:xfrm flipV="1">
            <a:off x="2494915" y="2974975"/>
            <a:ext cx="45085" cy="377190"/>
          </a:xfrm>
          <a:prstGeom prst="straightConnector1">
            <a:avLst/>
          </a:prstGeom>
          <a:ln>
            <a:tailEnd type="arrow" w="med" len="med"/>
          </a:ln>
        </p:spPr>
        <p:style>
          <a:lnRef idx="2">
            <a:schemeClr val="accent1"/>
          </a:lnRef>
          <a:fillRef idx="0">
            <a:schemeClr val="accent1"/>
          </a:fillRef>
          <a:effectRef idx="1">
            <a:schemeClr val="accent1"/>
          </a:effectRef>
          <a:fontRef idx="minor">
            <a:schemeClr val="tx1"/>
          </a:fontRef>
        </p:style>
      </p:cxnSp>
      <p:sp>
        <p:nvSpPr>
          <p:cNvPr id="4" name="文本框 3"/>
          <p:cNvSpPr txBox="1"/>
          <p:nvPr/>
        </p:nvSpPr>
        <p:spPr>
          <a:xfrm>
            <a:off x="2243455" y="2717800"/>
            <a:ext cx="1262380" cy="275590"/>
          </a:xfrm>
          <a:prstGeom prst="rect">
            <a:avLst/>
          </a:prstGeom>
          <a:noFill/>
        </p:spPr>
        <p:txBody>
          <a:bodyPr wrap="square" rtlCol="0">
            <a:spAutoFit/>
          </a:bodyPr>
          <a:p>
            <a:r>
              <a:rPr lang="zh-CN" altLang="en-US" sz="1200" b="1">
                <a:solidFill>
                  <a:srgbClr val="FF0000"/>
                </a:solidFill>
                <a:latin typeface="微软雅黑" panose="020B0503020204020204" pitchFamily="34" charset="-122"/>
                <a:ea typeface="微软雅黑" panose="020B0503020204020204" pitchFamily="34" charset="-122"/>
              </a:rPr>
              <a:t>逻辑上的传输</a:t>
            </a:r>
            <a:endParaRPr lang="zh-CN" altLang="en-US" sz="1200" b="1">
              <a:solidFill>
                <a:srgbClr val="FF0000"/>
              </a:solidFill>
              <a:latin typeface="微软雅黑" panose="020B0503020204020204" pitchFamily="34" charset="-122"/>
              <a:ea typeface="微软雅黑" panose="020B0503020204020204" pitchFamily="34" charset="-122"/>
            </a:endParaRPr>
          </a:p>
        </p:txBody>
      </p:sp>
      <p:sp>
        <p:nvSpPr>
          <p:cNvPr id="8" name="文本框 7"/>
          <p:cNvSpPr txBox="1"/>
          <p:nvPr/>
        </p:nvSpPr>
        <p:spPr>
          <a:xfrm>
            <a:off x="7814310" y="1864360"/>
            <a:ext cx="566420" cy="2306955"/>
          </a:xfrm>
          <a:prstGeom prst="rect">
            <a:avLst/>
          </a:prstGeom>
          <a:noFill/>
        </p:spPr>
        <p:txBody>
          <a:bodyPr wrap="square" rtlCol="0">
            <a:spAutoFit/>
          </a:bodyPr>
          <a:p>
            <a:r>
              <a:rPr lang="zh-CN" altLang="en-US" sz="1200" b="1">
                <a:solidFill>
                  <a:srgbClr val="FF0000"/>
                </a:solidFill>
                <a:latin typeface="微软雅黑" panose="020B0503020204020204" pitchFamily="34" charset="-122"/>
                <a:ea typeface="微软雅黑" panose="020B0503020204020204" pitchFamily="34" charset="-122"/>
              </a:rPr>
              <a:t>只保证每一段线路的可靠传输，不保证整体可靠传输。</a:t>
            </a:r>
            <a:endParaRPr lang="zh-CN" altLang="en-US" sz="1200" b="1">
              <a:solidFill>
                <a:srgbClr val="FF0000"/>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Tm="2000"/>
    </mc:Choice>
    <mc:Fallback>
      <p:transition spd="slow"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2000"/>
                                  </p:stCondLst>
                                  <p:childTnLst>
                                    <p:set>
                                      <p:cBhvr>
                                        <p:cTn id="6" dur="1" fill="hold">
                                          <p:stCondLst>
                                            <p:cond delay="0"/>
                                          </p:stCondLst>
                                        </p:cTn>
                                        <p:tgtEl>
                                          <p:spTgt spid="131"/>
                                        </p:tgtEl>
                                        <p:attrNameLst>
                                          <p:attrName>style.visibility</p:attrName>
                                        </p:attrNameLst>
                                      </p:cBhvr>
                                      <p:to>
                                        <p:strVal val="visible"/>
                                      </p:to>
                                    </p:set>
                                    <p:animEffect transition="in" filter="wipe(left)">
                                      <p:cBhvr>
                                        <p:cTn id="7" dur="3000"/>
                                        <p:tgtEl>
                                          <p:spTgt spid="13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32"/>
                                        </p:tgtEl>
                                        <p:attrNameLst>
                                          <p:attrName>style.visibility</p:attrName>
                                        </p:attrNameLst>
                                      </p:cBhvr>
                                      <p:to>
                                        <p:strVal val="visible"/>
                                      </p:to>
                                    </p:set>
                                    <p:animEffect transition="in" filter="wipe(left)">
                                      <p:cBhvr>
                                        <p:cTn id="12" dur="2000"/>
                                        <p:tgtEl>
                                          <p:spTgt spid="13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33"/>
                                        </p:tgtEl>
                                        <p:attrNameLst>
                                          <p:attrName>style.visibility</p:attrName>
                                        </p:attrNameLst>
                                      </p:cBhvr>
                                      <p:to>
                                        <p:strVal val="visible"/>
                                      </p:to>
                                    </p:set>
                                    <p:animEffect transition="in" filter="wipe(left)">
                                      <p:cBhvr>
                                        <p:cTn id="17" dur="2000"/>
                                        <p:tgtEl>
                                          <p:spTgt spid="13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34"/>
                                        </p:tgtEl>
                                        <p:attrNameLst>
                                          <p:attrName>style.visibility</p:attrName>
                                        </p:attrNameLst>
                                      </p:cBhvr>
                                      <p:to>
                                        <p:strVal val="visible"/>
                                      </p:to>
                                    </p:set>
                                    <p:animEffect transition="in" filter="wipe(left)">
                                      <p:cBhvr>
                                        <p:cTn id="22" dur="2000"/>
                                        <p:tgtEl>
                                          <p:spTgt spid="13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35"/>
                                        </p:tgtEl>
                                        <p:attrNameLst>
                                          <p:attrName>style.visibility</p:attrName>
                                        </p:attrNameLst>
                                      </p:cBhvr>
                                      <p:to>
                                        <p:strVal val="visible"/>
                                      </p:to>
                                    </p:set>
                                    <p:animEffect transition="in" filter="wipe(left)">
                                      <p:cBhvr>
                                        <p:cTn id="27" dur="2000"/>
                                        <p:tgtEl>
                                          <p:spTgt spid="135"/>
                                        </p:tgtEl>
                                      </p:cBhvr>
                                    </p:animEffect>
                                  </p:childTnLst>
                                </p:cTn>
                              </p:par>
                            </p:childTnLst>
                          </p:cTn>
                        </p:par>
                        <p:par>
                          <p:cTn id="28" fill="hold">
                            <p:stCondLst>
                              <p:cond delay="2000"/>
                            </p:stCondLst>
                            <p:childTnLst>
                              <p:par>
                                <p:cTn id="29" presetID="1" presetClass="entr" presetSubtype="0" fill="hold" grpId="0" nodeType="afterEffect">
                                  <p:stCondLst>
                                    <p:cond delay="2000"/>
                                  </p:stCondLst>
                                  <p:childTnLst>
                                    <p:set>
                                      <p:cBhvr>
                                        <p:cTn id="30" dur="1" fill="hold">
                                          <p:stCondLst>
                                            <p:cond delay="0"/>
                                          </p:stCondLst>
                                        </p:cTn>
                                        <p:tgtEl>
                                          <p:spTgt spid="13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2"/>
                                        </p:tgtEl>
                                        <p:attrNameLst>
                                          <p:attrName>style.visibility</p:attrName>
                                        </p:attrNameLst>
                                      </p:cBhvr>
                                      <p:to>
                                        <p:strVal val="visible"/>
                                      </p:to>
                                    </p:set>
                                    <p:anim calcmode="lin" valueType="num">
                                      <p:cBhvr additive="base">
                                        <p:cTn id="35" dur="500" fill="hold"/>
                                        <p:tgtEl>
                                          <p:spTgt spid="2"/>
                                        </p:tgtEl>
                                        <p:attrNameLst>
                                          <p:attrName>ppt_x</p:attrName>
                                        </p:attrNameLst>
                                      </p:cBhvr>
                                      <p:tavLst>
                                        <p:tav tm="0">
                                          <p:val>
                                            <p:strVal val="#ppt_x"/>
                                          </p:val>
                                        </p:tav>
                                        <p:tav tm="100000">
                                          <p:val>
                                            <p:strVal val="#ppt_x"/>
                                          </p:val>
                                        </p:tav>
                                      </p:tavLst>
                                    </p:anim>
                                    <p:anim calcmode="lin" valueType="num">
                                      <p:cBhvr additive="base">
                                        <p:cTn id="36"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4"/>
                                        </p:tgtEl>
                                        <p:attrNameLst>
                                          <p:attrName>style.visibility</p:attrName>
                                        </p:attrNameLst>
                                      </p:cBhvr>
                                      <p:to>
                                        <p:strVal val="visible"/>
                                      </p:to>
                                    </p:set>
                                    <p:anim calcmode="lin" valueType="num">
                                      <p:cBhvr additive="base">
                                        <p:cTn id="41" dur="500" fill="hold"/>
                                        <p:tgtEl>
                                          <p:spTgt spid="4"/>
                                        </p:tgtEl>
                                        <p:attrNameLst>
                                          <p:attrName>ppt_x</p:attrName>
                                        </p:attrNameLst>
                                      </p:cBhvr>
                                      <p:tavLst>
                                        <p:tav tm="0">
                                          <p:val>
                                            <p:strVal val="#ppt_x"/>
                                          </p:val>
                                        </p:tav>
                                        <p:tav tm="100000">
                                          <p:val>
                                            <p:strVal val="#ppt_x"/>
                                          </p:val>
                                        </p:tav>
                                      </p:tavLst>
                                    </p:anim>
                                    <p:anim calcmode="lin" valueType="num">
                                      <p:cBhvr additive="base">
                                        <p:cTn id="4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8"/>
                                        </p:tgtEl>
                                        <p:attrNameLst>
                                          <p:attrName>style.visibility</p:attrName>
                                        </p:attrNameLst>
                                      </p:cBhvr>
                                      <p:to>
                                        <p:strVal val="visible"/>
                                      </p:to>
                                    </p:set>
                                    <p:anim calcmode="lin" valueType="num">
                                      <p:cBhvr additive="base">
                                        <p:cTn id="47" dur="500" fill="hold"/>
                                        <p:tgtEl>
                                          <p:spTgt spid="8"/>
                                        </p:tgtEl>
                                        <p:attrNameLst>
                                          <p:attrName>ppt_x</p:attrName>
                                        </p:attrNameLst>
                                      </p:cBhvr>
                                      <p:tavLst>
                                        <p:tav tm="0">
                                          <p:val>
                                            <p:strVal val="#ppt_x"/>
                                          </p:val>
                                        </p:tav>
                                        <p:tav tm="100000">
                                          <p:val>
                                            <p:strVal val="#ppt_x"/>
                                          </p:val>
                                        </p:tav>
                                      </p:tavLst>
                                    </p:anim>
                                    <p:anim calcmode="lin" valueType="num">
                                      <p:cBhvr additive="base">
                                        <p:cTn id="4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 grpId="0" animBg="1"/>
      <p:bldP spid="132" grpId="0" animBg="1"/>
      <p:bldP spid="133" grpId="0" animBg="1"/>
      <p:bldP spid="134" grpId="0" animBg="1"/>
      <p:bldP spid="135" grpId="0" animBg="1"/>
      <p:bldP spid="137" grpId="0" animBg="1"/>
      <p:bldP spid="4" grpId="0"/>
      <p:bldP spid="4" grpId="1"/>
      <p:bldP spid="8" grpId="0"/>
      <p:bldP spid="8" grpId="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5"/>
          <p:cNvSpPr>
            <a:spLocks noChangeArrowheads="1"/>
          </p:cNvSpPr>
          <p:nvPr/>
        </p:nvSpPr>
        <p:spPr bwMode="auto">
          <a:xfrm>
            <a:off x="502921" y="622887"/>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 name="Rectangle 6"/>
          <p:cNvSpPr>
            <a:spLocks noChangeArrowheads="1"/>
          </p:cNvSpPr>
          <p:nvPr/>
        </p:nvSpPr>
        <p:spPr bwMode="auto">
          <a:xfrm>
            <a:off x="641132" y="599797"/>
            <a:ext cx="783020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eaLnBrk="0" hangingPunct="0"/>
            <a:r>
              <a:rPr lang="zh-CN" altLang="en-US" sz="2000" b="1" dirty="0">
                <a:solidFill>
                  <a:schemeClr val="bg1"/>
                </a:solidFill>
                <a:latin typeface="微软雅黑" panose="020B0503020204020204" pitchFamily="34" charset="-122"/>
                <a:ea typeface="微软雅黑" panose="020B0503020204020204" pitchFamily="34" charset="-122"/>
              </a:rPr>
              <a:t>为什么要进行碰撞检测</a:t>
            </a:r>
            <a:r>
              <a:rPr lang="zh-CN" altLang="en-US" sz="2000" b="1" dirty="0" smtClean="0">
                <a:solidFill>
                  <a:schemeClr val="bg1"/>
                </a:solidFill>
                <a:latin typeface="微软雅黑" panose="020B0503020204020204" pitchFamily="34" charset="-122"/>
                <a:ea typeface="微软雅黑" panose="020B0503020204020204" pitchFamily="34" charset="-122"/>
              </a:rPr>
              <a:t>？ 因为信号</a:t>
            </a:r>
            <a:r>
              <a:rPr lang="zh-CN" altLang="en-US" sz="2000" b="1" dirty="0">
                <a:solidFill>
                  <a:srgbClr val="FFFF00"/>
                </a:solidFill>
                <a:latin typeface="微软雅黑" panose="020B0503020204020204" pitchFamily="34" charset="-122"/>
                <a:ea typeface="微软雅黑" panose="020B0503020204020204" pitchFamily="34" charset="-122"/>
              </a:rPr>
              <a:t>传播时延</a:t>
            </a:r>
            <a:r>
              <a:rPr lang="zh-CN" altLang="en-US" sz="2000" b="1" dirty="0">
                <a:solidFill>
                  <a:schemeClr val="bg1"/>
                </a:solidFill>
                <a:latin typeface="微软雅黑" panose="020B0503020204020204" pitchFamily="34" charset="-122"/>
                <a:ea typeface="微软雅黑" panose="020B0503020204020204" pitchFamily="34" charset="-122"/>
              </a:rPr>
              <a:t>对载波</a:t>
            </a:r>
            <a:r>
              <a:rPr lang="zh-CN" altLang="en-US" sz="2000" b="1" dirty="0" smtClean="0">
                <a:solidFill>
                  <a:schemeClr val="bg1"/>
                </a:solidFill>
                <a:latin typeface="微软雅黑" panose="020B0503020204020204" pitchFamily="34" charset="-122"/>
                <a:ea typeface="微软雅黑" panose="020B0503020204020204" pitchFamily="34" charset="-122"/>
              </a:rPr>
              <a:t>监听产生了影响</a:t>
            </a:r>
            <a:endParaRPr lang="fr-FR" altLang="zh-CN" sz="2000" b="1" dirty="0">
              <a:solidFill>
                <a:schemeClr val="bg1"/>
              </a:solidFill>
              <a:latin typeface="微软雅黑" panose="020B0503020204020204" pitchFamily="34" charset="-122"/>
              <a:ea typeface="微软雅黑" panose="020B0503020204020204" pitchFamily="34" charset="-122"/>
            </a:endParaRPr>
          </a:p>
        </p:txBody>
      </p:sp>
      <p:sp>
        <p:nvSpPr>
          <p:cNvPr id="7" name="圆角矩形 6"/>
          <p:cNvSpPr/>
          <p:nvPr/>
        </p:nvSpPr>
        <p:spPr>
          <a:xfrm>
            <a:off x="502922" y="1056546"/>
            <a:ext cx="6368933" cy="2633472"/>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anose="020B0503020204020204" pitchFamily="34" charset="-122"/>
              <a:ea typeface="微软雅黑" panose="020B0503020204020204" pitchFamily="34" charset="-122"/>
            </a:endParaRPr>
          </a:p>
        </p:txBody>
      </p:sp>
      <p:sp>
        <p:nvSpPr>
          <p:cNvPr id="8" name="Line 2"/>
          <p:cNvSpPr>
            <a:spLocks noChangeShapeType="1"/>
          </p:cNvSpPr>
          <p:nvPr/>
        </p:nvSpPr>
        <p:spPr bwMode="auto">
          <a:xfrm>
            <a:off x="1856817" y="1691970"/>
            <a:ext cx="2983640" cy="0"/>
          </a:xfrm>
          <a:prstGeom prst="line">
            <a:avLst/>
          </a:prstGeom>
          <a:noFill/>
          <a:ln w="57150" cmpd="sng">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99"/>
              </a:solidFill>
              <a:latin typeface="微软雅黑" panose="020B0503020204020204" pitchFamily="34" charset="-122"/>
              <a:ea typeface="微软雅黑" panose="020B0503020204020204" pitchFamily="34" charset="-122"/>
            </a:endParaRPr>
          </a:p>
        </p:txBody>
      </p:sp>
      <p:sp>
        <p:nvSpPr>
          <p:cNvPr id="9" name="Line 3"/>
          <p:cNvSpPr>
            <a:spLocks noChangeShapeType="1"/>
          </p:cNvSpPr>
          <p:nvPr/>
        </p:nvSpPr>
        <p:spPr bwMode="auto">
          <a:xfrm>
            <a:off x="1962764" y="1521244"/>
            <a:ext cx="2708999" cy="0"/>
          </a:xfrm>
          <a:prstGeom prst="line">
            <a:avLst/>
          </a:prstGeom>
          <a:noFill/>
          <a:ln w="19050">
            <a:solidFill>
              <a:srgbClr val="333399"/>
            </a:solidFill>
            <a:round/>
            <a:headEnd type="triangle" w="med"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99"/>
              </a:solidFill>
              <a:latin typeface="微软雅黑" panose="020B0503020204020204" pitchFamily="34" charset="-122"/>
              <a:ea typeface="微软雅黑" panose="020B0503020204020204" pitchFamily="34" charset="-122"/>
            </a:endParaRPr>
          </a:p>
        </p:txBody>
      </p:sp>
      <p:sp>
        <p:nvSpPr>
          <p:cNvPr id="10" name="Rectangle 4"/>
          <p:cNvSpPr>
            <a:spLocks noChangeArrowheads="1"/>
          </p:cNvSpPr>
          <p:nvPr/>
        </p:nvSpPr>
        <p:spPr bwMode="auto">
          <a:xfrm>
            <a:off x="3048851" y="1260532"/>
            <a:ext cx="629982" cy="305212"/>
          </a:xfrm>
          <a:prstGeom prst="rect">
            <a:avLst/>
          </a:prstGeom>
          <a:noFill/>
          <a:ln>
            <a:noFill/>
          </a:ln>
          <a:effectLst/>
        </p:spPr>
        <p:txBody>
          <a:bodyPr wrap="none" lIns="90488" tIns="44450" rIns="90488" bIns="44450">
            <a:spAutoFit/>
          </a:bodyPr>
          <a:lstStyle/>
          <a:p>
            <a:pPr defTabSz="762000" eaLnBrk="0" hangingPunct="0"/>
            <a:r>
              <a:rPr kumimoji="1" lang="en-US" altLang="zh-CN" sz="1400" b="1" dirty="0">
                <a:solidFill>
                  <a:srgbClr val="CC3300"/>
                </a:solidFill>
                <a:latin typeface="微软雅黑" panose="020B0503020204020204" pitchFamily="34" charset="-122"/>
                <a:ea typeface="微软雅黑" panose="020B0503020204020204" pitchFamily="34" charset="-122"/>
              </a:rPr>
              <a:t>1 km</a:t>
            </a:r>
            <a:endParaRPr kumimoji="1" lang="en-US" altLang="zh-CN" sz="1400" b="1" dirty="0">
              <a:solidFill>
                <a:srgbClr val="CC3300"/>
              </a:solidFill>
              <a:latin typeface="微软雅黑" panose="020B0503020204020204" pitchFamily="34" charset="-122"/>
              <a:ea typeface="微软雅黑" panose="020B0503020204020204" pitchFamily="34" charset="-122"/>
            </a:endParaRPr>
          </a:p>
        </p:txBody>
      </p:sp>
      <p:sp>
        <p:nvSpPr>
          <p:cNvPr id="11" name="Line 5"/>
          <p:cNvSpPr>
            <a:spLocks noChangeShapeType="1"/>
          </p:cNvSpPr>
          <p:nvPr/>
        </p:nvSpPr>
        <p:spPr bwMode="auto">
          <a:xfrm>
            <a:off x="1849704" y="1686472"/>
            <a:ext cx="0" cy="1068444"/>
          </a:xfrm>
          <a:prstGeom prst="line">
            <a:avLst/>
          </a:prstGeom>
          <a:noFill/>
          <a:ln w="1905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99"/>
              </a:solidFill>
              <a:latin typeface="微软雅黑" panose="020B0503020204020204" pitchFamily="34" charset="-122"/>
              <a:ea typeface="微软雅黑" panose="020B0503020204020204" pitchFamily="34" charset="-122"/>
            </a:endParaRPr>
          </a:p>
        </p:txBody>
      </p:sp>
      <p:sp>
        <p:nvSpPr>
          <p:cNvPr id="12" name="Line 6"/>
          <p:cNvSpPr>
            <a:spLocks noChangeShapeType="1"/>
          </p:cNvSpPr>
          <p:nvPr/>
        </p:nvSpPr>
        <p:spPr bwMode="auto">
          <a:xfrm>
            <a:off x="1852752" y="1686472"/>
            <a:ext cx="2975510" cy="513116"/>
          </a:xfrm>
          <a:prstGeom prst="line">
            <a:avLst/>
          </a:prstGeom>
          <a:noFill/>
          <a:ln w="57150">
            <a:solidFill>
              <a:srgbClr val="0000FF"/>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99"/>
              </a:solidFill>
              <a:latin typeface="微软雅黑" panose="020B0503020204020204" pitchFamily="34" charset="-122"/>
              <a:ea typeface="微软雅黑" panose="020B0503020204020204" pitchFamily="34" charset="-122"/>
            </a:endParaRPr>
          </a:p>
        </p:txBody>
      </p:sp>
      <p:sp>
        <p:nvSpPr>
          <p:cNvPr id="13" name="Rectangle 7"/>
          <p:cNvSpPr>
            <a:spLocks noChangeArrowheads="1"/>
          </p:cNvSpPr>
          <p:nvPr/>
        </p:nvSpPr>
        <p:spPr bwMode="auto">
          <a:xfrm>
            <a:off x="1713895" y="1384203"/>
            <a:ext cx="336632" cy="335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600" b="1" dirty="0">
                <a:latin typeface="微软雅黑" panose="020B0503020204020204" pitchFamily="34" charset="-122"/>
                <a:ea typeface="微软雅黑" panose="020B0503020204020204" pitchFamily="34" charset="-122"/>
              </a:rPr>
              <a:t>A</a:t>
            </a:r>
            <a:endParaRPr kumimoji="1" lang="en-US" altLang="zh-CN" sz="1600" b="1" dirty="0">
              <a:latin typeface="微软雅黑" panose="020B0503020204020204" pitchFamily="34" charset="-122"/>
              <a:ea typeface="微软雅黑" panose="020B0503020204020204" pitchFamily="34" charset="-122"/>
            </a:endParaRPr>
          </a:p>
        </p:txBody>
      </p:sp>
      <p:sp>
        <p:nvSpPr>
          <p:cNvPr id="14" name="Rectangle 8"/>
          <p:cNvSpPr>
            <a:spLocks noChangeArrowheads="1"/>
          </p:cNvSpPr>
          <p:nvPr/>
        </p:nvSpPr>
        <p:spPr bwMode="auto">
          <a:xfrm>
            <a:off x="4660620" y="1398359"/>
            <a:ext cx="323808" cy="335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600" b="1" dirty="0">
                <a:latin typeface="微软雅黑" panose="020B0503020204020204" pitchFamily="34" charset="-122"/>
                <a:ea typeface="微软雅黑" panose="020B0503020204020204" pitchFamily="34" charset="-122"/>
              </a:rPr>
              <a:t>B</a:t>
            </a:r>
            <a:endParaRPr kumimoji="1" lang="en-US" altLang="zh-CN" sz="1600" b="1" dirty="0">
              <a:latin typeface="微软雅黑" panose="020B0503020204020204" pitchFamily="34" charset="-122"/>
              <a:ea typeface="微软雅黑" panose="020B0503020204020204" pitchFamily="34" charset="-122"/>
            </a:endParaRPr>
          </a:p>
        </p:txBody>
      </p:sp>
      <p:sp>
        <p:nvSpPr>
          <p:cNvPr id="15" name="Line 9"/>
          <p:cNvSpPr>
            <a:spLocks noChangeShapeType="1"/>
          </p:cNvSpPr>
          <p:nvPr/>
        </p:nvSpPr>
        <p:spPr bwMode="auto">
          <a:xfrm flipH="1">
            <a:off x="1774503" y="1889091"/>
            <a:ext cx="4065" cy="644443"/>
          </a:xfrm>
          <a:prstGeom prst="line">
            <a:avLst/>
          </a:prstGeom>
          <a:noFill/>
          <a:ln w="19050">
            <a:solidFill>
              <a:schemeClr val="tx1"/>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solidFill>
                <a:srgbClr val="000099"/>
              </a:solidFill>
              <a:latin typeface="微软雅黑" panose="020B0503020204020204" pitchFamily="34" charset="-122"/>
              <a:ea typeface="微软雅黑" panose="020B0503020204020204" pitchFamily="34" charset="-122"/>
            </a:endParaRPr>
          </a:p>
        </p:txBody>
      </p:sp>
      <p:sp>
        <p:nvSpPr>
          <p:cNvPr id="16" name="Rectangle 10"/>
          <p:cNvSpPr>
            <a:spLocks noChangeArrowheads="1"/>
          </p:cNvSpPr>
          <p:nvPr/>
        </p:nvSpPr>
        <p:spPr bwMode="auto">
          <a:xfrm>
            <a:off x="1487961" y="2066856"/>
            <a:ext cx="267703" cy="335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rgbClr val="333399"/>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600" b="1" i="1" dirty="0">
                <a:latin typeface="微软雅黑" panose="020B0503020204020204" pitchFamily="34" charset="-122"/>
                <a:ea typeface="微软雅黑" panose="020B0503020204020204" pitchFamily="34" charset="-122"/>
              </a:rPr>
              <a:t>t</a:t>
            </a:r>
            <a:endParaRPr kumimoji="1" lang="en-US" altLang="zh-CN" sz="1600" b="1" i="1" dirty="0">
              <a:latin typeface="微软雅黑" panose="020B0503020204020204" pitchFamily="34" charset="-122"/>
              <a:ea typeface="微软雅黑" panose="020B0503020204020204" pitchFamily="34" charset="-122"/>
            </a:endParaRPr>
          </a:p>
        </p:txBody>
      </p:sp>
      <p:sp>
        <p:nvSpPr>
          <p:cNvPr id="17" name="Line 11"/>
          <p:cNvSpPr>
            <a:spLocks noChangeShapeType="1"/>
          </p:cNvSpPr>
          <p:nvPr/>
        </p:nvSpPr>
        <p:spPr bwMode="auto">
          <a:xfrm>
            <a:off x="4840457" y="1679905"/>
            <a:ext cx="0" cy="877080"/>
          </a:xfrm>
          <a:prstGeom prst="line">
            <a:avLst/>
          </a:prstGeom>
          <a:noFill/>
          <a:ln w="19050">
            <a:solidFill>
              <a:srgbClr val="333399"/>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99"/>
              </a:solidFill>
              <a:latin typeface="微软雅黑" panose="020B0503020204020204" pitchFamily="34" charset="-122"/>
              <a:ea typeface="微软雅黑" panose="020B0503020204020204" pitchFamily="34" charset="-122"/>
            </a:endParaRPr>
          </a:p>
        </p:txBody>
      </p:sp>
      <p:sp>
        <p:nvSpPr>
          <p:cNvPr id="18" name="Line 12"/>
          <p:cNvSpPr>
            <a:spLocks noChangeShapeType="1"/>
          </p:cNvSpPr>
          <p:nvPr/>
        </p:nvSpPr>
        <p:spPr bwMode="auto">
          <a:xfrm flipH="1">
            <a:off x="1849704" y="2102030"/>
            <a:ext cx="2989738" cy="519682"/>
          </a:xfrm>
          <a:prstGeom prst="line">
            <a:avLst/>
          </a:prstGeom>
          <a:noFill/>
          <a:ln w="57150">
            <a:solidFill>
              <a:srgbClr val="CC00CC"/>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99"/>
              </a:solidFill>
              <a:latin typeface="微软雅黑" panose="020B0503020204020204" pitchFamily="34" charset="-122"/>
              <a:ea typeface="微软雅黑" panose="020B0503020204020204" pitchFamily="34" charset="-122"/>
            </a:endParaRPr>
          </a:p>
        </p:txBody>
      </p:sp>
      <p:grpSp>
        <p:nvGrpSpPr>
          <p:cNvPr id="19" name="Group 13"/>
          <p:cNvGrpSpPr/>
          <p:nvPr/>
        </p:nvGrpSpPr>
        <p:grpSpPr bwMode="auto">
          <a:xfrm>
            <a:off x="3927886" y="1466028"/>
            <a:ext cx="786559" cy="686656"/>
            <a:chOff x="3240" y="179"/>
            <a:chExt cx="774" cy="732"/>
          </a:xfrm>
        </p:grpSpPr>
        <p:sp>
          <p:nvSpPr>
            <p:cNvPr id="20" name="Line 14"/>
            <p:cNvSpPr>
              <a:spLocks noChangeShapeType="1"/>
            </p:cNvSpPr>
            <p:nvPr/>
          </p:nvSpPr>
          <p:spPr bwMode="auto">
            <a:xfrm>
              <a:off x="3755" y="728"/>
              <a:ext cx="112" cy="183"/>
            </a:xfrm>
            <a:prstGeom prst="line">
              <a:avLst/>
            </a:prstGeom>
            <a:noFill/>
            <a:ln w="19050">
              <a:solidFill>
                <a:schemeClr val="tx1"/>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99"/>
                </a:solidFill>
                <a:latin typeface="微软雅黑" panose="020B0503020204020204" pitchFamily="34" charset="-122"/>
                <a:ea typeface="微软雅黑" panose="020B0503020204020204" pitchFamily="34" charset="-122"/>
              </a:endParaRPr>
            </a:p>
          </p:txBody>
        </p:sp>
        <p:sp>
          <p:nvSpPr>
            <p:cNvPr id="21" name="AutoShape 15"/>
            <p:cNvSpPr>
              <a:spLocks noChangeArrowheads="1"/>
            </p:cNvSpPr>
            <p:nvPr/>
          </p:nvSpPr>
          <p:spPr bwMode="auto">
            <a:xfrm>
              <a:off x="3240" y="179"/>
              <a:ext cx="774" cy="721"/>
            </a:xfrm>
            <a:prstGeom prst="irregularSeal1">
              <a:avLst/>
            </a:prstGeom>
            <a:solidFill>
              <a:srgbClr val="CC00CC"/>
            </a:solidFill>
            <a:ln w="12700">
              <a:solidFill>
                <a:srgbClr val="CC00CC"/>
              </a:solidFill>
              <a:miter lim="800000"/>
            </a:ln>
            <a:effectLst/>
          </p:spPr>
          <p:txBody>
            <a:bodyPr wrap="none" anchor="ctr"/>
            <a:lstStyle/>
            <a:p>
              <a:pPr algn="ctr" defTabSz="762000" eaLnBrk="0" hangingPunct="0"/>
              <a:r>
                <a:rPr kumimoji="1" lang="zh-CN" altLang="en-US" sz="1400" b="1" dirty="0">
                  <a:solidFill>
                    <a:schemeClr val="bg1"/>
                  </a:solidFill>
                  <a:latin typeface="微软雅黑" panose="020B0503020204020204" pitchFamily="34" charset="-122"/>
                  <a:ea typeface="微软雅黑" panose="020B0503020204020204" pitchFamily="34" charset="-122"/>
                </a:rPr>
                <a:t>碰撞</a:t>
              </a:r>
              <a:endParaRPr kumimoji="1" lang="zh-CN" altLang="en-US" sz="1400" b="1" dirty="0">
                <a:solidFill>
                  <a:schemeClr val="bg1"/>
                </a:solidFill>
                <a:latin typeface="微软雅黑" panose="020B0503020204020204" pitchFamily="34" charset="-122"/>
                <a:ea typeface="微软雅黑" panose="020B0503020204020204" pitchFamily="34" charset="-122"/>
              </a:endParaRPr>
            </a:p>
          </p:txBody>
        </p:sp>
      </p:grpSp>
      <p:grpSp>
        <p:nvGrpSpPr>
          <p:cNvPr id="22" name="Group 16"/>
          <p:cNvGrpSpPr/>
          <p:nvPr/>
        </p:nvGrpSpPr>
        <p:grpSpPr bwMode="auto">
          <a:xfrm>
            <a:off x="631250" y="2450986"/>
            <a:ext cx="2463332" cy="1040302"/>
            <a:chOff x="-4" y="1229"/>
            <a:chExt cx="2424" cy="1109"/>
          </a:xfrm>
        </p:grpSpPr>
        <p:sp>
          <p:nvSpPr>
            <p:cNvPr id="23" name="Text Box 17"/>
            <p:cNvSpPr txBox="1">
              <a:spLocks noChangeArrowheads="1"/>
            </p:cNvSpPr>
            <p:nvPr/>
          </p:nvSpPr>
          <p:spPr bwMode="auto">
            <a:xfrm>
              <a:off x="-4" y="1229"/>
              <a:ext cx="967" cy="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en-US" altLang="zh-CN" sz="1400" b="1" i="1" dirty="0">
                  <a:latin typeface="微软雅黑" panose="020B0503020204020204" pitchFamily="34" charset="-122"/>
                  <a:ea typeface="微软雅黑" panose="020B0503020204020204" pitchFamily="34" charset="-122"/>
                </a:rPr>
                <a:t>t</a:t>
              </a:r>
              <a:r>
                <a:rPr kumimoji="1" lang="en-US" altLang="zh-CN" sz="1400" b="1" dirty="0">
                  <a:latin typeface="微软雅黑" panose="020B0503020204020204" pitchFamily="34" charset="-122"/>
                  <a:ea typeface="微软雅黑" panose="020B0503020204020204" pitchFamily="34" charset="-122"/>
                </a:rPr>
                <a:t> = 2</a:t>
              </a:r>
              <a:r>
                <a:rPr kumimoji="1" lang="en-US" altLang="zh-CN" sz="1400" b="1" dirty="0">
                  <a:latin typeface="微软雅黑" panose="020B0503020204020204" pitchFamily="34" charset="-122"/>
                  <a:ea typeface="微软雅黑" panose="020B0503020204020204" pitchFamily="34" charset="-122"/>
                  <a:sym typeface="Symbol" panose="05050102010706020507" pitchFamily="18" charset="2"/>
                </a:rPr>
                <a:t></a:t>
              </a:r>
              <a:r>
                <a:rPr kumimoji="1" lang="en-US" altLang="zh-CN" sz="1400" b="1" dirty="0">
                  <a:latin typeface="微软雅黑" panose="020B0503020204020204" pitchFamily="34" charset="-122"/>
                  <a:ea typeface="微软雅黑" panose="020B0503020204020204" pitchFamily="34" charset="-122"/>
                </a:rPr>
                <a:t> </a:t>
              </a:r>
              <a:r>
                <a:rPr kumimoji="1" lang="en-US" altLang="zh-CN" sz="1400" b="1" dirty="0">
                  <a:latin typeface="微软雅黑" panose="020B0503020204020204" pitchFamily="34" charset="-122"/>
                  <a:ea typeface="微软雅黑" panose="020B0503020204020204" pitchFamily="34" charset="-122"/>
                  <a:sym typeface="Symbol" panose="05050102010706020507" pitchFamily="18" charset="2"/>
                </a:rPr>
                <a:t> </a:t>
              </a:r>
              <a:endParaRPr kumimoji="1" lang="en-US" altLang="zh-CN" sz="1400" b="1" dirty="0">
                <a:latin typeface="微软雅黑" panose="020B0503020204020204" pitchFamily="34" charset="-122"/>
                <a:ea typeface="微软雅黑" panose="020B0503020204020204" pitchFamily="34" charset="-122"/>
                <a:sym typeface="Symbol" panose="05050102010706020507" pitchFamily="18" charset="2"/>
              </a:endParaRPr>
            </a:p>
          </p:txBody>
        </p:sp>
        <p:sp>
          <p:nvSpPr>
            <p:cNvPr id="24" name="Line 18"/>
            <p:cNvSpPr>
              <a:spLocks noChangeShapeType="1"/>
            </p:cNvSpPr>
            <p:nvPr/>
          </p:nvSpPr>
          <p:spPr bwMode="auto">
            <a:xfrm>
              <a:off x="913" y="1417"/>
              <a:ext cx="260" cy="0"/>
            </a:xfrm>
            <a:prstGeom prst="line">
              <a:avLst/>
            </a:prstGeom>
            <a:noFill/>
            <a:ln w="19050">
              <a:solidFill>
                <a:schemeClr val="tx1"/>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solidFill>
                  <a:srgbClr val="000099"/>
                </a:solidFill>
                <a:latin typeface="微软雅黑" panose="020B0503020204020204" pitchFamily="34" charset="-122"/>
                <a:ea typeface="微软雅黑" panose="020B0503020204020204" pitchFamily="34" charset="-122"/>
              </a:endParaRPr>
            </a:p>
          </p:txBody>
        </p:sp>
        <p:grpSp>
          <p:nvGrpSpPr>
            <p:cNvPr id="25" name="Group 19"/>
            <p:cNvGrpSpPr/>
            <p:nvPr/>
          </p:nvGrpSpPr>
          <p:grpSpPr bwMode="auto">
            <a:xfrm>
              <a:off x="1251" y="1683"/>
              <a:ext cx="1169" cy="655"/>
              <a:chOff x="1251" y="1683"/>
              <a:chExt cx="1169" cy="655"/>
            </a:xfrm>
          </p:grpSpPr>
          <p:sp>
            <p:nvSpPr>
              <p:cNvPr id="26" name="AutoShape 20"/>
              <p:cNvSpPr>
                <a:spLocks noChangeArrowheads="1"/>
              </p:cNvSpPr>
              <p:nvPr/>
            </p:nvSpPr>
            <p:spPr bwMode="auto">
              <a:xfrm>
                <a:off x="1251" y="1683"/>
                <a:ext cx="1034" cy="655"/>
              </a:xfrm>
              <a:prstGeom prst="wedgeRoundRectCallout">
                <a:avLst>
                  <a:gd name="adj1" fmla="val -52346"/>
                  <a:gd name="adj2" fmla="val -88408"/>
                  <a:gd name="adj3" fmla="val 16667"/>
                </a:avLst>
              </a:prstGeom>
              <a:solidFill>
                <a:srgbClr val="00FFFF"/>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762000" eaLnBrk="0" hangingPunct="0"/>
                <a:endParaRPr kumimoji="1" lang="zh-CN" altLang="zh-CN" sz="1600" b="1">
                  <a:solidFill>
                    <a:srgbClr val="000099"/>
                  </a:solidFill>
                  <a:latin typeface="微软雅黑" panose="020B0503020204020204" pitchFamily="34" charset="-122"/>
                  <a:ea typeface="微软雅黑" panose="020B0503020204020204" pitchFamily="34" charset="-122"/>
                </a:endParaRPr>
              </a:p>
            </p:txBody>
          </p:sp>
          <p:sp>
            <p:nvSpPr>
              <p:cNvPr id="27" name="Text Box 21"/>
              <p:cNvSpPr txBox="1">
                <a:spLocks noChangeArrowheads="1"/>
              </p:cNvSpPr>
              <p:nvPr/>
            </p:nvSpPr>
            <p:spPr bwMode="auto">
              <a:xfrm>
                <a:off x="1258" y="1755"/>
                <a:ext cx="1162" cy="5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en-US" altLang="zh-CN" sz="1400" b="1" dirty="0">
                    <a:solidFill>
                      <a:srgbClr val="000099"/>
                    </a:solidFill>
                    <a:latin typeface="微软雅黑" panose="020B0503020204020204" pitchFamily="34" charset="-122"/>
                    <a:ea typeface="微软雅黑" panose="020B0503020204020204" pitchFamily="34" charset="-122"/>
                  </a:rPr>
                  <a:t>A </a:t>
                </a:r>
                <a:r>
                  <a:rPr kumimoji="1" lang="zh-CN" altLang="en-US" sz="1400" b="1" dirty="0">
                    <a:solidFill>
                      <a:srgbClr val="000099"/>
                    </a:solidFill>
                    <a:latin typeface="微软雅黑" panose="020B0503020204020204" pitchFamily="34" charset="-122"/>
                    <a:ea typeface="微软雅黑" panose="020B0503020204020204" pitchFamily="34" charset="-122"/>
                  </a:rPr>
                  <a:t>检测到发生碰撞</a:t>
                </a:r>
                <a:endParaRPr kumimoji="1" lang="zh-CN" altLang="en-US" sz="1400" b="1" dirty="0">
                  <a:solidFill>
                    <a:srgbClr val="000099"/>
                  </a:solidFill>
                  <a:latin typeface="微软雅黑" panose="020B0503020204020204" pitchFamily="34" charset="-122"/>
                  <a:ea typeface="微软雅黑" panose="020B0503020204020204" pitchFamily="34" charset="-122"/>
                </a:endParaRPr>
              </a:p>
            </p:txBody>
          </p:sp>
        </p:grpSp>
      </p:grpSp>
      <p:grpSp>
        <p:nvGrpSpPr>
          <p:cNvPr id="28" name="Group 22"/>
          <p:cNvGrpSpPr/>
          <p:nvPr/>
        </p:nvGrpSpPr>
        <p:grpSpPr bwMode="auto">
          <a:xfrm>
            <a:off x="4869926" y="1213686"/>
            <a:ext cx="1678809" cy="1020607"/>
            <a:chOff x="4167" y="-90"/>
            <a:chExt cx="1652" cy="1088"/>
          </a:xfrm>
        </p:grpSpPr>
        <p:grpSp>
          <p:nvGrpSpPr>
            <p:cNvPr id="29" name="Group 23"/>
            <p:cNvGrpSpPr/>
            <p:nvPr/>
          </p:nvGrpSpPr>
          <p:grpSpPr bwMode="auto">
            <a:xfrm>
              <a:off x="4167" y="637"/>
              <a:ext cx="1360" cy="361"/>
              <a:chOff x="4167" y="637"/>
              <a:chExt cx="1360" cy="361"/>
            </a:xfrm>
          </p:grpSpPr>
          <p:sp>
            <p:nvSpPr>
              <p:cNvPr id="33" name="Line 24"/>
              <p:cNvSpPr>
                <a:spLocks noChangeShapeType="1"/>
              </p:cNvSpPr>
              <p:nvPr/>
            </p:nvSpPr>
            <p:spPr bwMode="auto">
              <a:xfrm flipH="1">
                <a:off x="4167" y="847"/>
                <a:ext cx="261" cy="0"/>
              </a:xfrm>
              <a:prstGeom prst="line">
                <a:avLst/>
              </a:prstGeom>
              <a:noFill/>
              <a:ln w="19050">
                <a:solidFill>
                  <a:schemeClr val="tx1"/>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5400" algn="ctr" rotWithShape="0">
                        <a:schemeClr val="bg2"/>
                      </a:outerShdw>
                    </a:effectLst>
                  </a14:hiddenEffects>
                </a:ext>
              </a:extLst>
            </p:spPr>
            <p:txBody>
              <a:bodyPr/>
              <a:lstStyle/>
              <a:p>
                <a:endParaRPr lang="zh-CN" altLang="en-US" sz="1600" b="1">
                  <a:solidFill>
                    <a:srgbClr val="000099"/>
                  </a:solidFill>
                  <a:latin typeface="微软雅黑" panose="020B0503020204020204" pitchFamily="34" charset="-122"/>
                  <a:ea typeface="微软雅黑" panose="020B0503020204020204" pitchFamily="34" charset="-122"/>
                </a:endParaRPr>
              </a:p>
            </p:txBody>
          </p:sp>
          <p:sp>
            <p:nvSpPr>
              <p:cNvPr id="34" name="Text Box 25"/>
              <p:cNvSpPr txBox="1">
                <a:spLocks noChangeArrowheads="1"/>
              </p:cNvSpPr>
              <p:nvPr/>
            </p:nvSpPr>
            <p:spPr bwMode="auto">
              <a:xfrm>
                <a:off x="4411" y="637"/>
                <a:ext cx="1116" cy="3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25400" algn="ctr" rotWithShape="0">
                        <a:schemeClr val="bg2"/>
                      </a:outerShdw>
                    </a:effectLst>
                  </a14:hiddenEffects>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en-US" altLang="zh-CN" sz="1600" b="1" i="1" dirty="0">
                    <a:latin typeface="微软雅黑" panose="020B0503020204020204" pitchFamily="34" charset="-122"/>
                    <a:ea typeface="微软雅黑" panose="020B0503020204020204" pitchFamily="34" charset="-122"/>
                  </a:rPr>
                  <a:t>  t</a:t>
                </a:r>
                <a:r>
                  <a:rPr kumimoji="1" lang="en-US" altLang="zh-CN" sz="1600" b="1" dirty="0">
                    <a:latin typeface="微软雅黑" panose="020B0503020204020204" pitchFamily="34" charset="-122"/>
                    <a:ea typeface="微软雅黑" panose="020B0503020204020204" pitchFamily="34" charset="-122"/>
                  </a:rPr>
                  <a:t> = </a:t>
                </a:r>
                <a:r>
                  <a:rPr kumimoji="1" lang="en-US" altLang="zh-CN" sz="1600" b="1" dirty="0">
                    <a:latin typeface="微软雅黑" panose="020B0503020204020204" pitchFamily="34" charset="-122"/>
                    <a:ea typeface="微软雅黑" panose="020B0503020204020204" pitchFamily="34" charset="-122"/>
                    <a:sym typeface="Symbol" panose="05050102010706020507" pitchFamily="18" charset="2"/>
                  </a:rPr>
                  <a:t></a:t>
                </a:r>
                <a:r>
                  <a:rPr kumimoji="1" lang="en-US" altLang="zh-CN" sz="1600" b="1" dirty="0">
                    <a:latin typeface="微软雅黑" panose="020B0503020204020204" pitchFamily="34" charset="-122"/>
                    <a:ea typeface="微软雅黑" panose="020B0503020204020204" pitchFamily="34" charset="-122"/>
                  </a:rPr>
                  <a:t> </a:t>
                </a:r>
                <a:r>
                  <a:rPr kumimoji="1" lang="en-US" altLang="zh-CN" sz="1600" b="1" dirty="0">
                    <a:latin typeface="微软雅黑" panose="020B0503020204020204" pitchFamily="34" charset="-122"/>
                    <a:ea typeface="微软雅黑" panose="020B0503020204020204" pitchFamily="34" charset="-122"/>
                    <a:sym typeface="Symbol" panose="05050102010706020507" pitchFamily="18" charset="2"/>
                  </a:rPr>
                  <a:t> </a:t>
                </a:r>
                <a:r>
                  <a:rPr kumimoji="1" lang="en-US" altLang="zh-CN" sz="1600" b="1" baseline="30000" dirty="0">
                    <a:latin typeface="微软雅黑" panose="020B0503020204020204" pitchFamily="34" charset="-122"/>
                    <a:ea typeface="微软雅黑" panose="020B0503020204020204" pitchFamily="34" charset="-122"/>
                  </a:rPr>
                  <a:t> </a:t>
                </a:r>
                <a:endParaRPr kumimoji="1" lang="en-US" altLang="zh-CN" sz="1600" b="1" baseline="30000" dirty="0">
                  <a:latin typeface="微软雅黑" panose="020B0503020204020204" pitchFamily="34" charset="-122"/>
                  <a:ea typeface="微软雅黑" panose="020B0503020204020204" pitchFamily="34" charset="-122"/>
                </a:endParaRPr>
              </a:p>
            </p:txBody>
          </p:sp>
        </p:grpSp>
        <p:grpSp>
          <p:nvGrpSpPr>
            <p:cNvPr id="30" name="Group 26"/>
            <p:cNvGrpSpPr/>
            <p:nvPr/>
          </p:nvGrpSpPr>
          <p:grpSpPr bwMode="auto">
            <a:xfrm>
              <a:off x="4415" y="-90"/>
              <a:ext cx="1404" cy="561"/>
              <a:chOff x="4415" y="-90"/>
              <a:chExt cx="1404" cy="561"/>
            </a:xfrm>
          </p:grpSpPr>
          <p:sp>
            <p:nvSpPr>
              <p:cNvPr id="31" name="AutoShape 27"/>
              <p:cNvSpPr>
                <a:spLocks noChangeArrowheads="1"/>
              </p:cNvSpPr>
              <p:nvPr/>
            </p:nvSpPr>
            <p:spPr bwMode="auto">
              <a:xfrm>
                <a:off x="4415" y="-72"/>
                <a:ext cx="1404" cy="543"/>
              </a:xfrm>
              <a:prstGeom prst="wedgeRoundRectCallout">
                <a:avLst>
                  <a:gd name="adj1" fmla="val -66806"/>
                  <a:gd name="adj2" fmla="val 109262"/>
                  <a:gd name="adj3" fmla="val 16667"/>
                </a:avLst>
              </a:prstGeom>
              <a:solidFill>
                <a:srgbClr val="00FFFF"/>
              </a:solidFill>
              <a:ln w="12700">
                <a:solidFill>
                  <a:schemeClr val="tx1"/>
                </a:solidFill>
                <a:miter lim="800000"/>
              </a:ln>
              <a:effectLst/>
              <a:extLst>
                <a:ext uri="{AF507438-7753-43E0-B8FC-AC1667EBCBE1}">
                  <a14:hiddenEffects xmlns:a14="http://schemas.microsoft.com/office/drawing/2010/main">
                    <a:effectLst>
                      <a:outerShdw dist="25400" algn="ctr" rotWithShape="0">
                        <a:schemeClr val="bg2"/>
                      </a:outerShdw>
                    </a:effectLst>
                  </a14:hiddenEffects>
                </a:ext>
              </a:extLst>
            </p:spPr>
            <p:txBody>
              <a:bodyPr/>
              <a:lstStyle/>
              <a:p>
                <a:pPr algn="ctr" defTabSz="762000" eaLnBrk="0" hangingPunct="0"/>
                <a:endParaRPr kumimoji="1" lang="zh-CN" altLang="zh-CN" sz="1600" b="1">
                  <a:solidFill>
                    <a:srgbClr val="000099"/>
                  </a:solidFill>
                  <a:latin typeface="微软雅黑" panose="020B0503020204020204" pitchFamily="34" charset="-122"/>
                  <a:ea typeface="微软雅黑" panose="020B0503020204020204" pitchFamily="34" charset="-122"/>
                </a:endParaRPr>
              </a:p>
            </p:txBody>
          </p:sp>
          <p:sp>
            <p:nvSpPr>
              <p:cNvPr id="32" name="Text Box 28"/>
              <p:cNvSpPr txBox="1">
                <a:spLocks noChangeArrowheads="1"/>
              </p:cNvSpPr>
              <p:nvPr/>
            </p:nvSpPr>
            <p:spPr bwMode="auto">
              <a:xfrm>
                <a:off x="4480" y="-90"/>
                <a:ext cx="1295" cy="5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25400" algn="ctr" rotWithShape="0">
                        <a:schemeClr val="bg2"/>
                      </a:outerShdw>
                    </a:effectLst>
                  </a14:hiddenEffects>
                </a:ext>
              </a:extLst>
            </p:spPr>
            <p:txBody>
              <a:bodyPr wrap="square">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en-US" altLang="zh-CN" sz="1400" b="1" dirty="0" smtClean="0">
                    <a:solidFill>
                      <a:srgbClr val="000099"/>
                    </a:solidFill>
                    <a:latin typeface="微软雅黑" panose="020B0503020204020204" pitchFamily="34" charset="-122"/>
                    <a:ea typeface="微软雅黑" panose="020B0503020204020204" pitchFamily="34" charset="-122"/>
                  </a:rPr>
                  <a:t>B </a:t>
                </a:r>
                <a:r>
                  <a:rPr kumimoji="1" lang="zh-CN" altLang="en-US" sz="1400" b="1" dirty="0" smtClean="0">
                    <a:solidFill>
                      <a:srgbClr val="000099"/>
                    </a:solidFill>
                    <a:latin typeface="微软雅黑" panose="020B0503020204020204" pitchFamily="34" charset="-122"/>
                    <a:ea typeface="微软雅黑" panose="020B0503020204020204" pitchFamily="34" charset="-122"/>
                  </a:rPr>
                  <a:t>在 </a:t>
                </a:r>
                <a:r>
                  <a:rPr kumimoji="1" lang="en-US" altLang="zh-CN" sz="1400" b="1" dirty="0" smtClean="0">
                    <a:solidFill>
                      <a:srgbClr val="000099"/>
                    </a:solidFill>
                    <a:latin typeface="微软雅黑" panose="020B0503020204020204" pitchFamily="34" charset="-122"/>
                    <a:ea typeface="微软雅黑" panose="020B0503020204020204" pitchFamily="34" charset="-122"/>
                  </a:rPr>
                  <a:t>A </a:t>
                </a:r>
                <a:r>
                  <a:rPr kumimoji="1" lang="zh-CN" altLang="en-US" sz="1400" b="1" dirty="0" smtClean="0">
                    <a:solidFill>
                      <a:srgbClr val="000099"/>
                    </a:solidFill>
                    <a:latin typeface="微软雅黑" panose="020B0503020204020204" pitchFamily="34" charset="-122"/>
                    <a:ea typeface="微软雅黑" panose="020B0503020204020204" pitchFamily="34" charset="-122"/>
                  </a:rPr>
                  <a:t>信号到达前发送</a:t>
                </a:r>
                <a:r>
                  <a:rPr kumimoji="1" lang="zh-CN" altLang="en-US" sz="1400" b="1" dirty="0">
                    <a:solidFill>
                      <a:srgbClr val="000099"/>
                    </a:solidFill>
                    <a:latin typeface="微软雅黑" panose="020B0503020204020204" pitchFamily="34" charset="-122"/>
                    <a:ea typeface="微软雅黑" panose="020B0503020204020204" pitchFamily="34" charset="-122"/>
                  </a:rPr>
                  <a:t>数据</a:t>
                </a:r>
                <a:endParaRPr kumimoji="1" lang="zh-CN" altLang="en-US" sz="1400" b="1" dirty="0">
                  <a:solidFill>
                    <a:srgbClr val="000099"/>
                  </a:solidFill>
                  <a:latin typeface="微软雅黑" panose="020B0503020204020204" pitchFamily="34" charset="-122"/>
                  <a:ea typeface="微软雅黑" panose="020B0503020204020204" pitchFamily="34" charset="-122"/>
                </a:endParaRPr>
              </a:p>
            </p:txBody>
          </p:sp>
        </p:grpSp>
      </p:grpSp>
      <p:grpSp>
        <p:nvGrpSpPr>
          <p:cNvPr id="35" name="Group 29"/>
          <p:cNvGrpSpPr/>
          <p:nvPr/>
        </p:nvGrpSpPr>
        <p:grpSpPr bwMode="auto">
          <a:xfrm>
            <a:off x="3713462" y="2100154"/>
            <a:ext cx="2161515" cy="917417"/>
            <a:chOff x="3029" y="855"/>
            <a:chExt cx="2127" cy="978"/>
          </a:xfrm>
        </p:grpSpPr>
        <p:grpSp>
          <p:nvGrpSpPr>
            <p:cNvPr id="36" name="Group 30"/>
            <p:cNvGrpSpPr/>
            <p:nvPr/>
          </p:nvGrpSpPr>
          <p:grpSpPr bwMode="auto">
            <a:xfrm>
              <a:off x="3029" y="1223"/>
              <a:ext cx="1095" cy="610"/>
              <a:chOff x="3029" y="1223"/>
              <a:chExt cx="1095" cy="610"/>
            </a:xfrm>
          </p:grpSpPr>
          <p:sp>
            <p:nvSpPr>
              <p:cNvPr id="39" name="AutoShape 31"/>
              <p:cNvSpPr>
                <a:spLocks noChangeArrowheads="1"/>
              </p:cNvSpPr>
              <p:nvPr/>
            </p:nvSpPr>
            <p:spPr bwMode="auto">
              <a:xfrm>
                <a:off x="3029" y="1223"/>
                <a:ext cx="966" cy="610"/>
              </a:xfrm>
              <a:prstGeom prst="wedgeRoundRectCallout">
                <a:avLst>
                  <a:gd name="adj1" fmla="val 61231"/>
                  <a:gd name="adj2" fmla="val -88745"/>
                  <a:gd name="adj3" fmla="val 16667"/>
                </a:avLst>
              </a:prstGeom>
              <a:solidFill>
                <a:srgbClr val="00FFFF"/>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defTabSz="762000" eaLnBrk="0" hangingPunct="0"/>
                <a:endParaRPr kumimoji="1" lang="zh-CN" altLang="zh-CN" sz="1600" b="1">
                  <a:solidFill>
                    <a:srgbClr val="000099"/>
                  </a:solidFill>
                  <a:latin typeface="微软雅黑" panose="020B0503020204020204" pitchFamily="34" charset="-122"/>
                  <a:ea typeface="微软雅黑" panose="020B0503020204020204" pitchFamily="34" charset="-122"/>
                </a:endParaRPr>
              </a:p>
            </p:txBody>
          </p:sp>
          <p:sp>
            <p:nvSpPr>
              <p:cNvPr id="40" name="Text Box 32"/>
              <p:cNvSpPr txBox="1">
                <a:spLocks noChangeArrowheads="1"/>
              </p:cNvSpPr>
              <p:nvPr/>
            </p:nvSpPr>
            <p:spPr bwMode="auto">
              <a:xfrm>
                <a:off x="3101" y="1260"/>
                <a:ext cx="1023" cy="5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en-US" altLang="zh-CN" sz="1400" b="1" dirty="0">
                    <a:solidFill>
                      <a:srgbClr val="000099"/>
                    </a:solidFill>
                    <a:latin typeface="微软雅黑" panose="020B0503020204020204" pitchFamily="34" charset="-122"/>
                    <a:ea typeface="微软雅黑" panose="020B0503020204020204" pitchFamily="34" charset="-122"/>
                  </a:rPr>
                  <a:t>B </a:t>
                </a:r>
                <a:r>
                  <a:rPr kumimoji="1" lang="zh-CN" altLang="en-US" sz="1400" b="1" dirty="0">
                    <a:solidFill>
                      <a:srgbClr val="000099"/>
                    </a:solidFill>
                    <a:latin typeface="微软雅黑" panose="020B0503020204020204" pitchFamily="34" charset="-122"/>
                    <a:ea typeface="微软雅黑" panose="020B0503020204020204" pitchFamily="34" charset="-122"/>
                  </a:rPr>
                  <a:t>检测到发生碰撞</a:t>
                </a:r>
                <a:endParaRPr kumimoji="1" lang="zh-CN" altLang="en-US" sz="1400" b="1" dirty="0">
                  <a:solidFill>
                    <a:srgbClr val="000099"/>
                  </a:solidFill>
                  <a:latin typeface="微软雅黑" panose="020B0503020204020204" pitchFamily="34" charset="-122"/>
                  <a:ea typeface="微软雅黑" panose="020B0503020204020204" pitchFamily="34" charset="-122"/>
                </a:endParaRPr>
              </a:p>
            </p:txBody>
          </p:sp>
        </p:grpSp>
        <p:sp>
          <p:nvSpPr>
            <p:cNvPr id="37" name="Line 33"/>
            <p:cNvSpPr>
              <a:spLocks noChangeShapeType="1"/>
            </p:cNvSpPr>
            <p:nvPr/>
          </p:nvSpPr>
          <p:spPr bwMode="auto">
            <a:xfrm flipH="1">
              <a:off x="4167" y="974"/>
              <a:ext cx="261" cy="0"/>
            </a:xfrm>
            <a:prstGeom prst="line">
              <a:avLst/>
            </a:prstGeom>
            <a:noFill/>
            <a:ln w="19050">
              <a:solidFill>
                <a:schemeClr val="tx1"/>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solidFill>
                  <a:srgbClr val="000099"/>
                </a:solidFill>
                <a:latin typeface="微软雅黑" panose="020B0503020204020204" pitchFamily="34" charset="-122"/>
                <a:ea typeface="微软雅黑" panose="020B0503020204020204" pitchFamily="34" charset="-122"/>
              </a:endParaRPr>
            </a:p>
          </p:txBody>
        </p:sp>
        <p:sp>
          <p:nvSpPr>
            <p:cNvPr id="38" name="Text Box 34"/>
            <p:cNvSpPr txBox="1">
              <a:spLocks noChangeArrowheads="1"/>
            </p:cNvSpPr>
            <p:nvPr/>
          </p:nvSpPr>
          <p:spPr bwMode="auto">
            <a:xfrm>
              <a:off x="4410" y="855"/>
              <a:ext cx="746" cy="3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en-US" altLang="zh-CN" sz="1600" b="1" i="1" dirty="0">
                  <a:latin typeface="微软雅黑" panose="020B0503020204020204" pitchFamily="34" charset="-122"/>
                  <a:ea typeface="微软雅黑" panose="020B0503020204020204" pitchFamily="34" charset="-122"/>
                </a:rPr>
                <a:t>  t</a:t>
              </a:r>
              <a:r>
                <a:rPr kumimoji="1" lang="en-US" altLang="zh-CN" sz="1600" b="1" dirty="0">
                  <a:latin typeface="微软雅黑" panose="020B0503020204020204" pitchFamily="34" charset="-122"/>
                  <a:ea typeface="微软雅黑" panose="020B0503020204020204" pitchFamily="34" charset="-122"/>
                </a:rPr>
                <a:t> = </a:t>
              </a:r>
              <a:r>
                <a:rPr kumimoji="1" lang="en-US" altLang="zh-CN" sz="1600" b="1" dirty="0">
                  <a:latin typeface="微软雅黑" panose="020B0503020204020204" pitchFamily="34" charset="-122"/>
                  <a:ea typeface="微软雅黑" panose="020B0503020204020204" pitchFamily="34" charset="-122"/>
                  <a:sym typeface="Symbol" panose="05050102010706020507" pitchFamily="18" charset="2"/>
                </a:rPr>
                <a:t></a:t>
              </a:r>
              <a:endParaRPr kumimoji="1" lang="en-US" altLang="zh-CN" sz="1600" b="1" dirty="0">
                <a:latin typeface="微软雅黑" panose="020B0503020204020204" pitchFamily="34" charset="-122"/>
                <a:ea typeface="微软雅黑" panose="020B0503020204020204" pitchFamily="34" charset="-122"/>
                <a:sym typeface="Symbol" panose="05050102010706020507" pitchFamily="18" charset="2"/>
              </a:endParaRPr>
            </a:p>
          </p:txBody>
        </p:sp>
      </p:grpSp>
      <p:sp>
        <p:nvSpPr>
          <p:cNvPr id="41" name="Text Box 35"/>
          <p:cNvSpPr txBox="1">
            <a:spLocks noChangeArrowheads="1"/>
          </p:cNvSpPr>
          <p:nvPr/>
        </p:nvSpPr>
        <p:spPr bwMode="auto">
          <a:xfrm>
            <a:off x="1024554" y="1534385"/>
            <a:ext cx="61106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en-US" altLang="zh-CN" sz="1400" b="1" i="1" dirty="0">
                <a:latin typeface="微软雅黑" panose="020B0503020204020204" pitchFamily="34" charset="-122"/>
                <a:ea typeface="微软雅黑" panose="020B0503020204020204" pitchFamily="34" charset="-122"/>
              </a:rPr>
              <a:t>t</a:t>
            </a:r>
            <a:r>
              <a:rPr kumimoji="1" lang="en-US" altLang="zh-CN" sz="1400" b="1" dirty="0">
                <a:latin typeface="微软雅黑" panose="020B0503020204020204" pitchFamily="34" charset="-122"/>
                <a:ea typeface="微软雅黑" panose="020B0503020204020204" pitchFamily="34" charset="-122"/>
              </a:rPr>
              <a:t> = 0</a:t>
            </a:r>
            <a:endParaRPr kumimoji="1" lang="en-US" altLang="zh-CN" sz="1400" b="1" baseline="30000" dirty="0">
              <a:latin typeface="微软雅黑" panose="020B0503020204020204" pitchFamily="34" charset="-122"/>
              <a:ea typeface="微软雅黑" panose="020B0503020204020204" pitchFamily="34" charset="-122"/>
            </a:endParaRPr>
          </a:p>
        </p:txBody>
      </p:sp>
      <p:sp>
        <p:nvSpPr>
          <p:cNvPr id="42" name="Line 36"/>
          <p:cNvSpPr>
            <a:spLocks noChangeShapeType="1"/>
          </p:cNvSpPr>
          <p:nvPr/>
        </p:nvSpPr>
        <p:spPr bwMode="auto">
          <a:xfrm>
            <a:off x="1563128" y="1691970"/>
            <a:ext cx="264219" cy="0"/>
          </a:xfrm>
          <a:prstGeom prst="line">
            <a:avLst/>
          </a:prstGeom>
          <a:noFill/>
          <a:ln w="19050">
            <a:solidFill>
              <a:schemeClr val="tx1"/>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solidFill>
                <a:srgbClr val="000099"/>
              </a:solidFill>
              <a:latin typeface="微软雅黑" panose="020B0503020204020204" pitchFamily="34" charset="-122"/>
              <a:ea typeface="微软雅黑" panose="020B0503020204020204" pitchFamily="34" charset="-122"/>
            </a:endParaRPr>
          </a:p>
        </p:txBody>
      </p:sp>
      <p:sp>
        <p:nvSpPr>
          <p:cNvPr id="43" name="Text Box 37"/>
          <p:cNvSpPr txBox="1">
            <a:spLocks noChangeArrowheads="1"/>
          </p:cNvSpPr>
          <p:nvPr/>
        </p:nvSpPr>
        <p:spPr bwMode="auto">
          <a:xfrm>
            <a:off x="5056913" y="2403336"/>
            <a:ext cx="147274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zh-CN" altLang="en-US" sz="1400" b="1" dirty="0">
                <a:solidFill>
                  <a:srgbClr val="0000FF"/>
                </a:solidFill>
                <a:latin typeface="微软雅黑" panose="020B0503020204020204" pitchFamily="34" charset="-122"/>
                <a:ea typeface="微软雅黑" panose="020B0503020204020204" pitchFamily="34" charset="-122"/>
              </a:rPr>
              <a:t>单程端到端</a:t>
            </a:r>
            <a:endParaRPr lang="zh-CN" altLang="en-US" sz="1400" b="1" dirty="0">
              <a:solidFill>
                <a:srgbClr val="0000FF"/>
              </a:solidFill>
              <a:latin typeface="微软雅黑" panose="020B0503020204020204" pitchFamily="34" charset="-122"/>
              <a:ea typeface="微软雅黑" panose="020B0503020204020204" pitchFamily="34" charset="-122"/>
            </a:endParaRPr>
          </a:p>
          <a:p>
            <a:r>
              <a:rPr lang="zh-CN" altLang="en-US" sz="1400" b="1" dirty="0">
                <a:solidFill>
                  <a:srgbClr val="0000FF"/>
                </a:solidFill>
                <a:latin typeface="微软雅黑" panose="020B0503020204020204" pitchFamily="34" charset="-122"/>
                <a:ea typeface="微软雅黑" panose="020B0503020204020204" pitchFamily="34" charset="-122"/>
              </a:rPr>
              <a:t>传播时延记</a:t>
            </a:r>
            <a:r>
              <a:rPr lang="zh-CN" altLang="en-US" sz="1400" b="1" dirty="0" smtClean="0">
                <a:solidFill>
                  <a:srgbClr val="0000FF"/>
                </a:solidFill>
                <a:latin typeface="微软雅黑" panose="020B0503020204020204" pitchFamily="34" charset="-122"/>
                <a:ea typeface="微软雅黑" panose="020B0503020204020204" pitchFamily="34" charset="-122"/>
              </a:rPr>
              <a:t>为 </a:t>
            </a:r>
            <a:r>
              <a:rPr lang="zh-CN" altLang="en-US" sz="1400" b="1" i="1" dirty="0" smtClean="0">
                <a:solidFill>
                  <a:srgbClr val="0000FF"/>
                </a:solidFill>
                <a:latin typeface="微软雅黑" panose="020B0503020204020204" pitchFamily="34" charset="-122"/>
                <a:ea typeface="微软雅黑" panose="020B0503020204020204" pitchFamily="34" charset="-122"/>
                <a:sym typeface="Symbol" panose="05050102010706020507" pitchFamily="18" charset="2"/>
              </a:rPr>
              <a:t></a:t>
            </a:r>
            <a:r>
              <a:rPr lang="zh-CN" altLang="en-US" sz="1400" b="1" dirty="0" smtClean="0">
                <a:solidFill>
                  <a:srgbClr val="0000FF"/>
                </a:solidFill>
                <a:latin typeface="微软雅黑" panose="020B0503020204020204" pitchFamily="34" charset="-122"/>
                <a:ea typeface="微软雅黑" panose="020B0503020204020204" pitchFamily="34" charset="-122"/>
              </a:rPr>
              <a:t> </a:t>
            </a:r>
            <a:endParaRPr lang="zh-CN" altLang="en-US" sz="1400" b="1" dirty="0">
              <a:solidFill>
                <a:srgbClr val="0000FF"/>
              </a:solidFill>
              <a:latin typeface="微软雅黑" panose="020B0503020204020204" pitchFamily="34" charset="-122"/>
              <a:ea typeface="微软雅黑" panose="020B0503020204020204" pitchFamily="34" charset="-122"/>
            </a:endParaRPr>
          </a:p>
        </p:txBody>
      </p:sp>
      <p:grpSp>
        <p:nvGrpSpPr>
          <p:cNvPr id="44" name="组合 43"/>
          <p:cNvGrpSpPr/>
          <p:nvPr/>
        </p:nvGrpSpPr>
        <p:grpSpPr>
          <a:xfrm>
            <a:off x="502922" y="3784422"/>
            <a:ext cx="8129014" cy="509100"/>
            <a:chOff x="502922" y="3477684"/>
            <a:chExt cx="8129014" cy="509100"/>
          </a:xfrm>
        </p:grpSpPr>
        <p:sp>
          <p:nvSpPr>
            <p:cNvPr id="45" name="对角圆角矩形 44"/>
            <p:cNvSpPr/>
            <p:nvPr/>
          </p:nvSpPr>
          <p:spPr>
            <a:xfrm>
              <a:off x="502922" y="3477684"/>
              <a:ext cx="8129014" cy="509100"/>
            </a:xfrm>
            <a:prstGeom prst="round2DiagRect">
              <a:avLst/>
            </a:prstGeom>
            <a:solidFill>
              <a:srgbClr val="0098F6"/>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nvSpPr>
          <p:spPr>
            <a:xfrm>
              <a:off x="877824" y="3513507"/>
              <a:ext cx="7699646" cy="438582"/>
            </a:xfrm>
            <a:prstGeom prst="rect">
              <a:avLst/>
            </a:prstGeom>
          </p:spPr>
          <p:txBody>
            <a:bodyPr wrap="square">
              <a:spAutoFit/>
            </a:bodyPr>
            <a:lstStyle/>
            <a:p>
              <a:pPr>
                <a:lnSpc>
                  <a:spcPts val="2700"/>
                </a:lnSpc>
                <a:spcBef>
                  <a:spcPts val="600"/>
                </a:spcBef>
              </a:pPr>
              <a:r>
                <a:rPr lang="en-US" altLang="zh-CN" b="1" dirty="0" smtClean="0">
                  <a:solidFill>
                    <a:schemeClr val="bg1"/>
                  </a:solidFill>
                  <a:latin typeface="微软雅黑" panose="020B0503020204020204" pitchFamily="34" charset="-122"/>
                  <a:ea typeface="微软雅黑" panose="020B0503020204020204" pitchFamily="34" charset="-122"/>
                </a:rPr>
                <a:t>A </a:t>
              </a:r>
              <a:r>
                <a:rPr lang="zh-CN" altLang="en-US" b="1" dirty="0" smtClean="0">
                  <a:solidFill>
                    <a:schemeClr val="bg1"/>
                  </a:solidFill>
                  <a:latin typeface="微软雅黑" panose="020B0503020204020204" pitchFamily="34" charset="-122"/>
                  <a:ea typeface="微软雅黑" panose="020B0503020204020204" pitchFamily="34" charset="-122"/>
                </a:rPr>
                <a:t>需要</a:t>
              </a:r>
              <a:r>
                <a:rPr lang="zh-CN" altLang="en-US" b="1" dirty="0">
                  <a:solidFill>
                    <a:srgbClr val="FFFF00"/>
                  </a:solidFill>
                  <a:latin typeface="微软雅黑" panose="020B0503020204020204" pitchFamily="34" charset="-122"/>
                  <a:ea typeface="微软雅黑" panose="020B0503020204020204" pitchFamily="34" charset="-122"/>
                </a:rPr>
                <a:t>单程传播时延的 </a:t>
              </a:r>
              <a:r>
                <a:rPr lang="en-US" altLang="zh-CN" b="1" dirty="0">
                  <a:solidFill>
                    <a:srgbClr val="FFFF00"/>
                  </a:solidFill>
                  <a:latin typeface="微软雅黑" panose="020B0503020204020204" pitchFamily="34" charset="-122"/>
                  <a:ea typeface="微软雅黑" panose="020B0503020204020204" pitchFamily="34" charset="-122"/>
                </a:rPr>
                <a:t>2 </a:t>
              </a:r>
              <a:r>
                <a:rPr lang="zh-CN" altLang="en-US" b="1" dirty="0">
                  <a:solidFill>
                    <a:srgbClr val="FFFF00"/>
                  </a:solidFill>
                  <a:latin typeface="微软雅黑" panose="020B0503020204020204" pitchFamily="34" charset="-122"/>
                  <a:ea typeface="微软雅黑" panose="020B0503020204020204" pitchFamily="34" charset="-122"/>
                </a:rPr>
                <a:t>倍</a:t>
              </a:r>
              <a:r>
                <a:rPr lang="zh-CN" altLang="en-US" b="1" dirty="0">
                  <a:solidFill>
                    <a:schemeClr val="bg1"/>
                  </a:solidFill>
                  <a:latin typeface="微软雅黑" panose="020B0503020204020204" pitchFamily="34" charset="-122"/>
                  <a:ea typeface="微软雅黑" panose="020B0503020204020204" pitchFamily="34" charset="-122"/>
                </a:rPr>
                <a:t>的时间</a:t>
              </a:r>
              <a:r>
                <a:rPr lang="zh-CN" altLang="en-US" b="1" dirty="0" smtClean="0">
                  <a:solidFill>
                    <a:schemeClr val="bg1"/>
                  </a:solidFill>
                  <a:latin typeface="微软雅黑" panose="020B0503020204020204" pitchFamily="34" charset="-122"/>
                  <a:ea typeface="微软雅黑" panose="020B0503020204020204" pitchFamily="34" charset="-122"/>
                </a:rPr>
                <a:t>，才能</a:t>
              </a:r>
              <a:r>
                <a:rPr lang="zh-CN" altLang="en-US" b="1" dirty="0">
                  <a:solidFill>
                    <a:schemeClr val="bg1"/>
                  </a:solidFill>
                  <a:latin typeface="微软雅黑" panose="020B0503020204020204" pitchFamily="34" charset="-122"/>
                  <a:ea typeface="微软雅黑" panose="020B0503020204020204" pitchFamily="34" charset="-122"/>
                </a:rPr>
                <a:t>检测到与 </a:t>
              </a:r>
              <a:r>
                <a:rPr lang="en-US" altLang="zh-CN" b="1" dirty="0">
                  <a:solidFill>
                    <a:schemeClr val="bg1"/>
                  </a:solidFill>
                  <a:latin typeface="微软雅黑" panose="020B0503020204020204" pitchFamily="34" charset="-122"/>
                  <a:ea typeface="微软雅黑" panose="020B0503020204020204" pitchFamily="34" charset="-122"/>
                </a:rPr>
                <a:t>B </a:t>
              </a:r>
              <a:r>
                <a:rPr lang="zh-CN" altLang="en-US" b="1" dirty="0">
                  <a:solidFill>
                    <a:schemeClr val="bg1"/>
                  </a:solidFill>
                  <a:latin typeface="微软雅黑" panose="020B0503020204020204" pitchFamily="34" charset="-122"/>
                  <a:ea typeface="微软雅黑" panose="020B0503020204020204" pitchFamily="34" charset="-122"/>
                </a:rPr>
                <a:t>的发送产生了</a:t>
              </a:r>
              <a:r>
                <a:rPr lang="zh-CN" altLang="en-US" b="1" dirty="0" smtClean="0">
                  <a:solidFill>
                    <a:schemeClr val="bg1"/>
                  </a:solidFill>
                  <a:latin typeface="微软雅黑" panose="020B0503020204020204" pitchFamily="34" charset="-122"/>
                  <a:ea typeface="微软雅黑" panose="020B0503020204020204" pitchFamily="34" charset="-122"/>
                </a:rPr>
                <a:t>冲突。</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sp>
        <p:nvSpPr>
          <p:cNvPr id="2" name="矩形 1"/>
          <p:cNvSpPr/>
          <p:nvPr/>
        </p:nvSpPr>
        <p:spPr>
          <a:xfrm>
            <a:off x="6974981" y="1521012"/>
            <a:ext cx="1854983" cy="1631216"/>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a:lnSpc>
                <a:spcPts val="2400"/>
              </a:lnSpc>
            </a:pPr>
            <a:r>
              <a:rPr lang="zh-CN" altLang="en-US" b="1" dirty="0" smtClean="0">
                <a:solidFill>
                  <a:srgbClr val="C00000"/>
                </a:solidFill>
                <a:latin typeface="微软雅黑" panose="020B0503020204020204" pitchFamily="34" charset="-122"/>
                <a:ea typeface="微软雅黑" panose="020B0503020204020204" pitchFamily="34" charset="-122"/>
              </a:rPr>
              <a:t>可见：</a:t>
            </a:r>
            <a:r>
              <a:rPr lang="zh-CN" altLang="en-US" b="1" dirty="0" smtClean="0">
                <a:latin typeface="微软雅黑" panose="020B0503020204020204" pitchFamily="34" charset="-122"/>
                <a:ea typeface="微软雅黑" panose="020B0503020204020204" pitchFamily="34" charset="-122"/>
              </a:rPr>
              <a:t>每</a:t>
            </a:r>
            <a:r>
              <a:rPr lang="zh-CN" altLang="en-US" b="1" dirty="0">
                <a:latin typeface="微软雅黑" panose="020B0503020204020204" pitchFamily="34" charset="-122"/>
                <a:ea typeface="微软雅黑" panose="020B0503020204020204" pitchFamily="34" charset="-122"/>
              </a:rPr>
              <a:t>一个站在自己发送数据之后的一小段时间内，存在着遭遇碰撞的可能性。</a:t>
            </a:r>
            <a:endParaRPr lang="zh-CN" altLang="en-US" b="1"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Tm="2000"/>
    </mc:Choice>
    <mc:Fallback>
      <p:transition spd="slow" advTm="2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4000"/>
                                        <p:tgtEl>
                                          <p:spTgt spid="12"/>
                                        </p:tgtEl>
                                      </p:cBhvr>
                                    </p:animEffect>
                                  </p:childTnLst>
                                </p:cTn>
                              </p:par>
                            </p:childTnLst>
                          </p:cTn>
                        </p:par>
                        <p:par>
                          <p:cTn id="8" fill="hold">
                            <p:stCondLst>
                              <p:cond delay="4000"/>
                            </p:stCondLst>
                            <p:childTnLst>
                              <p:par>
                                <p:cTn id="9" presetID="22" presetClass="entr" presetSubtype="2" fill="hold" grpId="0"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wipe(right)">
                                      <p:cBhvr>
                                        <p:cTn id="11" dur="4000"/>
                                        <p:tgtEl>
                                          <p:spTgt spid="18"/>
                                        </p:tgtEl>
                                      </p:cBhvr>
                                    </p:animEffect>
                                  </p:childTnLst>
                                </p:cTn>
                              </p:par>
                              <p:par>
                                <p:cTn id="12" presetID="1" presetClass="entr" presetSubtype="0" fill="hold" nodeType="withEffect">
                                  <p:stCondLst>
                                    <p:cond delay="750"/>
                                  </p:stCondLst>
                                  <p:childTnLst>
                                    <p:set>
                                      <p:cBhvr>
                                        <p:cTn id="13" dur="1" fill="hold">
                                          <p:stCondLst>
                                            <p:cond delay="0"/>
                                          </p:stCondLst>
                                        </p:cTn>
                                        <p:tgtEl>
                                          <p:spTgt spid="28"/>
                                        </p:tgtEl>
                                        <p:attrNameLst>
                                          <p:attrName>style.visibility</p:attrName>
                                        </p:attrNameLst>
                                      </p:cBhvr>
                                      <p:to>
                                        <p:strVal val="visible"/>
                                      </p:to>
                                    </p:set>
                                  </p:childTnLst>
                                </p:cTn>
                              </p:par>
                              <p:par>
                                <p:cTn id="14" presetID="53" presetClass="entr" presetSubtype="16" fill="hold" nodeType="withEffect">
                                  <p:stCondLst>
                                    <p:cond delay="750"/>
                                  </p:stCondLst>
                                  <p:childTnLst>
                                    <p:set>
                                      <p:cBhvr>
                                        <p:cTn id="15" dur="1" fill="hold">
                                          <p:stCondLst>
                                            <p:cond delay="0"/>
                                          </p:stCondLst>
                                        </p:cTn>
                                        <p:tgtEl>
                                          <p:spTgt spid="19"/>
                                        </p:tgtEl>
                                        <p:attrNameLst>
                                          <p:attrName>style.visibility</p:attrName>
                                        </p:attrNameLst>
                                      </p:cBhvr>
                                      <p:to>
                                        <p:strVal val="visible"/>
                                      </p:to>
                                    </p:set>
                                    <p:anim calcmode="lin" valueType="num">
                                      <p:cBhvr>
                                        <p:cTn id="16" dur="250" fill="hold"/>
                                        <p:tgtEl>
                                          <p:spTgt spid="19"/>
                                        </p:tgtEl>
                                        <p:attrNameLst>
                                          <p:attrName>ppt_w</p:attrName>
                                        </p:attrNameLst>
                                      </p:cBhvr>
                                      <p:tavLst>
                                        <p:tav tm="0">
                                          <p:val>
                                            <p:fltVal val="0"/>
                                          </p:val>
                                        </p:tav>
                                        <p:tav tm="100000">
                                          <p:val>
                                            <p:strVal val="#ppt_w"/>
                                          </p:val>
                                        </p:tav>
                                      </p:tavLst>
                                    </p:anim>
                                    <p:anim calcmode="lin" valueType="num">
                                      <p:cBhvr>
                                        <p:cTn id="17" dur="250" fill="hold"/>
                                        <p:tgtEl>
                                          <p:spTgt spid="19"/>
                                        </p:tgtEl>
                                        <p:attrNameLst>
                                          <p:attrName>ppt_h</p:attrName>
                                        </p:attrNameLst>
                                      </p:cBhvr>
                                      <p:tavLst>
                                        <p:tav tm="0">
                                          <p:val>
                                            <p:fltVal val="0"/>
                                          </p:val>
                                        </p:tav>
                                        <p:tav tm="100000">
                                          <p:val>
                                            <p:strVal val="#ppt_h"/>
                                          </p:val>
                                        </p:tav>
                                      </p:tavLst>
                                    </p:anim>
                                    <p:animEffect transition="in" filter="fade">
                                      <p:cBhvr>
                                        <p:cTn id="18" dur="250"/>
                                        <p:tgtEl>
                                          <p:spTgt spid="19"/>
                                        </p:tgtEl>
                                      </p:cBhvr>
                                    </p:animEffect>
                                  </p:childTnLst>
                                </p:cTn>
                              </p:par>
                              <p:par>
                                <p:cTn id="19" presetID="1" presetClass="entr" presetSubtype="0" fill="hold" nodeType="withEffect">
                                  <p:stCondLst>
                                    <p:cond delay="1500"/>
                                  </p:stCondLst>
                                  <p:childTnLst>
                                    <p:set>
                                      <p:cBhvr>
                                        <p:cTn id="20" dur="1" fill="hold">
                                          <p:stCondLst>
                                            <p:cond delay="0"/>
                                          </p:stCondLst>
                                        </p:cTn>
                                        <p:tgtEl>
                                          <p:spTgt spid="35"/>
                                        </p:tgtEl>
                                        <p:attrNameLst>
                                          <p:attrName>style.visibility</p:attrName>
                                        </p:attrNameLst>
                                      </p:cBhvr>
                                      <p:to>
                                        <p:strVal val="visible"/>
                                      </p:to>
                                    </p:set>
                                  </p:childTnLst>
                                </p:cTn>
                              </p:par>
                            </p:childTnLst>
                          </p:cTn>
                        </p:par>
                        <p:par>
                          <p:cTn id="21" fill="hold">
                            <p:stCondLst>
                              <p:cond delay="8000"/>
                            </p:stCondLst>
                            <p:childTnLst>
                              <p:par>
                                <p:cTn id="22" presetID="1" presetClass="entr" presetSubtype="0" fill="hold" nodeType="afterEffect">
                                  <p:stCondLst>
                                    <p:cond delay="250"/>
                                  </p:stCondLst>
                                  <p:childTnLst>
                                    <p:set>
                                      <p:cBhvr>
                                        <p:cTn id="23" dur="1" fill="hold">
                                          <p:stCondLst>
                                            <p:cond delay="0"/>
                                          </p:stCondLst>
                                        </p:cTn>
                                        <p:tgtEl>
                                          <p:spTgt spid="22"/>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2"/>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44"/>
                                        </p:tgtEl>
                                        <p:attrNameLst>
                                          <p:attrName>style.visibility</p:attrName>
                                        </p:attrNameLst>
                                      </p:cBhvr>
                                      <p:to>
                                        <p:strVal val="visible"/>
                                      </p:to>
                                    </p:set>
                                    <p:animEffect transition="in" filter="wipe(up)">
                                      <p:cBhvr>
                                        <p:cTn id="32" dur="10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8" grpId="0" animBg="1"/>
      <p:bldP spid="2"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Rectangle 46"/>
          <p:cNvSpPr>
            <a:spLocks noChangeArrowheads="1"/>
          </p:cNvSpPr>
          <p:nvPr/>
        </p:nvSpPr>
        <p:spPr bwMode="auto">
          <a:xfrm>
            <a:off x="502920" y="986155"/>
            <a:ext cx="8433435" cy="173291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eaLnBrk="0" hangingPunct="0">
              <a:lnSpc>
                <a:spcPts val="3200"/>
              </a:lnSpc>
              <a:buClr>
                <a:srgbClr val="0070C0"/>
              </a:buClr>
              <a:buFont typeface="Wingdings" panose="05000000000000000000" pitchFamily="2" charset="2"/>
              <a:buChar char="l"/>
            </a:pPr>
            <a:r>
              <a:rPr lang="zh-CN" altLang="en-US" sz="2000" b="1" dirty="0" smtClean="0">
                <a:latin typeface="微软雅黑" panose="020B0503020204020204" pitchFamily="34" charset="-122"/>
                <a:ea typeface="微软雅黑" panose="020B0503020204020204" pitchFamily="34" charset="-122"/>
              </a:rPr>
              <a:t>以太网</a:t>
            </a:r>
            <a:r>
              <a:rPr lang="zh-CN" altLang="en-US" sz="2000" b="1" dirty="0">
                <a:latin typeface="微软雅黑" panose="020B0503020204020204" pitchFamily="34" charset="-122"/>
                <a:ea typeface="微软雅黑" panose="020B0503020204020204" pitchFamily="34" charset="-122"/>
              </a:rPr>
              <a:t>的端到端往返</a:t>
            </a:r>
            <a:r>
              <a:rPr lang="zh-CN" altLang="en-US" sz="2000" b="1" dirty="0" smtClean="0">
                <a:latin typeface="微软雅黑" panose="020B0503020204020204" pitchFamily="34" charset="-122"/>
                <a:ea typeface="微软雅黑" panose="020B0503020204020204" pitchFamily="34" charset="-122"/>
              </a:rPr>
              <a:t>时延 </a:t>
            </a:r>
            <a:r>
              <a:rPr lang="en-US" altLang="zh-CN" sz="2000" b="1" dirty="0" smtClean="0">
                <a:solidFill>
                  <a:srgbClr val="C00000"/>
                </a:solidFill>
                <a:latin typeface="微软雅黑" panose="020B0503020204020204" pitchFamily="34" charset="-122"/>
                <a:ea typeface="微软雅黑" panose="020B0503020204020204" pitchFamily="34" charset="-122"/>
              </a:rPr>
              <a:t>2</a:t>
            </a:r>
            <a:r>
              <a:rPr lang="en-US" altLang="zh-CN" sz="2000" b="1" i="1" dirty="0" smtClean="0">
                <a:solidFill>
                  <a:srgbClr val="C00000"/>
                </a:solidFill>
                <a:latin typeface="微软雅黑" panose="020B0503020204020204" pitchFamily="34" charset="-122"/>
                <a:ea typeface="微软雅黑" panose="020B0503020204020204" pitchFamily="34" charset="-122"/>
                <a:sym typeface="Symbol" panose="05050102010706020507" pitchFamily="18" charset="2"/>
              </a:rPr>
              <a:t>  </a:t>
            </a:r>
            <a:r>
              <a:rPr lang="zh-CN" altLang="en-US" sz="2000" b="1" dirty="0" smtClean="0">
                <a:latin typeface="微软雅黑" panose="020B0503020204020204" pitchFamily="34" charset="-122"/>
                <a:ea typeface="微软雅黑" panose="020B0503020204020204" pitchFamily="34" charset="-122"/>
              </a:rPr>
              <a:t>称为</a:t>
            </a:r>
            <a:r>
              <a:rPr lang="zh-CN" altLang="en-US" sz="2000" b="1" dirty="0">
                <a:solidFill>
                  <a:srgbClr val="C00000"/>
                </a:solidFill>
                <a:latin typeface="微软雅黑" panose="020B0503020204020204" pitchFamily="34" charset="-122"/>
                <a:ea typeface="微软雅黑" panose="020B0503020204020204" pitchFamily="34" charset="-122"/>
              </a:rPr>
              <a:t>争用期</a:t>
            </a:r>
            <a:r>
              <a:rPr lang="zh-CN" altLang="en-US" sz="2000" b="1" dirty="0">
                <a:latin typeface="微软雅黑" panose="020B0503020204020204" pitchFamily="34" charset="-122"/>
                <a:ea typeface="微软雅黑" panose="020B0503020204020204" pitchFamily="34" charset="-122"/>
              </a:rPr>
              <a:t>，或</a:t>
            </a:r>
            <a:r>
              <a:rPr lang="zh-CN" altLang="en-US" sz="2000" b="1" dirty="0">
                <a:solidFill>
                  <a:srgbClr val="C00000"/>
                </a:solidFill>
                <a:latin typeface="微软雅黑" panose="020B0503020204020204" pitchFamily="34" charset="-122"/>
                <a:ea typeface="微软雅黑" panose="020B0503020204020204" pitchFamily="34" charset="-122"/>
              </a:rPr>
              <a:t>碰撞窗口。</a:t>
            </a:r>
            <a:endParaRPr lang="zh-CN" altLang="en-US" sz="2000" b="1" dirty="0">
              <a:solidFill>
                <a:srgbClr val="C00000"/>
              </a:solidFill>
              <a:latin typeface="微软雅黑" panose="020B0503020204020204" pitchFamily="34" charset="-122"/>
              <a:ea typeface="微软雅黑" panose="020B0503020204020204" pitchFamily="34" charset="-122"/>
            </a:endParaRPr>
          </a:p>
          <a:p>
            <a:pPr marL="342900" indent="-342900" eaLnBrk="0" hangingPunct="0">
              <a:lnSpc>
                <a:spcPts val="32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具体的争用期</a:t>
            </a:r>
            <a:r>
              <a:rPr lang="zh-CN" altLang="en-US" sz="2000" b="1" dirty="0" smtClean="0">
                <a:latin typeface="微软雅黑" panose="020B0503020204020204" pitchFamily="34" charset="-122"/>
                <a:ea typeface="微软雅黑" panose="020B0503020204020204" pitchFamily="34" charset="-122"/>
              </a:rPr>
              <a:t>时间 </a:t>
            </a:r>
            <a:r>
              <a:rPr lang="en-US" altLang="zh-CN" sz="2000" b="1" dirty="0" smtClean="0">
                <a:latin typeface="微软雅黑" panose="020B0503020204020204" pitchFamily="34" charset="-122"/>
                <a:ea typeface="微软雅黑" panose="020B0503020204020204" pitchFamily="34" charset="-122"/>
              </a:rPr>
              <a:t>= 51.2 </a:t>
            </a:r>
            <a:r>
              <a:rPr lang="el-GR" altLang="zh-CN" sz="2000" b="1" dirty="0" smtClean="0">
                <a:latin typeface="微软雅黑" panose="020B0503020204020204" pitchFamily="34" charset="-122"/>
                <a:ea typeface="微软雅黑" panose="020B0503020204020204" pitchFamily="34" charset="-122"/>
              </a:rPr>
              <a:t>μ</a:t>
            </a:r>
            <a:r>
              <a:rPr lang="en-US" altLang="zh-CN" sz="2000" b="1" dirty="0" smtClean="0">
                <a:latin typeface="微软雅黑" panose="020B0503020204020204" pitchFamily="34" charset="-122"/>
                <a:ea typeface="微软雅黑" panose="020B0503020204020204" pitchFamily="34" charset="-122"/>
              </a:rPr>
              <a:t>s</a:t>
            </a:r>
            <a:r>
              <a:rPr lang="zh-CN" altLang="en-US" sz="2000" b="1" dirty="0" smtClean="0">
                <a:latin typeface="微软雅黑" panose="020B0503020204020204" pitchFamily="34" charset="-122"/>
                <a:ea typeface="微软雅黑" panose="020B0503020204020204" pitchFamily="34" charset="-122"/>
              </a:rPr>
              <a:t>。</a:t>
            </a:r>
            <a:endParaRPr lang="zh-CN" altLang="en-US" sz="2000" b="1" dirty="0" smtClean="0">
              <a:latin typeface="微软雅黑" panose="020B0503020204020204" pitchFamily="34" charset="-122"/>
              <a:ea typeface="微软雅黑" panose="020B0503020204020204" pitchFamily="34" charset="-122"/>
            </a:endParaRPr>
          </a:p>
          <a:p>
            <a:pPr marL="342900" indent="-342900" eaLnBrk="0" hangingPunct="0">
              <a:lnSpc>
                <a:spcPts val="32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sym typeface="+mn-ea"/>
              </a:rPr>
              <a:t>传统粗缆总线型以太网网络直径约为3km； 端到端的传播时延约为15µs；往返时延为30µs；加上中继器等处理时延，取争用期51.2µs。</a:t>
            </a:r>
            <a:endParaRPr lang="en-US" altLang="zh-CN" sz="2000" b="1" dirty="0" smtClean="0">
              <a:latin typeface="微软雅黑" panose="020B0503020204020204" pitchFamily="34" charset="-122"/>
              <a:ea typeface="微软雅黑" panose="020B0503020204020204" pitchFamily="34" charset="-122"/>
            </a:endParaRPr>
          </a:p>
        </p:txBody>
      </p:sp>
      <p:sp>
        <p:nvSpPr>
          <p:cNvPr id="65" name="AutoShape 5"/>
          <p:cNvSpPr>
            <a:spLocks noChangeArrowheads="1"/>
          </p:cNvSpPr>
          <p:nvPr/>
        </p:nvSpPr>
        <p:spPr bwMode="auto">
          <a:xfrm>
            <a:off x="502921" y="627408"/>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6" name="Rectangle 6"/>
          <p:cNvSpPr>
            <a:spLocks noChangeArrowheads="1"/>
          </p:cNvSpPr>
          <p:nvPr/>
        </p:nvSpPr>
        <p:spPr bwMode="auto">
          <a:xfrm>
            <a:off x="4090019" y="604318"/>
            <a:ext cx="95410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anose="020B0503020204020204" pitchFamily="34" charset="-122"/>
                <a:ea typeface="微软雅黑" panose="020B0503020204020204" pitchFamily="34" charset="-122"/>
              </a:rPr>
              <a:t>争用期</a:t>
            </a:r>
            <a:endParaRPr lang="fr-FR" altLang="zh-CN" sz="2000" b="1" dirty="0">
              <a:solidFill>
                <a:schemeClr val="bg1"/>
              </a:solidFill>
              <a:latin typeface="微软雅黑" panose="020B0503020204020204" pitchFamily="34" charset="-122"/>
              <a:ea typeface="微软雅黑" panose="020B0503020204020204" pitchFamily="34" charset="-122"/>
            </a:endParaRPr>
          </a:p>
        </p:txBody>
      </p:sp>
      <p:sp>
        <p:nvSpPr>
          <p:cNvPr id="2" name="矩形 1"/>
          <p:cNvSpPr/>
          <p:nvPr/>
        </p:nvSpPr>
        <p:spPr>
          <a:xfrm>
            <a:off x="840162" y="2792092"/>
            <a:ext cx="6234546" cy="913070"/>
          </a:xfrm>
          <a:prstGeom prst="rect">
            <a:avLst/>
          </a:prstGeom>
        </p:spPr>
        <p:style>
          <a:lnRef idx="1">
            <a:schemeClr val="accent5"/>
          </a:lnRef>
          <a:fillRef idx="2">
            <a:schemeClr val="accent5"/>
          </a:fillRef>
          <a:effectRef idx="1">
            <a:schemeClr val="accent5"/>
          </a:effectRef>
          <a:fontRef idx="minor">
            <a:schemeClr val="dk1"/>
          </a:fontRef>
        </p:style>
        <p:txBody>
          <a:bodyPr wrap="square" anchor="t">
            <a:spAutoFit/>
          </a:bodyPr>
          <a:lstStyle/>
          <a:p>
            <a:pPr eaLnBrk="0" hangingPunct="0">
              <a:lnSpc>
                <a:spcPts val="3200"/>
              </a:lnSpc>
              <a:buClr>
                <a:srgbClr val="0070C0"/>
              </a:buClr>
            </a:pPr>
            <a:r>
              <a:rPr lang="zh-CN" altLang="en-US" sz="2000" b="1" dirty="0">
                <a:latin typeface="微软雅黑" panose="020B0503020204020204" pitchFamily="34" charset="-122"/>
                <a:ea typeface="微软雅黑" panose="020B0503020204020204" pitchFamily="34" charset="-122"/>
              </a:rPr>
              <a:t>经过争用期这段时间还没有检测到碰撞，才能肯定这次发送不会发生碰撞。</a:t>
            </a:r>
            <a:endParaRPr lang="zh-CN" altLang="en-US" sz="2000" b="1"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Tm="2000"/>
    </mc:Choice>
    <mc:Fallback>
      <p:transition spd="slow" advTm="2000"/>
    </mc:Fallback>
  </mc:AlternateContent>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Rectangle 46"/>
          <p:cNvSpPr>
            <a:spLocks noChangeArrowheads="1"/>
          </p:cNvSpPr>
          <p:nvPr/>
        </p:nvSpPr>
        <p:spPr bwMode="auto">
          <a:xfrm>
            <a:off x="502921" y="983075"/>
            <a:ext cx="8216206" cy="337528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eaLnBrk="0" hangingPunct="0">
              <a:lnSpc>
                <a:spcPts val="32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采用</a:t>
            </a:r>
            <a:r>
              <a:rPr lang="zh-CN" altLang="en-US" sz="2000" b="1" dirty="0">
                <a:solidFill>
                  <a:srgbClr val="C00000"/>
                </a:solidFill>
                <a:latin typeface="微软雅黑" panose="020B0503020204020204" pitchFamily="34" charset="-122"/>
                <a:ea typeface="微软雅黑" panose="020B0503020204020204" pitchFamily="34" charset="-122"/>
              </a:rPr>
              <a:t>截断二进制指数</a:t>
            </a:r>
            <a:r>
              <a:rPr lang="zh-CN" altLang="en-US" sz="2000" b="1" dirty="0" smtClean="0">
                <a:solidFill>
                  <a:srgbClr val="C00000"/>
                </a:solidFill>
                <a:latin typeface="微软雅黑" panose="020B0503020204020204" pitchFamily="34" charset="-122"/>
                <a:ea typeface="微软雅黑" panose="020B0503020204020204" pitchFamily="34" charset="-122"/>
              </a:rPr>
              <a:t>退避 </a:t>
            </a:r>
            <a:r>
              <a:rPr lang="en-US" altLang="zh-CN" sz="2000" b="1" dirty="0" smtClean="0">
                <a:latin typeface="微软雅黑" panose="020B0503020204020204" pitchFamily="34" charset="-122"/>
                <a:ea typeface="微软雅黑" panose="020B0503020204020204" pitchFamily="34" charset="-122"/>
              </a:rPr>
              <a:t>(</a:t>
            </a:r>
            <a:r>
              <a:rPr lang="en-US" altLang="zh-CN" sz="2000" b="1" dirty="0">
                <a:latin typeface="微软雅黑" panose="020B0503020204020204" pitchFamily="34" charset="-122"/>
                <a:ea typeface="微软雅黑" panose="020B0503020204020204" pitchFamily="34" charset="-122"/>
              </a:rPr>
              <a:t>truncated binary exponential </a:t>
            </a:r>
            <a:r>
              <a:rPr lang="en-US" altLang="zh-CN" sz="2000" b="1" dirty="0" err="1">
                <a:latin typeface="微软雅黑" panose="020B0503020204020204" pitchFamily="34" charset="-122"/>
                <a:ea typeface="微软雅黑" panose="020B0503020204020204" pitchFamily="34" charset="-122"/>
              </a:rPr>
              <a:t>backoff</a:t>
            </a:r>
            <a:r>
              <a:rPr lang="en-US" altLang="zh-CN" sz="2000" b="1" dirty="0">
                <a:latin typeface="微软雅黑" panose="020B0503020204020204" pitchFamily="34" charset="-122"/>
                <a:ea typeface="微软雅黑" panose="020B0503020204020204" pitchFamily="34" charset="-122"/>
              </a:rPr>
              <a:t>) </a:t>
            </a:r>
            <a:r>
              <a:rPr lang="zh-CN" altLang="en-US" sz="2000" b="1" dirty="0">
                <a:latin typeface="微软雅黑" panose="020B0503020204020204" pitchFamily="34" charset="-122"/>
                <a:ea typeface="微软雅黑" panose="020B0503020204020204" pitchFamily="34" charset="-122"/>
              </a:rPr>
              <a:t>确定</a:t>
            </a:r>
            <a:r>
              <a:rPr lang="zh-CN" altLang="en-US" sz="2000" b="1" dirty="0" smtClean="0">
                <a:latin typeface="微软雅黑" panose="020B0503020204020204" pitchFamily="34" charset="-122"/>
                <a:ea typeface="微软雅黑" panose="020B0503020204020204" pitchFamily="34" charset="-122"/>
              </a:rPr>
              <a:t>。</a:t>
            </a:r>
            <a:endParaRPr lang="en-US" altLang="zh-CN" sz="2000" b="1" dirty="0" smtClean="0">
              <a:latin typeface="微软雅黑" panose="020B0503020204020204" pitchFamily="34" charset="-122"/>
              <a:ea typeface="微软雅黑" panose="020B0503020204020204" pitchFamily="34" charset="-122"/>
            </a:endParaRPr>
          </a:p>
          <a:p>
            <a:pPr marL="342900" indent="-342900" eaLnBrk="0" hangingPunct="0">
              <a:lnSpc>
                <a:spcPts val="3200"/>
              </a:lnSpc>
              <a:buClr>
                <a:srgbClr val="0070C0"/>
              </a:buClr>
              <a:buFont typeface="Wingdings" panose="05000000000000000000" pitchFamily="2" charset="2"/>
              <a:buChar char="l"/>
            </a:pPr>
            <a:r>
              <a:rPr lang="zh-CN" altLang="en-US" sz="2000" b="1" dirty="0" smtClean="0">
                <a:latin typeface="微软雅黑" panose="020B0503020204020204" pitchFamily="34" charset="-122"/>
                <a:ea typeface="微软雅黑" panose="020B0503020204020204" pitchFamily="34" charset="-122"/>
              </a:rPr>
              <a:t>发生</a:t>
            </a:r>
            <a:r>
              <a:rPr lang="zh-CN" altLang="en-US" sz="2000" b="1" dirty="0">
                <a:latin typeface="微软雅黑" panose="020B0503020204020204" pitchFamily="34" charset="-122"/>
                <a:ea typeface="微软雅黑" panose="020B0503020204020204" pitchFamily="34" charset="-122"/>
              </a:rPr>
              <a:t>碰撞的</a:t>
            </a:r>
            <a:r>
              <a:rPr lang="zh-CN" altLang="en-US" sz="2000" b="1" dirty="0" smtClean="0">
                <a:latin typeface="微软雅黑" panose="020B0503020204020204" pitchFamily="34" charset="-122"/>
                <a:ea typeface="微软雅黑" panose="020B0503020204020204" pitchFamily="34" charset="-122"/>
              </a:rPr>
              <a:t>站停止</a:t>
            </a:r>
            <a:r>
              <a:rPr lang="zh-CN" altLang="en-US" sz="2000" b="1" dirty="0">
                <a:latin typeface="微软雅黑" panose="020B0503020204020204" pitchFamily="34" charset="-122"/>
                <a:ea typeface="微软雅黑" panose="020B0503020204020204" pitchFamily="34" charset="-122"/>
              </a:rPr>
              <a:t>发送数据后，要</a:t>
            </a:r>
            <a:r>
              <a:rPr lang="zh-CN" altLang="en-US" sz="2000" b="1" dirty="0" smtClean="0">
                <a:solidFill>
                  <a:srgbClr val="0000FF"/>
                </a:solidFill>
                <a:latin typeface="微软雅黑" panose="020B0503020204020204" pitchFamily="34" charset="-122"/>
                <a:ea typeface="微软雅黑" panose="020B0503020204020204" pitchFamily="34" charset="-122"/>
              </a:rPr>
              <a:t>退避</a:t>
            </a:r>
            <a:r>
              <a:rPr lang="zh-CN" altLang="en-US" sz="2000" b="1" dirty="0" smtClean="0">
                <a:latin typeface="微软雅黑" panose="020B0503020204020204" pitchFamily="34" charset="-122"/>
                <a:ea typeface="微软雅黑" panose="020B0503020204020204" pitchFamily="34" charset="-122"/>
              </a:rPr>
              <a:t>一</a:t>
            </a:r>
            <a:r>
              <a:rPr lang="zh-CN" altLang="en-US" sz="2000" b="1" dirty="0">
                <a:latin typeface="微软雅黑" panose="020B0503020204020204" pitchFamily="34" charset="-122"/>
                <a:ea typeface="微软雅黑" panose="020B0503020204020204" pitchFamily="34" charset="-122"/>
              </a:rPr>
              <a:t>个</a:t>
            </a:r>
            <a:r>
              <a:rPr lang="zh-CN" altLang="en-US" sz="2000" b="1" dirty="0" smtClean="0">
                <a:latin typeface="微软雅黑" panose="020B0503020204020204" pitchFamily="34" charset="-122"/>
                <a:ea typeface="微软雅黑" panose="020B0503020204020204" pitchFamily="34" charset="-122"/>
              </a:rPr>
              <a:t>随机时间后再</a:t>
            </a:r>
            <a:r>
              <a:rPr lang="zh-CN" altLang="en-US" sz="2000" b="1" dirty="0">
                <a:latin typeface="微软雅黑" panose="020B0503020204020204" pitchFamily="34" charset="-122"/>
                <a:ea typeface="微软雅黑" panose="020B0503020204020204" pitchFamily="34" charset="-122"/>
              </a:rPr>
              <a:t>发送数据。</a:t>
            </a:r>
            <a:endParaRPr lang="zh-CN" altLang="en-US" sz="2000" b="1" dirty="0">
              <a:latin typeface="微软雅黑" panose="020B0503020204020204" pitchFamily="34" charset="-122"/>
              <a:ea typeface="微软雅黑" panose="020B0503020204020204" pitchFamily="34" charset="-122"/>
            </a:endParaRPr>
          </a:p>
          <a:p>
            <a:pPr marL="716280" indent="-342900" eaLnBrk="0" hangingPunct="0">
              <a:lnSpc>
                <a:spcPts val="3200"/>
              </a:lnSpc>
              <a:buClr>
                <a:srgbClr val="7030A0"/>
              </a:buClr>
              <a:buFont typeface="+mj-lt"/>
              <a:buAutoNum type="arabicPeriod"/>
            </a:pPr>
            <a:r>
              <a:rPr lang="zh-CN" altLang="en-US" b="1" dirty="0">
                <a:solidFill>
                  <a:srgbClr val="0000FF"/>
                </a:solidFill>
                <a:latin typeface="微软雅黑" panose="020B0503020204020204" pitchFamily="34" charset="-122"/>
                <a:ea typeface="微软雅黑" panose="020B0503020204020204" pitchFamily="34" charset="-122"/>
              </a:rPr>
              <a:t>基本退避</a:t>
            </a:r>
            <a:r>
              <a:rPr lang="zh-CN" altLang="en-US" b="1" dirty="0" smtClean="0">
                <a:solidFill>
                  <a:srgbClr val="0000FF"/>
                </a:solidFill>
                <a:latin typeface="微软雅黑" panose="020B0503020204020204" pitchFamily="34" charset="-122"/>
                <a:ea typeface="微软雅黑" panose="020B0503020204020204" pitchFamily="34" charset="-122"/>
              </a:rPr>
              <a:t>时间 </a:t>
            </a:r>
            <a:r>
              <a:rPr lang="en-US" altLang="zh-CN" b="1" dirty="0" smtClean="0">
                <a:solidFill>
                  <a:srgbClr val="0000FF"/>
                </a:solidFill>
                <a:latin typeface="微软雅黑" panose="020B0503020204020204" pitchFamily="34" charset="-122"/>
                <a:ea typeface="微软雅黑" panose="020B0503020204020204" pitchFamily="34" charset="-122"/>
              </a:rPr>
              <a:t>= 2</a:t>
            </a:r>
            <a:r>
              <a:rPr lang="en-US" altLang="zh-CN" b="1" i="1" dirty="0" smtClean="0">
                <a:solidFill>
                  <a:srgbClr val="0000FF"/>
                </a:solidFill>
                <a:latin typeface="微软雅黑" panose="020B0503020204020204" pitchFamily="34" charset="-122"/>
                <a:ea typeface="微软雅黑" panose="020B0503020204020204" pitchFamily="34" charset="-122"/>
                <a:sym typeface="Symbol" panose="05050102010706020507" pitchFamily="18" charset="2"/>
              </a:rPr>
              <a:t> </a:t>
            </a:r>
            <a:endParaRPr lang="zh-CN" altLang="en-US" b="1" dirty="0">
              <a:solidFill>
                <a:srgbClr val="0000FF"/>
              </a:solidFill>
              <a:latin typeface="微软雅黑" panose="020B0503020204020204" pitchFamily="34" charset="-122"/>
              <a:ea typeface="微软雅黑" panose="020B0503020204020204" pitchFamily="34" charset="-122"/>
            </a:endParaRPr>
          </a:p>
          <a:p>
            <a:pPr marL="716280" indent="-342900" eaLnBrk="0" hangingPunct="0">
              <a:lnSpc>
                <a:spcPts val="3200"/>
              </a:lnSpc>
              <a:buClr>
                <a:srgbClr val="7030A0"/>
              </a:buClr>
              <a:buFont typeface="+mj-lt"/>
              <a:buAutoNum type="arabicPeriod"/>
            </a:pPr>
            <a:r>
              <a:rPr lang="zh-CN" altLang="en-US" b="1" dirty="0">
                <a:latin typeface="微软雅黑" panose="020B0503020204020204" pitchFamily="34" charset="-122"/>
                <a:ea typeface="微软雅黑" panose="020B0503020204020204" pitchFamily="34" charset="-122"/>
              </a:rPr>
              <a:t>从整数集合 </a:t>
            </a:r>
            <a:r>
              <a:rPr lang="en-US" altLang="zh-CN" b="1" dirty="0">
                <a:latin typeface="微软雅黑" panose="020B0503020204020204" pitchFamily="34" charset="-122"/>
                <a:ea typeface="微软雅黑" panose="020B0503020204020204" pitchFamily="34" charset="-122"/>
              </a:rPr>
              <a:t>[0, 1, … , (</a:t>
            </a:r>
            <a:r>
              <a:rPr lang="en-US" altLang="zh-CN" b="1" dirty="0" smtClean="0">
                <a:latin typeface="微软雅黑" panose="020B0503020204020204" pitchFamily="34" charset="-122"/>
                <a:ea typeface="微软雅黑" panose="020B0503020204020204" pitchFamily="34" charset="-122"/>
              </a:rPr>
              <a:t>2</a:t>
            </a:r>
            <a:r>
              <a:rPr lang="en-US" altLang="zh-CN" b="1" i="1" baseline="30000" dirty="0" smtClean="0">
                <a:latin typeface="微软雅黑" panose="020B0503020204020204" pitchFamily="34" charset="-122"/>
                <a:ea typeface="微软雅黑" panose="020B0503020204020204" pitchFamily="34" charset="-122"/>
              </a:rPr>
              <a:t>k </a:t>
            </a:r>
            <a:r>
              <a:rPr lang="en-US" altLang="zh-CN" b="1" dirty="0" smtClean="0">
                <a:latin typeface="微软雅黑" panose="020B0503020204020204" pitchFamily="34" charset="-122"/>
                <a:ea typeface="微软雅黑" panose="020B0503020204020204" pitchFamily="34" charset="-122"/>
              </a:rPr>
              <a:t>- 1</a:t>
            </a:r>
            <a:r>
              <a:rPr lang="en-US" altLang="zh-CN" b="1" dirty="0">
                <a:latin typeface="微软雅黑" panose="020B0503020204020204" pitchFamily="34" charset="-122"/>
                <a:ea typeface="微软雅黑" panose="020B0503020204020204" pitchFamily="34" charset="-122"/>
              </a:rPr>
              <a:t>)] </a:t>
            </a:r>
            <a:r>
              <a:rPr lang="zh-CN" altLang="en-US" b="1" dirty="0">
                <a:latin typeface="微软雅黑" panose="020B0503020204020204" pitchFamily="34" charset="-122"/>
                <a:ea typeface="微软雅黑" panose="020B0503020204020204" pitchFamily="34" charset="-122"/>
              </a:rPr>
              <a:t>中</a:t>
            </a:r>
            <a:r>
              <a:rPr lang="zh-CN" altLang="en-US" b="1" dirty="0">
                <a:solidFill>
                  <a:srgbClr val="C00000"/>
                </a:solidFill>
                <a:latin typeface="微软雅黑" panose="020B0503020204020204" pitchFamily="34" charset="-122"/>
                <a:ea typeface="微软雅黑" panose="020B0503020204020204" pitchFamily="34" charset="-122"/>
              </a:rPr>
              <a:t>随机</a:t>
            </a:r>
            <a:r>
              <a:rPr lang="zh-CN" altLang="en-US" b="1" dirty="0">
                <a:latin typeface="微软雅黑" panose="020B0503020204020204" pitchFamily="34" charset="-122"/>
                <a:ea typeface="微软雅黑" panose="020B0503020204020204" pitchFamily="34" charset="-122"/>
              </a:rPr>
              <a:t>地取出一个数，记为</a:t>
            </a:r>
            <a:r>
              <a:rPr lang="zh-CN" altLang="en-US" b="1" i="1" dirty="0">
                <a:latin typeface="微软雅黑" panose="020B0503020204020204" pitchFamily="34" charset="-122"/>
                <a:ea typeface="微软雅黑" panose="020B0503020204020204" pitchFamily="34" charset="-122"/>
              </a:rPr>
              <a:t> </a:t>
            </a:r>
            <a:r>
              <a:rPr lang="en-US" altLang="zh-CN" b="1" i="1" dirty="0">
                <a:latin typeface="微软雅黑" panose="020B0503020204020204" pitchFamily="34" charset="-122"/>
                <a:ea typeface="微软雅黑" panose="020B0503020204020204" pitchFamily="34" charset="-122"/>
              </a:rPr>
              <a:t>r</a:t>
            </a:r>
            <a:r>
              <a:rPr lang="zh-CN" altLang="en-US" b="1" dirty="0" smtClean="0">
                <a:latin typeface="微软雅黑" panose="020B0503020204020204" pitchFamily="34" charset="-122"/>
                <a:ea typeface="微软雅黑" panose="020B0503020204020204" pitchFamily="34" charset="-122"/>
              </a:rPr>
              <a:t>。</a:t>
            </a:r>
            <a:endParaRPr lang="en-US" altLang="zh-CN" b="1" dirty="0" smtClean="0">
              <a:latin typeface="微软雅黑" panose="020B0503020204020204" pitchFamily="34" charset="-122"/>
              <a:ea typeface="微软雅黑" panose="020B0503020204020204" pitchFamily="34" charset="-122"/>
            </a:endParaRPr>
          </a:p>
          <a:p>
            <a:pPr marL="373380" eaLnBrk="0" hangingPunct="0">
              <a:lnSpc>
                <a:spcPts val="3200"/>
              </a:lnSpc>
              <a:buClr>
                <a:srgbClr val="7030A0"/>
              </a:buClr>
            </a:pPr>
            <a:r>
              <a:rPr lang="zh-CN" altLang="en-US" b="1" dirty="0" smtClean="0">
                <a:latin typeface="微软雅黑" panose="020B0503020204020204" pitchFamily="34" charset="-122"/>
                <a:ea typeface="微软雅黑" panose="020B0503020204020204" pitchFamily="34" charset="-122"/>
              </a:rPr>
              <a:t>     </a:t>
            </a:r>
            <a:r>
              <a:rPr lang="zh-CN" altLang="en-US" b="1" dirty="0" smtClean="0">
                <a:solidFill>
                  <a:srgbClr val="C00000"/>
                </a:solidFill>
                <a:latin typeface="微软雅黑" panose="020B0503020204020204" pitchFamily="34" charset="-122"/>
                <a:ea typeface="微软雅黑" panose="020B0503020204020204" pitchFamily="34" charset="-122"/>
              </a:rPr>
              <a:t>重传</a:t>
            </a:r>
            <a:r>
              <a:rPr lang="zh-CN" altLang="en-US" b="1" dirty="0">
                <a:solidFill>
                  <a:srgbClr val="C00000"/>
                </a:solidFill>
                <a:latin typeface="微软雅黑" panose="020B0503020204020204" pitchFamily="34" charset="-122"/>
                <a:ea typeface="微软雅黑" panose="020B0503020204020204" pitchFamily="34" charset="-122"/>
              </a:rPr>
              <a:t>所需的</a:t>
            </a:r>
            <a:r>
              <a:rPr lang="zh-CN" altLang="en-US" b="1" dirty="0" smtClean="0">
                <a:solidFill>
                  <a:srgbClr val="C00000"/>
                </a:solidFill>
                <a:latin typeface="微软雅黑" panose="020B0503020204020204" pitchFamily="34" charset="-122"/>
                <a:ea typeface="微软雅黑" panose="020B0503020204020204" pitchFamily="34" charset="-122"/>
              </a:rPr>
              <a:t>时延 </a:t>
            </a:r>
            <a:r>
              <a:rPr lang="en-US" altLang="zh-CN" b="1" dirty="0" smtClean="0">
                <a:solidFill>
                  <a:srgbClr val="C00000"/>
                </a:solidFill>
                <a:latin typeface="微软雅黑" panose="020B0503020204020204" pitchFamily="34" charset="-122"/>
                <a:ea typeface="微软雅黑" panose="020B0503020204020204" pitchFamily="34" charset="-122"/>
              </a:rPr>
              <a:t>= </a:t>
            </a:r>
            <a:r>
              <a:rPr lang="zh-CN" altLang="en-US" b="1" dirty="0" smtClean="0">
                <a:solidFill>
                  <a:srgbClr val="C00000"/>
                </a:solidFill>
                <a:latin typeface="微软雅黑" panose="020B0503020204020204" pitchFamily="34" charset="-122"/>
                <a:ea typeface="微软雅黑" panose="020B0503020204020204" pitchFamily="34" charset="-122"/>
              </a:rPr>
              <a:t> </a:t>
            </a:r>
            <a:r>
              <a:rPr lang="en-US" altLang="zh-CN" b="1" i="1" dirty="0">
                <a:solidFill>
                  <a:srgbClr val="C00000"/>
                </a:solidFill>
                <a:latin typeface="微软雅黑" panose="020B0503020204020204" pitchFamily="34" charset="-122"/>
                <a:ea typeface="微软雅黑" panose="020B0503020204020204" pitchFamily="34" charset="-122"/>
              </a:rPr>
              <a:t>r</a:t>
            </a:r>
            <a:r>
              <a:rPr lang="en-US" altLang="zh-CN" b="1" dirty="0">
                <a:solidFill>
                  <a:srgbClr val="C00000"/>
                </a:solidFill>
                <a:latin typeface="微软雅黑" panose="020B0503020204020204" pitchFamily="34" charset="-122"/>
                <a:ea typeface="微软雅黑" panose="020B0503020204020204" pitchFamily="34" charset="-122"/>
              </a:rPr>
              <a:t> </a:t>
            </a:r>
            <a:r>
              <a:rPr lang="en-US" altLang="zh-CN" sz="1600" b="1" dirty="0" smtClean="0">
                <a:solidFill>
                  <a:srgbClr val="C00000"/>
                </a:solidFill>
                <a:latin typeface="微软雅黑" panose="020B0503020204020204" pitchFamily="34" charset="-122"/>
                <a:ea typeface="微软雅黑" panose="020B0503020204020204" pitchFamily="34" charset="-122"/>
              </a:rPr>
              <a:t>ⅹ</a:t>
            </a:r>
            <a:r>
              <a:rPr lang="en-US" altLang="zh-CN" b="1" dirty="0" smtClean="0">
                <a:solidFill>
                  <a:srgbClr val="C00000"/>
                </a:solidFill>
                <a:latin typeface="微软雅黑" panose="020B0503020204020204" pitchFamily="34" charset="-122"/>
                <a:ea typeface="微软雅黑" panose="020B0503020204020204" pitchFamily="34" charset="-122"/>
              </a:rPr>
              <a:t> </a:t>
            </a:r>
            <a:r>
              <a:rPr lang="zh-CN" altLang="en-US" b="1" dirty="0" smtClean="0">
                <a:solidFill>
                  <a:srgbClr val="C00000"/>
                </a:solidFill>
                <a:latin typeface="微软雅黑" panose="020B0503020204020204" pitchFamily="34" charset="-122"/>
                <a:ea typeface="微软雅黑" panose="020B0503020204020204" pitchFamily="34" charset="-122"/>
              </a:rPr>
              <a:t>基本</a:t>
            </a:r>
            <a:r>
              <a:rPr lang="zh-CN" altLang="en-US" b="1" dirty="0">
                <a:solidFill>
                  <a:srgbClr val="C00000"/>
                </a:solidFill>
                <a:latin typeface="微软雅黑" panose="020B0503020204020204" pitchFamily="34" charset="-122"/>
                <a:ea typeface="微软雅黑" panose="020B0503020204020204" pitchFamily="34" charset="-122"/>
              </a:rPr>
              <a:t>退避时间。</a:t>
            </a:r>
            <a:endParaRPr lang="zh-CN" altLang="en-US" b="1" dirty="0">
              <a:solidFill>
                <a:srgbClr val="C00000"/>
              </a:solidFill>
              <a:latin typeface="微软雅黑" panose="020B0503020204020204" pitchFamily="34" charset="-122"/>
              <a:ea typeface="微软雅黑" panose="020B0503020204020204" pitchFamily="34" charset="-122"/>
            </a:endParaRPr>
          </a:p>
          <a:p>
            <a:pPr marL="716280" indent="-342900" eaLnBrk="0" hangingPunct="0">
              <a:lnSpc>
                <a:spcPts val="3200"/>
              </a:lnSpc>
              <a:buClr>
                <a:srgbClr val="7030A0"/>
              </a:buClr>
              <a:buFont typeface="+mj-lt"/>
              <a:buAutoNum type="arabicPeriod" startAt="3"/>
            </a:pPr>
            <a:r>
              <a:rPr lang="zh-CN" altLang="en-US" b="1" dirty="0">
                <a:latin typeface="微软雅黑" panose="020B0503020204020204" pitchFamily="34" charset="-122"/>
                <a:ea typeface="微软雅黑" panose="020B0503020204020204" pitchFamily="34" charset="-122"/>
              </a:rPr>
              <a:t>参数 </a:t>
            </a:r>
            <a:r>
              <a:rPr lang="en-US" altLang="zh-CN" b="1" i="1" dirty="0" smtClean="0">
                <a:solidFill>
                  <a:srgbClr val="0000FF"/>
                </a:solidFill>
                <a:latin typeface="微软雅黑" panose="020B0503020204020204" pitchFamily="34" charset="-122"/>
                <a:ea typeface="微软雅黑" panose="020B0503020204020204" pitchFamily="34" charset="-122"/>
              </a:rPr>
              <a:t>k </a:t>
            </a:r>
            <a:r>
              <a:rPr lang="en-US" altLang="zh-CN" b="1" dirty="0">
                <a:solidFill>
                  <a:srgbClr val="0000FF"/>
                </a:solidFill>
                <a:latin typeface="微软雅黑" panose="020B0503020204020204" pitchFamily="34" charset="-122"/>
                <a:ea typeface="微软雅黑" panose="020B0503020204020204" pitchFamily="34" charset="-122"/>
              </a:rPr>
              <a:t>= Min[</a:t>
            </a:r>
            <a:r>
              <a:rPr lang="zh-CN" altLang="en-US" b="1" dirty="0">
                <a:solidFill>
                  <a:srgbClr val="0000FF"/>
                </a:solidFill>
                <a:latin typeface="微软雅黑" panose="020B0503020204020204" pitchFamily="34" charset="-122"/>
                <a:ea typeface="微软雅黑" panose="020B0503020204020204" pitchFamily="34" charset="-122"/>
              </a:rPr>
              <a:t>重传次数</a:t>
            </a:r>
            <a:r>
              <a:rPr lang="en-US" altLang="zh-CN" b="1" dirty="0">
                <a:solidFill>
                  <a:srgbClr val="0000FF"/>
                </a:solidFill>
                <a:latin typeface="微软雅黑" panose="020B0503020204020204" pitchFamily="34" charset="-122"/>
                <a:ea typeface="微软雅黑" panose="020B0503020204020204" pitchFamily="34" charset="-122"/>
              </a:rPr>
              <a:t>, 10</a:t>
            </a:r>
            <a:r>
              <a:rPr lang="en-US" altLang="zh-CN" b="1" dirty="0" smtClean="0">
                <a:solidFill>
                  <a:srgbClr val="0000FF"/>
                </a:solidFill>
                <a:latin typeface="微软雅黑" panose="020B0503020204020204" pitchFamily="34" charset="-122"/>
                <a:ea typeface="微软雅黑" panose="020B0503020204020204" pitchFamily="34" charset="-122"/>
              </a:rPr>
              <a:t>]</a:t>
            </a:r>
            <a:endParaRPr lang="en-US" altLang="zh-CN" b="1" dirty="0">
              <a:solidFill>
                <a:srgbClr val="0000FF"/>
              </a:solidFill>
              <a:latin typeface="微软雅黑" panose="020B0503020204020204" pitchFamily="34" charset="-122"/>
              <a:ea typeface="微软雅黑" panose="020B0503020204020204" pitchFamily="34" charset="-122"/>
            </a:endParaRPr>
          </a:p>
          <a:p>
            <a:pPr marL="716280" indent="-342900" eaLnBrk="0" hangingPunct="0">
              <a:lnSpc>
                <a:spcPts val="3200"/>
              </a:lnSpc>
              <a:buClr>
                <a:srgbClr val="7030A0"/>
              </a:buClr>
              <a:buFont typeface="+mj-lt"/>
              <a:buAutoNum type="arabicPeriod" startAt="4"/>
            </a:pPr>
            <a:r>
              <a:rPr lang="zh-CN" altLang="en-US" b="1" dirty="0" smtClean="0">
                <a:latin typeface="微软雅黑" panose="020B0503020204020204" pitchFamily="34" charset="-122"/>
                <a:ea typeface="微软雅黑" panose="020B0503020204020204" pitchFamily="34" charset="-122"/>
              </a:rPr>
              <a:t>当</a:t>
            </a:r>
            <a:r>
              <a:rPr lang="zh-CN" altLang="en-US" b="1" dirty="0">
                <a:latin typeface="微软雅黑" panose="020B0503020204020204" pitchFamily="34" charset="-122"/>
                <a:ea typeface="微软雅黑" panose="020B0503020204020204" pitchFamily="34" charset="-122"/>
              </a:rPr>
              <a:t>重传达 </a:t>
            </a:r>
            <a:r>
              <a:rPr lang="en-US" altLang="zh-CN" b="1" dirty="0">
                <a:solidFill>
                  <a:srgbClr val="0000FF"/>
                </a:solidFill>
                <a:latin typeface="微软雅黑" panose="020B0503020204020204" pitchFamily="34" charset="-122"/>
                <a:ea typeface="微软雅黑" panose="020B0503020204020204" pitchFamily="34" charset="-122"/>
              </a:rPr>
              <a:t>16</a:t>
            </a:r>
            <a:r>
              <a:rPr lang="en-US" altLang="zh-CN" b="1" dirty="0">
                <a:latin typeface="微软雅黑" panose="020B0503020204020204" pitchFamily="34" charset="-122"/>
                <a:ea typeface="微软雅黑" panose="020B0503020204020204" pitchFamily="34" charset="-122"/>
              </a:rPr>
              <a:t> </a:t>
            </a:r>
            <a:r>
              <a:rPr lang="zh-CN" altLang="en-US" b="1" dirty="0">
                <a:latin typeface="微软雅黑" panose="020B0503020204020204" pitchFamily="34" charset="-122"/>
                <a:ea typeface="微软雅黑" panose="020B0503020204020204" pitchFamily="34" charset="-122"/>
              </a:rPr>
              <a:t>次仍不能成功时即丢弃该帧，并向高层报告。 </a:t>
            </a:r>
            <a:endParaRPr lang="zh-CN" altLang="en-US" b="1" dirty="0">
              <a:latin typeface="微软雅黑" panose="020B0503020204020204" pitchFamily="34" charset="-122"/>
              <a:ea typeface="微软雅黑" panose="020B0503020204020204" pitchFamily="34" charset="-122"/>
            </a:endParaRPr>
          </a:p>
        </p:txBody>
      </p:sp>
      <p:sp>
        <p:nvSpPr>
          <p:cNvPr id="58" name="AutoShape 5"/>
          <p:cNvSpPr>
            <a:spLocks noChangeArrowheads="1"/>
          </p:cNvSpPr>
          <p:nvPr/>
        </p:nvSpPr>
        <p:spPr bwMode="auto">
          <a:xfrm>
            <a:off x="502921" y="624451"/>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9" name="Rectangle 6"/>
          <p:cNvSpPr>
            <a:spLocks noChangeArrowheads="1"/>
          </p:cNvSpPr>
          <p:nvPr/>
        </p:nvSpPr>
        <p:spPr bwMode="auto">
          <a:xfrm>
            <a:off x="764598" y="601361"/>
            <a:ext cx="762045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eaLnBrk="0" hangingPunct="0"/>
            <a:r>
              <a:rPr lang="zh-CN" altLang="en-US" sz="2000" b="1" dirty="0">
                <a:solidFill>
                  <a:schemeClr val="bg1"/>
                </a:solidFill>
                <a:latin typeface="微软雅黑" panose="020B0503020204020204" pitchFamily="34" charset="-122"/>
                <a:ea typeface="微软雅黑" panose="020B0503020204020204" pitchFamily="34" charset="-122"/>
              </a:rPr>
              <a:t>碰撞后重传的</a:t>
            </a:r>
            <a:r>
              <a:rPr lang="zh-CN" altLang="en-US" sz="2000" b="1" dirty="0" smtClean="0">
                <a:solidFill>
                  <a:schemeClr val="bg1"/>
                </a:solidFill>
                <a:latin typeface="微软雅黑" panose="020B0503020204020204" pitchFamily="34" charset="-122"/>
                <a:ea typeface="微软雅黑" panose="020B0503020204020204" pitchFamily="34" charset="-122"/>
              </a:rPr>
              <a:t>时机</a:t>
            </a:r>
            <a:endParaRPr lang="fr-FR" altLang="zh-CN" sz="20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Tm="2000"/>
    </mc:Choice>
    <mc:Fallback>
      <p:transition spd="slow" advTm="2000"/>
    </mc:Fallback>
  </mc:AlternateContent>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46"/>
          <p:cNvSpPr>
            <a:spLocks noChangeArrowheads="1"/>
          </p:cNvSpPr>
          <p:nvPr/>
        </p:nvSpPr>
        <p:spPr bwMode="auto">
          <a:xfrm>
            <a:off x="502921" y="984219"/>
            <a:ext cx="8129015" cy="236551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lnSpc>
                <a:spcPts val="3000"/>
              </a:lnSpc>
              <a:buClr>
                <a:srgbClr val="0070C0"/>
              </a:buClr>
            </a:pPr>
            <a:r>
              <a:rPr lang="zh-CN" altLang="en-US" sz="2000" b="1" dirty="0" smtClean="0">
                <a:latin typeface="微软雅黑" panose="020B0503020204020204" pitchFamily="34" charset="-122"/>
                <a:ea typeface="微软雅黑" panose="020B0503020204020204" pitchFamily="34" charset="-122"/>
              </a:rPr>
              <a:t>第 </a:t>
            </a:r>
            <a:r>
              <a:rPr lang="en-US" altLang="zh-CN" sz="2000" b="1" dirty="0" smtClean="0">
                <a:latin typeface="微软雅黑" panose="020B0503020204020204" pitchFamily="34" charset="-122"/>
                <a:ea typeface="微软雅黑" panose="020B0503020204020204" pitchFamily="34" charset="-122"/>
              </a:rPr>
              <a:t>1 </a:t>
            </a:r>
            <a:r>
              <a:rPr lang="zh-CN" altLang="en-US" sz="2000" b="1" dirty="0" smtClean="0">
                <a:latin typeface="微软雅黑" panose="020B0503020204020204" pitchFamily="34" charset="-122"/>
                <a:ea typeface="微软雅黑" panose="020B0503020204020204" pitchFamily="34" charset="-122"/>
              </a:rPr>
              <a:t>次冲突重传时：</a:t>
            </a:r>
            <a:endParaRPr lang="en-US" altLang="zh-CN" sz="2000" b="1" dirty="0" smtClean="0">
              <a:latin typeface="微软雅黑" panose="020B0503020204020204" pitchFamily="34" charset="-122"/>
              <a:ea typeface="微软雅黑" panose="020B0503020204020204" pitchFamily="34" charset="-122"/>
            </a:endParaRPr>
          </a:p>
          <a:p>
            <a:pPr eaLnBrk="0" hangingPunct="0">
              <a:lnSpc>
                <a:spcPts val="3000"/>
              </a:lnSpc>
              <a:buClr>
                <a:srgbClr val="0070C0"/>
              </a:buClr>
            </a:pPr>
            <a:r>
              <a:rPr lang="en-US" altLang="zh-CN" sz="2000" b="1" dirty="0">
                <a:latin typeface="微软雅黑" panose="020B0503020204020204" pitchFamily="34" charset="-122"/>
                <a:ea typeface="微软雅黑" panose="020B0503020204020204" pitchFamily="34" charset="-122"/>
              </a:rPr>
              <a:t> </a:t>
            </a:r>
            <a:r>
              <a:rPr lang="en-US" altLang="zh-CN" sz="2000" b="1" dirty="0" smtClean="0">
                <a:latin typeface="微软雅黑" panose="020B0503020204020204" pitchFamily="34" charset="-122"/>
                <a:ea typeface="微软雅黑" panose="020B0503020204020204" pitchFamily="34" charset="-122"/>
              </a:rPr>
              <a:t>   </a:t>
            </a:r>
            <a:r>
              <a:rPr lang="en-US" altLang="zh-CN" sz="2000" b="1" i="1" dirty="0" smtClean="0">
                <a:latin typeface="微软雅黑" panose="020B0503020204020204" pitchFamily="34" charset="-122"/>
                <a:ea typeface="微软雅黑" panose="020B0503020204020204" pitchFamily="34" charset="-122"/>
              </a:rPr>
              <a:t>k </a:t>
            </a:r>
            <a:r>
              <a:rPr lang="en-US" altLang="zh-CN" sz="2000" b="1" dirty="0" smtClean="0">
                <a:latin typeface="微软雅黑" panose="020B0503020204020204" pitchFamily="34" charset="-122"/>
                <a:ea typeface="微软雅黑" panose="020B0503020204020204" pitchFamily="34" charset="-122"/>
              </a:rPr>
              <a:t>= 1</a:t>
            </a:r>
            <a:r>
              <a:rPr lang="zh-CN" altLang="en-US" sz="2000" b="1" dirty="0" smtClean="0">
                <a:latin typeface="微软雅黑" panose="020B0503020204020204" pitchFamily="34" charset="-122"/>
                <a:ea typeface="微软雅黑" panose="020B0503020204020204" pitchFamily="34" charset="-122"/>
              </a:rPr>
              <a:t>，</a:t>
            </a:r>
            <a:r>
              <a:rPr lang="en-US" altLang="zh-CN" sz="2000" b="1" i="1" dirty="0" smtClean="0">
                <a:latin typeface="微软雅黑" panose="020B0503020204020204" pitchFamily="34" charset="-122"/>
                <a:ea typeface="微软雅黑" panose="020B0503020204020204" pitchFamily="34" charset="-122"/>
              </a:rPr>
              <a:t>r  </a:t>
            </a:r>
            <a:r>
              <a:rPr lang="zh-CN" altLang="en-US" sz="2000" b="1" dirty="0" smtClean="0">
                <a:latin typeface="微软雅黑" panose="020B0503020204020204" pitchFamily="34" charset="-122"/>
                <a:ea typeface="微软雅黑" panose="020B0503020204020204" pitchFamily="34" charset="-122"/>
              </a:rPr>
              <a:t>为 </a:t>
            </a:r>
            <a:r>
              <a:rPr lang="en-US" altLang="zh-CN" sz="2000" b="1" dirty="0" smtClean="0">
                <a:solidFill>
                  <a:srgbClr val="C00000"/>
                </a:solidFill>
                <a:latin typeface="微软雅黑" panose="020B0503020204020204" pitchFamily="34" charset="-122"/>
                <a:ea typeface="微软雅黑" panose="020B0503020204020204" pitchFamily="34" charset="-122"/>
              </a:rPr>
              <a:t>{0</a:t>
            </a:r>
            <a:r>
              <a:rPr lang="zh-CN" altLang="en-US" sz="2000" b="1" dirty="0" smtClean="0">
                <a:solidFill>
                  <a:srgbClr val="C00000"/>
                </a:solidFill>
                <a:latin typeface="微软雅黑" panose="020B0503020204020204" pitchFamily="34" charset="-122"/>
                <a:ea typeface="微软雅黑" panose="020B0503020204020204" pitchFamily="34" charset="-122"/>
              </a:rPr>
              <a:t>，</a:t>
            </a:r>
            <a:r>
              <a:rPr lang="en-US" altLang="zh-CN" sz="2000" b="1" dirty="0" smtClean="0">
                <a:solidFill>
                  <a:srgbClr val="C00000"/>
                </a:solidFill>
                <a:latin typeface="微软雅黑" panose="020B0503020204020204" pitchFamily="34" charset="-122"/>
                <a:ea typeface="微软雅黑" panose="020B0503020204020204" pitchFamily="34" charset="-122"/>
              </a:rPr>
              <a:t>1}</a:t>
            </a:r>
            <a:r>
              <a:rPr lang="en-US" altLang="zh-CN" sz="2000" b="1" dirty="0" smtClean="0">
                <a:latin typeface="微软雅黑" panose="020B0503020204020204" pitchFamily="34" charset="-122"/>
                <a:ea typeface="微软雅黑" panose="020B0503020204020204" pitchFamily="34" charset="-122"/>
              </a:rPr>
              <a:t> </a:t>
            </a:r>
            <a:r>
              <a:rPr lang="zh-CN" altLang="en-US" sz="2000" b="1" dirty="0" smtClean="0">
                <a:latin typeface="微软雅黑" panose="020B0503020204020204" pitchFamily="34" charset="-122"/>
                <a:ea typeface="微软雅黑" panose="020B0503020204020204" pitchFamily="34" charset="-122"/>
              </a:rPr>
              <a:t>集合中的任何一个数。</a:t>
            </a:r>
            <a:endParaRPr lang="en-US" altLang="zh-CN" sz="2000" b="1" dirty="0" smtClean="0">
              <a:latin typeface="微软雅黑" panose="020B0503020204020204" pitchFamily="34" charset="-122"/>
              <a:ea typeface="微软雅黑" panose="020B0503020204020204" pitchFamily="34" charset="-122"/>
            </a:endParaRPr>
          </a:p>
          <a:p>
            <a:pPr eaLnBrk="0" hangingPunct="0">
              <a:lnSpc>
                <a:spcPts val="3000"/>
              </a:lnSpc>
              <a:buClr>
                <a:srgbClr val="0070C0"/>
              </a:buClr>
            </a:pPr>
            <a:r>
              <a:rPr lang="zh-CN" altLang="en-US" sz="2000" b="1" dirty="0" smtClean="0">
                <a:latin typeface="微软雅黑" panose="020B0503020204020204" pitchFamily="34" charset="-122"/>
                <a:ea typeface="微软雅黑" panose="020B0503020204020204" pitchFamily="34" charset="-122"/>
              </a:rPr>
              <a:t>第 </a:t>
            </a:r>
            <a:r>
              <a:rPr lang="en-US" altLang="zh-CN" sz="2000" b="1" dirty="0" smtClean="0">
                <a:latin typeface="微软雅黑" panose="020B0503020204020204" pitchFamily="34" charset="-122"/>
                <a:ea typeface="微软雅黑" panose="020B0503020204020204" pitchFamily="34" charset="-122"/>
              </a:rPr>
              <a:t>2 </a:t>
            </a:r>
            <a:r>
              <a:rPr lang="zh-CN" altLang="en-US" sz="2000" b="1" dirty="0" smtClean="0">
                <a:latin typeface="微软雅黑" panose="020B0503020204020204" pitchFamily="34" charset="-122"/>
                <a:ea typeface="微软雅黑" panose="020B0503020204020204" pitchFamily="34" charset="-122"/>
              </a:rPr>
              <a:t>次</a:t>
            </a:r>
            <a:r>
              <a:rPr lang="zh-CN" altLang="en-US" sz="2000" b="1" dirty="0">
                <a:latin typeface="微软雅黑" panose="020B0503020204020204" pitchFamily="34" charset="-122"/>
                <a:ea typeface="微软雅黑" panose="020B0503020204020204" pitchFamily="34" charset="-122"/>
              </a:rPr>
              <a:t>冲突重传</a:t>
            </a:r>
            <a:r>
              <a:rPr lang="zh-CN" altLang="en-US" sz="2000" b="1" dirty="0" smtClean="0">
                <a:latin typeface="微软雅黑" panose="020B0503020204020204" pitchFamily="34" charset="-122"/>
                <a:ea typeface="微软雅黑" panose="020B0503020204020204" pitchFamily="34" charset="-122"/>
              </a:rPr>
              <a:t>时：</a:t>
            </a:r>
            <a:endParaRPr lang="en-US" altLang="zh-CN" sz="2000" b="1" dirty="0" smtClean="0">
              <a:latin typeface="微软雅黑" panose="020B0503020204020204" pitchFamily="34" charset="-122"/>
              <a:ea typeface="微软雅黑" panose="020B0503020204020204" pitchFamily="34" charset="-122"/>
            </a:endParaRPr>
          </a:p>
          <a:p>
            <a:pPr eaLnBrk="0" hangingPunct="0">
              <a:lnSpc>
                <a:spcPts val="3000"/>
              </a:lnSpc>
              <a:buClr>
                <a:srgbClr val="0070C0"/>
              </a:buClr>
            </a:pPr>
            <a:r>
              <a:rPr lang="en-US" altLang="zh-CN" sz="2000" b="1" i="1" dirty="0" smtClean="0">
                <a:latin typeface="微软雅黑" panose="020B0503020204020204" pitchFamily="34" charset="-122"/>
                <a:ea typeface="微软雅黑" panose="020B0503020204020204" pitchFamily="34" charset="-122"/>
              </a:rPr>
              <a:t>    k </a:t>
            </a:r>
            <a:r>
              <a:rPr lang="en-US" altLang="zh-CN" sz="2000" b="1" dirty="0" smtClean="0">
                <a:latin typeface="微软雅黑" panose="020B0503020204020204" pitchFamily="34" charset="-122"/>
                <a:ea typeface="微软雅黑" panose="020B0503020204020204" pitchFamily="34" charset="-122"/>
              </a:rPr>
              <a:t>= 2</a:t>
            </a:r>
            <a:r>
              <a:rPr lang="zh-CN" altLang="en-US" sz="2000" b="1" dirty="0" smtClean="0">
                <a:latin typeface="微软雅黑" panose="020B0503020204020204" pitchFamily="34" charset="-122"/>
                <a:ea typeface="微软雅黑" panose="020B0503020204020204" pitchFamily="34" charset="-122"/>
              </a:rPr>
              <a:t>，</a:t>
            </a:r>
            <a:r>
              <a:rPr lang="en-US" altLang="zh-CN" sz="2000" b="1" i="1" dirty="0" smtClean="0">
                <a:latin typeface="微软雅黑" panose="020B0503020204020204" pitchFamily="34" charset="-122"/>
                <a:ea typeface="微软雅黑" panose="020B0503020204020204" pitchFamily="34" charset="-122"/>
              </a:rPr>
              <a:t>r  </a:t>
            </a:r>
            <a:r>
              <a:rPr lang="zh-CN" altLang="en-US" sz="2000" b="1" dirty="0" smtClean="0">
                <a:latin typeface="微软雅黑" panose="020B0503020204020204" pitchFamily="34" charset="-122"/>
                <a:ea typeface="微软雅黑" panose="020B0503020204020204" pitchFamily="34" charset="-122"/>
              </a:rPr>
              <a:t>为 </a:t>
            </a:r>
            <a:r>
              <a:rPr lang="en-US" altLang="zh-CN" sz="2000" b="1" dirty="0">
                <a:solidFill>
                  <a:srgbClr val="C00000"/>
                </a:solidFill>
                <a:latin typeface="微软雅黑" panose="020B0503020204020204" pitchFamily="34" charset="-122"/>
                <a:ea typeface="微软雅黑" panose="020B0503020204020204" pitchFamily="34" charset="-122"/>
              </a:rPr>
              <a:t>{</a:t>
            </a:r>
            <a:r>
              <a:rPr lang="en-US" altLang="zh-CN" sz="2000" b="1" dirty="0" smtClean="0">
                <a:solidFill>
                  <a:srgbClr val="C00000"/>
                </a:solidFill>
                <a:latin typeface="微软雅黑" panose="020B0503020204020204" pitchFamily="34" charset="-122"/>
                <a:ea typeface="微软雅黑" panose="020B0503020204020204" pitchFamily="34" charset="-122"/>
              </a:rPr>
              <a:t>0</a:t>
            </a:r>
            <a:r>
              <a:rPr lang="zh-CN" altLang="en-US" sz="2000" b="1" dirty="0" smtClean="0">
                <a:solidFill>
                  <a:srgbClr val="C00000"/>
                </a:solidFill>
                <a:latin typeface="微软雅黑" panose="020B0503020204020204" pitchFamily="34" charset="-122"/>
                <a:ea typeface="微软雅黑" panose="020B0503020204020204" pitchFamily="34" charset="-122"/>
              </a:rPr>
              <a:t>，</a:t>
            </a:r>
            <a:r>
              <a:rPr lang="en-US" altLang="zh-CN" sz="2000" b="1" dirty="0" smtClean="0">
                <a:solidFill>
                  <a:srgbClr val="C00000"/>
                </a:solidFill>
                <a:latin typeface="微软雅黑" panose="020B0503020204020204" pitchFamily="34" charset="-122"/>
                <a:ea typeface="微软雅黑" panose="020B0503020204020204" pitchFamily="34" charset="-122"/>
              </a:rPr>
              <a:t>1</a:t>
            </a:r>
            <a:r>
              <a:rPr lang="zh-CN" altLang="en-US" sz="2000" b="1" dirty="0" smtClean="0">
                <a:solidFill>
                  <a:srgbClr val="C00000"/>
                </a:solidFill>
                <a:latin typeface="微软雅黑" panose="020B0503020204020204" pitchFamily="34" charset="-122"/>
                <a:ea typeface="微软雅黑" panose="020B0503020204020204" pitchFamily="34" charset="-122"/>
              </a:rPr>
              <a:t>，</a:t>
            </a:r>
            <a:r>
              <a:rPr lang="en-US" altLang="zh-CN" sz="2000" b="1" dirty="0" smtClean="0">
                <a:solidFill>
                  <a:srgbClr val="C00000"/>
                </a:solidFill>
                <a:latin typeface="微软雅黑" panose="020B0503020204020204" pitchFamily="34" charset="-122"/>
                <a:ea typeface="微软雅黑" panose="020B0503020204020204" pitchFamily="34" charset="-122"/>
              </a:rPr>
              <a:t>2</a:t>
            </a:r>
            <a:r>
              <a:rPr lang="zh-CN" altLang="en-US" sz="2000" b="1" dirty="0" smtClean="0">
                <a:solidFill>
                  <a:srgbClr val="C00000"/>
                </a:solidFill>
                <a:latin typeface="微软雅黑" panose="020B0503020204020204" pitchFamily="34" charset="-122"/>
                <a:ea typeface="微软雅黑" panose="020B0503020204020204" pitchFamily="34" charset="-122"/>
              </a:rPr>
              <a:t>，</a:t>
            </a:r>
            <a:r>
              <a:rPr lang="en-US" altLang="zh-CN" sz="2000" b="1" dirty="0" smtClean="0">
                <a:solidFill>
                  <a:srgbClr val="C00000"/>
                </a:solidFill>
                <a:latin typeface="微软雅黑" panose="020B0503020204020204" pitchFamily="34" charset="-122"/>
                <a:ea typeface="微软雅黑" panose="020B0503020204020204" pitchFamily="34" charset="-122"/>
              </a:rPr>
              <a:t>3}</a:t>
            </a:r>
            <a:r>
              <a:rPr lang="en-US" altLang="zh-CN" sz="2000" b="1" dirty="0" smtClean="0">
                <a:latin typeface="微软雅黑" panose="020B0503020204020204" pitchFamily="34" charset="-122"/>
                <a:ea typeface="微软雅黑" panose="020B0503020204020204" pitchFamily="34" charset="-122"/>
              </a:rPr>
              <a:t> </a:t>
            </a:r>
            <a:r>
              <a:rPr lang="zh-CN" altLang="en-US" sz="2000" b="1" dirty="0">
                <a:latin typeface="微软雅黑" panose="020B0503020204020204" pitchFamily="34" charset="-122"/>
                <a:ea typeface="微软雅黑" panose="020B0503020204020204" pitchFamily="34" charset="-122"/>
              </a:rPr>
              <a:t>集合中的任何一个数。</a:t>
            </a:r>
            <a:endParaRPr lang="en-US" altLang="zh-CN" sz="2000" b="1" dirty="0">
              <a:latin typeface="微软雅黑" panose="020B0503020204020204" pitchFamily="34" charset="-122"/>
              <a:ea typeface="微软雅黑" panose="020B0503020204020204" pitchFamily="34" charset="-122"/>
            </a:endParaRPr>
          </a:p>
          <a:p>
            <a:pPr eaLnBrk="0" hangingPunct="0">
              <a:lnSpc>
                <a:spcPts val="3000"/>
              </a:lnSpc>
              <a:buClr>
                <a:srgbClr val="0070C0"/>
              </a:buClr>
            </a:pPr>
            <a:r>
              <a:rPr lang="zh-CN" altLang="en-US" sz="2000" b="1" dirty="0" smtClean="0">
                <a:latin typeface="微软雅黑" panose="020B0503020204020204" pitchFamily="34" charset="-122"/>
                <a:ea typeface="微软雅黑" panose="020B0503020204020204" pitchFamily="34" charset="-122"/>
              </a:rPr>
              <a:t>第 </a:t>
            </a:r>
            <a:r>
              <a:rPr lang="en-US" altLang="zh-CN" sz="2000" b="1" dirty="0" smtClean="0">
                <a:latin typeface="微软雅黑" panose="020B0503020204020204" pitchFamily="34" charset="-122"/>
                <a:ea typeface="微软雅黑" panose="020B0503020204020204" pitchFamily="34" charset="-122"/>
              </a:rPr>
              <a:t>3 </a:t>
            </a:r>
            <a:r>
              <a:rPr lang="zh-CN" altLang="en-US" sz="2000" b="1" dirty="0" smtClean="0">
                <a:latin typeface="微软雅黑" panose="020B0503020204020204" pitchFamily="34" charset="-122"/>
                <a:ea typeface="微软雅黑" panose="020B0503020204020204" pitchFamily="34" charset="-122"/>
              </a:rPr>
              <a:t>次</a:t>
            </a:r>
            <a:r>
              <a:rPr lang="zh-CN" altLang="en-US" sz="2000" b="1" dirty="0">
                <a:latin typeface="微软雅黑" panose="020B0503020204020204" pitchFamily="34" charset="-122"/>
                <a:ea typeface="微软雅黑" panose="020B0503020204020204" pitchFamily="34" charset="-122"/>
              </a:rPr>
              <a:t>冲突重传</a:t>
            </a:r>
            <a:r>
              <a:rPr lang="zh-CN" altLang="en-US" sz="2000" b="1" dirty="0" smtClean="0">
                <a:latin typeface="微软雅黑" panose="020B0503020204020204" pitchFamily="34" charset="-122"/>
                <a:ea typeface="微软雅黑" panose="020B0503020204020204" pitchFamily="34" charset="-122"/>
              </a:rPr>
              <a:t>时：</a:t>
            </a:r>
            <a:endParaRPr lang="en-US" altLang="zh-CN" sz="2000" b="1" dirty="0" smtClean="0">
              <a:latin typeface="微软雅黑" panose="020B0503020204020204" pitchFamily="34" charset="-122"/>
              <a:ea typeface="微软雅黑" panose="020B0503020204020204" pitchFamily="34" charset="-122"/>
            </a:endParaRPr>
          </a:p>
          <a:p>
            <a:pPr eaLnBrk="0" hangingPunct="0">
              <a:lnSpc>
                <a:spcPts val="3000"/>
              </a:lnSpc>
              <a:buClr>
                <a:srgbClr val="0070C0"/>
              </a:buClr>
            </a:pPr>
            <a:r>
              <a:rPr lang="en-US" altLang="zh-CN" sz="2000" b="1" i="1" dirty="0" smtClean="0">
                <a:latin typeface="微软雅黑" panose="020B0503020204020204" pitchFamily="34" charset="-122"/>
                <a:ea typeface="微软雅黑" panose="020B0503020204020204" pitchFamily="34" charset="-122"/>
              </a:rPr>
              <a:t>    k </a:t>
            </a:r>
            <a:r>
              <a:rPr lang="en-US" altLang="zh-CN" sz="2000" b="1" dirty="0" smtClean="0">
                <a:latin typeface="微软雅黑" panose="020B0503020204020204" pitchFamily="34" charset="-122"/>
                <a:ea typeface="微软雅黑" panose="020B0503020204020204" pitchFamily="34" charset="-122"/>
              </a:rPr>
              <a:t>= 3</a:t>
            </a:r>
            <a:r>
              <a:rPr lang="zh-CN" altLang="en-US" sz="2000" b="1" dirty="0" smtClean="0">
                <a:latin typeface="微软雅黑" panose="020B0503020204020204" pitchFamily="34" charset="-122"/>
                <a:ea typeface="微软雅黑" panose="020B0503020204020204" pitchFamily="34" charset="-122"/>
              </a:rPr>
              <a:t>，</a:t>
            </a:r>
            <a:r>
              <a:rPr lang="en-US" altLang="zh-CN" sz="2000" b="1" i="1" dirty="0" smtClean="0">
                <a:latin typeface="微软雅黑" panose="020B0503020204020204" pitchFamily="34" charset="-122"/>
                <a:ea typeface="微软雅黑" panose="020B0503020204020204" pitchFamily="34" charset="-122"/>
              </a:rPr>
              <a:t>r</a:t>
            </a:r>
            <a:r>
              <a:rPr lang="en-US" altLang="zh-CN" sz="2000" b="1" dirty="0" smtClean="0">
                <a:latin typeface="微软雅黑" panose="020B0503020204020204" pitchFamily="34" charset="-122"/>
                <a:ea typeface="微软雅黑" panose="020B0503020204020204" pitchFamily="34" charset="-122"/>
              </a:rPr>
              <a:t>  </a:t>
            </a:r>
            <a:r>
              <a:rPr lang="zh-CN" altLang="en-US" sz="2000" b="1" dirty="0" smtClean="0">
                <a:latin typeface="微软雅黑" panose="020B0503020204020204" pitchFamily="34" charset="-122"/>
                <a:ea typeface="微软雅黑" panose="020B0503020204020204" pitchFamily="34" charset="-122"/>
              </a:rPr>
              <a:t>为 </a:t>
            </a:r>
            <a:r>
              <a:rPr lang="en-US" altLang="zh-CN" sz="2000" b="1" dirty="0">
                <a:solidFill>
                  <a:srgbClr val="C00000"/>
                </a:solidFill>
                <a:latin typeface="微软雅黑" panose="020B0503020204020204" pitchFamily="34" charset="-122"/>
                <a:ea typeface="微软雅黑" panose="020B0503020204020204" pitchFamily="34" charset="-122"/>
              </a:rPr>
              <a:t>{0</a:t>
            </a:r>
            <a:r>
              <a:rPr lang="zh-CN" altLang="en-US" sz="2000" b="1" dirty="0">
                <a:solidFill>
                  <a:srgbClr val="C00000"/>
                </a:solidFill>
                <a:latin typeface="微软雅黑" panose="020B0503020204020204" pitchFamily="34" charset="-122"/>
                <a:ea typeface="微软雅黑" panose="020B0503020204020204" pitchFamily="34" charset="-122"/>
              </a:rPr>
              <a:t>，</a:t>
            </a:r>
            <a:r>
              <a:rPr lang="en-US" altLang="zh-CN" sz="2000" b="1" dirty="0">
                <a:solidFill>
                  <a:srgbClr val="C00000"/>
                </a:solidFill>
                <a:latin typeface="微软雅黑" panose="020B0503020204020204" pitchFamily="34" charset="-122"/>
                <a:ea typeface="微软雅黑" panose="020B0503020204020204" pitchFamily="34" charset="-122"/>
              </a:rPr>
              <a:t>1</a:t>
            </a:r>
            <a:r>
              <a:rPr lang="zh-CN" altLang="en-US" sz="2000" b="1" dirty="0">
                <a:solidFill>
                  <a:srgbClr val="C00000"/>
                </a:solidFill>
                <a:latin typeface="微软雅黑" panose="020B0503020204020204" pitchFamily="34" charset="-122"/>
                <a:ea typeface="微软雅黑" panose="020B0503020204020204" pitchFamily="34" charset="-122"/>
              </a:rPr>
              <a:t>，</a:t>
            </a:r>
            <a:r>
              <a:rPr lang="en-US" altLang="zh-CN" sz="2000" b="1" dirty="0">
                <a:solidFill>
                  <a:srgbClr val="C00000"/>
                </a:solidFill>
                <a:latin typeface="微软雅黑" panose="020B0503020204020204" pitchFamily="34" charset="-122"/>
                <a:ea typeface="微软雅黑" panose="020B0503020204020204" pitchFamily="34" charset="-122"/>
              </a:rPr>
              <a:t>2</a:t>
            </a:r>
            <a:r>
              <a:rPr lang="zh-CN" altLang="en-US" sz="2000" b="1" dirty="0">
                <a:solidFill>
                  <a:srgbClr val="C00000"/>
                </a:solidFill>
                <a:latin typeface="微软雅黑" panose="020B0503020204020204" pitchFamily="34" charset="-122"/>
                <a:ea typeface="微软雅黑" panose="020B0503020204020204" pitchFamily="34" charset="-122"/>
              </a:rPr>
              <a:t>，</a:t>
            </a:r>
            <a:r>
              <a:rPr lang="en-US" altLang="zh-CN" sz="2000" b="1" dirty="0" smtClean="0">
                <a:solidFill>
                  <a:srgbClr val="C00000"/>
                </a:solidFill>
                <a:latin typeface="微软雅黑" panose="020B0503020204020204" pitchFamily="34" charset="-122"/>
                <a:ea typeface="微软雅黑" panose="020B0503020204020204" pitchFamily="34" charset="-122"/>
              </a:rPr>
              <a:t>3</a:t>
            </a:r>
            <a:r>
              <a:rPr lang="zh-CN" altLang="en-US" sz="2000" b="1" dirty="0" smtClean="0">
                <a:solidFill>
                  <a:srgbClr val="C00000"/>
                </a:solidFill>
                <a:latin typeface="微软雅黑" panose="020B0503020204020204" pitchFamily="34" charset="-122"/>
                <a:ea typeface="微软雅黑" panose="020B0503020204020204" pitchFamily="34" charset="-122"/>
              </a:rPr>
              <a:t>，</a:t>
            </a:r>
            <a:r>
              <a:rPr lang="en-US" altLang="zh-CN" sz="2000" b="1" dirty="0" smtClean="0">
                <a:solidFill>
                  <a:srgbClr val="C00000"/>
                </a:solidFill>
                <a:latin typeface="微软雅黑" panose="020B0503020204020204" pitchFamily="34" charset="-122"/>
                <a:ea typeface="微软雅黑" panose="020B0503020204020204" pitchFamily="34" charset="-122"/>
              </a:rPr>
              <a:t>4</a:t>
            </a:r>
            <a:r>
              <a:rPr lang="zh-CN" altLang="en-US" sz="2000" b="1" dirty="0" smtClean="0">
                <a:solidFill>
                  <a:srgbClr val="C00000"/>
                </a:solidFill>
                <a:latin typeface="微软雅黑" panose="020B0503020204020204" pitchFamily="34" charset="-122"/>
                <a:ea typeface="微软雅黑" panose="020B0503020204020204" pitchFamily="34" charset="-122"/>
              </a:rPr>
              <a:t>，</a:t>
            </a:r>
            <a:r>
              <a:rPr lang="en-US" altLang="zh-CN" sz="2000" b="1" dirty="0" smtClean="0">
                <a:solidFill>
                  <a:srgbClr val="C00000"/>
                </a:solidFill>
                <a:latin typeface="微软雅黑" panose="020B0503020204020204" pitchFamily="34" charset="-122"/>
                <a:ea typeface="微软雅黑" panose="020B0503020204020204" pitchFamily="34" charset="-122"/>
              </a:rPr>
              <a:t>5</a:t>
            </a:r>
            <a:r>
              <a:rPr lang="zh-CN" altLang="en-US" sz="2000" b="1" dirty="0" smtClean="0">
                <a:solidFill>
                  <a:srgbClr val="C00000"/>
                </a:solidFill>
                <a:latin typeface="微软雅黑" panose="020B0503020204020204" pitchFamily="34" charset="-122"/>
                <a:ea typeface="微软雅黑" panose="020B0503020204020204" pitchFamily="34" charset="-122"/>
              </a:rPr>
              <a:t>，</a:t>
            </a:r>
            <a:r>
              <a:rPr lang="en-US" altLang="zh-CN" sz="2000" b="1" dirty="0" smtClean="0">
                <a:solidFill>
                  <a:srgbClr val="C00000"/>
                </a:solidFill>
                <a:latin typeface="微软雅黑" panose="020B0503020204020204" pitchFamily="34" charset="-122"/>
                <a:ea typeface="微软雅黑" panose="020B0503020204020204" pitchFamily="34" charset="-122"/>
              </a:rPr>
              <a:t>6</a:t>
            </a:r>
            <a:r>
              <a:rPr lang="zh-CN" altLang="en-US" sz="2000" b="1" dirty="0" smtClean="0">
                <a:solidFill>
                  <a:srgbClr val="C00000"/>
                </a:solidFill>
                <a:latin typeface="微软雅黑" panose="020B0503020204020204" pitchFamily="34" charset="-122"/>
                <a:ea typeface="微软雅黑" panose="020B0503020204020204" pitchFamily="34" charset="-122"/>
              </a:rPr>
              <a:t>，</a:t>
            </a:r>
            <a:r>
              <a:rPr lang="en-US" altLang="zh-CN" sz="2000" b="1" dirty="0" smtClean="0">
                <a:solidFill>
                  <a:srgbClr val="C00000"/>
                </a:solidFill>
                <a:latin typeface="微软雅黑" panose="020B0503020204020204" pitchFamily="34" charset="-122"/>
                <a:ea typeface="微软雅黑" panose="020B0503020204020204" pitchFamily="34" charset="-122"/>
              </a:rPr>
              <a:t>7}</a:t>
            </a:r>
            <a:r>
              <a:rPr lang="en-US" altLang="zh-CN" sz="2000" b="1" dirty="0" smtClean="0">
                <a:latin typeface="微软雅黑" panose="020B0503020204020204" pitchFamily="34" charset="-122"/>
                <a:ea typeface="微软雅黑" panose="020B0503020204020204" pitchFamily="34" charset="-122"/>
              </a:rPr>
              <a:t> </a:t>
            </a:r>
            <a:r>
              <a:rPr lang="zh-CN" altLang="en-US" sz="2000" b="1" dirty="0">
                <a:latin typeface="微软雅黑" panose="020B0503020204020204" pitchFamily="34" charset="-122"/>
                <a:ea typeface="微软雅黑" panose="020B0503020204020204" pitchFamily="34" charset="-122"/>
              </a:rPr>
              <a:t>集合中的任何一</a:t>
            </a:r>
            <a:r>
              <a:rPr lang="zh-CN" altLang="en-US" sz="2000" b="1" dirty="0" smtClean="0">
                <a:latin typeface="微软雅黑" panose="020B0503020204020204" pitchFamily="34" charset="-122"/>
                <a:ea typeface="微软雅黑" panose="020B0503020204020204" pitchFamily="34" charset="-122"/>
              </a:rPr>
              <a:t>个数。</a:t>
            </a:r>
            <a:endParaRPr lang="en-US" altLang="zh-CN" sz="2000" b="1" dirty="0">
              <a:latin typeface="微软雅黑" panose="020B0503020204020204" pitchFamily="34" charset="-122"/>
              <a:ea typeface="微软雅黑" panose="020B0503020204020204" pitchFamily="34" charset="-122"/>
            </a:endParaRPr>
          </a:p>
        </p:txBody>
      </p:sp>
      <p:sp>
        <p:nvSpPr>
          <p:cNvPr id="5" name="AutoShape 5"/>
          <p:cNvSpPr>
            <a:spLocks noChangeArrowheads="1"/>
          </p:cNvSpPr>
          <p:nvPr/>
        </p:nvSpPr>
        <p:spPr bwMode="auto">
          <a:xfrm>
            <a:off x="502921" y="624451"/>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 name="Rectangle 6"/>
          <p:cNvSpPr>
            <a:spLocks noChangeArrowheads="1"/>
          </p:cNvSpPr>
          <p:nvPr/>
        </p:nvSpPr>
        <p:spPr bwMode="auto">
          <a:xfrm>
            <a:off x="764598" y="601361"/>
            <a:ext cx="762045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eaLnBrk="0" hangingPunct="0"/>
            <a:r>
              <a:rPr lang="zh-CN" altLang="en-US" sz="2000" b="1" dirty="0" smtClean="0">
                <a:solidFill>
                  <a:schemeClr val="bg1"/>
                </a:solidFill>
                <a:latin typeface="微软雅黑" panose="020B0503020204020204" pitchFamily="34" charset="-122"/>
                <a:ea typeface="微软雅黑" panose="020B0503020204020204" pitchFamily="34" charset="-122"/>
              </a:rPr>
              <a:t>举例</a:t>
            </a:r>
            <a:endParaRPr lang="fr-FR" altLang="zh-CN" sz="2000" b="1" dirty="0">
              <a:solidFill>
                <a:schemeClr val="bg1"/>
              </a:solidFill>
              <a:latin typeface="微软雅黑" panose="020B0503020204020204" pitchFamily="34" charset="-122"/>
              <a:ea typeface="微软雅黑" panose="020B0503020204020204" pitchFamily="34" charset="-122"/>
            </a:endParaRPr>
          </a:p>
        </p:txBody>
      </p:sp>
      <p:sp>
        <p:nvSpPr>
          <p:cNvPr id="2" name="矩形 1"/>
          <p:cNvSpPr/>
          <p:nvPr/>
        </p:nvSpPr>
        <p:spPr>
          <a:xfrm>
            <a:off x="764598" y="3380822"/>
            <a:ext cx="7366000" cy="1092607"/>
          </a:xfrm>
          <a:prstGeom prst="rect">
            <a:avLst/>
          </a:prstGeom>
        </p:spPr>
        <p:style>
          <a:lnRef idx="1">
            <a:schemeClr val="accent5"/>
          </a:lnRef>
          <a:fillRef idx="2">
            <a:schemeClr val="accent5"/>
          </a:fillRef>
          <a:effectRef idx="1">
            <a:schemeClr val="accent5"/>
          </a:effectRef>
          <a:fontRef idx="minor">
            <a:schemeClr val="dk1"/>
          </a:fontRef>
        </p:style>
        <p:txBody>
          <a:bodyPr wrap="square">
            <a:spAutoFit/>
          </a:bodyPr>
          <a:lstStyle/>
          <a:p>
            <a:pPr>
              <a:lnSpc>
                <a:spcPts val="2600"/>
              </a:lnSpc>
            </a:pPr>
            <a:r>
              <a:rPr lang="zh-CN" altLang="en-US" b="1" dirty="0">
                <a:latin typeface="微软雅黑" panose="020B0503020204020204" pitchFamily="34" charset="-122"/>
                <a:ea typeface="微软雅黑" panose="020B0503020204020204" pitchFamily="34" charset="-122"/>
              </a:rPr>
              <a:t>若连续多次发生冲突</a:t>
            </a:r>
            <a:r>
              <a:rPr lang="zh-CN" altLang="en-US" b="1" dirty="0" smtClean="0">
                <a:latin typeface="微软雅黑" panose="020B0503020204020204" pitchFamily="34" charset="-122"/>
                <a:ea typeface="微软雅黑" panose="020B0503020204020204" pitchFamily="34" charset="-122"/>
              </a:rPr>
              <a:t>，表明</a:t>
            </a:r>
            <a:r>
              <a:rPr lang="zh-CN" altLang="en-US" b="1" dirty="0">
                <a:latin typeface="微软雅黑" panose="020B0503020204020204" pitchFamily="34" charset="-122"/>
                <a:ea typeface="微软雅黑" panose="020B0503020204020204" pitchFamily="34" charset="-122"/>
              </a:rPr>
              <a:t>可能有较多的站参与争用信道</a:t>
            </a:r>
            <a:r>
              <a:rPr lang="zh-CN" altLang="en-US" b="1" dirty="0" smtClean="0">
                <a:latin typeface="微软雅黑" panose="020B0503020204020204" pitchFamily="34" charset="-122"/>
                <a:ea typeface="微软雅黑" panose="020B0503020204020204" pitchFamily="34" charset="-122"/>
              </a:rPr>
              <a:t>。</a:t>
            </a:r>
            <a:endParaRPr lang="en-US" altLang="zh-CN" b="1" dirty="0" smtClean="0">
              <a:latin typeface="微软雅黑" panose="020B0503020204020204" pitchFamily="34" charset="-122"/>
              <a:ea typeface="微软雅黑" panose="020B0503020204020204" pitchFamily="34" charset="-122"/>
            </a:endParaRPr>
          </a:p>
          <a:p>
            <a:pPr>
              <a:lnSpc>
                <a:spcPts val="2600"/>
              </a:lnSpc>
            </a:pPr>
            <a:r>
              <a:rPr lang="zh-CN" altLang="en-US" b="1" dirty="0" smtClean="0">
                <a:latin typeface="微软雅黑" panose="020B0503020204020204" pitchFamily="34" charset="-122"/>
                <a:ea typeface="微软雅黑" panose="020B0503020204020204" pitchFamily="34" charset="-122"/>
              </a:rPr>
              <a:t>上述</a:t>
            </a:r>
            <a:r>
              <a:rPr lang="zh-CN" altLang="en-US" b="1" dirty="0">
                <a:latin typeface="微软雅黑" panose="020B0503020204020204" pitchFamily="34" charset="-122"/>
                <a:ea typeface="微软雅黑" panose="020B0503020204020204" pitchFamily="34" charset="-122"/>
              </a:rPr>
              <a:t>退避算法可使重传需要推迟的平均时间随重传次数而</a:t>
            </a:r>
            <a:r>
              <a:rPr lang="zh-CN" altLang="en-US" b="1" dirty="0" smtClean="0">
                <a:latin typeface="微软雅黑" panose="020B0503020204020204" pitchFamily="34" charset="-122"/>
                <a:ea typeface="微软雅黑" panose="020B0503020204020204" pitchFamily="34" charset="-122"/>
              </a:rPr>
              <a:t>增大</a:t>
            </a:r>
            <a:r>
              <a:rPr lang="zh-CN" altLang="en-US" b="1" dirty="0">
                <a:latin typeface="微软雅黑" panose="020B0503020204020204" pitchFamily="34" charset="-122"/>
                <a:ea typeface="微软雅黑" panose="020B0503020204020204" pitchFamily="34" charset="-122"/>
              </a:rPr>
              <a:t>（</a:t>
            </a:r>
            <a:r>
              <a:rPr lang="zh-CN" altLang="en-US" b="1" dirty="0" smtClean="0">
                <a:latin typeface="微软雅黑" panose="020B0503020204020204" pitchFamily="34" charset="-122"/>
                <a:ea typeface="微软雅黑" panose="020B0503020204020204" pitchFamily="34" charset="-122"/>
              </a:rPr>
              <a:t>称为</a:t>
            </a:r>
            <a:r>
              <a:rPr lang="zh-CN" altLang="en-US" b="1" dirty="0">
                <a:solidFill>
                  <a:srgbClr val="0000FF"/>
                </a:solidFill>
                <a:latin typeface="微软雅黑" panose="020B0503020204020204" pitchFamily="34" charset="-122"/>
                <a:ea typeface="微软雅黑" panose="020B0503020204020204" pitchFamily="34" charset="-122"/>
              </a:rPr>
              <a:t>动态</a:t>
            </a:r>
            <a:r>
              <a:rPr lang="zh-CN" altLang="en-US" b="1" dirty="0" smtClean="0">
                <a:solidFill>
                  <a:srgbClr val="0000FF"/>
                </a:solidFill>
                <a:latin typeface="微软雅黑" panose="020B0503020204020204" pitchFamily="34" charset="-122"/>
                <a:ea typeface="微软雅黑" panose="020B0503020204020204" pitchFamily="34" charset="-122"/>
              </a:rPr>
              <a:t>退避</a:t>
            </a:r>
            <a:r>
              <a:rPr lang="zh-CN" altLang="en-US" b="1" dirty="0" smtClean="0">
                <a:latin typeface="微软雅黑" panose="020B0503020204020204" pitchFamily="34" charset="-122"/>
                <a:ea typeface="微软雅黑" panose="020B0503020204020204" pitchFamily="34" charset="-122"/>
              </a:rPr>
              <a:t>），</a:t>
            </a:r>
            <a:r>
              <a:rPr lang="zh-CN" altLang="en-US" b="1" dirty="0">
                <a:latin typeface="微软雅黑" panose="020B0503020204020204" pitchFamily="34" charset="-122"/>
                <a:ea typeface="微软雅黑" panose="020B0503020204020204" pitchFamily="34" charset="-122"/>
              </a:rPr>
              <a:t>因而减小发生碰撞的概率，有利于整个系统的稳定。</a:t>
            </a:r>
            <a:endParaRPr lang="zh-CN" altLang="en-US" b="1"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Tm="2000"/>
    </mc:Choice>
    <mc:Fallback>
      <p:transition spd="slow" advTm="2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46"/>
          <p:cNvSpPr>
            <a:spLocks noChangeArrowheads="1"/>
          </p:cNvSpPr>
          <p:nvPr/>
        </p:nvSpPr>
        <p:spPr bwMode="auto">
          <a:xfrm>
            <a:off x="502921" y="981328"/>
            <a:ext cx="8302751" cy="93871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eaLnBrk="0" hangingPunct="0">
              <a:lnSpc>
                <a:spcPts val="3200"/>
              </a:lnSpc>
              <a:buClr>
                <a:srgbClr val="0070C0"/>
              </a:buClr>
              <a:buFont typeface="Wingdings" panose="05000000000000000000" pitchFamily="2" charset="2"/>
              <a:buChar char="l"/>
            </a:pPr>
            <a:r>
              <a:rPr lang="zh-CN" altLang="en-US" sz="2000" b="1" dirty="0" smtClean="0">
                <a:solidFill>
                  <a:srgbClr val="C00000"/>
                </a:solidFill>
                <a:latin typeface="微软雅黑" panose="020B0503020204020204" pitchFamily="34" charset="-122"/>
                <a:ea typeface="微软雅黑" panose="020B0503020204020204" pitchFamily="34" charset="-122"/>
              </a:rPr>
              <a:t>争用</a:t>
            </a:r>
            <a:r>
              <a:rPr lang="zh-CN" altLang="en-US" sz="2000" b="1" dirty="0">
                <a:solidFill>
                  <a:srgbClr val="C00000"/>
                </a:solidFill>
                <a:latin typeface="微软雅黑" panose="020B0503020204020204" pitchFamily="34" charset="-122"/>
                <a:ea typeface="微软雅黑" panose="020B0503020204020204" pitchFamily="34" charset="-122"/>
              </a:rPr>
              <a:t>期的</a:t>
            </a:r>
            <a:r>
              <a:rPr lang="zh-CN" altLang="en-US" sz="2000" b="1" dirty="0" smtClean="0">
                <a:solidFill>
                  <a:srgbClr val="C00000"/>
                </a:solidFill>
                <a:latin typeface="微软雅黑" panose="020B0503020204020204" pitchFamily="34" charset="-122"/>
                <a:ea typeface="微软雅黑" panose="020B0503020204020204" pitchFamily="34" charset="-122"/>
              </a:rPr>
              <a:t>长度 </a:t>
            </a:r>
            <a:r>
              <a:rPr lang="en-US" altLang="zh-CN" sz="2000" b="1" dirty="0" smtClean="0">
                <a:solidFill>
                  <a:srgbClr val="C00000"/>
                </a:solidFill>
                <a:latin typeface="微软雅黑" panose="020B0503020204020204" pitchFamily="34" charset="-122"/>
                <a:ea typeface="微软雅黑" panose="020B0503020204020204" pitchFamily="34" charset="-122"/>
              </a:rPr>
              <a:t>= 51.2</a:t>
            </a:r>
            <a:r>
              <a:rPr lang="en-US" altLang="zh-CN" sz="2000" b="1" dirty="0" smtClean="0">
                <a:solidFill>
                  <a:srgbClr val="C00000"/>
                </a:solidFill>
                <a:latin typeface="微软雅黑" panose="020B0503020204020204" pitchFamily="34" charset="-122"/>
                <a:ea typeface="微软雅黑" panose="020B0503020204020204" pitchFamily="34" charset="-122"/>
                <a:sym typeface="Symbol" panose="05050102010706020507" pitchFamily="18" charset="2"/>
              </a:rPr>
              <a:t> </a:t>
            </a:r>
            <a:r>
              <a:rPr lang="en-US" altLang="zh-CN" sz="2000" b="1" dirty="0" smtClean="0">
                <a:solidFill>
                  <a:srgbClr val="C00000"/>
                </a:solidFill>
                <a:latin typeface="微软雅黑" panose="020B0503020204020204" pitchFamily="34" charset="-122"/>
                <a:ea typeface="微软雅黑" panose="020B0503020204020204" pitchFamily="34" charset="-122"/>
              </a:rPr>
              <a:t>s</a:t>
            </a:r>
            <a:r>
              <a:rPr lang="zh-CN" altLang="en-US" sz="2000" b="1" dirty="0" smtClean="0">
                <a:solidFill>
                  <a:srgbClr val="C00000"/>
                </a:solidFill>
                <a:latin typeface="微软雅黑" panose="020B0503020204020204" pitchFamily="34" charset="-122"/>
                <a:ea typeface="微软雅黑" panose="020B0503020204020204" pitchFamily="34" charset="-122"/>
              </a:rPr>
              <a:t>。</a:t>
            </a:r>
            <a:endParaRPr lang="zh-CN" altLang="en-US" sz="2000" b="1" dirty="0">
              <a:solidFill>
                <a:srgbClr val="C00000"/>
              </a:solidFill>
              <a:latin typeface="微软雅黑" panose="020B0503020204020204" pitchFamily="34" charset="-122"/>
              <a:ea typeface="微软雅黑" panose="020B0503020204020204" pitchFamily="34" charset="-122"/>
            </a:endParaRPr>
          </a:p>
          <a:p>
            <a:pPr marL="342900" indent="-342900" eaLnBrk="0" hangingPunct="0">
              <a:lnSpc>
                <a:spcPts val="32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对于 </a:t>
            </a:r>
            <a:r>
              <a:rPr lang="en-US" altLang="zh-CN" sz="2000" b="1" dirty="0">
                <a:latin typeface="微软雅黑" panose="020B0503020204020204" pitchFamily="34" charset="-122"/>
                <a:ea typeface="微软雅黑" panose="020B0503020204020204" pitchFamily="34" charset="-122"/>
              </a:rPr>
              <a:t>10 Mbit/s </a:t>
            </a:r>
            <a:r>
              <a:rPr lang="zh-CN" altLang="en-US" sz="2000" b="1" dirty="0">
                <a:latin typeface="微软雅黑" panose="020B0503020204020204" pitchFamily="34" charset="-122"/>
                <a:ea typeface="微软雅黑" panose="020B0503020204020204" pitchFamily="34" charset="-122"/>
              </a:rPr>
              <a:t>以太网，在争用期内可发送 </a:t>
            </a:r>
            <a:r>
              <a:rPr lang="en-US" altLang="zh-CN" sz="2000" b="1" dirty="0">
                <a:latin typeface="微软雅黑" panose="020B0503020204020204" pitchFamily="34" charset="-122"/>
                <a:ea typeface="微软雅黑" panose="020B0503020204020204" pitchFamily="34" charset="-122"/>
              </a:rPr>
              <a:t>512 bit</a:t>
            </a:r>
            <a:r>
              <a:rPr lang="zh-CN" altLang="en-US" sz="2000" b="1" dirty="0">
                <a:latin typeface="微软雅黑" panose="020B0503020204020204" pitchFamily="34" charset="-122"/>
                <a:ea typeface="微软雅黑" panose="020B0503020204020204" pitchFamily="34" charset="-122"/>
              </a:rPr>
              <a:t>，即 </a:t>
            </a:r>
            <a:r>
              <a:rPr lang="en-US" altLang="zh-CN" sz="2000" b="1" dirty="0">
                <a:latin typeface="微软雅黑" panose="020B0503020204020204" pitchFamily="34" charset="-122"/>
                <a:ea typeface="微软雅黑" panose="020B0503020204020204" pitchFamily="34" charset="-122"/>
              </a:rPr>
              <a:t>64 </a:t>
            </a:r>
            <a:r>
              <a:rPr lang="zh-CN" altLang="en-US" sz="2000" b="1" dirty="0">
                <a:latin typeface="微软雅黑" panose="020B0503020204020204" pitchFamily="34" charset="-122"/>
                <a:ea typeface="微软雅黑" panose="020B0503020204020204" pitchFamily="34" charset="-122"/>
              </a:rPr>
              <a:t>字节。</a:t>
            </a:r>
            <a:endParaRPr lang="zh-CN" altLang="en-US" sz="2000" b="1" dirty="0">
              <a:latin typeface="微软雅黑" panose="020B0503020204020204" pitchFamily="34" charset="-122"/>
              <a:ea typeface="微软雅黑" panose="020B0503020204020204" pitchFamily="34" charset="-122"/>
            </a:endParaRPr>
          </a:p>
        </p:txBody>
      </p:sp>
      <p:sp>
        <p:nvSpPr>
          <p:cNvPr id="9" name="AutoShape 5"/>
          <p:cNvSpPr>
            <a:spLocks noChangeArrowheads="1"/>
          </p:cNvSpPr>
          <p:nvPr/>
        </p:nvSpPr>
        <p:spPr bwMode="auto">
          <a:xfrm>
            <a:off x="502921" y="622704"/>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 name="Rectangle 6"/>
          <p:cNvSpPr>
            <a:spLocks noChangeArrowheads="1"/>
          </p:cNvSpPr>
          <p:nvPr/>
        </p:nvSpPr>
        <p:spPr bwMode="auto">
          <a:xfrm>
            <a:off x="2652125" y="599614"/>
            <a:ext cx="382989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smtClean="0">
                <a:solidFill>
                  <a:schemeClr val="bg1"/>
                </a:solidFill>
                <a:latin typeface="微软雅黑" panose="020B0503020204020204" pitchFamily="34" charset="-122"/>
                <a:ea typeface="微软雅黑" panose="020B0503020204020204" pitchFamily="34" charset="-122"/>
              </a:rPr>
              <a:t>10 Mbit/s </a:t>
            </a:r>
            <a:r>
              <a:rPr lang="zh-CN" altLang="en-US" sz="2000" b="1" dirty="0" smtClean="0">
                <a:solidFill>
                  <a:schemeClr val="bg1"/>
                </a:solidFill>
                <a:latin typeface="微软雅黑" panose="020B0503020204020204" pitchFamily="34" charset="-122"/>
                <a:ea typeface="微软雅黑" panose="020B0503020204020204" pitchFamily="34" charset="-122"/>
              </a:rPr>
              <a:t>以太网</a:t>
            </a:r>
            <a:r>
              <a:rPr lang="zh-CN" altLang="en-US" sz="2000" b="1" dirty="0" smtClean="0">
                <a:solidFill>
                  <a:srgbClr val="FFFF00"/>
                </a:solidFill>
                <a:latin typeface="微软雅黑" panose="020B0503020204020204" pitchFamily="34" charset="-122"/>
                <a:ea typeface="微软雅黑" panose="020B0503020204020204" pitchFamily="34" charset="-122"/>
              </a:rPr>
              <a:t>争用</a:t>
            </a:r>
            <a:r>
              <a:rPr lang="zh-CN" altLang="en-US" sz="2000" b="1" dirty="0">
                <a:solidFill>
                  <a:srgbClr val="FFFF00"/>
                </a:solidFill>
                <a:latin typeface="微软雅黑" panose="020B0503020204020204" pitchFamily="34" charset="-122"/>
                <a:ea typeface="微软雅黑" panose="020B0503020204020204" pitchFamily="34" charset="-122"/>
              </a:rPr>
              <a:t>期</a:t>
            </a:r>
            <a:r>
              <a:rPr lang="zh-CN" altLang="en-US" sz="2000" b="1" dirty="0">
                <a:solidFill>
                  <a:schemeClr val="bg1"/>
                </a:solidFill>
                <a:latin typeface="微软雅黑" panose="020B0503020204020204" pitchFamily="34" charset="-122"/>
                <a:ea typeface="微软雅黑" panose="020B0503020204020204" pitchFamily="34" charset="-122"/>
              </a:rPr>
              <a:t>的</a:t>
            </a:r>
            <a:r>
              <a:rPr lang="zh-CN" altLang="en-US" sz="2000" b="1" dirty="0" smtClean="0">
                <a:solidFill>
                  <a:schemeClr val="bg1"/>
                </a:solidFill>
                <a:latin typeface="微软雅黑" panose="020B0503020204020204" pitchFamily="34" charset="-122"/>
                <a:ea typeface="微软雅黑" panose="020B0503020204020204" pitchFamily="34" charset="-122"/>
              </a:rPr>
              <a:t>长度</a:t>
            </a:r>
            <a:endParaRPr lang="fr-FR" altLang="zh-CN" sz="2000" b="1" dirty="0">
              <a:solidFill>
                <a:schemeClr val="bg1"/>
              </a:solidFill>
              <a:latin typeface="微软雅黑" panose="020B0503020204020204" pitchFamily="34" charset="-122"/>
              <a:ea typeface="微软雅黑" panose="020B0503020204020204" pitchFamily="34" charset="-122"/>
            </a:endParaRPr>
          </a:p>
        </p:txBody>
      </p:sp>
      <p:sp>
        <p:nvSpPr>
          <p:cNvPr id="11" name="对角圆角矩形 10"/>
          <p:cNvSpPr/>
          <p:nvPr/>
        </p:nvSpPr>
        <p:spPr>
          <a:xfrm>
            <a:off x="770776" y="1943146"/>
            <a:ext cx="7754384" cy="2214137"/>
          </a:xfrm>
          <a:prstGeom prst="round2DiagRect">
            <a:avLst/>
          </a:prstGeom>
          <a:solidFill>
            <a:srgbClr val="0098F6"/>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994208" y="2033039"/>
            <a:ext cx="7429356" cy="2015936"/>
          </a:xfrm>
          <a:prstGeom prst="rect">
            <a:avLst/>
          </a:prstGeom>
        </p:spPr>
        <p:txBody>
          <a:bodyPr wrap="square">
            <a:spAutoFit/>
          </a:bodyPr>
          <a:lstStyle/>
          <a:p>
            <a:pPr>
              <a:lnSpc>
                <a:spcPts val="3000"/>
              </a:lnSpc>
            </a:pPr>
            <a:r>
              <a:rPr lang="zh-CN" altLang="en-US" sz="2000" b="1" dirty="0">
                <a:solidFill>
                  <a:schemeClr val="bg1"/>
                </a:solidFill>
                <a:latin typeface="微软雅黑" panose="020B0503020204020204" pitchFamily="34" charset="-122"/>
                <a:ea typeface="微软雅黑" panose="020B0503020204020204" pitchFamily="34" charset="-122"/>
              </a:rPr>
              <a:t>这意味着：</a:t>
            </a:r>
            <a:endParaRPr lang="zh-CN" altLang="en-US" sz="2000" b="1" dirty="0">
              <a:solidFill>
                <a:schemeClr val="bg1"/>
              </a:solidFill>
              <a:latin typeface="微软雅黑" panose="020B0503020204020204" pitchFamily="34" charset="-122"/>
              <a:ea typeface="微软雅黑" panose="020B0503020204020204" pitchFamily="34" charset="-122"/>
            </a:endParaRPr>
          </a:p>
          <a:p>
            <a:pPr marL="342900" indent="-342900">
              <a:lnSpc>
                <a:spcPts val="3000"/>
              </a:lnSpc>
              <a:buFont typeface="Wingdings" panose="05000000000000000000" pitchFamily="2" charset="2"/>
              <a:buChar char="l"/>
            </a:pPr>
            <a:r>
              <a:rPr lang="zh-CN" altLang="en-US" sz="2000" b="1" dirty="0">
                <a:solidFill>
                  <a:schemeClr val="bg1"/>
                </a:solidFill>
                <a:latin typeface="微软雅黑" panose="020B0503020204020204" pitchFamily="34" charset="-122"/>
                <a:ea typeface="微软雅黑" panose="020B0503020204020204" pitchFamily="34" charset="-122"/>
              </a:rPr>
              <a:t>以太网在发送数据时，若前 </a:t>
            </a:r>
            <a:r>
              <a:rPr lang="en-US" altLang="zh-CN" sz="2000" b="1" dirty="0">
                <a:solidFill>
                  <a:schemeClr val="bg1"/>
                </a:solidFill>
                <a:latin typeface="微软雅黑" panose="020B0503020204020204" pitchFamily="34" charset="-122"/>
                <a:ea typeface="微软雅黑" panose="020B0503020204020204" pitchFamily="34" charset="-122"/>
              </a:rPr>
              <a:t>64 </a:t>
            </a:r>
            <a:r>
              <a:rPr lang="zh-CN" altLang="en-US" sz="2000" b="1" dirty="0">
                <a:solidFill>
                  <a:schemeClr val="bg1"/>
                </a:solidFill>
                <a:latin typeface="微软雅黑" panose="020B0503020204020204" pitchFamily="34" charset="-122"/>
                <a:ea typeface="微软雅黑" panose="020B0503020204020204" pitchFamily="34" charset="-122"/>
              </a:rPr>
              <a:t>字节没有发生冲突，则后续的数据就</a:t>
            </a:r>
            <a:r>
              <a:rPr lang="zh-CN" altLang="en-US" sz="2000" b="1" dirty="0">
                <a:solidFill>
                  <a:srgbClr val="FFFF00"/>
                </a:solidFill>
                <a:latin typeface="微软雅黑" panose="020B0503020204020204" pitchFamily="34" charset="-122"/>
                <a:ea typeface="微软雅黑" panose="020B0503020204020204" pitchFamily="34" charset="-122"/>
              </a:rPr>
              <a:t>不会</a:t>
            </a:r>
            <a:r>
              <a:rPr lang="zh-CN" altLang="en-US" sz="2000" b="1" dirty="0">
                <a:solidFill>
                  <a:schemeClr val="bg1"/>
                </a:solidFill>
                <a:latin typeface="微软雅黑" panose="020B0503020204020204" pitchFamily="34" charset="-122"/>
                <a:ea typeface="微软雅黑" panose="020B0503020204020204" pitchFamily="34" charset="-122"/>
              </a:rPr>
              <a:t>发生冲突</a:t>
            </a:r>
            <a:r>
              <a:rPr lang="zh-CN" altLang="en-US" sz="2000" b="1" dirty="0" smtClean="0">
                <a:solidFill>
                  <a:schemeClr val="bg1"/>
                </a:solidFill>
                <a:latin typeface="微软雅黑" panose="020B0503020204020204" pitchFamily="34" charset="-122"/>
                <a:ea typeface="微软雅黑" panose="020B0503020204020204" pitchFamily="34" charset="-122"/>
              </a:rPr>
              <a:t>。</a:t>
            </a:r>
            <a:endParaRPr lang="en-US" altLang="zh-CN" sz="2000" b="1" dirty="0" smtClean="0">
              <a:solidFill>
                <a:schemeClr val="bg1"/>
              </a:solidFill>
              <a:latin typeface="微软雅黑" panose="020B0503020204020204" pitchFamily="34" charset="-122"/>
              <a:ea typeface="微软雅黑" panose="020B0503020204020204" pitchFamily="34" charset="-122"/>
            </a:endParaRPr>
          </a:p>
          <a:p>
            <a:pPr marL="342900" indent="-342900">
              <a:lnSpc>
                <a:spcPts val="3000"/>
              </a:lnSpc>
              <a:buFont typeface="Wingdings" panose="05000000000000000000" pitchFamily="2" charset="2"/>
              <a:buChar char="l"/>
            </a:pPr>
            <a:r>
              <a:rPr lang="zh-CN" altLang="en-US" sz="2000" b="1" dirty="0" smtClean="0">
                <a:solidFill>
                  <a:schemeClr val="bg1"/>
                </a:solidFill>
                <a:latin typeface="微软雅黑" panose="020B0503020204020204" pitchFamily="34" charset="-122"/>
                <a:ea typeface="微软雅黑" panose="020B0503020204020204" pitchFamily="34" charset="-122"/>
              </a:rPr>
              <a:t>以太网规定了</a:t>
            </a:r>
            <a:r>
              <a:rPr lang="zh-CN" altLang="en-US" sz="2000" b="1" dirty="0" smtClean="0">
                <a:solidFill>
                  <a:srgbClr val="FFFF00"/>
                </a:solidFill>
                <a:latin typeface="微软雅黑" panose="020B0503020204020204" pitchFamily="34" charset="-122"/>
                <a:ea typeface="微软雅黑" panose="020B0503020204020204" pitchFamily="34" charset="-122"/>
              </a:rPr>
              <a:t>最短有效帧长为 </a:t>
            </a:r>
            <a:r>
              <a:rPr lang="en-US" altLang="zh-CN" sz="2000" b="1" dirty="0" smtClean="0">
                <a:solidFill>
                  <a:srgbClr val="FFFF00"/>
                </a:solidFill>
                <a:latin typeface="微软雅黑" panose="020B0503020204020204" pitchFamily="34" charset="-122"/>
                <a:ea typeface="微软雅黑" panose="020B0503020204020204" pitchFamily="34" charset="-122"/>
              </a:rPr>
              <a:t>64 </a:t>
            </a:r>
            <a:r>
              <a:rPr lang="zh-CN" altLang="en-US" sz="2000" b="1" dirty="0" smtClean="0">
                <a:solidFill>
                  <a:srgbClr val="FFFF00"/>
                </a:solidFill>
                <a:latin typeface="微软雅黑" panose="020B0503020204020204" pitchFamily="34" charset="-122"/>
                <a:ea typeface="微软雅黑" panose="020B0503020204020204" pitchFamily="34" charset="-122"/>
              </a:rPr>
              <a:t>字节。</a:t>
            </a:r>
            <a:r>
              <a:rPr lang="zh-CN" altLang="en-US" sz="2000" b="1" dirty="0" smtClean="0">
                <a:solidFill>
                  <a:schemeClr val="bg1"/>
                </a:solidFill>
                <a:latin typeface="微软雅黑" panose="020B0503020204020204" pitchFamily="34" charset="-122"/>
                <a:ea typeface="微软雅黑" panose="020B0503020204020204" pitchFamily="34" charset="-122"/>
              </a:rPr>
              <a:t>凡</a:t>
            </a:r>
            <a:r>
              <a:rPr lang="zh-CN" altLang="en-US" sz="2000" b="1" dirty="0">
                <a:solidFill>
                  <a:schemeClr val="bg1"/>
                </a:solidFill>
                <a:latin typeface="微软雅黑" panose="020B0503020204020204" pitchFamily="34" charset="-122"/>
                <a:ea typeface="微软雅黑" panose="020B0503020204020204" pitchFamily="34" charset="-122"/>
              </a:rPr>
              <a:t>长度</a:t>
            </a:r>
            <a:r>
              <a:rPr lang="zh-CN" altLang="en-US" sz="2000" b="1" dirty="0" smtClean="0">
                <a:solidFill>
                  <a:schemeClr val="bg1"/>
                </a:solidFill>
                <a:latin typeface="微软雅黑" panose="020B0503020204020204" pitchFamily="34" charset="-122"/>
                <a:ea typeface="微软雅黑" panose="020B0503020204020204" pitchFamily="34" charset="-122"/>
              </a:rPr>
              <a:t>小于 </a:t>
            </a:r>
            <a:r>
              <a:rPr lang="en-US" altLang="zh-CN" sz="2000" b="1" dirty="0" smtClean="0">
                <a:solidFill>
                  <a:schemeClr val="bg1"/>
                </a:solidFill>
                <a:latin typeface="微软雅黑" panose="020B0503020204020204" pitchFamily="34" charset="-122"/>
                <a:ea typeface="微软雅黑" panose="020B0503020204020204" pitchFamily="34" charset="-122"/>
              </a:rPr>
              <a:t>64 </a:t>
            </a:r>
            <a:r>
              <a:rPr lang="zh-CN" altLang="en-US" sz="2000" b="1" dirty="0" smtClean="0">
                <a:solidFill>
                  <a:schemeClr val="bg1"/>
                </a:solidFill>
                <a:latin typeface="微软雅黑" panose="020B0503020204020204" pitchFamily="34" charset="-122"/>
                <a:ea typeface="微软雅黑" panose="020B0503020204020204" pitchFamily="34" charset="-122"/>
              </a:rPr>
              <a:t>字节</a:t>
            </a:r>
            <a:r>
              <a:rPr lang="zh-CN" altLang="en-US" sz="2000" b="1" dirty="0">
                <a:solidFill>
                  <a:schemeClr val="bg1"/>
                </a:solidFill>
                <a:latin typeface="微软雅黑" panose="020B0503020204020204" pitchFamily="34" charset="-122"/>
                <a:ea typeface="微软雅黑" panose="020B0503020204020204" pitchFamily="34" charset="-122"/>
              </a:rPr>
              <a:t>的帧都是由于</a:t>
            </a:r>
            <a:r>
              <a:rPr lang="zh-CN" altLang="en-US" sz="2000" b="1" dirty="0" smtClean="0">
                <a:solidFill>
                  <a:schemeClr val="bg1"/>
                </a:solidFill>
                <a:latin typeface="微软雅黑" panose="020B0503020204020204" pitchFamily="34" charset="-122"/>
                <a:ea typeface="微软雅黑" panose="020B0503020204020204" pitchFamily="34" charset="-122"/>
              </a:rPr>
              <a:t>冲突</a:t>
            </a:r>
            <a:r>
              <a:rPr lang="zh-CN" altLang="en-US" sz="2000" b="1" dirty="0">
                <a:solidFill>
                  <a:schemeClr val="bg1"/>
                </a:solidFill>
                <a:latin typeface="微软雅黑" panose="020B0503020204020204" pitchFamily="34" charset="-122"/>
                <a:ea typeface="微软雅黑" panose="020B0503020204020204" pitchFamily="34" charset="-122"/>
              </a:rPr>
              <a:t>而异常中止的无效</a:t>
            </a:r>
            <a:r>
              <a:rPr lang="zh-CN" altLang="en-US" sz="2000" b="1" dirty="0" smtClean="0">
                <a:solidFill>
                  <a:schemeClr val="bg1"/>
                </a:solidFill>
                <a:latin typeface="微软雅黑" panose="020B0503020204020204" pitchFamily="34" charset="-122"/>
                <a:ea typeface="微软雅黑" panose="020B0503020204020204" pitchFamily="34" charset="-122"/>
              </a:rPr>
              <a:t>帧，应当</a:t>
            </a:r>
            <a:r>
              <a:rPr lang="zh-CN" altLang="en-US" sz="2000" b="1" dirty="0">
                <a:solidFill>
                  <a:schemeClr val="bg1"/>
                </a:solidFill>
                <a:latin typeface="微软雅黑" panose="020B0503020204020204" pitchFamily="34" charset="-122"/>
                <a:ea typeface="微软雅黑" panose="020B0503020204020204" pitchFamily="34" charset="-122"/>
              </a:rPr>
              <a:t>立即将其丢弃。</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Tm="2000"/>
    </mc:Choice>
    <mc:Fallback>
      <p:transition spd="slow" advTm="2000"/>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对角圆角矩形 6"/>
          <p:cNvSpPr/>
          <p:nvPr/>
        </p:nvSpPr>
        <p:spPr>
          <a:xfrm>
            <a:off x="777104" y="1940119"/>
            <a:ext cx="7714890" cy="1137037"/>
          </a:xfrm>
          <a:prstGeom prst="round2DiagRect">
            <a:avLst/>
          </a:prstGeom>
          <a:solidFill>
            <a:srgbClr val="0098F6"/>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AutoShape 5"/>
          <p:cNvSpPr>
            <a:spLocks noChangeArrowheads="1"/>
          </p:cNvSpPr>
          <p:nvPr/>
        </p:nvSpPr>
        <p:spPr bwMode="auto">
          <a:xfrm>
            <a:off x="502921" y="620763"/>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7" name="Rectangle 6"/>
          <p:cNvSpPr>
            <a:spLocks noChangeArrowheads="1"/>
          </p:cNvSpPr>
          <p:nvPr/>
        </p:nvSpPr>
        <p:spPr bwMode="auto">
          <a:xfrm>
            <a:off x="3064096" y="597673"/>
            <a:ext cx="300595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anose="020B0503020204020204" pitchFamily="34" charset="-122"/>
                <a:ea typeface="微软雅黑" panose="020B0503020204020204" pitchFamily="34" charset="-122"/>
              </a:rPr>
              <a:t>以太网的</a:t>
            </a:r>
            <a:r>
              <a:rPr lang="zh-CN" altLang="en-US" sz="2000" b="1" dirty="0">
                <a:solidFill>
                  <a:srgbClr val="FFFF00"/>
                </a:solidFill>
                <a:latin typeface="微软雅黑" panose="020B0503020204020204" pitchFamily="34" charset="-122"/>
                <a:ea typeface="微软雅黑" panose="020B0503020204020204" pitchFamily="34" charset="-122"/>
              </a:rPr>
              <a:t>最大端到端</a:t>
            </a:r>
            <a:r>
              <a:rPr lang="zh-CN" altLang="en-US" sz="2000" b="1" dirty="0" smtClean="0">
                <a:solidFill>
                  <a:schemeClr val="bg1"/>
                </a:solidFill>
                <a:latin typeface="微软雅黑" panose="020B0503020204020204" pitchFamily="34" charset="-122"/>
                <a:ea typeface="微软雅黑" panose="020B0503020204020204" pitchFamily="34" charset="-122"/>
              </a:rPr>
              <a:t>长度</a:t>
            </a:r>
            <a:endParaRPr lang="fr-FR" altLang="zh-CN" sz="2000" b="1" dirty="0">
              <a:solidFill>
                <a:schemeClr val="bg1"/>
              </a:solidFill>
              <a:latin typeface="微软雅黑" panose="020B0503020204020204" pitchFamily="34" charset="-122"/>
              <a:ea typeface="微软雅黑" panose="020B0503020204020204" pitchFamily="34" charset="-122"/>
            </a:endParaRPr>
          </a:p>
        </p:txBody>
      </p:sp>
      <p:sp>
        <p:nvSpPr>
          <p:cNvPr id="2" name="矩形 1"/>
          <p:cNvSpPr/>
          <p:nvPr/>
        </p:nvSpPr>
        <p:spPr>
          <a:xfrm>
            <a:off x="925392" y="2057761"/>
            <a:ext cx="7566602" cy="861774"/>
          </a:xfrm>
          <a:prstGeom prst="rect">
            <a:avLst/>
          </a:prstGeom>
        </p:spPr>
        <p:txBody>
          <a:bodyPr wrap="square">
            <a:spAutoFit/>
          </a:bodyPr>
          <a:lstStyle/>
          <a:p>
            <a:pPr>
              <a:lnSpc>
                <a:spcPts val="3000"/>
              </a:lnSpc>
            </a:pPr>
            <a:r>
              <a:rPr lang="zh-CN" altLang="en-US" sz="2000" b="1" dirty="0">
                <a:solidFill>
                  <a:schemeClr val="bg1"/>
                </a:solidFill>
                <a:latin typeface="微软雅黑" panose="020B0503020204020204" pitchFamily="34" charset="-122"/>
                <a:ea typeface="微软雅黑" panose="020B0503020204020204" pitchFamily="34" charset="-122"/>
              </a:rPr>
              <a:t>以太网最</a:t>
            </a:r>
            <a:r>
              <a:rPr lang="zh-CN" altLang="en-US" sz="2000" b="1" dirty="0" smtClean="0">
                <a:solidFill>
                  <a:schemeClr val="bg1"/>
                </a:solidFill>
                <a:latin typeface="微软雅黑" panose="020B0503020204020204" pitchFamily="34" charset="-122"/>
                <a:ea typeface="微软雅黑" panose="020B0503020204020204" pitchFamily="34" charset="-122"/>
              </a:rPr>
              <a:t>大端</a:t>
            </a:r>
            <a:r>
              <a:rPr lang="zh-CN" altLang="en-US" sz="2000" b="1" dirty="0">
                <a:solidFill>
                  <a:schemeClr val="bg1"/>
                </a:solidFill>
                <a:latin typeface="微软雅黑" panose="020B0503020204020204" pitchFamily="34" charset="-122"/>
                <a:ea typeface="微软雅黑" panose="020B0503020204020204" pitchFamily="34" charset="-122"/>
              </a:rPr>
              <a:t>到端单程时延</a:t>
            </a:r>
            <a:r>
              <a:rPr lang="zh-CN" altLang="en-US" sz="2000" b="1" dirty="0">
                <a:solidFill>
                  <a:srgbClr val="FFFF00"/>
                </a:solidFill>
                <a:latin typeface="微软雅黑" panose="020B0503020204020204" pitchFamily="34" charset="-122"/>
                <a:ea typeface="微软雅黑" panose="020B0503020204020204" pitchFamily="34" charset="-122"/>
              </a:rPr>
              <a:t>必须小于</a:t>
            </a:r>
            <a:r>
              <a:rPr lang="zh-CN" altLang="en-US" sz="2000" b="1" dirty="0">
                <a:solidFill>
                  <a:schemeClr val="bg1"/>
                </a:solidFill>
                <a:latin typeface="微软雅黑" panose="020B0503020204020204" pitchFamily="34" charset="-122"/>
                <a:ea typeface="微软雅黑" panose="020B0503020204020204" pitchFamily="34" charset="-122"/>
              </a:rPr>
              <a:t>争用期的</a:t>
            </a:r>
            <a:r>
              <a:rPr lang="zh-CN" altLang="en-US" sz="2000" b="1" dirty="0" smtClean="0">
                <a:solidFill>
                  <a:schemeClr val="bg1"/>
                </a:solidFill>
                <a:latin typeface="微软雅黑" panose="020B0503020204020204" pitchFamily="34" charset="-122"/>
                <a:ea typeface="微软雅黑" panose="020B0503020204020204" pitchFamily="34" charset="-122"/>
              </a:rPr>
              <a:t>一半 </a:t>
            </a:r>
            <a:r>
              <a:rPr lang="en-US" altLang="zh-CN" sz="2000" b="1" dirty="0" smtClean="0">
                <a:solidFill>
                  <a:schemeClr val="bg1"/>
                </a:solidFill>
                <a:latin typeface="微软雅黑" panose="020B0503020204020204" pitchFamily="34" charset="-122"/>
                <a:ea typeface="微软雅黑" panose="020B0503020204020204" pitchFamily="34" charset="-122"/>
              </a:rPr>
              <a:t>(</a:t>
            </a:r>
            <a:r>
              <a:rPr lang="zh-CN" altLang="en-US" sz="2000" b="1" dirty="0" smtClean="0">
                <a:solidFill>
                  <a:schemeClr val="bg1"/>
                </a:solidFill>
                <a:latin typeface="微软雅黑" panose="020B0503020204020204" pitchFamily="34" charset="-122"/>
                <a:ea typeface="微软雅黑" panose="020B0503020204020204" pitchFamily="34" charset="-122"/>
              </a:rPr>
              <a:t>即 </a:t>
            </a:r>
            <a:r>
              <a:rPr lang="en-US" altLang="zh-CN" sz="2000" b="1" dirty="0">
                <a:solidFill>
                  <a:schemeClr val="bg1"/>
                </a:solidFill>
                <a:latin typeface="微软雅黑" panose="020B0503020204020204" pitchFamily="34" charset="-122"/>
                <a:ea typeface="微软雅黑" panose="020B0503020204020204" pitchFamily="34" charset="-122"/>
              </a:rPr>
              <a:t>25.6 </a:t>
            </a:r>
            <a:r>
              <a:rPr lang="en-US" altLang="zh-CN" sz="2000" b="1" dirty="0" err="1" smtClean="0">
                <a:solidFill>
                  <a:schemeClr val="bg1"/>
                </a:solidFill>
                <a:latin typeface="微软雅黑" panose="020B0503020204020204" pitchFamily="34" charset="-122"/>
                <a:ea typeface="微软雅黑" panose="020B0503020204020204" pitchFamily="34" charset="-122"/>
              </a:rPr>
              <a:t>μs</a:t>
            </a:r>
            <a:r>
              <a:rPr lang="en-US" altLang="zh-CN" sz="2000" b="1" dirty="0" smtClean="0">
                <a:solidFill>
                  <a:schemeClr val="bg1"/>
                </a:solidFill>
                <a:latin typeface="微软雅黑" panose="020B0503020204020204" pitchFamily="34" charset="-122"/>
                <a:ea typeface="微软雅黑" panose="020B0503020204020204" pitchFamily="34" charset="-122"/>
              </a:rPr>
              <a:t>)</a:t>
            </a:r>
            <a:r>
              <a:rPr lang="zh-CN" altLang="en-US" sz="2000" b="1" dirty="0" smtClean="0">
                <a:solidFill>
                  <a:schemeClr val="bg1"/>
                </a:solidFill>
                <a:latin typeface="微软雅黑" panose="020B0503020204020204" pitchFamily="34" charset="-122"/>
                <a:ea typeface="微软雅黑" panose="020B0503020204020204" pitchFamily="34" charset="-122"/>
              </a:rPr>
              <a:t>，相当于</a:t>
            </a:r>
            <a:r>
              <a:rPr lang="zh-CN" altLang="en-US" sz="2000" b="1" dirty="0">
                <a:solidFill>
                  <a:schemeClr val="bg1"/>
                </a:solidFill>
                <a:latin typeface="微软雅黑" panose="020B0503020204020204" pitchFamily="34" charset="-122"/>
                <a:ea typeface="微软雅黑" panose="020B0503020204020204" pitchFamily="34" charset="-122"/>
              </a:rPr>
              <a:t>以太网的</a:t>
            </a:r>
            <a:r>
              <a:rPr lang="zh-CN" altLang="en-US" sz="2000" b="1" dirty="0">
                <a:solidFill>
                  <a:srgbClr val="FFFF00"/>
                </a:solidFill>
                <a:latin typeface="微软雅黑" panose="020B0503020204020204" pitchFamily="34" charset="-122"/>
                <a:ea typeface="微软雅黑" panose="020B0503020204020204" pitchFamily="34" charset="-122"/>
              </a:rPr>
              <a:t>最大</a:t>
            </a:r>
            <a:r>
              <a:rPr lang="zh-CN" altLang="en-US" sz="2000" b="1" dirty="0">
                <a:solidFill>
                  <a:schemeClr val="bg1"/>
                </a:solidFill>
                <a:latin typeface="微软雅黑" panose="020B0503020204020204" pitchFamily="34" charset="-122"/>
                <a:ea typeface="微软雅黑" panose="020B0503020204020204" pitchFamily="34" charset="-122"/>
              </a:rPr>
              <a:t>端到端长度约为 </a:t>
            </a:r>
            <a:r>
              <a:rPr lang="en-US" altLang="zh-CN" sz="2000" b="1" dirty="0">
                <a:solidFill>
                  <a:srgbClr val="FFFF00"/>
                </a:solidFill>
                <a:latin typeface="微软雅黑" panose="020B0503020204020204" pitchFamily="34" charset="-122"/>
                <a:ea typeface="微软雅黑" panose="020B0503020204020204" pitchFamily="34" charset="-122"/>
              </a:rPr>
              <a:t>5 km</a:t>
            </a:r>
            <a:r>
              <a:rPr lang="zh-CN" altLang="en-US" sz="2000" b="1" dirty="0">
                <a:solidFill>
                  <a:schemeClr val="bg1"/>
                </a:solidFill>
                <a:latin typeface="微软雅黑" panose="020B0503020204020204" pitchFamily="34" charset="-122"/>
                <a:ea typeface="微软雅黑" panose="020B0503020204020204" pitchFamily="34" charset="-122"/>
              </a:rPr>
              <a:t>。</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6" name="Rectangle 46"/>
          <p:cNvSpPr>
            <a:spLocks noChangeArrowheads="1"/>
          </p:cNvSpPr>
          <p:nvPr/>
        </p:nvSpPr>
        <p:spPr bwMode="auto">
          <a:xfrm>
            <a:off x="502921" y="981328"/>
            <a:ext cx="8302751" cy="93871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eaLnBrk="0" hangingPunct="0">
              <a:lnSpc>
                <a:spcPts val="3200"/>
              </a:lnSpc>
              <a:buClr>
                <a:srgbClr val="0070C0"/>
              </a:buClr>
              <a:buFont typeface="Wingdings" panose="05000000000000000000" pitchFamily="2" charset="2"/>
              <a:buChar char="l"/>
            </a:pPr>
            <a:r>
              <a:rPr lang="zh-CN" altLang="en-US" sz="2000" b="1" dirty="0" smtClean="0">
                <a:solidFill>
                  <a:srgbClr val="C00000"/>
                </a:solidFill>
                <a:latin typeface="微软雅黑" panose="020B0503020204020204" pitchFamily="34" charset="-122"/>
                <a:ea typeface="微软雅黑" panose="020B0503020204020204" pitchFamily="34" charset="-122"/>
              </a:rPr>
              <a:t>争用</a:t>
            </a:r>
            <a:r>
              <a:rPr lang="zh-CN" altLang="en-US" sz="2000" b="1" dirty="0">
                <a:solidFill>
                  <a:srgbClr val="C00000"/>
                </a:solidFill>
                <a:latin typeface="微软雅黑" panose="020B0503020204020204" pitchFamily="34" charset="-122"/>
                <a:ea typeface="微软雅黑" panose="020B0503020204020204" pitchFamily="34" charset="-122"/>
              </a:rPr>
              <a:t>期的</a:t>
            </a:r>
            <a:r>
              <a:rPr lang="zh-CN" altLang="en-US" sz="2000" b="1" dirty="0" smtClean="0">
                <a:solidFill>
                  <a:srgbClr val="C00000"/>
                </a:solidFill>
                <a:latin typeface="微软雅黑" panose="020B0503020204020204" pitchFamily="34" charset="-122"/>
                <a:ea typeface="微软雅黑" panose="020B0503020204020204" pitchFamily="34" charset="-122"/>
              </a:rPr>
              <a:t>长度 </a:t>
            </a:r>
            <a:r>
              <a:rPr lang="en-US" altLang="zh-CN" sz="2000" b="1" dirty="0" smtClean="0">
                <a:solidFill>
                  <a:srgbClr val="C00000"/>
                </a:solidFill>
                <a:latin typeface="微软雅黑" panose="020B0503020204020204" pitchFamily="34" charset="-122"/>
                <a:ea typeface="微软雅黑" panose="020B0503020204020204" pitchFamily="34" charset="-122"/>
              </a:rPr>
              <a:t>= 51.2</a:t>
            </a:r>
            <a:r>
              <a:rPr lang="en-US" altLang="zh-CN" sz="2000" b="1" dirty="0" smtClean="0">
                <a:solidFill>
                  <a:srgbClr val="C00000"/>
                </a:solidFill>
                <a:latin typeface="微软雅黑" panose="020B0503020204020204" pitchFamily="34" charset="-122"/>
                <a:ea typeface="微软雅黑" panose="020B0503020204020204" pitchFamily="34" charset="-122"/>
                <a:sym typeface="Symbol" panose="05050102010706020507" pitchFamily="18" charset="2"/>
              </a:rPr>
              <a:t> </a:t>
            </a:r>
            <a:r>
              <a:rPr lang="en-US" altLang="zh-CN" sz="2000" b="1" dirty="0" smtClean="0">
                <a:solidFill>
                  <a:srgbClr val="C00000"/>
                </a:solidFill>
                <a:latin typeface="微软雅黑" panose="020B0503020204020204" pitchFamily="34" charset="-122"/>
                <a:ea typeface="微软雅黑" panose="020B0503020204020204" pitchFamily="34" charset="-122"/>
              </a:rPr>
              <a:t>s</a:t>
            </a:r>
            <a:r>
              <a:rPr lang="zh-CN" altLang="en-US" sz="2000" b="1" dirty="0" smtClean="0">
                <a:solidFill>
                  <a:srgbClr val="C00000"/>
                </a:solidFill>
                <a:latin typeface="微软雅黑" panose="020B0503020204020204" pitchFamily="34" charset="-122"/>
                <a:ea typeface="微软雅黑" panose="020B0503020204020204" pitchFamily="34" charset="-122"/>
              </a:rPr>
              <a:t>。</a:t>
            </a:r>
            <a:endParaRPr lang="zh-CN" altLang="en-US" sz="2000" b="1" dirty="0">
              <a:solidFill>
                <a:srgbClr val="C00000"/>
              </a:solidFill>
              <a:latin typeface="微软雅黑" panose="020B0503020204020204" pitchFamily="34" charset="-122"/>
              <a:ea typeface="微软雅黑" panose="020B0503020204020204" pitchFamily="34" charset="-122"/>
            </a:endParaRPr>
          </a:p>
          <a:p>
            <a:pPr marL="342900" indent="-342900" eaLnBrk="0" hangingPunct="0">
              <a:lnSpc>
                <a:spcPts val="32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对于 </a:t>
            </a:r>
            <a:r>
              <a:rPr lang="en-US" altLang="zh-CN" sz="2000" b="1" dirty="0">
                <a:latin typeface="微软雅黑" panose="020B0503020204020204" pitchFamily="34" charset="-122"/>
                <a:ea typeface="微软雅黑" panose="020B0503020204020204" pitchFamily="34" charset="-122"/>
              </a:rPr>
              <a:t>10 Mbit/s </a:t>
            </a:r>
            <a:r>
              <a:rPr lang="zh-CN" altLang="en-US" sz="2000" b="1" dirty="0">
                <a:latin typeface="微软雅黑" panose="020B0503020204020204" pitchFamily="34" charset="-122"/>
                <a:ea typeface="微软雅黑" panose="020B0503020204020204" pitchFamily="34" charset="-122"/>
              </a:rPr>
              <a:t>以太网，在争用期内可发送 </a:t>
            </a:r>
            <a:r>
              <a:rPr lang="en-US" altLang="zh-CN" sz="2000" b="1" dirty="0">
                <a:latin typeface="微软雅黑" panose="020B0503020204020204" pitchFamily="34" charset="-122"/>
                <a:ea typeface="微软雅黑" panose="020B0503020204020204" pitchFamily="34" charset="-122"/>
              </a:rPr>
              <a:t>512 bit</a:t>
            </a:r>
            <a:r>
              <a:rPr lang="zh-CN" altLang="en-US" sz="2000" b="1" dirty="0">
                <a:latin typeface="微软雅黑" panose="020B0503020204020204" pitchFamily="34" charset="-122"/>
                <a:ea typeface="微软雅黑" panose="020B0503020204020204" pitchFamily="34" charset="-122"/>
              </a:rPr>
              <a:t>，即 </a:t>
            </a:r>
            <a:r>
              <a:rPr lang="en-US" altLang="zh-CN" sz="2000" b="1" dirty="0">
                <a:latin typeface="微软雅黑" panose="020B0503020204020204" pitchFamily="34" charset="-122"/>
                <a:ea typeface="微软雅黑" panose="020B0503020204020204" pitchFamily="34" charset="-122"/>
              </a:rPr>
              <a:t>64 </a:t>
            </a:r>
            <a:r>
              <a:rPr lang="zh-CN" altLang="en-US" sz="2000" b="1" dirty="0">
                <a:latin typeface="微软雅黑" panose="020B0503020204020204" pitchFamily="34" charset="-122"/>
                <a:ea typeface="微软雅黑" panose="020B0503020204020204" pitchFamily="34" charset="-122"/>
              </a:rPr>
              <a:t>字节。</a:t>
            </a:r>
            <a:endParaRPr lang="zh-CN" altLang="en-US" sz="2000" b="1"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Tm="2000"/>
    </mc:Choice>
    <mc:Fallback>
      <p:transition spd="slow" advTm="2000"/>
    </mc:Fallback>
  </mc:AlternateContent>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AutoShape 5"/>
          <p:cNvSpPr>
            <a:spLocks noChangeArrowheads="1"/>
          </p:cNvSpPr>
          <p:nvPr/>
        </p:nvSpPr>
        <p:spPr bwMode="auto">
          <a:xfrm>
            <a:off x="502921" y="622887"/>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 name="Rectangle 6"/>
          <p:cNvSpPr>
            <a:spLocks noChangeArrowheads="1"/>
          </p:cNvSpPr>
          <p:nvPr/>
        </p:nvSpPr>
        <p:spPr bwMode="auto">
          <a:xfrm>
            <a:off x="3064097" y="599797"/>
            <a:ext cx="300595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anose="020B0503020204020204" pitchFamily="34" charset="-122"/>
                <a:ea typeface="微软雅黑" panose="020B0503020204020204" pitchFamily="34" charset="-122"/>
              </a:rPr>
              <a:t>强化</a:t>
            </a:r>
            <a:r>
              <a:rPr lang="zh-CN" altLang="en-US" sz="2000" b="1" dirty="0" smtClean="0">
                <a:solidFill>
                  <a:schemeClr val="bg1"/>
                </a:solidFill>
                <a:latin typeface="微软雅黑" panose="020B0503020204020204" pitchFamily="34" charset="-122"/>
                <a:ea typeface="微软雅黑" panose="020B0503020204020204" pitchFamily="34" charset="-122"/>
              </a:rPr>
              <a:t>碰撞：人为干扰信号</a:t>
            </a:r>
            <a:endParaRPr lang="fr-FR" altLang="zh-CN" sz="2000" b="1" dirty="0">
              <a:solidFill>
                <a:schemeClr val="bg1"/>
              </a:solidFill>
              <a:latin typeface="微软雅黑" panose="020B0503020204020204" pitchFamily="34" charset="-122"/>
              <a:ea typeface="微软雅黑" panose="020B0503020204020204" pitchFamily="34" charset="-122"/>
            </a:endParaRPr>
          </a:p>
        </p:txBody>
      </p:sp>
      <p:sp>
        <p:nvSpPr>
          <p:cNvPr id="10" name="圆角矩形 9"/>
          <p:cNvSpPr/>
          <p:nvPr/>
        </p:nvSpPr>
        <p:spPr>
          <a:xfrm>
            <a:off x="502922" y="1064859"/>
            <a:ext cx="8129014" cy="2295144"/>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anose="020B0503020204020204" pitchFamily="34" charset="-122"/>
              <a:ea typeface="微软雅黑" panose="020B0503020204020204" pitchFamily="34" charset="-122"/>
            </a:endParaRPr>
          </a:p>
        </p:txBody>
      </p:sp>
      <p:grpSp>
        <p:nvGrpSpPr>
          <p:cNvPr id="11" name="组合 10"/>
          <p:cNvGrpSpPr/>
          <p:nvPr/>
        </p:nvGrpSpPr>
        <p:grpSpPr>
          <a:xfrm>
            <a:off x="1055008" y="3407767"/>
            <a:ext cx="6978535" cy="1154151"/>
            <a:chOff x="502922" y="3477683"/>
            <a:chExt cx="6978535" cy="1154151"/>
          </a:xfrm>
        </p:grpSpPr>
        <p:sp>
          <p:nvSpPr>
            <p:cNvPr id="12" name="对角圆角矩形 11"/>
            <p:cNvSpPr/>
            <p:nvPr/>
          </p:nvSpPr>
          <p:spPr>
            <a:xfrm>
              <a:off x="502922" y="3477683"/>
              <a:ext cx="6978535" cy="1154151"/>
            </a:xfrm>
            <a:prstGeom prst="round2DiagRect">
              <a:avLst/>
            </a:prstGeom>
            <a:solidFill>
              <a:srgbClr val="0098F6"/>
            </a:solidFill>
            <a:ln>
              <a:noFill/>
            </a:ln>
            <a:effectLst/>
            <a:scene3d>
              <a:camera prst="orthographicFront">
                <a:rot lat="0" lon="0" rev="0"/>
              </a:camera>
              <a:lightRig rig="glow" dir="t">
                <a:rot lat="0" lon="0" rev="14100000"/>
              </a:lightRig>
            </a:scene3d>
            <a:sp3d prstMaterial="softEdge">
              <a:bevelT w="127000" prst="artDeco"/>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649856" y="3559595"/>
              <a:ext cx="6591455" cy="1015663"/>
            </a:xfrm>
            <a:prstGeom prst="rect">
              <a:avLst/>
            </a:prstGeom>
          </p:spPr>
          <p:txBody>
            <a:bodyPr wrap="square">
              <a:spAutoFit/>
            </a:bodyPr>
            <a:lstStyle/>
            <a:p>
              <a:pPr marL="285750" indent="-285750">
                <a:lnSpc>
                  <a:spcPts val="2400"/>
                </a:lnSpc>
                <a:buFont typeface="Wingdings" panose="05000000000000000000" pitchFamily="2" charset="2"/>
                <a:buChar char="l"/>
              </a:pPr>
              <a:r>
                <a:rPr lang="zh-CN" altLang="en-US" b="1" dirty="0" smtClean="0">
                  <a:solidFill>
                    <a:schemeClr val="bg1"/>
                  </a:solidFill>
                  <a:latin typeface="微软雅黑" panose="020B0503020204020204" pitchFamily="34" charset="-122"/>
                  <a:ea typeface="微软雅黑" panose="020B0503020204020204" pitchFamily="34" charset="-122"/>
                </a:rPr>
                <a:t>发送站检测</a:t>
              </a:r>
              <a:r>
                <a:rPr lang="zh-CN" altLang="en-US" b="1" dirty="0">
                  <a:solidFill>
                    <a:schemeClr val="bg1"/>
                  </a:solidFill>
                  <a:latin typeface="微软雅黑" panose="020B0503020204020204" pitchFamily="34" charset="-122"/>
                  <a:ea typeface="微软雅黑" panose="020B0503020204020204" pitchFamily="34" charset="-122"/>
                </a:rPr>
                <a:t>到</a:t>
              </a:r>
              <a:r>
                <a:rPr lang="zh-CN" altLang="en-US" b="1" dirty="0" smtClean="0">
                  <a:solidFill>
                    <a:schemeClr val="bg1"/>
                  </a:solidFill>
                  <a:latin typeface="微软雅黑" panose="020B0503020204020204" pitchFamily="34" charset="-122"/>
                  <a:ea typeface="微软雅黑" panose="020B0503020204020204" pitchFamily="34" charset="-122"/>
                </a:rPr>
                <a:t>冲突后，立即</a:t>
              </a:r>
              <a:r>
                <a:rPr lang="zh-CN" altLang="en-US" b="1" dirty="0">
                  <a:solidFill>
                    <a:schemeClr val="bg1"/>
                  </a:solidFill>
                  <a:latin typeface="微软雅黑" panose="020B0503020204020204" pitchFamily="34" charset="-122"/>
                  <a:ea typeface="微软雅黑" panose="020B0503020204020204" pitchFamily="34" charset="-122"/>
                </a:rPr>
                <a:t>停止发送数据帧，接着就</a:t>
              </a:r>
              <a:r>
                <a:rPr lang="zh-CN" altLang="en-US" b="1" dirty="0" smtClean="0">
                  <a:solidFill>
                    <a:schemeClr val="bg1"/>
                  </a:solidFill>
                  <a:latin typeface="微软雅黑" panose="020B0503020204020204" pitchFamily="34" charset="-122"/>
                  <a:ea typeface="微软雅黑" panose="020B0503020204020204" pitchFamily="34" charset="-122"/>
                </a:rPr>
                <a:t>发送 </a:t>
              </a:r>
              <a:r>
                <a:rPr lang="en-US" altLang="zh-CN" b="1" dirty="0" smtClean="0">
                  <a:solidFill>
                    <a:schemeClr val="bg1"/>
                  </a:solidFill>
                  <a:latin typeface="微软雅黑" panose="020B0503020204020204" pitchFamily="34" charset="-122"/>
                  <a:ea typeface="微软雅黑" panose="020B0503020204020204" pitchFamily="34" charset="-122"/>
                </a:rPr>
                <a:t>32 </a:t>
              </a:r>
              <a:r>
                <a:rPr lang="zh-CN" altLang="en-US" b="1" dirty="0" smtClean="0">
                  <a:solidFill>
                    <a:schemeClr val="bg1"/>
                  </a:solidFill>
                  <a:latin typeface="微软雅黑" panose="020B0503020204020204" pitchFamily="34" charset="-122"/>
                  <a:ea typeface="微软雅黑" panose="020B0503020204020204" pitchFamily="34" charset="-122"/>
                </a:rPr>
                <a:t>或 </a:t>
              </a:r>
              <a:r>
                <a:rPr lang="en-US" altLang="zh-CN" b="1" dirty="0" smtClean="0">
                  <a:solidFill>
                    <a:schemeClr val="bg1"/>
                  </a:solidFill>
                  <a:latin typeface="微软雅黑" panose="020B0503020204020204" pitchFamily="34" charset="-122"/>
                  <a:ea typeface="微软雅黑" panose="020B0503020204020204" pitchFamily="34" charset="-122"/>
                </a:rPr>
                <a:t>48 </a:t>
              </a:r>
              <a:r>
                <a:rPr lang="zh-CN" altLang="en-US" b="1" dirty="0" smtClean="0">
                  <a:solidFill>
                    <a:schemeClr val="bg1"/>
                  </a:solidFill>
                  <a:latin typeface="微软雅黑" panose="020B0503020204020204" pitchFamily="34" charset="-122"/>
                  <a:ea typeface="微软雅黑" panose="020B0503020204020204" pitchFamily="34" charset="-122"/>
                </a:rPr>
                <a:t>比特</a:t>
              </a:r>
              <a:r>
                <a:rPr lang="zh-CN" altLang="en-US" b="1" dirty="0">
                  <a:solidFill>
                    <a:schemeClr val="bg1"/>
                  </a:solidFill>
                  <a:latin typeface="微软雅黑" panose="020B0503020204020204" pitchFamily="34" charset="-122"/>
                  <a:ea typeface="微软雅黑" panose="020B0503020204020204" pitchFamily="34" charset="-122"/>
                </a:rPr>
                <a:t>的</a:t>
              </a:r>
              <a:r>
                <a:rPr lang="zh-CN" altLang="en-US" b="1" dirty="0" smtClean="0">
                  <a:solidFill>
                    <a:srgbClr val="FFFF00"/>
                  </a:solidFill>
                  <a:latin typeface="微软雅黑" panose="020B0503020204020204" pitchFamily="34" charset="-122"/>
                  <a:ea typeface="微软雅黑" panose="020B0503020204020204" pitchFamily="34" charset="-122"/>
                </a:rPr>
                <a:t>人为干扰信号</a:t>
              </a:r>
              <a:r>
                <a:rPr lang="zh-CN" altLang="en-US" b="1" dirty="0" smtClean="0">
                  <a:solidFill>
                    <a:srgbClr val="FF9900"/>
                  </a:solidFill>
                  <a:latin typeface="微软雅黑" panose="020B0503020204020204" pitchFamily="34" charset="-122"/>
                  <a:ea typeface="微软雅黑" panose="020B0503020204020204" pitchFamily="34" charset="-122"/>
                </a:rPr>
                <a:t> </a:t>
              </a:r>
              <a:r>
                <a:rPr lang="en-US" altLang="zh-CN" b="1" dirty="0" smtClean="0">
                  <a:solidFill>
                    <a:schemeClr val="bg1"/>
                  </a:solidFill>
                  <a:latin typeface="微软雅黑" panose="020B0503020204020204" pitchFamily="34" charset="-122"/>
                  <a:ea typeface="微软雅黑" panose="020B0503020204020204" pitchFamily="34" charset="-122"/>
                </a:rPr>
                <a:t>(</a:t>
              </a:r>
              <a:r>
                <a:rPr lang="en-US" altLang="zh-CN" b="1" dirty="0">
                  <a:solidFill>
                    <a:schemeClr val="bg1"/>
                  </a:solidFill>
                  <a:latin typeface="微软雅黑" panose="020B0503020204020204" pitchFamily="34" charset="-122"/>
                  <a:ea typeface="微软雅黑" panose="020B0503020204020204" pitchFamily="34" charset="-122"/>
                </a:rPr>
                <a:t>jamming signal</a:t>
              </a:r>
              <a:r>
                <a:rPr lang="en-US" altLang="zh-CN" b="1" dirty="0" smtClean="0">
                  <a:solidFill>
                    <a:schemeClr val="bg1"/>
                  </a:solidFill>
                  <a:latin typeface="微软雅黑" panose="020B0503020204020204" pitchFamily="34" charset="-122"/>
                  <a:ea typeface="微软雅黑" panose="020B0503020204020204" pitchFamily="34" charset="-122"/>
                </a:rPr>
                <a:t>) </a:t>
              </a:r>
              <a:r>
                <a:rPr lang="zh-CN" altLang="en-US" b="1" dirty="0" smtClean="0">
                  <a:solidFill>
                    <a:schemeClr val="bg1"/>
                  </a:solidFill>
                  <a:latin typeface="微软雅黑" panose="020B0503020204020204" pitchFamily="34" charset="-122"/>
                  <a:ea typeface="微软雅黑" panose="020B0503020204020204" pitchFamily="34" charset="-122"/>
                </a:rPr>
                <a:t>。</a:t>
              </a:r>
              <a:endParaRPr lang="en-US" altLang="zh-CN" b="1" dirty="0" smtClean="0">
                <a:solidFill>
                  <a:schemeClr val="bg1"/>
                </a:solidFill>
                <a:latin typeface="微软雅黑" panose="020B0503020204020204" pitchFamily="34" charset="-122"/>
                <a:ea typeface="微软雅黑" panose="020B0503020204020204" pitchFamily="34" charset="-122"/>
              </a:endParaRPr>
            </a:p>
            <a:p>
              <a:pPr marL="285750" indent="-285750">
                <a:lnSpc>
                  <a:spcPts val="2400"/>
                </a:lnSpc>
                <a:buFont typeface="Wingdings" panose="05000000000000000000" pitchFamily="2" charset="2"/>
                <a:buChar char="l"/>
              </a:pPr>
              <a:r>
                <a:rPr lang="zh-CN" altLang="en-US" b="1" dirty="0" smtClean="0">
                  <a:solidFill>
                    <a:schemeClr val="bg1"/>
                  </a:solidFill>
                  <a:latin typeface="微软雅黑" panose="020B0503020204020204" pitchFamily="34" charset="-122"/>
                  <a:ea typeface="微软雅黑" panose="020B0503020204020204" pitchFamily="34" charset="-122"/>
                </a:rPr>
                <a:t>以太网</a:t>
              </a:r>
              <a:r>
                <a:rPr lang="zh-CN" altLang="en-US" b="1" dirty="0">
                  <a:solidFill>
                    <a:schemeClr val="bg1"/>
                  </a:solidFill>
                  <a:latin typeface="微软雅黑" panose="020B0503020204020204" pitchFamily="34" charset="-122"/>
                  <a:ea typeface="微软雅黑" panose="020B0503020204020204" pitchFamily="34" charset="-122"/>
                </a:rPr>
                <a:t>还规定了帧间最小间隔</a:t>
              </a:r>
              <a:r>
                <a:rPr lang="zh-CN" altLang="en-US" b="1" dirty="0" smtClean="0">
                  <a:solidFill>
                    <a:schemeClr val="bg1"/>
                  </a:solidFill>
                  <a:latin typeface="微软雅黑" panose="020B0503020204020204" pitchFamily="34" charset="-122"/>
                  <a:ea typeface="微软雅黑" panose="020B0503020204020204" pitchFamily="34" charset="-122"/>
                </a:rPr>
                <a:t>为 </a:t>
              </a:r>
              <a:r>
                <a:rPr lang="en-US" altLang="zh-CN" b="1" dirty="0" smtClean="0">
                  <a:solidFill>
                    <a:schemeClr val="bg1"/>
                  </a:solidFill>
                  <a:latin typeface="微软雅黑" panose="020B0503020204020204" pitchFamily="34" charset="-122"/>
                  <a:ea typeface="微软雅黑" panose="020B0503020204020204" pitchFamily="34" charset="-122"/>
                </a:rPr>
                <a:t>9.6 </a:t>
              </a:r>
              <a:r>
                <a:rPr lang="el-GR" altLang="zh-CN" b="1" dirty="0" smtClean="0">
                  <a:solidFill>
                    <a:schemeClr val="bg1"/>
                  </a:solidFill>
                  <a:latin typeface="微软雅黑" panose="020B0503020204020204" pitchFamily="34" charset="-122"/>
                  <a:ea typeface="微软雅黑" panose="020B0503020204020204" pitchFamily="34" charset="-122"/>
                </a:rPr>
                <a:t>μ</a:t>
              </a:r>
              <a:r>
                <a:rPr lang="en-US" altLang="zh-CN" b="1" dirty="0" smtClean="0">
                  <a:solidFill>
                    <a:schemeClr val="bg1"/>
                  </a:solidFill>
                  <a:latin typeface="微软雅黑" panose="020B0503020204020204" pitchFamily="34" charset="-122"/>
                  <a:ea typeface="微软雅黑" panose="020B0503020204020204" pitchFamily="34" charset="-122"/>
                </a:rPr>
                <a:t>s</a:t>
              </a:r>
              <a:r>
                <a:rPr lang="zh-CN" altLang="en-US" b="1" dirty="0">
                  <a:solidFill>
                    <a:schemeClr val="bg1"/>
                  </a:solidFill>
                  <a:latin typeface="微软雅黑" panose="020B0503020204020204" pitchFamily="34" charset="-122"/>
                  <a:ea typeface="微软雅黑" panose="020B0503020204020204" pitchFamily="34" charset="-122"/>
                </a:rPr>
                <a:t>。</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grpSp>
        <p:nvGrpSpPr>
          <p:cNvPr id="14" name="Group 5"/>
          <p:cNvGrpSpPr/>
          <p:nvPr/>
        </p:nvGrpSpPr>
        <p:grpSpPr bwMode="auto">
          <a:xfrm>
            <a:off x="2894807" y="1518593"/>
            <a:ext cx="3300674" cy="1317548"/>
            <a:chOff x="992" y="1619"/>
            <a:chExt cx="3804" cy="1645"/>
          </a:xfrm>
        </p:grpSpPr>
        <p:sp>
          <p:nvSpPr>
            <p:cNvPr id="15" name="AutoShape 6"/>
            <p:cNvSpPr>
              <a:spLocks noChangeArrowheads="1"/>
            </p:cNvSpPr>
            <p:nvPr/>
          </p:nvSpPr>
          <p:spPr bwMode="auto">
            <a:xfrm rot="5400000">
              <a:off x="2071" y="540"/>
              <a:ext cx="1645" cy="3804"/>
            </a:xfrm>
            <a:prstGeom prst="parallelogram">
              <a:avLst>
                <a:gd name="adj" fmla="val 37968"/>
              </a:avLst>
            </a:prstGeom>
            <a:solidFill>
              <a:srgbClr val="0000CC"/>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mn-lt"/>
                <a:ea typeface="黑体" panose="02010609060101010101" pitchFamily="2" charset="-122"/>
              </a:endParaRPr>
            </a:p>
          </p:txBody>
        </p:sp>
        <p:sp>
          <p:nvSpPr>
            <p:cNvPr id="16" name="AutoShape 7"/>
            <p:cNvSpPr>
              <a:spLocks noChangeArrowheads="1"/>
            </p:cNvSpPr>
            <p:nvPr/>
          </p:nvSpPr>
          <p:spPr bwMode="auto">
            <a:xfrm rot="601221">
              <a:off x="2212" y="2087"/>
              <a:ext cx="1066" cy="424"/>
            </a:xfrm>
            <a:prstGeom prst="rightArrow">
              <a:avLst>
                <a:gd name="adj1" fmla="val 49370"/>
                <a:gd name="adj2" fmla="val 80790"/>
              </a:avLst>
            </a:prstGeom>
            <a:solidFill>
              <a:srgbClr val="00FFFF"/>
            </a:solidFill>
            <a:ln w="12700">
              <a:solidFill>
                <a:schemeClr val="tx1"/>
              </a:solidFill>
              <a:prstDash val="solid"/>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defTabSz="762000" eaLnBrk="0" hangingPunct="0"/>
              <a:r>
                <a:rPr kumimoji="1" lang="zh-CN" altLang="en-US" sz="1050" b="1" dirty="0">
                  <a:solidFill>
                    <a:srgbClr val="0000CC"/>
                  </a:solidFill>
                  <a:latin typeface="微软雅黑" panose="020B0503020204020204" pitchFamily="34" charset="-122"/>
                  <a:ea typeface="微软雅黑" panose="020B0503020204020204" pitchFamily="34" charset="-122"/>
                </a:rPr>
                <a:t>数据帧</a:t>
              </a:r>
              <a:endParaRPr kumimoji="1" lang="zh-CN" altLang="en-US" sz="1050" b="1" dirty="0">
                <a:solidFill>
                  <a:srgbClr val="0000CC"/>
                </a:solidFill>
                <a:latin typeface="微软雅黑" panose="020B0503020204020204" pitchFamily="34" charset="-122"/>
                <a:ea typeface="微软雅黑" panose="020B0503020204020204" pitchFamily="34" charset="-122"/>
              </a:endParaRPr>
            </a:p>
          </p:txBody>
        </p:sp>
      </p:grpSp>
      <p:grpSp>
        <p:nvGrpSpPr>
          <p:cNvPr id="17" name="Group 8"/>
          <p:cNvGrpSpPr/>
          <p:nvPr/>
        </p:nvGrpSpPr>
        <p:grpSpPr bwMode="auto">
          <a:xfrm>
            <a:off x="2500010" y="2315529"/>
            <a:ext cx="3695471" cy="873026"/>
            <a:chOff x="537" y="2606"/>
            <a:chExt cx="4259" cy="1090"/>
          </a:xfrm>
        </p:grpSpPr>
        <p:grpSp>
          <p:nvGrpSpPr>
            <p:cNvPr id="18" name="Group 9"/>
            <p:cNvGrpSpPr/>
            <p:nvPr/>
          </p:nvGrpSpPr>
          <p:grpSpPr bwMode="auto">
            <a:xfrm>
              <a:off x="992" y="2627"/>
              <a:ext cx="3804" cy="1061"/>
              <a:chOff x="992" y="2627"/>
              <a:chExt cx="3804" cy="1061"/>
            </a:xfrm>
          </p:grpSpPr>
          <p:grpSp>
            <p:nvGrpSpPr>
              <p:cNvPr id="26" name="Group 10"/>
              <p:cNvGrpSpPr/>
              <p:nvPr/>
            </p:nvGrpSpPr>
            <p:grpSpPr bwMode="auto">
              <a:xfrm>
                <a:off x="992" y="2627"/>
                <a:ext cx="3804" cy="1061"/>
                <a:chOff x="992" y="2627"/>
                <a:chExt cx="3804" cy="1061"/>
              </a:xfrm>
            </p:grpSpPr>
            <p:sp>
              <p:nvSpPr>
                <p:cNvPr id="28" name="AutoShape 11"/>
                <p:cNvSpPr>
                  <a:spLocks noChangeArrowheads="1"/>
                </p:cNvSpPr>
                <p:nvPr/>
              </p:nvSpPr>
              <p:spPr bwMode="auto">
                <a:xfrm rot="5400000">
                  <a:off x="2363" y="1256"/>
                  <a:ext cx="1061" cy="3804"/>
                </a:xfrm>
                <a:prstGeom prst="parallelogram">
                  <a:avLst>
                    <a:gd name="adj" fmla="val 59685"/>
                  </a:avLst>
                </a:prstGeom>
                <a:solidFill>
                  <a:srgbClr val="92D050"/>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mn-lt"/>
                    <a:ea typeface="黑体" panose="02010609060101010101" pitchFamily="2" charset="-122"/>
                  </a:endParaRPr>
                </a:p>
              </p:txBody>
            </p:sp>
            <p:sp>
              <p:nvSpPr>
                <p:cNvPr id="29" name="AutoShape 12"/>
                <p:cNvSpPr>
                  <a:spLocks noChangeArrowheads="1"/>
                </p:cNvSpPr>
                <p:nvPr/>
              </p:nvSpPr>
              <p:spPr bwMode="auto">
                <a:xfrm rot="601221">
                  <a:off x="1981" y="2954"/>
                  <a:ext cx="2034" cy="426"/>
                </a:xfrm>
                <a:prstGeom prst="rightArrow">
                  <a:avLst>
                    <a:gd name="adj1" fmla="val 49370"/>
                    <a:gd name="adj2" fmla="val 119013"/>
                  </a:avLst>
                </a:prstGeom>
                <a:solidFill>
                  <a:srgbClr val="00FFFF"/>
                </a:solidFill>
                <a:ln w="12700" cmpd="dbl">
                  <a:solidFill>
                    <a:schemeClr val="tx1"/>
                  </a:solidFill>
                  <a:prstDash val="solid"/>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mn-lt"/>
                    <a:ea typeface="黑体" panose="02010609060101010101" pitchFamily="2" charset="-122"/>
                  </a:endParaRPr>
                </a:p>
              </p:txBody>
            </p:sp>
          </p:grpSp>
          <p:sp>
            <p:nvSpPr>
              <p:cNvPr id="27" name="Text Box 13"/>
              <p:cNvSpPr txBox="1">
                <a:spLocks noChangeArrowheads="1"/>
              </p:cNvSpPr>
              <p:nvPr/>
            </p:nvSpPr>
            <p:spPr bwMode="auto">
              <a:xfrm rot="595815">
                <a:off x="1982" y="2993"/>
                <a:ext cx="1822" cy="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en-US" altLang="zh-CN" sz="1050" b="1" dirty="0" smtClean="0">
                    <a:solidFill>
                      <a:srgbClr val="0000CC"/>
                    </a:solidFill>
                    <a:latin typeface="微软雅黑" panose="020B0503020204020204" pitchFamily="34" charset="-122"/>
                    <a:ea typeface="微软雅黑" panose="020B0503020204020204" pitchFamily="34" charset="-122"/>
                  </a:rPr>
                  <a:t>32 </a:t>
                </a:r>
                <a:r>
                  <a:rPr kumimoji="1" lang="zh-CN" altLang="en-US" sz="1050" b="1" dirty="0" smtClean="0">
                    <a:solidFill>
                      <a:srgbClr val="0000CC"/>
                    </a:solidFill>
                    <a:latin typeface="微软雅黑" panose="020B0503020204020204" pitchFamily="34" charset="-122"/>
                    <a:ea typeface="微软雅黑" panose="020B0503020204020204" pitchFamily="34" charset="-122"/>
                  </a:rPr>
                  <a:t>或 </a:t>
                </a:r>
                <a:r>
                  <a:rPr kumimoji="1" lang="en-US" altLang="zh-CN" sz="1050" b="1" dirty="0" smtClean="0">
                    <a:solidFill>
                      <a:srgbClr val="0000CC"/>
                    </a:solidFill>
                    <a:latin typeface="微软雅黑" panose="020B0503020204020204" pitchFamily="34" charset="-122"/>
                    <a:ea typeface="微软雅黑" panose="020B0503020204020204" pitchFamily="34" charset="-122"/>
                  </a:rPr>
                  <a:t>48 </a:t>
                </a:r>
                <a:r>
                  <a:rPr kumimoji="1" lang="zh-CN" altLang="en-US" sz="1050" b="1" dirty="0" smtClean="0">
                    <a:solidFill>
                      <a:srgbClr val="0000CC"/>
                    </a:solidFill>
                    <a:latin typeface="微软雅黑" panose="020B0503020204020204" pitchFamily="34" charset="-122"/>
                    <a:ea typeface="微软雅黑" panose="020B0503020204020204" pitchFamily="34" charset="-122"/>
                  </a:rPr>
                  <a:t>比特干扰信号</a:t>
                </a:r>
                <a:endParaRPr kumimoji="1" lang="zh-CN" altLang="en-US" sz="1050" b="1" dirty="0">
                  <a:solidFill>
                    <a:srgbClr val="0000CC"/>
                  </a:solidFill>
                  <a:latin typeface="微软雅黑" panose="020B0503020204020204" pitchFamily="34" charset="-122"/>
                  <a:ea typeface="微软雅黑" panose="020B0503020204020204" pitchFamily="34" charset="-122"/>
                </a:endParaRPr>
              </a:p>
            </p:txBody>
          </p:sp>
        </p:grpSp>
        <p:grpSp>
          <p:nvGrpSpPr>
            <p:cNvPr id="19" name="Group 14"/>
            <p:cNvGrpSpPr/>
            <p:nvPr/>
          </p:nvGrpSpPr>
          <p:grpSpPr bwMode="auto">
            <a:xfrm>
              <a:off x="537" y="2606"/>
              <a:ext cx="455" cy="1090"/>
              <a:chOff x="537" y="2606"/>
              <a:chExt cx="455" cy="1090"/>
            </a:xfrm>
          </p:grpSpPr>
          <p:sp>
            <p:nvSpPr>
              <p:cNvPr id="20" name="Line 15"/>
              <p:cNvSpPr>
                <a:spLocks noChangeShapeType="1"/>
              </p:cNvSpPr>
              <p:nvPr/>
            </p:nvSpPr>
            <p:spPr bwMode="auto">
              <a:xfrm>
                <a:off x="823" y="3057"/>
                <a:ext cx="0" cy="639"/>
              </a:xfrm>
              <a:prstGeom prst="line">
                <a:avLst/>
              </a:prstGeom>
              <a:noFill/>
              <a:ln w="12700">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mn-lt"/>
                  <a:ea typeface="黑体" panose="02010609060101010101" pitchFamily="2" charset="-122"/>
                </a:endParaRPr>
              </a:p>
            </p:txBody>
          </p:sp>
          <p:sp>
            <p:nvSpPr>
              <p:cNvPr id="21" name="Line 16"/>
              <p:cNvSpPr>
                <a:spLocks noChangeShapeType="1"/>
              </p:cNvSpPr>
              <p:nvPr/>
            </p:nvSpPr>
            <p:spPr bwMode="auto">
              <a:xfrm>
                <a:off x="814" y="2606"/>
                <a:ext cx="9" cy="445"/>
              </a:xfrm>
              <a:prstGeom prst="line">
                <a:avLst/>
              </a:prstGeom>
              <a:noFill/>
              <a:ln w="12700">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mn-lt"/>
                  <a:ea typeface="黑体" panose="02010609060101010101" pitchFamily="2" charset="-122"/>
                </a:endParaRPr>
              </a:p>
            </p:txBody>
          </p:sp>
          <p:sp>
            <p:nvSpPr>
              <p:cNvPr id="22" name="Rectangle 17"/>
              <p:cNvSpPr>
                <a:spLocks noChangeArrowheads="1"/>
              </p:cNvSpPr>
              <p:nvPr/>
            </p:nvSpPr>
            <p:spPr bwMode="auto">
              <a:xfrm>
                <a:off x="592" y="3259"/>
                <a:ext cx="283" cy="323"/>
              </a:xfrm>
              <a:prstGeom prst="rect">
                <a:avLst/>
              </a:prstGeom>
              <a:no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100" b="1">
                    <a:latin typeface="+mn-lt"/>
                    <a:ea typeface="黑体" panose="02010609060101010101" pitchFamily="2" charset="-122"/>
                    <a:sym typeface="Symbol" panose="05050102010706020507" pitchFamily="18" charset="2"/>
                  </a:rPr>
                  <a:t></a:t>
                </a:r>
                <a:endParaRPr kumimoji="1" lang="en-US" altLang="zh-CN" sz="1100" b="1">
                  <a:latin typeface="+mn-lt"/>
                  <a:ea typeface="黑体" panose="02010609060101010101" pitchFamily="2" charset="-122"/>
                  <a:sym typeface="Symbol" panose="05050102010706020507" pitchFamily="18" charset="2"/>
                </a:endParaRPr>
              </a:p>
            </p:txBody>
          </p:sp>
          <p:sp>
            <p:nvSpPr>
              <p:cNvPr id="23" name="Line 18"/>
              <p:cNvSpPr>
                <a:spLocks noChangeShapeType="1"/>
              </p:cNvSpPr>
              <p:nvPr/>
            </p:nvSpPr>
            <p:spPr bwMode="auto">
              <a:xfrm>
                <a:off x="739" y="3051"/>
                <a:ext cx="253"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mn-lt"/>
                  <a:ea typeface="黑体" panose="02010609060101010101" pitchFamily="2" charset="-122"/>
                </a:endParaRPr>
              </a:p>
            </p:txBody>
          </p:sp>
          <p:sp>
            <p:nvSpPr>
              <p:cNvPr id="24" name="Line 19"/>
              <p:cNvSpPr>
                <a:spLocks noChangeShapeType="1"/>
              </p:cNvSpPr>
              <p:nvPr/>
            </p:nvSpPr>
            <p:spPr bwMode="auto">
              <a:xfrm>
                <a:off x="739" y="3696"/>
                <a:ext cx="253"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mn-lt"/>
                  <a:ea typeface="黑体" panose="02010609060101010101" pitchFamily="2" charset="-122"/>
                </a:endParaRPr>
              </a:p>
            </p:txBody>
          </p:sp>
          <p:sp>
            <p:nvSpPr>
              <p:cNvPr id="25" name="Text Box 20"/>
              <p:cNvSpPr txBox="1">
                <a:spLocks noChangeArrowheads="1"/>
              </p:cNvSpPr>
              <p:nvPr/>
            </p:nvSpPr>
            <p:spPr bwMode="auto">
              <a:xfrm>
                <a:off x="537" y="2722"/>
                <a:ext cx="329" cy="327"/>
              </a:xfrm>
              <a:prstGeom prst="rect">
                <a:avLst/>
              </a:prstGeom>
              <a:no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en-US" altLang="zh-CN" sz="1100" b="1" i="1">
                    <a:latin typeface="+mn-lt"/>
                    <a:ea typeface="黑体" panose="02010609060101010101" pitchFamily="2" charset="-122"/>
                  </a:rPr>
                  <a:t>T</a:t>
                </a:r>
                <a:r>
                  <a:rPr kumimoji="1" lang="en-US" altLang="zh-CN" sz="1100" b="1" i="1" baseline="-25000">
                    <a:latin typeface="+mn-lt"/>
                    <a:ea typeface="黑体" panose="02010609060101010101" pitchFamily="2" charset="-122"/>
                  </a:rPr>
                  <a:t>J</a:t>
                </a:r>
                <a:endParaRPr kumimoji="1" lang="en-US" altLang="zh-CN" sz="1100" b="1">
                  <a:latin typeface="+mn-lt"/>
                  <a:ea typeface="黑体" panose="02010609060101010101" pitchFamily="2" charset="-122"/>
                </a:endParaRPr>
              </a:p>
            </p:txBody>
          </p:sp>
        </p:grpSp>
      </p:grpSp>
      <p:sp>
        <p:nvSpPr>
          <p:cNvPr id="30" name="Line 22"/>
          <p:cNvSpPr>
            <a:spLocks noChangeShapeType="1"/>
          </p:cNvSpPr>
          <p:nvPr/>
        </p:nvSpPr>
        <p:spPr bwMode="auto">
          <a:xfrm>
            <a:off x="2902614" y="1518593"/>
            <a:ext cx="3291132" cy="0"/>
          </a:xfrm>
          <a:prstGeom prst="line">
            <a:avLst/>
          </a:prstGeom>
          <a:ln w="19050">
            <a:solidFill>
              <a:srgbClr val="0000FF"/>
            </a:solidFill>
          </a:ln>
        </p:spPr>
        <p:style>
          <a:lnRef idx="1">
            <a:schemeClr val="dk1"/>
          </a:lnRef>
          <a:fillRef idx="0">
            <a:schemeClr val="dk1"/>
          </a:fillRef>
          <a:effectRef idx="0">
            <a:schemeClr val="dk1"/>
          </a:effectRef>
          <a:fontRef idx="minor">
            <a:schemeClr val="tx1"/>
          </a:fontRef>
        </p:style>
        <p:txBody>
          <a:bodyPr wrap="none" anchor="ctr"/>
          <a:lstStyle/>
          <a:p>
            <a:endParaRPr lang="zh-CN" altLang="en-US" sz="1200" b="1">
              <a:solidFill>
                <a:srgbClr val="0000CC"/>
              </a:solidFill>
              <a:latin typeface="+mn-lt"/>
              <a:ea typeface="黑体" panose="02010609060101010101" pitchFamily="2" charset="-122"/>
            </a:endParaRPr>
          </a:p>
        </p:txBody>
      </p:sp>
      <p:sp>
        <p:nvSpPr>
          <p:cNvPr id="31" name="Line 23"/>
          <p:cNvSpPr>
            <a:spLocks noChangeShapeType="1"/>
          </p:cNvSpPr>
          <p:nvPr/>
        </p:nvSpPr>
        <p:spPr bwMode="auto">
          <a:xfrm>
            <a:off x="2894804" y="1522598"/>
            <a:ext cx="0" cy="1733236"/>
          </a:xfrm>
          <a:prstGeom prst="line">
            <a:avLst/>
          </a:prstGeom>
          <a:noFill/>
          <a:ln w="9525">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mn-lt"/>
              <a:ea typeface="黑体" panose="02010609060101010101" pitchFamily="2" charset="-122"/>
            </a:endParaRPr>
          </a:p>
        </p:txBody>
      </p:sp>
      <p:sp>
        <p:nvSpPr>
          <p:cNvPr id="32" name="Line 24"/>
          <p:cNvSpPr>
            <a:spLocks noChangeShapeType="1"/>
          </p:cNvSpPr>
          <p:nvPr/>
        </p:nvSpPr>
        <p:spPr bwMode="auto">
          <a:xfrm>
            <a:off x="6221512" y="1518593"/>
            <a:ext cx="515405"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mn-lt"/>
              <a:ea typeface="黑体" panose="02010609060101010101" pitchFamily="2" charset="-122"/>
            </a:endParaRPr>
          </a:p>
        </p:txBody>
      </p:sp>
      <p:sp>
        <p:nvSpPr>
          <p:cNvPr id="33" name="Line 25"/>
          <p:cNvSpPr>
            <a:spLocks noChangeShapeType="1"/>
          </p:cNvSpPr>
          <p:nvPr/>
        </p:nvSpPr>
        <p:spPr bwMode="auto">
          <a:xfrm>
            <a:off x="6221512" y="2028792"/>
            <a:ext cx="219525"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mn-lt"/>
              <a:ea typeface="黑体" panose="02010609060101010101" pitchFamily="2" charset="-122"/>
            </a:endParaRPr>
          </a:p>
        </p:txBody>
      </p:sp>
      <p:sp>
        <p:nvSpPr>
          <p:cNvPr id="34" name="Line 26"/>
          <p:cNvSpPr>
            <a:spLocks noChangeShapeType="1"/>
          </p:cNvSpPr>
          <p:nvPr/>
        </p:nvSpPr>
        <p:spPr bwMode="auto">
          <a:xfrm>
            <a:off x="6323898" y="1522598"/>
            <a:ext cx="0" cy="506195"/>
          </a:xfrm>
          <a:prstGeom prst="line">
            <a:avLst/>
          </a:prstGeom>
          <a:noFill/>
          <a:ln w="12700">
            <a:solidFill>
              <a:schemeClr val="tx1"/>
            </a:solidFill>
            <a:round/>
            <a:headEnd type="triangle" w="med"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mn-lt"/>
              <a:ea typeface="黑体" panose="02010609060101010101" pitchFamily="2" charset="-122"/>
            </a:endParaRPr>
          </a:p>
        </p:txBody>
      </p:sp>
      <p:sp>
        <p:nvSpPr>
          <p:cNvPr id="35" name="Rectangle 27"/>
          <p:cNvSpPr>
            <a:spLocks noChangeArrowheads="1"/>
          </p:cNvSpPr>
          <p:nvPr/>
        </p:nvSpPr>
        <p:spPr bwMode="auto">
          <a:xfrm>
            <a:off x="2690898" y="1297533"/>
            <a:ext cx="275718"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dirty="0">
                <a:solidFill>
                  <a:srgbClr val="0000FF"/>
                </a:solidFill>
                <a:latin typeface="+mn-lt"/>
                <a:ea typeface="黑体" panose="02010609060101010101" pitchFamily="2" charset="-122"/>
              </a:rPr>
              <a:t>A</a:t>
            </a:r>
            <a:endParaRPr kumimoji="1" lang="en-US" altLang="zh-CN" sz="1200" b="1" dirty="0">
              <a:solidFill>
                <a:srgbClr val="0000FF"/>
              </a:solidFill>
              <a:latin typeface="+mn-lt"/>
              <a:ea typeface="黑体" panose="02010609060101010101" pitchFamily="2" charset="-122"/>
            </a:endParaRPr>
          </a:p>
        </p:txBody>
      </p:sp>
      <p:sp>
        <p:nvSpPr>
          <p:cNvPr id="36" name="Rectangle 28"/>
          <p:cNvSpPr>
            <a:spLocks noChangeArrowheads="1"/>
          </p:cNvSpPr>
          <p:nvPr/>
        </p:nvSpPr>
        <p:spPr bwMode="auto">
          <a:xfrm>
            <a:off x="6106977" y="1297533"/>
            <a:ext cx="269306" cy="274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a:solidFill>
                  <a:srgbClr val="0000FF"/>
                </a:solidFill>
                <a:latin typeface="+mn-lt"/>
                <a:ea typeface="黑体" panose="02010609060101010101" pitchFamily="2" charset="-122"/>
              </a:rPr>
              <a:t>B</a:t>
            </a:r>
            <a:endParaRPr kumimoji="1" lang="en-US" altLang="zh-CN" sz="1200" b="1">
              <a:solidFill>
                <a:srgbClr val="0000FF"/>
              </a:solidFill>
              <a:latin typeface="+mn-lt"/>
              <a:ea typeface="黑体" panose="02010609060101010101" pitchFamily="2" charset="-122"/>
            </a:endParaRPr>
          </a:p>
        </p:txBody>
      </p:sp>
      <p:sp>
        <p:nvSpPr>
          <p:cNvPr id="37" name="Line 29"/>
          <p:cNvSpPr>
            <a:spLocks noChangeShapeType="1"/>
          </p:cNvSpPr>
          <p:nvPr/>
        </p:nvSpPr>
        <p:spPr bwMode="auto">
          <a:xfrm>
            <a:off x="2376429" y="1621915"/>
            <a:ext cx="0" cy="1171776"/>
          </a:xfrm>
          <a:prstGeom prst="line">
            <a:avLst/>
          </a:prstGeom>
          <a:noFill/>
          <a:ln w="12700">
            <a:solidFill>
              <a:schemeClr val="tx1"/>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mn-lt"/>
              <a:ea typeface="黑体" panose="02010609060101010101" pitchFamily="2" charset="-122"/>
            </a:endParaRPr>
          </a:p>
        </p:txBody>
      </p:sp>
      <p:sp>
        <p:nvSpPr>
          <p:cNvPr id="38" name="Line 30"/>
          <p:cNvSpPr>
            <a:spLocks noChangeShapeType="1"/>
          </p:cNvSpPr>
          <p:nvPr/>
        </p:nvSpPr>
        <p:spPr bwMode="auto">
          <a:xfrm>
            <a:off x="6193745" y="1515390"/>
            <a:ext cx="0" cy="1744449"/>
          </a:xfrm>
          <a:prstGeom prst="line">
            <a:avLst/>
          </a:prstGeom>
          <a:noFill/>
          <a:ln w="9525">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mn-lt"/>
              <a:ea typeface="黑体" panose="02010609060101010101" pitchFamily="2" charset="-122"/>
            </a:endParaRPr>
          </a:p>
        </p:txBody>
      </p:sp>
      <p:sp>
        <p:nvSpPr>
          <p:cNvPr id="39" name="Line 31"/>
          <p:cNvSpPr>
            <a:spLocks noChangeShapeType="1"/>
          </p:cNvSpPr>
          <p:nvPr/>
        </p:nvSpPr>
        <p:spPr bwMode="auto">
          <a:xfrm>
            <a:off x="2664628" y="2296263"/>
            <a:ext cx="218657"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mn-lt"/>
              <a:ea typeface="黑体" panose="02010609060101010101" pitchFamily="2" charset="-122"/>
            </a:endParaRPr>
          </a:p>
        </p:txBody>
      </p:sp>
      <p:sp>
        <p:nvSpPr>
          <p:cNvPr id="40" name="Line 32"/>
          <p:cNvSpPr>
            <a:spLocks noChangeShapeType="1"/>
          </p:cNvSpPr>
          <p:nvPr/>
        </p:nvSpPr>
        <p:spPr bwMode="auto">
          <a:xfrm>
            <a:off x="2636234" y="1518593"/>
            <a:ext cx="218657"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mn-lt"/>
              <a:ea typeface="黑体" panose="02010609060101010101" pitchFamily="2" charset="-122"/>
            </a:endParaRPr>
          </a:p>
        </p:txBody>
      </p:sp>
      <p:sp>
        <p:nvSpPr>
          <p:cNvPr id="41" name="Line 33"/>
          <p:cNvSpPr>
            <a:spLocks noChangeShapeType="1"/>
          </p:cNvSpPr>
          <p:nvPr/>
        </p:nvSpPr>
        <p:spPr bwMode="auto">
          <a:xfrm>
            <a:off x="2748166" y="1518593"/>
            <a:ext cx="0" cy="792131"/>
          </a:xfrm>
          <a:prstGeom prst="line">
            <a:avLst/>
          </a:prstGeom>
          <a:noFill/>
          <a:ln w="12700">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mn-lt"/>
              <a:ea typeface="黑体" panose="02010609060101010101" pitchFamily="2" charset="-122"/>
            </a:endParaRPr>
          </a:p>
        </p:txBody>
      </p:sp>
      <p:sp>
        <p:nvSpPr>
          <p:cNvPr id="42" name="Text Box 36"/>
          <p:cNvSpPr txBox="1">
            <a:spLocks noChangeArrowheads="1"/>
          </p:cNvSpPr>
          <p:nvPr/>
        </p:nvSpPr>
        <p:spPr bwMode="auto">
          <a:xfrm>
            <a:off x="2511518" y="1754565"/>
            <a:ext cx="307710" cy="261259"/>
          </a:xfrm>
          <a:prstGeom prst="rect">
            <a:avLst/>
          </a:prstGeom>
          <a:no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en-US" altLang="zh-CN" sz="1100" b="1" i="1" dirty="0">
                <a:latin typeface="+mn-lt"/>
                <a:ea typeface="黑体" panose="02010609060101010101" pitchFamily="2" charset="-122"/>
              </a:rPr>
              <a:t>T</a:t>
            </a:r>
            <a:r>
              <a:rPr kumimoji="1" lang="en-US" altLang="zh-CN" sz="1100" b="1" i="1" baseline="-25000" dirty="0">
                <a:latin typeface="+mn-lt"/>
                <a:ea typeface="黑体" panose="02010609060101010101" pitchFamily="2" charset="-122"/>
              </a:rPr>
              <a:t>B</a:t>
            </a:r>
            <a:endParaRPr kumimoji="1" lang="en-US" altLang="zh-CN" sz="1100" b="1" dirty="0">
              <a:latin typeface="+mn-lt"/>
              <a:ea typeface="黑体" panose="02010609060101010101" pitchFamily="2" charset="-122"/>
            </a:endParaRPr>
          </a:p>
        </p:txBody>
      </p:sp>
      <p:sp>
        <p:nvSpPr>
          <p:cNvPr id="43" name="Text Box 37"/>
          <p:cNvSpPr txBox="1">
            <a:spLocks noChangeArrowheads="1"/>
          </p:cNvSpPr>
          <p:nvPr/>
        </p:nvSpPr>
        <p:spPr bwMode="auto">
          <a:xfrm>
            <a:off x="2264734" y="2778474"/>
            <a:ext cx="237566"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en-US" altLang="zh-CN" sz="1200" b="1" i="1" dirty="0">
                <a:latin typeface="+mn-lt"/>
                <a:ea typeface="黑体" panose="02010609060101010101" pitchFamily="2" charset="-122"/>
              </a:rPr>
              <a:t>t</a:t>
            </a:r>
            <a:endParaRPr kumimoji="1" lang="en-US" altLang="zh-CN" sz="1200" b="1" i="1" dirty="0">
              <a:latin typeface="+mn-lt"/>
              <a:ea typeface="黑体" panose="02010609060101010101" pitchFamily="2" charset="-122"/>
            </a:endParaRPr>
          </a:p>
        </p:txBody>
      </p:sp>
      <p:sp>
        <p:nvSpPr>
          <p:cNvPr id="44" name="Line 38"/>
          <p:cNvSpPr>
            <a:spLocks noChangeShapeType="1"/>
          </p:cNvSpPr>
          <p:nvPr/>
        </p:nvSpPr>
        <p:spPr bwMode="auto">
          <a:xfrm>
            <a:off x="2950220" y="3182147"/>
            <a:ext cx="3307618" cy="0"/>
          </a:xfrm>
          <a:prstGeom prst="line">
            <a:avLst/>
          </a:prstGeom>
          <a:noFill/>
          <a:ln w="19050">
            <a:solidFill>
              <a:srgbClr val="0000FF"/>
            </a:solidFill>
            <a:prstDash val="dash"/>
            <a:round/>
            <a:headEnd type="none" w="sm" len="me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mn-lt"/>
              <a:ea typeface="黑体" panose="02010609060101010101" pitchFamily="2" charset="-122"/>
            </a:endParaRPr>
          </a:p>
        </p:txBody>
      </p:sp>
      <p:sp>
        <p:nvSpPr>
          <p:cNvPr id="45" name="Rectangle 39"/>
          <p:cNvSpPr>
            <a:spLocks noChangeArrowheads="1"/>
          </p:cNvSpPr>
          <p:nvPr/>
        </p:nvSpPr>
        <p:spPr bwMode="auto">
          <a:xfrm>
            <a:off x="6262175" y="1616212"/>
            <a:ext cx="250069" cy="274434"/>
          </a:xfrm>
          <a:prstGeom prst="rect">
            <a:avLst/>
          </a:prstGeom>
          <a:no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en-US" altLang="zh-CN" sz="1200" b="1">
                <a:solidFill>
                  <a:srgbClr val="0000CC"/>
                </a:solidFill>
                <a:latin typeface="+mn-lt"/>
                <a:ea typeface="黑体" panose="02010609060101010101" pitchFamily="2" charset="-122"/>
                <a:sym typeface="Symbol" panose="05050102010706020507" pitchFamily="18" charset="2"/>
              </a:rPr>
              <a:t></a:t>
            </a:r>
            <a:endParaRPr kumimoji="1" lang="en-US" altLang="zh-CN" sz="1200" b="1">
              <a:solidFill>
                <a:srgbClr val="0000CC"/>
              </a:solidFill>
              <a:latin typeface="+mn-lt"/>
              <a:ea typeface="黑体" panose="02010609060101010101" pitchFamily="2" charset="-122"/>
              <a:sym typeface="Symbol" panose="05050102010706020507" pitchFamily="18" charset="2"/>
            </a:endParaRPr>
          </a:p>
        </p:txBody>
      </p:sp>
      <p:sp>
        <p:nvSpPr>
          <p:cNvPr id="46" name="Line 54"/>
          <p:cNvSpPr>
            <a:spLocks noChangeShapeType="1"/>
          </p:cNvSpPr>
          <p:nvPr/>
        </p:nvSpPr>
        <p:spPr bwMode="auto">
          <a:xfrm>
            <a:off x="6292546" y="3182147"/>
            <a:ext cx="499787" cy="0"/>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mn-lt"/>
              <a:ea typeface="黑体" panose="02010609060101010101" pitchFamily="2" charset="-122"/>
            </a:endParaRPr>
          </a:p>
        </p:txBody>
      </p:sp>
      <p:sp>
        <p:nvSpPr>
          <p:cNvPr id="47" name="Line 55"/>
          <p:cNvSpPr>
            <a:spLocks noChangeShapeType="1"/>
          </p:cNvSpPr>
          <p:nvPr/>
        </p:nvSpPr>
        <p:spPr bwMode="auto">
          <a:xfrm>
            <a:off x="6578998" y="1507380"/>
            <a:ext cx="0" cy="1668360"/>
          </a:xfrm>
          <a:prstGeom prst="line">
            <a:avLst/>
          </a:prstGeom>
          <a:noFill/>
          <a:ln w="12700">
            <a:solidFill>
              <a:schemeClr val="tx1"/>
            </a:solidFill>
            <a:round/>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mn-lt"/>
              <a:ea typeface="黑体" panose="02010609060101010101" pitchFamily="2" charset="-122"/>
            </a:endParaRPr>
          </a:p>
        </p:txBody>
      </p:sp>
      <p:sp>
        <p:nvSpPr>
          <p:cNvPr id="48" name="Text Box 56"/>
          <p:cNvSpPr txBox="1">
            <a:spLocks noChangeArrowheads="1"/>
          </p:cNvSpPr>
          <p:nvPr/>
        </p:nvSpPr>
        <p:spPr bwMode="auto">
          <a:xfrm>
            <a:off x="6520525" y="1810905"/>
            <a:ext cx="325730" cy="1107996"/>
          </a:xfrm>
          <a:prstGeom prst="rect">
            <a:avLst/>
          </a:prstGeom>
          <a:no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zh-CN" altLang="en-US" sz="1100" b="1" dirty="0">
                <a:latin typeface="微软雅黑" panose="020B0503020204020204" pitchFamily="34" charset="-122"/>
                <a:ea typeface="微软雅黑" panose="020B0503020204020204" pitchFamily="34" charset="-122"/>
              </a:rPr>
              <a:t>信</a:t>
            </a:r>
            <a:endParaRPr kumimoji="1" lang="zh-CN" altLang="en-US" sz="1100" b="1" dirty="0">
              <a:latin typeface="微软雅黑" panose="020B0503020204020204" pitchFamily="34" charset="-122"/>
              <a:ea typeface="微软雅黑" panose="020B0503020204020204" pitchFamily="34" charset="-122"/>
            </a:endParaRPr>
          </a:p>
          <a:p>
            <a:pPr eaLnBrk="0" hangingPunct="0"/>
            <a:r>
              <a:rPr kumimoji="1" lang="zh-CN" altLang="en-US" sz="1100" b="1" dirty="0">
                <a:latin typeface="微软雅黑" panose="020B0503020204020204" pitchFamily="34" charset="-122"/>
                <a:ea typeface="微软雅黑" panose="020B0503020204020204" pitchFamily="34" charset="-122"/>
              </a:rPr>
              <a:t>道</a:t>
            </a:r>
            <a:endParaRPr kumimoji="1" lang="zh-CN" altLang="en-US" sz="1100" b="1" dirty="0">
              <a:latin typeface="微软雅黑" panose="020B0503020204020204" pitchFamily="34" charset="-122"/>
              <a:ea typeface="微软雅黑" panose="020B0503020204020204" pitchFamily="34" charset="-122"/>
            </a:endParaRPr>
          </a:p>
          <a:p>
            <a:pPr eaLnBrk="0" hangingPunct="0"/>
            <a:r>
              <a:rPr kumimoji="1" lang="zh-CN" altLang="en-US" sz="1100" b="1" dirty="0">
                <a:latin typeface="微软雅黑" panose="020B0503020204020204" pitchFamily="34" charset="-122"/>
                <a:ea typeface="微软雅黑" panose="020B0503020204020204" pitchFamily="34" charset="-122"/>
              </a:rPr>
              <a:t>占</a:t>
            </a:r>
            <a:endParaRPr kumimoji="1" lang="zh-CN" altLang="en-US" sz="1100" b="1" dirty="0">
              <a:latin typeface="微软雅黑" panose="020B0503020204020204" pitchFamily="34" charset="-122"/>
              <a:ea typeface="微软雅黑" panose="020B0503020204020204" pitchFamily="34" charset="-122"/>
            </a:endParaRPr>
          </a:p>
          <a:p>
            <a:pPr eaLnBrk="0" hangingPunct="0"/>
            <a:r>
              <a:rPr kumimoji="1" lang="zh-CN" altLang="en-US" sz="1100" b="1" dirty="0">
                <a:latin typeface="微软雅黑" panose="020B0503020204020204" pitchFamily="34" charset="-122"/>
                <a:ea typeface="微软雅黑" panose="020B0503020204020204" pitchFamily="34" charset="-122"/>
              </a:rPr>
              <a:t>用</a:t>
            </a:r>
            <a:endParaRPr kumimoji="1" lang="zh-CN" altLang="en-US" sz="1100" b="1" dirty="0">
              <a:latin typeface="微软雅黑" panose="020B0503020204020204" pitchFamily="34" charset="-122"/>
              <a:ea typeface="微软雅黑" panose="020B0503020204020204" pitchFamily="34" charset="-122"/>
            </a:endParaRPr>
          </a:p>
          <a:p>
            <a:pPr eaLnBrk="0" hangingPunct="0"/>
            <a:r>
              <a:rPr kumimoji="1" lang="zh-CN" altLang="en-US" sz="1100" b="1" dirty="0">
                <a:latin typeface="微软雅黑" panose="020B0503020204020204" pitchFamily="34" charset="-122"/>
                <a:ea typeface="微软雅黑" panose="020B0503020204020204" pitchFamily="34" charset="-122"/>
              </a:rPr>
              <a:t>时</a:t>
            </a:r>
            <a:endParaRPr kumimoji="1" lang="zh-CN" altLang="en-US" sz="1100" b="1" dirty="0">
              <a:latin typeface="微软雅黑" panose="020B0503020204020204" pitchFamily="34" charset="-122"/>
              <a:ea typeface="微软雅黑" panose="020B0503020204020204" pitchFamily="34" charset="-122"/>
            </a:endParaRPr>
          </a:p>
          <a:p>
            <a:pPr eaLnBrk="0" hangingPunct="0"/>
            <a:r>
              <a:rPr kumimoji="1" lang="zh-CN" altLang="en-US" sz="1100" b="1" dirty="0">
                <a:latin typeface="微软雅黑" panose="020B0503020204020204" pitchFamily="34" charset="-122"/>
                <a:ea typeface="微软雅黑" panose="020B0503020204020204" pitchFamily="34" charset="-122"/>
              </a:rPr>
              <a:t>间</a:t>
            </a:r>
            <a:endParaRPr kumimoji="1" lang="zh-CN" altLang="en-US" sz="1100" b="1" dirty="0">
              <a:latin typeface="微软雅黑" panose="020B0503020204020204" pitchFamily="34" charset="-122"/>
              <a:ea typeface="微软雅黑" panose="020B0503020204020204" pitchFamily="34" charset="-122"/>
            </a:endParaRPr>
          </a:p>
        </p:txBody>
      </p:sp>
      <p:grpSp>
        <p:nvGrpSpPr>
          <p:cNvPr id="49" name="Group 57"/>
          <p:cNvGrpSpPr/>
          <p:nvPr/>
        </p:nvGrpSpPr>
        <p:grpSpPr bwMode="auto">
          <a:xfrm>
            <a:off x="2919100" y="1159777"/>
            <a:ext cx="1107169" cy="356420"/>
            <a:chOff x="1020" y="1171"/>
            <a:chExt cx="1276" cy="445"/>
          </a:xfrm>
        </p:grpSpPr>
        <p:sp>
          <p:nvSpPr>
            <p:cNvPr id="50" name="AutoShape 58"/>
            <p:cNvSpPr>
              <a:spLocks noChangeArrowheads="1"/>
            </p:cNvSpPr>
            <p:nvPr/>
          </p:nvSpPr>
          <p:spPr bwMode="auto">
            <a:xfrm flipH="1">
              <a:off x="1111" y="1171"/>
              <a:ext cx="1185" cy="225"/>
            </a:xfrm>
            <a:prstGeom prst="roundRect">
              <a:avLst>
                <a:gd name="adj" fmla="val 35417"/>
              </a:avLst>
            </a:prstGeom>
            <a:solidFill>
              <a:srgbClr val="00FF99"/>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mn-lt"/>
                <a:ea typeface="黑体" panose="02010609060101010101" pitchFamily="2" charset="-122"/>
              </a:endParaRPr>
            </a:p>
          </p:txBody>
        </p:sp>
        <p:sp>
          <p:nvSpPr>
            <p:cNvPr id="51" name="Line 60"/>
            <p:cNvSpPr>
              <a:spLocks noChangeShapeType="1"/>
            </p:cNvSpPr>
            <p:nvPr/>
          </p:nvSpPr>
          <p:spPr bwMode="auto">
            <a:xfrm flipH="1">
              <a:off x="1020" y="1389"/>
              <a:ext cx="409" cy="227"/>
            </a:xfrm>
            <a:prstGeom prst="line">
              <a:avLst/>
            </a:prstGeom>
            <a:noFill/>
            <a:ln w="12700">
              <a:solidFill>
                <a:schemeClr val="tx1"/>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mn-lt"/>
                <a:ea typeface="黑体" panose="02010609060101010101" pitchFamily="2" charset="-122"/>
              </a:endParaRPr>
            </a:p>
          </p:txBody>
        </p:sp>
      </p:grpSp>
      <p:sp>
        <p:nvSpPr>
          <p:cNvPr id="52" name="Line 61"/>
          <p:cNvSpPr>
            <a:spLocks noChangeShapeType="1"/>
          </p:cNvSpPr>
          <p:nvPr/>
        </p:nvSpPr>
        <p:spPr bwMode="auto">
          <a:xfrm flipH="1">
            <a:off x="2887863" y="1816543"/>
            <a:ext cx="3293735" cy="508598"/>
          </a:xfrm>
          <a:prstGeom prst="line">
            <a:avLst/>
          </a:prstGeom>
          <a:noFill/>
          <a:ln w="57150">
            <a:solidFill>
              <a:srgbClr val="FF00FF"/>
            </a:solidFill>
            <a:rou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mn-lt"/>
              <a:ea typeface="黑体" panose="02010609060101010101" pitchFamily="2" charset="-122"/>
            </a:endParaRPr>
          </a:p>
        </p:txBody>
      </p:sp>
      <p:sp>
        <p:nvSpPr>
          <p:cNvPr id="53" name="Rectangle 62"/>
          <p:cNvSpPr>
            <a:spLocks noChangeArrowheads="1"/>
          </p:cNvSpPr>
          <p:nvPr/>
        </p:nvSpPr>
        <p:spPr bwMode="auto">
          <a:xfrm>
            <a:off x="2739373" y="3154352"/>
            <a:ext cx="235143" cy="17861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mn-lt"/>
              <a:ea typeface="黑体" panose="02010609060101010101" pitchFamily="2" charset="-122"/>
            </a:endParaRPr>
          </a:p>
        </p:txBody>
      </p:sp>
      <p:grpSp>
        <p:nvGrpSpPr>
          <p:cNvPr id="54" name="组合 53"/>
          <p:cNvGrpSpPr/>
          <p:nvPr/>
        </p:nvGrpSpPr>
        <p:grpSpPr>
          <a:xfrm>
            <a:off x="5384195" y="1116520"/>
            <a:ext cx="996103" cy="700021"/>
            <a:chOff x="5384195" y="1158085"/>
            <a:chExt cx="996103" cy="700021"/>
          </a:xfrm>
        </p:grpSpPr>
        <p:grpSp>
          <p:nvGrpSpPr>
            <p:cNvPr id="55" name="Group 40"/>
            <p:cNvGrpSpPr/>
            <p:nvPr/>
          </p:nvGrpSpPr>
          <p:grpSpPr bwMode="auto">
            <a:xfrm>
              <a:off x="5384195" y="1201336"/>
              <a:ext cx="996103" cy="656770"/>
              <a:chOff x="3861" y="1171"/>
              <a:chExt cx="1148" cy="820"/>
            </a:xfrm>
          </p:grpSpPr>
          <p:sp>
            <p:nvSpPr>
              <p:cNvPr id="57" name="AutoShape 41"/>
              <p:cNvSpPr>
                <a:spLocks noChangeArrowheads="1"/>
              </p:cNvSpPr>
              <p:nvPr/>
            </p:nvSpPr>
            <p:spPr bwMode="auto">
              <a:xfrm flipH="1">
                <a:off x="3861" y="1171"/>
                <a:ext cx="1148" cy="225"/>
              </a:xfrm>
              <a:prstGeom prst="roundRect">
                <a:avLst>
                  <a:gd name="adj" fmla="val 35417"/>
                </a:avLst>
              </a:prstGeom>
              <a:solidFill>
                <a:srgbClr val="00FF99"/>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mn-lt"/>
                  <a:ea typeface="黑体" panose="02010609060101010101" pitchFamily="2" charset="-122"/>
                </a:endParaRPr>
              </a:p>
            </p:txBody>
          </p:sp>
          <p:sp>
            <p:nvSpPr>
              <p:cNvPr id="58" name="Line 43"/>
              <p:cNvSpPr>
                <a:spLocks noChangeShapeType="1"/>
              </p:cNvSpPr>
              <p:nvPr/>
            </p:nvSpPr>
            <p:spPr bwMode="auto">
              <a:xfrm>
                <a:off x="4377" y="1389"/>
                <a:ext cx="427" cy="602"/>
              </a:xfrm>
              <a:prstGeom prst="line">
                <a:avLst/>
              </a:prstGeom>
              <a:noFill/>
              <a:ln w="12700">
                <a:solidFill>
                  <a:schemeClr val="tx1"/>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mn-lt"/>
                  <a:ea typeface="黑体" panose="02010609060101010101" pitchFamily="2" charset="-122"/>
                </a:endParaRPr>
              </a:p>
            </p:txBody>
          </p:sp>
        </p:grpSp>
        <p:sp>
          <p:nvSpPr>
            <p:cNvPr id="56" name="Text Box 42"/>
            <p:cNvSpPr txBox="1">
              <a:spLocks noChangeArrowheads="1"/>
            </p:cNvSpPr>
            <p:nvPr/>
          </p:nvSpPr>
          <p:spPr bwMode="auto">
            <a:xfrm>
              <a:off x="5451450" y="1158085"/>
              <a:ext cx="886781"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0" hangingPunct="0"/>
              <a:r>
                <a:rPr kumimoji="1" lang="en-US" altLang="zh-CN" sz="1100" b="1" dirty="0">
                  <a:solidFill>
                    <a:srgbClr val="0000CC"/>
                  </a:solidFill>
                  <a:latin typeface="微软雅黑" panose="020B0503020204020204" pitchFamily="34" charset="-122"/>
                  <a:ea typeface="微软雅黑" panose="020B0503020204020204" pitchFamily="34" charset="-122"/>
                </a:rPr>
                <a:t>B </a:t>
              </a:r>
              <a:r>
                <a:rPr kumimoji="1" lang="zh-CN" altLang="en-US" sz="1100" b="1" dirty="0">
                  <a:solidFill>
                    <a:srgbClr val="0000CC"/>
                  </a:solidFill>
                  <a:latin typeface="微软雅黑" panose="020B0503020204020204" pitchFamily="34" charset="-122"/>
                  <a:ea typeface="微软雅黑" panose="020B0503020204020204" pitchFamily="34" charset="-122"/>
                </a:rPr>
                <a:t>发送数据</a:t>
              </a:r>
              <a:endParaRPr kumimoji="1" lang="zh-CN" altLang="en-US" sz="1100" b="1" dirty="0">
                <a:solidFill>
                  <a:srgbClr val="0000CC"/>
                </a:solidFill>
                <a:latin typeface="微软雅黑" panose="020B0503020204020204" pitchFamily="34" charset="-122"/>
                <a:ea typeface="微软雅黑" panose="020B0503020204020204" pitchFamily="34" charset="-122"/>
              </a:endParaRPr>
            </a:p>
          </p:txBody>
        </p:sp>
      </p:grpSp>
      <p:sp>
        <p:nvSpPr>
          <p:cNvPr id="59" name="Text Box 59"/>
          <p:cNvSpPr txBox="1">
            <a:spLocks noChangeArrowheads="1"/>
          </p:cNvSpPr>
          <p:nvPr/>
        </p:nvSpPr>
        <p:spPr bwMode="auto">
          <a:xfrm>
            <a:off x="3071000" y="1116525"/>
            <a:ext cx="896399"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0" hangingPunct="0"/>
            <a:r>
              <a:rPr kumimoji="1" lang="en-US" altLang="zh-CN" sz="1100" b="1" dirty="0">
                <a:solidFill>
                  <a:srgbClr val="0000CC"/>
                </a:solidFill>
                <a:latin typeface="微软雅黑" panose="020B0503020204020204" pitchFamily="34" charset="-122"/>
                <a:ea typeface="微软雅黑" panose="020B0503020204020204" pitchFamily="34" charset="-122"/>
              </a:rPr>
              <a:t>A </a:t>
            </a:r>
            <a:r>
              <a:rPr kumimoji="1" lang="zh-CN" altLang="en-US" sz="1100" b="1" dirty="0">
                <a:solidFill>
                  <a:srgbClr val="0000CC"/>
                </a:solidFill>
                <a:latin typeface="微软雅黑" panose="020B0503020204020204" pitchFamily="34" charset="-122"/>
                <a:ea typeface="微软雅黑" panose="020B0503020204020204" pitchFamily="34" charset="-122"/>
              </a:rPr>
              <a:t>发送数据</a:t>
            </a:r>
            <a:endParaRPr kumimoji="1" lang="zh-CN" altLang="en-US" sz="1100" b="1" dirty="0">
              <a:solidFill>
                <a:srgbClr val="0000CC"/>
              </a:solidFill>
              <a:latin typeface="微软雅黑" panose="020B0503020204020204" pitchFamily="34" charset="-122"/>
              <a:ea typeface="微软雅黑" panose="020B0503020204020204" pitchFamily="34" charset="-122"/>
            </a:endParaRPr>
          </a:p>
        </p:txBody>
      </p:sp>
      <p:grpSp>
        <p:nvGrpSpPr>
          <p:cNvPr id="60" name="组合 59"/>
          <p:cNvGrpSpPr/>
          <p:nvPr/>
        </p:nvGrpSpPr>
        <p:grpSpPr>
          <a:xfrm>
            <a:off x="2891333" y="1550055"/>
            <a:ext cx="933630" cy="799339"/>
            <a:chOff x="2891333" y="1591620"/>
            <a:chExt cx="933630" cy="799339"/>
          </a:xfrm>
        </p:grpSpPr>
        <p:sp>
          <p:nvSpPr>
            <p:cNvPr id="61" name="Line 45"/>
            <p:cNvSpPr>
              <a:spLocks noChangeShapeType="1"/>
            </p:cNvSpPr>
            <p:nvPr/>
          </p:nvSpPr>
          <p:spPr bwMode="auto">
            <a:xfrm flipH="1">
              <a:off x="2891333" y="2070358"/>
              <a:ext cx="295013" cy="292343"/>
            </a:xfrm>
            <a:prstGeom prst="line">
              <a:avLst/>
            </a:prstGeom>
            <a:noFill/>
            <a:ln w="12700">
              <a:solidFill>
                <a:schemeClr val="tx1"/>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mn-lt"/>
                <a:ea typeface="黑体" panose="02010609060101010101" pitchFamily="2" charset="-122"/>
              </a:endParaRPr>
            </a:p>
          </p:txBody>
        </p:sp>
        <p:sp>
          <p:nvSpPr>
            <p:cNvPr id="62" name="AutoShape 46"/>
            <p:cNvSpPr>
              <a:spLocks noChangeArrowheads="1"/>
            </p:cNvSpPr>
            <p:nvPr/>
          </p:nvSpPr>
          <p:spPr bwMode="auto">
            <a:xfrm>
              <a:off x="2894804" y="1591620"/>
              <a:ext cx="930159" cy="799339"/>
            </a:xfrm>
            <a:prstGeom prst="irregularSeal1">
              <a:avLst/>
            </a:prstGeom>
            <a:solidFill>
              <a:srgbClr val="00FF99"/>
            </a:solidFill>
            <a:ln w="12700">
              <a:solidFill>
                <a:schemeClr val="tx1"/>
              </a:solidFill>
              <a:miter lim="800000"/>
            </a:ln>
            <a:effectLst/>
          </p:spPr>
          <p:txBody>
            <a:bodyPr wrap="none" anchor="ctr"/>
            <a:lstStyle/>
            <a:p>
              <a:endParaRPr lang="zh-CN" altLang="en-US" sz="1200" b="1">
                <a:solidFill>
                  <a:srgbClr val="0000CC"/>
                </a:solidFill>
                <a:latin typeface="+mn-lt"/>
                <a:ea typeface="黑体" panose="02010609060101010101" pitchFamily="2" charset="-122"/>
              </a:endParaRPr>
            </a:p>
          </p:txBody>
        </p:sp>
        <p:sp>
          <p:nvSpPr>
            <p:cNvPr id="63" name="Text Box 47"/>
            <p:cNvSpPr txBox="1">
              <a:spLocks noChangeArrowheads="1"/>
            </p:cNvSpPr>
            <p:nvPr/>
          </p:nvSpPr>
          <p:spPr bwMode="auto">
            <a:xfrm>
              <a:off x="3062032" y="1817485"/>
              <a:ext cx="614271" cy="3801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lnSpc>
                  <a:spcPct val="85000"/>
                </a:lnSpc>
              </a:pPr>
              <a:r>
                <a:rPr kumimoji="1" lang="en-US" altLang="zh-CN" sz="1050" b="1" dirty="0">
                  <a:latin typeface="微软雅黑" panose="020B0503020204020204" pitchFamily="34" charset="-122"/>
                  <a:ea typeface="微软雅黑" panose="020B0503020204020204" pitchFamily="34" charset="-122"/>
                </a:rPr>
                <a:t>A </a:t>
              </a:r>
              <a:r>
                <a:rPr kumimoji="1" lang="zh-CN" altLang="en-US" sz="1050" b="1" dirty="0">
                  <a:latin typeface="微软雅黑" panose="020B0503020204020204" pitchFamily="34" charset="-122"/>
                  <a:ea typeface="微软雅黑" panose="020B0503020204020204" pitchFamily="34" charset="-122"/>
                </a:rPr>
                <a:t>检测</a:t>
              </a:r>
              <a:endParaRPr kumimoji="1" lang="zh-CN" altLang="en-US" sz="1050" b="1" dirty="0">
                <a:latin typeface="微软雅黑" panose="020B0503020204020204" pitchFamily="34" charset="-122"/>
                <a:ea typeface="微软雅黑" panose="020B0503020204020204" pitchFamily="34" charset="-122"/>
              </a:endParaRPr>
            </a:p>
            <a:p>
              <a:pPr eaLnBrk="0" hangingPunct="0">
                <a:lnSpc>
                  <a:spcPct val="85000"/>
                </a:lnSpc>
              </a:pPr>
              <a:r>
                <a:rPr kumimoji="1" lang="zh-CN" altLang="en-US" sz="1050" b="1" dirty="0">
                  <a:latin typeface="微软雅黑" panose="020B0503020204020204" pitchFamily="34" charset="-122"/>
                  <a:ea typeface="微软雅黑" panose="020B0503020204020204" pitchFamily="34" charset="-122"/>
                </a:rPr>
                <a:t>到冲突</a:t>
              </a:r>
              <a:endParaRPr kumimoji="1" lang="zh-CN" altLang="en-US" sz="1050" b="1" dirty="0">
                <a:latin typeface="微软雅黑" panose="020B0503020204020204" pitchFamily="34" charset="-122"/>
                <a:ea typeface="微软雅黑" panose="020B0503020204020204" pitchFamily="34" charset="-122"/>
              </a:endParaRPr>
            </a:p>
          </p:txBody>
        </p:sp>
      </p:grpSp>
      <p:grpSp>
        <p:nvGrpSpPr>
          <p:cNvPr id="64" name="Group 48"/>
          <p:cNvGrpSpPr/>
          <p:nvPr/>
        </p:nvGrpSpPr>
        <p:grpSpPr bwMode="auto">
          <a:xfrm>
            <a:off x="4571173" y="1218241"/>
            <a:ext cx="972676" cy="697620"/>
            <a:chOff x="2925" y="1207"/>
            <a:chExt cx="1121" cy="871"/>
          </a:xfrm>
        </p:grpSpPr>
        <p:sp>
          <p:nvSpPr>
            <p:cNvPr id="65" name="Line 49"/>
            <p:cNvSpPr>
              <a:spLocks noChangeShapeType="1"/>
            </p:cNvSpPr>
            <p:nvPr/>
          </p:nvSpPr>
          <p:spPr bwMode="auto">
            <a:xfrm>
              <a:off x="3787" y="1706"/>
              <a:ext cx="259" cy="372"/>
            </a:xfrm>
            <a:prstGeom prst="line">
              <a:avLst/>
            </a:prstGeom>
            <a:noFill/>
            <a:ln w="12700">
              <a:solidFill>
                <a:schemeClr val="tx1"/>
              </a:solidFill>
              <a:round/>
              <a:tailEnd type="triangle" w="med"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mn-lt"/>
                <a:ea typeface="黑体" panose="02010609060101010101" pitchFamily="2" charset="-122"/>
              </a:endParaRPr>
            </a:p>
          </p:txBody>
        </p:sp>
        <p:grpSp>
          <p:nvGrpSpPr>
            <p:cNvPr id="66" name="Group 50"/>
            <p:cNvGrpSpPr/>
            <p:nvPr/>
          </p:nvGrpSpPr>
          <p:grpSpPr bwMode="auto">
            <a:xfrm>
              <a:off x="2925" y="1207"/>
              <a:ext cx="1121" cy="681"/>
              <a:chOff x="3514" y="2256"/>
              <a:chExt cx="1121" cy="681"/>
            </a:xfrm>
          </p:grpSpPr>
          <p:sp>
            <p:nvSpPr>
              <p:cNvPr id="67" name="AutoShape 51"/>
              <p:cNvSpPr>
                <a:spLocks noChangeArrowheads="1"/>
              </p:cNvSpPr>
              <p:nvPr/>
            </p:nvSpPr>
            <p:spPr bwMode="auto">
              <a:xfrm>
                <a:off x="3514" y="2256"/>
                <a:ext cx="1121" cy="681"/>
              </a:xfrm>
              <a:prstGeom prst="irregularSeal1">
                <a:avLst/>
              </a:prstGeom>
              <a:solidFill>
                <a:srgbClr val="CC00CC"/>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200" b="1">
                  <a:solidFill>
                    <a:srgbClr val="0000CC"/>
                  </a:solidFill>
                  <a:latin typeface="+mn-lt"/>
                  <a:ea typeface="黑体" panose="02010609060101010101" pitchFamily="2" charset="-122"/>
                </a:endParaRPr>
              </a:p>
            </p:txBody>
          </p:sp>
          <p:sp>
            <p:nvSpPr>
              <p:cNvPr id="68" name="Text Box 52"/>
              <p:cNvSpPr txBox="1">
                <a:spLocks noChangeArrowheads="1"/>
              </p:cNvSpPr>
              <p:nvPr/>
            </p:nvSpPr>
            <p:spPr bwMode="auto">
              <a:xfrm>
                <a:off x="3633" y="2428"/>
                <a:ext cx="863" cy="3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defTabSz="762000">
                  <a:defRPr>
                    <a:solidFill>
                      <a:schemeClr val="tx1"/>
                    </a:solidFill>
                    <a:latin typeface="Arial" panose="020B0604020202020204" pitchFamily="34" charset="0"/>
                    <a:ea typeface="宋体" panose="02010600030101010101" pitchFamily="2" charset="-122"/>
                  </a:defRPr>
                </a:lvl1pPr>
                <a:lvl2pPr marL="571500" defTabSz="762000">
                  <a:defRPr>
                    <a:solidFill>
                      <a:schemeClr val="tx1"/>
                    </a:solidFill>
                    <a:latin typeface="Arial" panose="020B0604020202020204" pitchFamily="34" charset="0"/>
                    <a:ea typeface="宋体" panose="02010600030101010101" pitchFamily="2" charset="-122"/>
                  </a:defRPr>
                </a:lvl2pPr>
                <a:lvl3pPr marL="1143000" defTabSz="762000">
                  <a:defRPr>
                    <a:solidFill>
                      <a:schemeClr val="tx1"/>
                    </a:solidFill>
                    <a:latin typeface="Arial" panose="020B0604020202020204" pitchFamily="34" charset="0"/>
                    <a:ea typeface="宋体" panose="02010600030101010101" pitchFamily="2" charset="-122"/>
                  </a:defRPr>
                </a:lvl3pPr>
                <a:lvl4pPr marL="1714500" defTabSz="762000">
                  <a:defRPr>
                    <a:solidFill>
                      <a:schemeClr val="tx1"/>
                    </a:solidFill>
                    <a:latin typeface="Arial" panose="020B0604020202020204" pitchFamily="34" charset="0"/>
                    <a:ea typeface="宋体" panose="02010600030101010101" pitchFamily="2" charset="-122"/>
                  </a:defRPr>
                </a:lvl4pPr>
                <a:lvl5pPr marL="2286000" defTabSz="762000">
                  <a:defRPr>
                    <a:solidFill>
                      <a:schemeClr val="tx1"/>
                    </a:solidFill>
                    <a:latin typeface="Arial" panose="020B0604020202020204" pitchFamily="34" charset="0"/>
                    <a:ea typeface="宋体" panose="02010600030101010101" pitchFamily="2" charset="-122"/>
                  </a:defRPr>
                </a:lvl5pPr>
                <a:lvl6pPr marL="27432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2004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6576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114800" defTabSz="7620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kumimoji="1" lang="zh-CN" altLang="en-US" sz="1050" b="1" dirty="0">
                    <a:solidFill>
                      <a:schemeClr val="bg1"/>
                    </a:solidFill>
                    <a:latin typeface="微软雅黑" panose="020B0503020204020204" pitchFamily="34" charset="-122"/>
                    <a:ea typeface="微软雅黑" panose="020B0503020204020204" pitchFamily="34" charset="-122"/>
                  </a:rPr>
                  <a:t>开始冲突</a:t>
                </a:r>
                <a:endParaRPr kumimoji="1" lang="zh-CN" altLang="en-US" sz="1050" b="1" dirty="0">
                  <a:solidFill>
                    <a:schemeClr val="bg1"/>
                  </a:solidFill>
                  <a:latin typeface="微软雅黑" panose="020B0503020204020204" pitchFamily="34" charset="-122"/>
                  <a:ea typeface="微软雅黑" panose="020B0503020204020204" pitchFamily="34" charset="-122"/>
                </a:endParaRPr>
              </a:p>
            </p:txBody>
          </p:sp>
        </p:grpSp>
      </p:grpSp>
    </p:spTree>
  </p:cSld>
  <p:clrMapOvr>
    <a:masterClrMapping/>
  </p:clrMapOvr>
  <mc:AlternateContent xmlns:mc="http://schemas.openxmlformats.org/markup-compatibility/2006">
    <mc:Choice xmlns:p14="http://schemas.microsoft.com/office/powerpoint/2010/main" Requires="p14">
      <p:transition spd="slow" p14:dur="2000" advTm="2000"/>
    </mc:Choice>
    <mc:Fallback>
      <p:transition spd="slow"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100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0"/>
                                        <p:tgtEl>
                                          <p:spTgt spid="14"/>
                                        </p:tgtEl>
                                      </p:cBhvr>
                                    </p:animEffect>
                                  </p:childTnLst>
                                </p:cTn>
                              </p:par>
                              <p:par>
                                <p:cTn id="8" presetID="1" presetClass="entr" presetSubtype="0" fill="hold" nodeType="withEffect">
                                  <p:stCondLst>
                                    <p:cond delay="3250"/>
                                  </p:stCondLst>
                                  <p:childTnLst>
                                    <p:set>
                                      <p:cBhvr>
                                        <p:cTn id="9" dur="1" fill="hold">
                                          <p:stCondLst>
                                            <p:cond delay="0"/>
                                          </p:stCondLst>
                                        </p:cTn>
                                        <p:tgtEl>
                                          <p:spTgt spid="54"/>
                                        </p:tgtEl>
                                        <p:attrNameLst>
                                          <p:attrName>style.visibility</p:attrName>
                                        </p:attrNameLst>
                                      </p:cBhvr>
                                      <p:to>
                                        <p:strVal val="visible"/>
                                      </p:to>
                                    </p:set>
                                  </p:childTnLst>
                                </p:cTn>
                              </p:par>
                              <p:par>
                                <p:cTn id="10" presetID="22" presetClass="entr" presetSubtype="2" fill="hold" grpId="0" nodeType="withEffect">
                                  <p:stCondLst>
                                    <p:cond delay="3250"/>
                                  </p:stCondLst>
                                  <p:childTnLst>
                                    <p:set>
                                      <p:cBhvr>
                                        <p:cTn id="11" dur="1" fill="hold">
                                          <p:stCondLst>
                                            <p:cond delay="0"/>
                                          </p:stCondLst>
                                        </p:cTn>
                                        <p:tgtEl>
                                          <p:spTgt spid="52"/>
                                        </p:tgtEl>
                                        <p:attrNameLst>
                                          <p:attrName>style.visibility</p:attrName>
                                        </p:attrNameLst>
                                      </p:cBhvr>
                                      <p:to>
                                        <p:strVal val="visible"/>
                                      </p:to>
                                    </p:set>
                                    <p:animEffect transition="in" filter="wipe(right)">
                                      <p:cBhvr>
                                        <p:cTn id="12" dur="5000"/>
                                        <p:tgtEl>
                                          <p:spTgt spid="52"/>
                                        </p:tgtEl>
                                      </p:cBhvr>
                                    </p:animEffect>
                                  </p:childTnLst>
                                </p:cTn>
                              </p:par>
                              <p:par>
                                <p:cTn id="13" presetID="1" presetClass="entr" presetSubtype="0" fill="hold" nodeType="withEffect">
                                  <p:stCondLst>
                                    <p:cond delay="4250"/>
                                  </p:stCondLst>
                                  <p:childTnLst>
                                    <p:set>
                                      <p:cBhvr>
                                        <p:cTn id="14" dur="1" fill="hold">
                                          <p:stCondLst>
                                            <p:cond delay="0"/>
                                          </p:stCondLst>
                                        </p:cTn>
                                        <p:tgtEl>
                                          <p:spTgt spid="64"/>
                                        </p:tgtEl>
                                        <p:attrNameLst>
                                          <p:attrName>style.visibility</p:attrName>
                                        </p:attrNameLst>
                                      </p:cBhvr>
                                      <p:to>
                                        <p:strVal val="visible"/>
                                      </p:to>
                                    </p:set>
                                  </p:childTnLst>
                                </p:cTn>
                              </p:par>
                              <p:par>
                                <p:cTn id="15" presetID="35" presetClass="emph" presetSubtype="0" repeatCount="3000" fill="hold" nodeType="withEffect">
                                  <p:stCondLst>
                                    <p:cond delay="4250"/>
                                  </p:stCondLst>
                                  <p:childTnLst>
                                    <p:anim calcmode="discrete" valueType="str">
                                      <p:cBhvr>
                                        <p:cTn id="16" dur="500" fill="hold"/>
                                        <p:tgtEl>
                                          <p:spTgt spid="64"/>
                                        </p:tgtEl>
                                        <p:attrNameLst>
                                          <p:attrName>style.visibility</p:attrName>
                                        </p:attrNameLst>
                                      </p:cBhvr>
                                      <p:tavLst>
                                        <p:tav tm="0">
                                          <p:val>
                                            <p:strVal val="hidden"/>
                                          </p:val>
                                        </p:tav>
                                        <p:tav tm="50000">
                                          <p:val>
                                            <p:strVal val="visible"/>
                                          </p:val>
                                        </p:tav>
                                      </p:tavLst>
                                    </p:anim>
                                  </p:childTnLst>
                                </p:cTn>
                              </p:par>
                            </p:childTnLst>
                          </p:cTn>
                        </p:par>
                        <p:par>
                          <p:cTn id="17" fill="hold">
                            <p:stCondLst>
                              <p:cond delay="6000"/>
                            </p:stCondLst>
                            <p:childTnLst>
                              <p:par>
                                <p:cTn id="18" presetID="1" presetClass="entr" presetSubtype="0" fill="hold" nodeType="afterEffect">
                                  <p:stCondLst>
                                    <p:cond delay="0"/>
                                  </p:stCondLst>
                                  <p:childTnLst>
                                    <p:set>
                                      <p:cBhvr>
                                        <p:cTn id="19" dur="1" fill="hold">
                                          <p:stCondLst>
                                            <p:cond delay="0"/>
                                          </p:stCondLst>
                                        </p:cTn>
                                        <p:tgtEl>
                                          <p:spTgt spid="60"/>
                                        </p:tgtEl>
                                        <p:attrNameLst>
                                          <p:attrName>style.visibility</p:attrName>
                                        </p:attrNameLst>
                                      </p:cBhvr>
                                      <p:to>
                                        <p:strVal val="visible"/>
                                      </p:to>
                                    </p:set>
                                  </p:childTnLst>
                                </p:cTn>
                              </p:par>
                            </p:childTnLst>
                          </p:cTn>
                        </p:par>
                        <p:par>
                          <p:cTn id="20" fill="hold">
                            <p:stCondLst>
                              <p:cond delay="6000"/>
                            </p:stCondLst>
                            <p:childTnLst>
                              <p:par>
                                <p:cTn id="21" presetID="35" presetClass="emph" presetSubtype="0" repeatCount="3000" fill="hold" nodeType="afterEffect">
                                  <p:stCondLst>
                                    <p:cond delay="0"/>
                                  </p:stCondLst>
                                  <p:childTnLst>
                                    <p:anim calcmode="discrete" valueType="str">
                                      <p:cBhvr>
                                        <p:cTn id="22" dur="500" fill="hold"/>
                                        <p:tgtEl>
                                          <p:spTgt spid="60"/>
                                        </p:tgtEl>
                                        <p:attrNameLst>
                                          <p:attrName>style.visibility</p:attrName>
                                        </p:attrNameLst>
                                      </p:cBhvr>
                                      <p:tavLst>
                                        <p:tav tm="0">
                                          <p:val>
                                            <p:strVal val="hidden"/>
                                          </p:val>
                                        </p:tav>
                                        <p:tav tm="50000">
                                          <p:val>
                                            <p:strVal val="visible"/>
                                          </p:val>
                                        </p:tav>
                                      </p:tavLst>
                                    </p:anim>
                                  </p:childTnLst>
                                </p:cTn>
                              </p:par>
                            </p:childTnLst>
                          </p:cTn>
                        </p:par>
                        <p:par>
                          <p:cTn id="23" fill="hold">
                            <p:stCondLst>
                              <p:cond delay="6500"/>
                            </p:stCondLst>
                            <p:childTnLst>
                              <p:par>
                                <p:cTn id="24" presetID="22" presetClass="entr" presetSubtype="8" fill="hold" nodeType="after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wipe(left)">
                                      <p:cBhvr>
                                        <p:cTn id="26" dur="5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46"/>
          <p:cNvSpPr>
            <a:spLocks noChangeArrowheads="1"/>
          </p:cNvSpPr>
          <p:nvPr/>
        </p:nvSpPr>
        <p:spPr bwMode="auto">
          <a:xfrm>
            <a:off x="502921" y="1473616"/>
            <a:ext cx="8293607" cy="22082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eaLnBrk="0" hangingPunct="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使用 </a:t>
            </a:r>
            <a:r>
              <a:rPr lang="en-US" altLang="zh-CN" sz="2000" b="1" dirty="0">
                <a:latin typeface="微软雅黑" panose="020B0503020204020204" pitchFamily="34" charset="-122"/>
                <a:ea typeface="微软雅黑" panose="020B0503020204020204" pitchFamily="34" charset="-122"/>
              </a:rPr>
              <a:t>CSMA/CD </a:t>
            </a:r>
            <a:r>
              <a:rPr lang="zh-CN" altLang="en-US" sz="2000" b="1" dirty="0">
                <a:latin typeface="微软雅黑" panose="020B0503020204020204" pitchFamily="34" charset="-122"/>
                <a:ea typeface="微软雅黑" panose="020B0503020204020204" pitchFamily="34" charset="-122"/>
              </a:rPr>
              <a:t>协议的以太网不能进行全双工通信而</a:t>
            </a:r>
            <a:r>
              <a:rPr lang="zh-CN" altLang="en-US" sz="2000" b="1" dirty="0">
                <a:solidFill>
                  <a:srgbClr val="C00000"/>
                </a:solidFill>
                <a:latin typeface="微软雅黑" panose="020B0503020204020204" pitchFamily="34" charset="-122"/>
                <a:ea typeface="微软雅黑" panose="020B0503020204020204" pitchFamily="34" charset="-122"/>
              </a:rPr>
              <a:t>只能</a:t>
            </a:r>
            <a:r>
              <a:rPr lang="zh-CN" altLang="en-US" sz="2000" b="1" dirty="0">
                <a:solidFill>
                  <a:srgbClr val="0000FF"/>
                </a:solidFill>
                <a:latin typeface="微软雅黑" panose="020B0503020204020204" pitchFamily="34" charset="-122"/>
                <a:ea typeface="微软雅黑" panose="020B0503020204020204" pitchFamily="34" charset="-122"/>
              </a:rPr>
              <a:t>进行双向交替通信（半双工通信）</a:t>
            </a:r>
            <a:r>
              <a:rPr lang="zh-CN" altLang="en-US" sz="2000" b="1" dirty="0">
                <a:latin typeface="微软雅黑" panose="020B0503020204020204" pitchFamily="34" charset="-122"/>
                <a:ea typeface="微软雅黑" panose="020B0503020204020204" pitchFamily="34" charset="-122"/>
              </a:rPr>
              <a:t>。</a:t>
            </a:r>
            <a:endParaRPr lang="zh-CN" altLang="en-US" sz="2000" b="1" dirty="0">
              <a:latin typeface="微软雅黑" panose="020B0503020204020204" pitchFamily="34" charset="-122"/>
              <a:ea typeface="微软雅黑" panose="020B0503020204020204" pitchFamily="34" charset="-122"/>
            </a:endParaRPr>
          </a:p>
          <a:p>
            <a:pPr marL="342900" indent="-342900" eaLnBrk="0" hangingPunct="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每个站在发送数据之后的一小段时间内，存在着遭遇碰撞的可能性。 </a:t>
            </a:r>
            <a:endParaRPr lang="zh-CN" altLang="en-US" sz="2000" b="1" dirty="0">
              <a:latin typeface="微软雅黑" panose="020B0503020204020204" pitchFamily="34" charset="-122"/>
              <a:ea typeface="微软雅黑" panose="020B0503020204020204" pitchFamily="34" charset="-122"/>
            </a:endParaRPr>
          </a:p>
          <a:p>
            <a:pPr marL="342900" indent="-342900" eaLnBrk="0" hangingPunct="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这种</a:t>
            </a:r>
            <a:r>
              <a:rPr lang="zh-CN" altLang="en-US" sz="2000" b="1" dirty="0">
                <a:solidFill>
                  <a:srgbClr val="0000FF"/>
                </a:solidFill>
                <a:latin typeface="微软雅黑" panose="020B0503020204020204" pitchFamily="34" charset="-122"/>
                <a:ea typeface="微软雅黑" panose="020B0503020204020204" pitchFamily="34" charset="-122"/>
              </a:rPr>
              <a:t>发送的不确定性</a:t>
            </a:r>
            <a:r>
              <a:rPr lang="zh-CN" altLang="en-US" sz="2000" b="1" dirty="0">
                <a:latin typeface="微软雅黑" panose="020B0503020204020204" pitchFamily="34" charset="-122"/>
                <a:ea typeface="微软雅黑" panose="020B0503020204020204" pitchFamily="34" charset="-122"/>
              </a:rPr>
              <a:t>使整个以太网的平均通信量远小于以太网的最高数据率。 </a:t>
            </a:r>
            <a:endParaRPr lang="zh-CN" altLang="en-US" sz="2000" b="1" dirty="0">
              <a:solidFill>
                <a:srgbClr val="0000FF"/>
              </a:solidFill>
              <a:latin typeface="微软雅黑" panose="020B0503020204020204" pitchFamily="34" charset="-122"/>
              <a:ea typeface="微软雅黑" panose="020B0503020204020204" pitchFamily="34" charset="-122"/>
            </a:endParaRPr>
          </a:p>
        </p:txBody>
      </p:sp>
      <p:sp>
        <p:nvSpPr>
          <p:cNvPr id="3" name="AutoShape 5"/>
          <p:cNvSpPr>
            <a:spLocks noChangeArrowheads="1"/>
          </p:cNvSpPr>
          <p:nvPr/>
        </p:nvSpPr>
        <p:spPr bwMode="auto">
          <a:xfrm>
            <a:off x="502921" y="1078048"/>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 name="Rectangle 6"/>
          <p:cNvSpPr>
            <a:spLocks noChangeArrowheads="1"/>
          </p:cNvSpPr>
          <p:nvPr/>
        </p:nvSpPr>
        <p:spPr bwMode="auto">
          <a:xfrm>
            <a:off x="2897385" y="1054958"/>
            <a:ext cx="333937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anose="020B0503020204020204" pitchFamily="34" charset="-122"/>
                <a:ea typeface="微软雅黑" panose="020B0503020204020204" pitchFamily="34" charset="-122"/>
              </a:rPr>
              <a:t>CSMA/CD </a:t>
            </a:r>
            <a:r>
              <a:rPr lang="zh-CN" altLang="en-US" sz="2000" b="1" dirty="0" smtClean="0">
                <a:solidFill>
                  <a:schemeClr val="bg1"/>
                </a:solidFill>
                <a:latin typeface="微软雅黑" panose="020B0503020204020204" pitchFamily="34" charset="-122"/>
                <a:ea typeface="微软雅黑" panose="020B0503020204020204" pitchFamily="34" charset="-122"/>
              </a:rPr>
              <a:t>协议的重要</a:t>
            </a:r>
            <a:r>
              <a:rPr lang="zh-CN" altLang="en-US" sz="2000" b="1" dirty="0">
                <a:solidFill>
                  <a:schemeClr val="bg1"/>
                </a:solidFill>
                <a:latin typeface="微软雅黑" panose="020B0503020204020204" pitchFamily="34" charset="-122"/>
                <a:ea typeface="微软雅黑" panose="020B0503020204020204" pitchFamily="34" charset="-122"/>
              </a:rPr>
              <a:t>特性</a:t>
            </a:r>
            <a:endParaRPr lang="fr-FR" altLang="zh-CN" sz="20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Tm="2000"/>
    </mc:Choice>
    <mc:Fallback>
      <p:transition spd="slow" advTm="2000"/>
    </mc:Fallback>
  </mc:AlternateContent>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5"/>
          <p:cNvSpPr>
            <a:spLocks noChangeArrowheads="1"/>
          </p:cNvSpPr>
          <p:nvPr/>
        </p:nvSpPr>
        <p:spPr bwMode="auto">
          <a:xfrm>
            <a:off x="502921" y="621575"/>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 name="Rectangle 6"/>
          <p:cNvSpPr>
            <a:spLocks noChangeArrowheads="1"/>
          </p:cNvSpPr>
          <p:nvPr/>
        </p:nvSpPr>
        <p:spPr bwMode="auto">
          <a:xfrm>
            <a:off x="3153867" y="598485"/>
            <a:ext cx="2826415"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smtClean="0">
                <a:solidFill>
                  <a:schemeClr val="bg1"/>
                </a:solidFill>
                <a:latin typeface="微软雅黑" panose="020B0503020204020204" pitchFamily="34" charset="-122"/>
                <a:ea typeface="微软雅黑" panose="020B0503020204020204" pitchFamily="34" charset="-122"/>
              </a:rPr>
              <a:t>CSMA/CD </a:t>
            </a:r>
            <a:r>
              <a:rPr lang="zh-CN" altLang="en-US" sz="2000" b="1" dirty="0" smtClean="0">
                <a:solidFill>
                  <a:schemeClr val="bg1"/>
                </a:solidFill>
                <a:latin typeface="微软雅黑" panose="020B0503020204020204" pitchFamily="34" charset="-122"/>
                <a:ea typeface="微软雅黑" panose="020B0503020204020204" pitchFamily="34" charset="-122"/>
              </a:rPr>
              <a:t>协议的要点</a:t>
            </a:r>
            <a:endParaRPr lang="fr-FR" altLang="zh-CN" sz="2000" b="1" dirty="0">
              <a:solidFill>
                <a:schemeClr val="bg1"/>
              </a:solidFill>
              <a:latin typeface="微软雅黑" panose="020B0503020204020204" pitchFamily="34" charset="-122"/>
              <a:ea typeface="微软雅黑" panose="020B0503020204020204" pitchFamily="34" charset="-122"/>
            </a:endParaRPr>
          </a:p>
        </p:txBody>
      </p:sp>
      <p:sp>
        <p:nvSpPr>
          <p:cNvPr id="4" name="矩形 3"/>
          <p:cNvSpPr/>
          <p:nvPr/>
        </p:nvSpPr>
        <p:spPr>
          <a:xfrm>
            <a:off x="1296537" y="1035415"/>
            <a:ext cx="2429373" cy="390750"/>
          </a:xfrm>
          <a:prstGeom prst="rect">
            <a:avLst/>
          </a:prstGeom>
          <a:solidFill>
            <a:srgbClr val="0033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smtClean="0">
                <a:solidFill>
                  <a:schemeClr val="bg1"/>
                </a:solidFill>
                <a:latin typeface="微软雅黑" panose="020B0503020204020204" pitchFamily="34" charset="-122"/>
                <a:ea typeface="微软雅黑" panose="020B0503020204020204" pitchFamily="34" charset="-122"/>
              </a:rPr>
              <a:t>准备发送</a:t>
            </a:r>
            <a:endParaRPr lang="zh-CN" altLang="en-US" b="1" dirty="0">
              <a:solidFill>
                <a:schemeClr val="bg1"/>
              </a:solidFill>
              <a:latin typeface="微软雅黑" panose="020B0503020204020204" pitchFamily="34" charset="-122"/>
              <a:ea typeface="微软雅黑" panose="020B0503020204020204" pitchFamily="34" charset="-122"/>
            </a:endParaRPr>
          </a:p>
        </p:txBody>
      </p:sp>
      <p:sp>
        <p:nvSpPr>
          <p:cNvPr id="5" name="菱形 4"/>
          <p:cNvSpPr/>
          <p:nvPr/>
        </p:nvSpPr>
        <p:spPr>
          <a:xfrm>
            <a:off x="1356653" y="2237837"/>
            <a:ext cx="2309140" cy="500743"/>
          </a:xfrm>
          <a:prstGeom prst="diamond">
            <a:avLst/>
          </a:prstGeom>
          <a:solidFill>
            <a:srgbClr val="0033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00" b="1" dirty="0" smtClean="0">
                <a:solidFill>
                  <a:schemeClr val="bg1"/>
                </a:solidFill>
                <a:latin typeface="微软雅黑" panose="020B0503020204020204" pitchFamily="34" charset="-122"/>
                <a:ea typeface="微软雅黑" panose="020B0503020204020204" pitchFamily="34" charset="-122"/>
              </a:rPr>
              <a:t>侦听到载波？</a:t>
            </a:r>
            <a:endParaRPr lang="zh-CN" altLang="en-US" sz="1300" b="1" dirty="0">
              <a:solidFill>
                <a:schemeClr val="bg1"/>
              </a:solidFill>
              <a:latin typeface="微软雅黑" panose="020B0503020204020204" pitchFamily="34" charset="-122"/>
              <a:ea typeface="微软雅黑" panose="020B0503020204020204" pitchFamily="34" charset="-122"/>
            </a:endParaRPr>
          </a:p>
        </p:txBody>
      </p:sp>
      <p:sp>
        <p:nvSpPr>
          <p:cNvPr id="6" name="矩形 5"/>
          <p:cNvSpPr/>
          <p:nvPr/>
        </p:nvSpPr>
        <p:spPr>
          <a:xfrm>
            <a:off x="1296537" y="2936796"/>
            <a:ext cx="2429373" cy="390750"/>
          </a:xfrm>
          <a:prstGeom prst="rect">
            <a:avLst/>
          </a:prstGeom>
          <a:solidFill>
            <a:srgbClr val="CC00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smtClean="0">
                <a:solidFill>
                  <a:schemeClr val="bg1"/>
                </a:solidFill>
                <a:latin typeface="微软雅黑" panose="020B0503020204020204" pitchFamily="34" charset="-122"/>
                <a:ea typeface="微软雅黑" panose="020B0503020204020204" pitchFamily="34" charset="-122"/>
              </a:rPr>
              <a:t>96 bit </a:t>
            </a:r>
            <a:r>
              <a:rPr lang="zh-CN" altLang="en-US" sz="1200" b="1" dirty="0" smtClean="0">
                <a:solidFill>
                  <a:schemeClr val="bg1"/>
                </a:solidFill>
                <a:latin typeface="微软雅黑" panose="020B0503020204020204" pitchFamily="34" charset="-122"/>
                <a:ea typeface="微软雅黑" panose="020B0503020204020204" pitchFamily="34" charset="-122"/>
              </a:rPr>
              <a:t>时间内仍然空闲，开始发送，同时进行碰撞检测</a:t>
            </a:r>
            <a:endParaRPr lang="zh-CN" altLang="en-US" sz="1200" b="1" dirty="0">
              <a:solidFill>
                <a:schemeClr val="bg1"/>
              </a:solidFill>
              <a:latin typeface="微软雅黑" panose="020B0503020204020204" pitchFamily="34" charset="-122"/>
              <a:ea typeface="微软雅黑" panose="020B0503020204020204" pitchFamily="34" charset="-122"/>
            </a:endParaRPr>
          </a:p>
        </p:txBody>
      </p:sp>
      <p:sp>
        <p:nvSpPr>
          <p:cNvPr id="7" name="菱形 6"/>
          <p:cNvSpPr/>
          <p:nvPr/>
        </p:nvSpPr>
        <p:spPr>
          <a:xfrm>
            <a:off x="1296537" y="3522345"/>
            <a:ext cx="2429373" cy="500743"/>
          </a:xfrm>
          <a:prstGeom prst="diamond">
            <a:avLst/>
          </a:prstGeom>
          <a:solidFill>
            <a:srgbClr val="0033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300" b="1" dirty="0" smtClean="0">
                <a:solidFill>
                  <a:schemeClr val="bg1"/>
                </a:solidFill>
                <a:latin typeface="微软雅黑" panose="020B0503020204020204" pitchFamily="34" charset="-122"/>
                <a:ea typeface="微软雅黑" panose="020B0503020204020204" pitchFamily="34" charset="-122"/>
              </a:rPr>
              <a:t>检测到碰撞？</a:t>
            </a:r>
            <a:endParaRPr lang="zh-CN" altLang="en-US" sz="1300" b="1" dirty="0">
              <a:solidFill>
                <a:schemeClr val="bg1"/>
              </a:solidFill>
              <a:latin typeface="微软雅黑" panose="020B0503020204020204" pitchFamily="34" charset="-122"/>
              <a:ea typeface="微软雅黑" panose="020B0503020204020204" pitchFamily="34" charset="-122"/>
            </a:endParaRPr>
          </a:p>
        </p:txBody>
      </p:sp>
      <p:sp>
        <p:nvSpPr>
          <p:cNvPr id="8" name="矩形 7"/>
          <p:cNvSpPr/>
          <p:nvPr/>
        </p:nvSpPr>
        <p:spPr>
          <a:xfrm>
            <a:off x="1296537" y="4236420"/>
            <a:ext cx="2429373" cy="390750"/>
          </a:xfrm>
          <a:prstGeom prst="rect">
            <a:avLst/>
          </a:prstGeom>
          <a:solidFill>
            <a:srgbClr val="0099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smtClean="0">
                <a:solidFill>
                  <a:schemeClr val="bg1"/>
                </a:solidFill>
                <a:latin typeface="微软雅黑" panose="020B0503020204020204" pitchFamily="34" charset="-122"/>
                <a:ea typeface="微软雅黑" panose="020B0503020204020204" pitchFamily="34" charset="-122"/>
              </a:rPr>
              <a:t>发送，直到完毕</a:t>
            </a:r>
            <a:endParaRPr lang="zh-CN" altLang="en-US" sz="1400" b="1" dirty="0">
              <a:solidFill>
                <a:schemeClr val="bg1"/>
              </a:solidFill>
              <a:latin typeface="微软雅黑" panose="020B0503020204020204" pitchFamily="34" charset="-122"/>
              <a:ea typeface="微软雅黑" panose="020B0503020204020204" pitchFamily="34" charset="-122"/>
            </a:endParaRPr>
          </a:p>
        </p:txBody>
      </p:sp>
      <p:sp>
        <p:nvSpPr>
          <p:cNvPr id="9" name="矩形 8"/>
          <p:cNvSpPr/>
          <p:nvPr/>
        </p:nvSpPr>
        <p:spPr>
          <a:xfrm>
            <a:off x="1296537" y="1651132"/>
            <a:ext cx="2429373" cy="390750"/>
          </a:xfrm>
          <a:prstGeom prst="rect">
            <a:avLst/>
          </a:prstGeom>
          <a:solidFill>
            <a:srgbClr val="CC00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smtClean="0">
                <a:solidFill>
                  <a:schemeClr val="bg1"/>
                </a:solidFill>
                <a:latin typeface="微软雅黑" panose="020B0503020204020204" pitchFamily="34" charset="-122"/>
                <a:ea typeface="微软雅黑" panose="020B0503020204020204" pitchFamily="34" charset="-122"/>
              </a:rPr>
              <a:t>载波侦听，检测信道</a:t>
            </a:r>
            <a:endParaRPr lang="zh-CN" altLang="en-US" sz="1400" b="1" dirty="0">
              <a:solidFill>
                <a:schemeClr val="bg1"/>
              </a:solidFill>
              <a:latin typeface="微软雅黑" panose="020B0503020204020204" pitchFamily="34" charset="-122"/>
              <a:ea typeface="微软雅黑" panose="020B0503020204020204" pitchFamily="34" charset="-122"/>
            </a:endParaRPr>
          </a:p>
        </p:txBody>
      </p:sp>
      <p:cxnSp>
        <p:nvCxnSpPr>
          <p:cNvPr id="10" name="直接箭头连接符 9"/>
          <p:cNvCxnSpPr/>
          <p:nvPr/>
        </p:nvCxnSpPr>
        <p:spPr>
          <a:xfrm>
            <a:off x="2511223" y="3327546"/>
            <a:ext cx="0" cy="194799"/>
          </a:xfrm>
          <a:prstGeom prst="straightConnector1">
            <a:avLst/>
          </a:prstGeom>
          <a:ln w="19050">
            <a:solidFill>
              <a:srgbClr val="000099"/>
            </a:solidFill>
            <a:headEnd type="none" w="med"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1" name="直接箭头连接符 10"/>
          <p:cNvCxnSpPr/>
          <p:nvPr/>
        </p:nvCxnSpPr>
        <p:spPr>
          <a:xfrm>
            <a:off x="2511223" y="4023088"/>
            <a:ext cx="0" cy="213332"/>
          </a:xfrm>
          <a:prstGeom prst="straightConnector1">
            <a:avLst/>
          </a:prstGeom>
          <a:ln w="19050">
            <a:solidFill>
              <a:srgbClr val="000099"/>
            </a:solidFill>
            <a:headEnd type="none" w="med"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p:nvPr/>
        </p:nvCxnSpPr>
        <p:spPr>
          <a:xfrm>
            <a:off x="2511223" y="2738580"/>
            <a:ext cx="1" cy="198216"/>
          </a:xfrm>
          <a:prstGeom prst="straightConnector1">
            <a:avLst/>
          </a:prstGeom>
          <a:ln w="19050">
            <a:solidFill>
              <a:srgbClr val="000099"/>
            </a:solidFill>
            <a:headEnd type="none" w="med"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p:nvPr/>
        </p:nvCxnSpPr>
        <p:spPr>
          <a:xfrm flipH="1">
            <a:off x="2511223" y="2041882"/>
            <a:ext cx="1" cy="195955"/>
          </a:xfrm>
          <a:prstGeom prst="straightConnector1">
            <a:avLst/>
          </a:prstGeom>
          <a:ln w="19050">
            <a:solidFill>
              <a:srgbClr val="000099"/>
            </a:solidFill>
            <a:headEnd type="none" w="med"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p:nvPr/>
        </p:nvCxnSpPr>
        <p:spPr>
          <a:xfrm>
            <a:off x="2511223" y="1444308"/>
            <a:ext cx="0" cy="206824"/>
          </a:xfrm>
          <a:prstGeom prst="straightConnector1">
            <a:avLst/>
          </a:prstGeom>
          <a:ln w="19050">
            <a:solidFill>
              <a:srgbClr val="000099"/>
            </a:solidFill>
            <a:headEnd type="none" w="med" len="med"/>
            <a:tailEnd type="triangle" w="lg" len="med"/>
          </a:ln>
        </p:spPr>
        <p:style>
          <a:lnRef idx="1">
            <a:schemeClr val="accent1"/>
          </a:lnRef>
          <a:fillRef idx="0">
            <a:schemeClr val="accent1"/>
          </a:fillRef>
          <a:effectRef idx="0">
            <a:schemeClr val="accent1"/>
          </a:effectRef>
          <a:fontRef idx="minor">
            <a:schemeClr val="tx1"/>
          </a:fontRef>
        </p:style>
      </p:cxnSp>
      <p:sp>
        <p:nvSpPr>
          <p:cNvPr id="15" name="矩形 14"/>
          <p:cNvSpPr/>
          <p:nvPr/>
        </p:nvSpPr>
        <p:spPr>
          <a:xfrm>
            <a:off x="5300152" y="3577918"/>
            <a:ext cx="2356242" cy="390750"/>
          </a:xfrm>
          <a:prstGeom prst="rect">
            <a:avLst/>
          </a:prstGeom>
          <a:solidFill>
            <a:srgbClr val="CC00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smtClean="0">
                <a:solidFill>
                  <a:schemeClr val="bg1"/>
                </a:solidFill>
                <a:latin typeface="微软雅黑" panose="020B0503020204020204" pitchFamily="34" charset="-122"/>
                <a:ea typeface="微软雅黑" panose="020B0503020204020204" pitchFamily="34" charset="-122"/>
              </a:rPr>
              <a:t>停止发送</a:t>
            </a:r>
            <a:r>
              <a:rPr lang="zh-CN" altLang="en-US" sz="1400" b="1" dirty="0">
                <a:solidFill>
                  <a:schemeClr val="bg1"/>
                </a:solidFill>
                <a:latin typeface="微软雅黑" panose="020B0503020204020204" pitchFamily="34" charset="-122"/>
                <a:ea typeface="微软雅黑" panose="020B0503020204020204" pitchFamily="34" charset="-122"/>
              </a:rPr>
              <a:t>数据</a:t>
            </a:r>
            <a:endParaRPr lang="en-US" altLang="zh-CN" sz="1400" b="1" dirty="0" smtClean="0">
              <a:solidFill>
                <a:schemeClr val="bg1"/>
              </a:solidFill>
              <a:latin typeface="微软雅黑" panose="020B0503020204020204" pitchFamily="34" charset="-122"/>
              <a:ea typeface="微软雅黑" panose="020B0503020204020204" pitchFamily="34" charset="-122"/>
            </a:endParaRPr>
          </a:p>
        </p:txBody>
      </p:sp>
      <p:sp>
        <p:nvSpPr>
          <p:cNvPr id="16" name="矩形 15"/>
          <p:cNvSpPr/>
          <p:nvPr/>
        </p:nvSpPr>
        <p:spPr>
          <a:xfrm>
            <a:off x="5300151" y="1035415"/>
            <a:ext cx="2356242" cy="390750"/>
          </a:xfrm>
          <a:prstGeom prst="rect">
            <a:avLst/>
          </a:prstGeom>
          <a:solidFill>
            <a:srgbClr val="00B0F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smtClean="0">
                <a:solidFill>
                  <a:schemeClr val="bg1"/>
                </a:solidFill>
                <a:latin typeface="微软雅黑" panose="020B0503020204020204" pitchFamily="34" charset="-122"/>
                <a:ea typeface="微软雅黑" panose="020B0503020204020204" pitchFamily="34" charset="-122"/>
              </a:rPr>
              <a:t>等待随机时间</a:t>
            </a:r>
            <a:endParaRPr lang="en-US" altLang="zh-CN" sz="1200" b="1" dirty="0" smtClean="0">
              <a:solidFill>
                <a:schemeClr val="bg1"/>
              </a:solidFill>
              <a:latin typeface="微软雅黑" panose="020B0503020204020204" pitchFamily="34" charset="-122"/>
              <a:ea typeface="微软雅黑" panose="020B0503020204020204" pitchFamily="34" charset="-122"/>
            </a:endParaRPr>
          </a:p>
          <a:p>
            <a:pPr algn="ctr"/>
            <a:r>
              <a:rPr lang="zh-CN" altLang="en-US" sz="1200" b="1" dirty="0" smtClean="0">
                <a:solidFill>
                  <a:schemeClr val="bg1"/>
                </a:solidFill>
                <a:latin typeface="微软雅黑" panose="020B0503020204020204" pitchFamily="34" charset="-122"/>
                <a:ea typeface="微软雅黑" panose="020B0503020204020204" pitchFamily="34" charset="-122"/>
              </a:rPr>
              <a:t>（截断二进制指数算法）</a:t>
            </a:r>
            <a:endParaRPr lang="en-US" altLang="zh-CN" sz="1200" b="1" dirty="0" smtClean="0">
              <a:solidFill>
                <a:schemeClr val="bg1"/>
              </a:solidFill>
              <a:latin typeface="微软雅黑" panose="020B0503020204020204" pitchFamily="34" charset="-122"/>
              <a:ea typeface="微软雅黑" panose="020B0503020204020204" pitchFamily="34" charset="-122"/>
            </a:endParaRPr>
          </a:p>
        </p:txBody>
      </p:sp>
      <p:cxnSp>
        <p:nvCxnSpPr>
          <p:cNvPr id="17" name="直接箭头连接符 16"/>
          <p:cNvCxnSpPr>
            <a:stCxn id="7" idx="3"/>
            <a:endCxn id="15" idx="1"/>
          </p:cNvCxnSpPr>
          <p:nvPr/>
        </p:nvCxnSpPr>
        <p:spPr>
          <a:xfrm>
            <a:off x="3725910" y="3772717"/>
            <a:ext cx="1574242" cy="576"/>
          </a:xfrm>
          <a:prstGeom prst="straightConnector1">
            <a:avLst/>
          </a:prstGeom>
          <a:ln w="19050">
            <a:solidFill>
              <a:srgbClr val="000099"/>
            </a:solidFill>
            <a:headEnd type="none" w="med"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a:stCxn id="25" idx="0"/>
            <a:endCxn id="16" idx="2"/>
          </p:cNvCxnSpPr>
          <p:nvPr/>
        </p:nvCxnSpPr>
        <p:spPr>
          <a:xfrm flipH="1" flipV="1">
            <a:off x="6478272" y="1426165"/>
            <a:ext cx="1" cy="1363630"/>
          </a:xfrm>
          <a:prstGeom prst="straightConnector1">
            <a:avLst/>
          </a:prstGeom>
          <a:ln w="19050">
            <a:solidFill>
              <a:srgbClr val="000099"/>
            </a:solidFill>
            <a:headEnd type="none" w="med"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a:stCxn id="16" idx="1"/>
            <a:endCxn id="4" idx="3"/>
          </p:cNvCxnSpPr>
          <p:nvPr/>
        </p:nvCxnSpPr>
        <p:spPr>
          <a:xfrm flipH="1">
            <a:off x="3725910" y="1230790"/>
            <a:ext cx="1574241" cy="0"/>
          </a:xfrm>
          <a:prstGeom prst="straightConnector1">
            <a:avLst/>
          </a:prstGeom>
          <a:ln w="19050">
            <a:solidFill>
              <a:srgbClr val="000099"/>
            </a:solidFill>
            <a:headEnd type="none" w="med" len="med"/>
            <a:tailEnd type="triangle" w="lg" len="med"/>
          </a:ln>
        </p:spPr>
        <p:style>
          <a:lnRef idx="1">
            <a:schemeClr val="accent1"/>
          </a:lnRef>
          <a:fillRef idx="0">
            <a:schemeClr val="accent1"/>
          </a:fillRef>
          <a:effectRef idx="0">
            <a:schemeClr val="accent1"/>
          </a:effectRef>
          <a:fontRef idx="minor">
            <a:schemeClr val="tx1"/>
          </a:fontRef>
        </p:style>
      </p:cxnSp>
      <p:cxnSp>
        <p:nvCxnSpPr>
          <p:cNvPr id="20" name="肘形连接符 19"/>
          <p:cNvCxnSpPr>
            <a:stCxn id="5" idx="3"/>
          </p:cNvCxnSpPr>
          <p:nvPr/>
        </p:nvCxnSpPr>
        <p:spPr>
          <a:xfrm flipV="1">
            <a:off x="3665793" y="1248933"/>
            <a:ext cx="965979" cy="1239276"/>
          </a:xfrm>
          <a:prstGeom prst="bentConnector2">
            <a:avLst/>
          </a:prstGeom>
          <a:ln w="19050">
            <a:solidFill>
              <a:srgbClr val="000099"/>
            </a:solidFill>
            <a:headEnd type="none" w="med" len="med"/>
            <a:tailEnd type="triangle" w="lg" len="med"/>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3605677" y="2237828"/>
            <a:ext cx="954107" cy="276999"/>
          </a:xfrm>
          <a:prstGeom prst="rect">
            <a:avLst/>
          </a:prstGeom>
          <a:noFill/>
          <a:ln w="9525">
            <a:noFill/>
          </a:ln>
        </p:spPr>
        <p:txBody>
          <a:bodyPr wrap="none" rtlCol="0">
            <a:spAutoFit/>
          </a:bodyPr>
          <a:lstStyle/>
          <a:p>
            <a:r>
              <a:rPr lang="zh-CN" altLang="en-US" sz="1200" b="1" dirty="0">
                <a:latin typeface="微软雅黑" panose="020B0503020204020204" pitchFamily="34" charset="-122"/>
                <a:ea typeface="微软雅黑" panose="020B0503020204020204" pitchFamily="34" charset="-122"/>
              </a:rPr>
              <a:t>是，信道忙</a:t>
            </a:r>
            <a:endParaRPr lang="zh-CN" altLang="en-US" sz="1200" b="1" dirty="0">
              <a:latin typeface="微软雅黑" panose="020B0503020204020204" pitchFamily="34" charset="-122"/>
              <a:ea typeface="微软雅黑" panose="020B0503020204020204" pitchFamily="34" charset="-122"/>
            </a:endParaRPr>
          </a:p>
        </p:txBody>
      </p:sp>
      <p:sp>
        <p:nvSpPr>
          <p:cNvPr id="22" name="TextBox 21"/>
          <p:cNvSpPr txBox="1"/>
          <p:nvPr/>
        </p:nvSpPr>
        <p:spPr>
          <a:xfrm>
            <a:off x="3800497" y="3515620"/>
            <a:ext cx="1107996" cy="276999"/>
          </a:xfrm>
          <a:prstGeom prst="rect">
            <a:avLst/>
          </a:prstGeom>
          <a:noFill/>
          <a:ln w="9525">
            <a:noFill/>
          </a:ln>
        </p:spPr>
        <p:txBody>
          <a:bodyPr wrap="none" rtlCol="0">
            <a:spAutoFit/>
          </a:bodyPr>
          <a:lstStyle/>
          <a:p>
            <a:r>
              <a:rPr lang="zh-CN" altLang="en-US" sz="1200" b="1" dirty="0" smtClean="0">
                <a:latin typeface="微软雅黑" panose="020B0503020204020204" pitchFamily="34" charset="-122"/>
                <a:ea typeface="微软雅黑" panose="020B0503020204020204" pitchFamily="34" charset="-122"/>
              </a:rPr>
              <a:t>是，发送失败</a:t>
            </a:r>
            <a:endParaRPr lang="zh-CN" altLang="en-US" sz="1200" b="1" dirty="0">
              <a:latin typeface="微软雅黑" panose="020B0503020204020204" pitchFamily="34" charset="-122"/>
              <a:ea typeface="微软雅黑" panose="020B0503020204020204" pitchFamily="34" charset="-122"/>
            </a:endParaRPr>
          </a:p>
        </p:txBody>
      </p:sp>
      <p:sp>
        <p:nvSpPr>
          <p:cNvPr id="23" name="TextBox 22"/>
          <p:cNvSpPr txBox="1"/>
          <p:nvPr/>
        </p:nvSpPr>
        <p:spPr>
          <a:xfrm>
            <a:off x="2137226" y="4002140"/>
            <a:ext cx="338554" cy="276999"/>
          </a:xfrm>
          <a:prstGeom prst="rect">
            <a:avLst/>
          </a:prstGeom>
          <a:noFill/>
          <a:ln w="9525">
            <a:noFill/>
          </a:ln>
        </p:spPr>
        <p:txBody>
          <a:bodyPr wrap="none" rtlCol="0">
            <a:spAutoFit/>
          </a:bodyPr>
          <a:lstStyle/>
          <a:p>
            <a:r>
              <a:rPr lang="zh-CN" altLang="en-US" sz="1200" b="1" dirty="0">
                <a:latin typeface="微软雅黑" panose="020B0503020204020204" pitchFamily="34" charset="-122"/>
                <a:ea typeface="微软雅黑" panose="020B0503020204020204" pitchFamily="34" charset="-122"/>
              </a:rPr>
              <a:t>否</a:t>
            </a:r>
            <a:endParaRPr lang="zh-CN" altLang="en-US" sz="1200" b="1" dirty="0">
              <a:latin typeface="微软雅黑" panose="020B0503020204020204" pitchFamily="34" charset="-122"/>
              <a:ea typeface="微软雅黑" panose="020B0503020204020204" pitchFamily="34" charset="-122"/>
            </a:endParaRPr>
          </a:p>
        </p:txBody>
      </p:sp>
      <p:sp>
        <p:nvSpPr>
          <p:cNvPr id="24" name="TextBox 23"/>
          <p:cNvSpPr txBox="1"/>
          <p:nvPr/>
        </p:nvSpPr>
        <p:spPr>
          <a:xfrm>
            <a:off x="2137226" y="2688302"/>
            <a:ext cx="338554" cy="276999"/>
          </a:xfrm>
          <a:prstGeom prst="rect">
            <a:avLst/>
          </a:prstGeom>
          <a:noFill/>
          <a:ln w="9525">
            <a:noFill/>
          </a:ln>
        </p:spPr>
        <p:txBody>
          <a:bodyPr wrap="none" rtlCol="0">
            <a:spAutoFit/>
          </a:bodyPr>
          <a:lstStyle/>
          <a:p>
            <a:r>
              <a:rPr lang="zh-CN" altLang="en-US" sz="1200" b="1" dirty="0">
                <a:latin typeface="微软雅黑" panose="020B0503020204020204" pitchFamily="34" charset="-122"/>
                <a:ea typeface="微软雅黑" panose="020B0503020204020204" pitchFamily="34" charset="-122"/>
              </a:rPr>
              <a:t>否</a:t>
            </a:r>
            <a:endParaRPr lang="zh-CN" altLang="en-US" sz="1200" b="1" dirty="0">
              <a:latin typeface="微软雅黑" panose="020B0503020204020204" pitchFamily="34" charset="-122"/>
              <a:ea typeface="微软雅黑" panose="020B0503020204020204" pitchFamily="34" charset="-122"/>
            </a:endParaRPr>
          </a:p>
        </p:txBody>
      </p:sp>
      <p:sp>
        <p:nvSpPr>
          <p:cNvPr id="25" name="矩形 24"/>
          <p:cNvSpPr/>
          <p:nvPr/>
        </p:nvSpPr>
        <p:spPr>
          <a:xfrm>
            <a:off x="5300152" y="2789795"/>
            <a:ext cx="2356242" cy="390750"/>
          </a:xfrm>
          <a:prstGeom prst="rect">
            <a:avLst/>
          </a:prstGeom>
          <a:solidFill>
            <a:srgbClr val="CC00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smtClean="0">
                <a:solidFill>
                  <a:schemeClr val="bg1"/>
                </a:solidFill>
                <a:latin typeface="微软雅黑" panose="020B0503020204020204" pitchFamily="34" charset="-122"/>
                <a:ea typeface="微软雅黑" panose="020B0503020204020204" pitchFamily="34" charset="-122"/>
              </a:rPr>
              <a:t>发送人为干扰信号</a:t>
            </a:r>
            <a:endParaRPr lang="en-US" altLang="zh-CN" sz="1400" b="1" dirty="0" smtClean="0">
              <a:solidFill>
                <a:schemeClr val="bg1"/>
              </a:solidFill>
              <a:latin typeface="微软雅黑" panose="020B0503020204020204" pitchFamily="34" charset="-122"/>
              <a:ea typeface="微软雅黑" panose="020B0503020204020204" pitchFamily="34" charset="-122"/>
            </a:endParaRPr>
          </a:p>
        </p:txBody>
      </p:sp>
      <p:cxnSp>
        <p:nvCxnSpPr>
          <p:cNvPr id="26" name="直接箭头连接符 25"/>
          <p:cNvCxnSpPr>
            <a:stCxn id="15" idx="0"/>
            <a:endCxn id="25" idx="2"/>
          </p:cNvCxnSpPr>
          <p:nvPr/>
        </p:nvCxnSpPr>
        <p:spPr>
          <a:xfrm flipV="1">
            <a:off x="6478273" y="3180545"/>
            <a:ext cx="0" cy="397373"/>
          </a:xfrm>
          <a:prstGeom prst="straightConnector1">
            <a:avLst/>
          </a:prstGeom>
          <a:ln w="19050">
            <a:solidFill>
              <a:srgbClr val="000099"/>
            </a:solidFill>
            <a:headEnd type="none" w="med" len="med"/>
            <a:tailEnd type="triangle" w="lg" len="med"/>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2000" advTm="2000"/>
    </mc:Choice>
    <mc:Fallback>
      <p:transition spd="slow" advTm="2000"/>
    </mc:Fallback>
  </mc:AlternateContent>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46"/>
          <p:cNvSpPr>
            <a:spLocks noChangeArrowheads="1"/>
          </p:cNvSpPr>
          <p:nvPr/>
        </p:nvSpPr>
        <p:spPr bwMode="auto">
          <a:xfrm>
            <a:off x="502920" y="1073785"/>
            <a:ext cx="8376285" cy="331343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oAutofit/>
          </a:bodyPr>
          <a:lstStyle/>
          <a:p>
            <a:pPr marL="342900" indent="-342900" eaLnBrk="0" fontAlgn="auto" hangingPunct="0">
              <a:lnSpc>
                <a:spcPts val="2500"/>
              </a:lnSpc>
              <a:buClr>
                <a:srgbClr val="0070C0"/>
              </a:buClr>
              <a:buFont typeface="Wingdings" panose="05000000000000000000" pitchFamily="2" charset="2"/>
              <a:buChar char="l"/>
            </a:pPr>
            <a:r>
              <a:rPr sz="1600" b="1" dirty="0">
                <a:latin typeface="微软雅黑" panose="020B0503020204020204" pitchFamily="34" charset="-122"/>
                <a:ea typeface="微软雅黑" panose="020B0503020204020204" pitchFamily="34" charset="-122"/>
              </a:rPr>
              <a:t>准备发送: 适配器从网络层获得一个分组，加上以太网的首部和尾部</a:t>
            </a:r>
            <a:r>
              <a:rPr lang="zh-CN" sz="1600" b="1" dirty="0">
                <a:latin typeface="微软雅黑" panose="020B0503020204020204" pitchFamily="34" charset="-122"/>
                <a:ea typeface="微软雅黑" panose="020B0503020204020204" pitchFamily="34" charset="-122"/>
              </a:rPr>
              <a:t>，</a:t>
            </a:r>
            <a:r>
              <a:rPr sz="1600" b="1" dirty="0">
                <a:latin typeface="微软雅黑" panose="020B0503020204020204" pitchFamily="34" charset="-122"/>
                <a:ea typeface="微软雅黑" panose="020B0503020204020204" pitchFamily="34" charset="-122"/>
              </a:rPr>
              <a:t>组成以太网帧, 放入适配器的缓存中。但在发送之前，必须先检测信道。</a:t>
            </a:r>
            <a:endParaRPr lang="zh-CN" altLang="en-US" sz="1600" b="1" dirty="0">
              <a:latin typeface="微软雅黑" panose="020B0503020204020204" pitchFamily="34" charset="-122"/>
              <a:ea typeface="微软雅黑" panose="020B0503020204020204" pitchFamily="34" charset="-122"/>
            </a:endParaRPr>
          </a:p>
          <a:p>
            <a:pPr marL="342900" indent="-342900" eaLnBrk="0" fontAlgn="auto" hangingPunct="0">
              <a:lnSpc>
                <a:spcPts val="2500"/>
              </a:lnSpc>
              <a:buClr>
                <a:srgbClr val="0070C0"/>
              </a:buClr>
              <a:buFont typeface="Wingdings" panose="05000000000000000000" pitchFamily="2" charset="2"/>
              <a:buChar char="l"/>
            </a:pPr>
            <a:r>
              <a:rPr lang="zh-CN" altLang="en-US" sz="1600" b="1" dirty="0">
                <a:latin typeface="微软雅黑" panose="020B0503020204020204" pitchFamily="34" charset="-122"/>
                <a:ea typeface="微软雅黑" panose="020B0503020204020204" pitchFamily="34" charset="-122"/>
              </a:rPr>
              <a:t>检测信道: 若检测到信道忙，则继续不停地检测，一直等待信道转为空闲。此时会在 </a:t>
            </a:r>
            <a:r>
              <a:rPr lang="en-US" altLang="zh-CN" sz="1600" b="1" dirty="0">
                <a:latin typeface="微软雅黑" panose="020B0503020204020204" pitchFamily="34" charset="-122"/>
                <a:ea typeface="微软雅黑" panose="020B0503020204020204" pitchFamily="34" charset="-122"/>
              </a:rPr>
              <a:t>96</a:t>
            </a:r>
            <a:r>
              <a:rPr lang="zh-CN" altLang="en-US" sz="1600" b="1" dirty="0">
                <a:latin typeface="微软雅黑" panose="020B0503020204020204" pitchFamily="34" charset="-122"/>
                <a:ea typeface="微软雅黑" panose="020B0503020204020204" pitchFamily="34" charset="-122"/>
              </a:rPr>
              <a:t> 比特时间内信道保持空闲(保证了帧间最小间隔)，就发送这个帧。 </a:t>
            </a:r>
            <a:endParaRPr lang="zh-CN" altLang="en-US" sz="1600" b="1" dirty="0">
              <a:latin typeface="微软雅黑" panose="020B0503020204020204" pitchFamily="34" charset="-122"/>
              <a:ea typeface="微软雅黑" panose="020B0503020204020204" pitchFamily="34" charset="-122"/>
            </a:endParaRPr>
          </a:p>
          <a:p>
            <a:pPr marL="342900" indent="-342900" eaLnBrk="0" fontAlgn="auto" hangingPunct="0">
              <a:lnSpc>
                <a:spcPts val="2500"/>
              </a:lnSpc>
              <a:buClr>
                <a:srgbClr val="0070C0"/>
              </a:buClr>
              <a:buFont typeface="Wingdings" panose="05000000000000000000" pitchFamily="2" charset="2"/>
              <a:buChar char="l"/>
            </a:pPr>
            <a:r>
              <a:rPr lang="zh-CN" altLang="en-US" sz="1600" b="1" dirty="0">
                <a:latin typeface="微软雅黑" panose="020B0503020204020204" pitchFamily="34" charset="-122"/>
                <a:ea typeface="微软雅黑" panose="020B0503020204020204" pitchFamily="34" charset="-122"/>
              </a:rPr>
              <a:t>在发送过程中仍不停地检测信道，即网络适配器要边发送边监听。这里只有两种可能: </a:t>
            </a:r>
            <a:endParaRPr lang="zh-CN" altLang="en-US" sz="1600" b="1" dirty="0">
              <a:latin typeface="微软雅黑" panose="020B0503020204020204" pitchFamily="34" charset="-122"/>
              <a:ea typeface="微软雅黑" panose="020B0503020204020204" pitchFamily="34" charset="-122"/>
            </a:endParaRPr>
          </a:p>
          <a:p>
            <a:pPr indent="0" eaLnBrk="0" fontAlgn="auto" hangingPunct="0">
              <a:lnSpc>
                <a:spcPts val="2500"/>
              </a:lnSpc>
              <a:buClr>
                <a:srgbClr val="0070C0"/>
              </a:buClr>
              <a:buFont typeface="Wingdings" panose="05000000000000000000" pitchFamily="2" charset="2"/>
              <a:buNone/>
            </a:pPr>
            <a:r>
              <a:rPr lang="en-US" altLang="zh-CN" sz="1600" b="1" dirty="0">
                <a:solidFill>
                  <a:srgbClr val="0000FF"/>
                </a:solidFill>
                <a:latin typeface="微软雅黑" panose="020B0503020204020204" pitchFamily="34" charset="-122"/>
                <a:ea typeface="微软雅黑" panose="020B0503020204020204" pitchFamily="34" charset="-122"/>
              </a:rPr>
              <a:t>        </a:t>
            </a:r>
            <a:r>
              <a:rPr lang="en-US" altLang="zh-CN" sz="1600" b="1" dirty="0">
                <a:solidFill>
                  <a:schemeClr val="tx1"/>
                </a:solidFill>
                <a:latin typeface="微软雅黑" panose="020B0503020204020204" pitchFamily="34" charset="-122"/>
                <a:ea typeface="微软雅黑" panose="020B0503020204020204" pitchFamily="34" charset="-122"/>
              </a:rPr>
              <a:t>①发送成功: 如果在争用期内一直未检测到碰撞， 就认为发送成功(如果接 收方收到  了有差错的帧，就丢弃它，后续的工作由高层来处理)。发送完毕后，其他什么也不做，出后回到准备发送阶段。</a:t>
            </a:r>
            <a:endParaRPr lang="en-US" altLang="zh-CN" sz="1600" b="1" dirty="0">
              <a:solidFill>
                <a:schemeClr val="tx1"/>
              </a:solidFill>
              <a:latin typeface="微软雅黑" panose="020B0503020204020204" pitchFamily="34" charset="-122"/>
              <a:ea typeface="微软雅黑" panose="020B0503020204020204" pitchFamily="34" charset="-122"/>
            </a:endParaRPr>
          </a:p>
          <a:p>
            <a:pPr indent="0" eaLnBrk="0" fontAlgn="auto" hangingPunct="0">
              <a:lnSpc>
                <a:spcPts val="2500"/>
              </a:lnSpc>
              <a:buClr>
                <a:srgbClr val="0070C0"/>
              </a:buClr>
              <a:buFont typeface="Wingdings" panose="05000000000000000000" pitchFamily="2" charset="2"/>
              <a:buNone/>
            </a:pPr>
            <a:r>
              <a:rPr lang="en-US" altLang="zh-CN" sz="1600" b="1" dirty="0">
                <a:solidFill>
                  <a:schemeClr val="tx1"/>
                </a:solidFill>
                <a:latin typeface="微软雅黑" panose="020B0503020204020204" pitchFamily="34" charset="-122"/>
                <a:ea typeface="微软雅黑" panose="020B0503020204020204" pitchFamily="34" charset="-122"/>
              </a:rPr>
              <a:t>        ②发送失败: 在争用期内检测到碰撞。 这时立即停止发送数据，并按规定发送人为干扰信号，适配器接着执行指数退避算法，等待 </a:t>
            </a:r>
            <a:r>
              <a:rPr lang="en-US" altLang="zh-CN" sz="1600" b="1" i="1" dirty="0">
                <a:solidFill>
                  <a:schemeClr val="tx1"/>
                </a:solidFill>
                <a:latin typeface="微软雅黑" panose="020B0503020204020204" pitchFamily="34" charset="-122"/>
                <a:ea typeface="微软雅黑" panose="020B0503020204020204" pitchFamily="34" charset="-122"/>
              </a:rPr>
              <a:t>r</a:t>
            </a:r>
            <a:r>
              <a:rPr lang="en-US" altLang="zh-CN" sz="1600" b="1" dirty="0">
                <a:solidFill>
                  <a:schemeClr val="tx1"/>
                </a:solidFill>
                <a:latin typeface="微软雅黑" panose="020B0503020204020204" pitchFamily="34" charset="-122"/>
                <a:ea typeface="微软雅黑" panose="020B0503020204020204" pitchFamily="34" charset="-122"/>
              </a:rPr>
              <a:t>倍 512(争用期)比特时间后，返回检测信道阶段。但若重传达 16次仍不能成功，则停止重传而向上报错。</a:t>
            </a:r>
            <a:endParaRPr lang="en-US" altLang="zh-CN" sz="1600" b="1" dirty="0">
              <a:solidFill>
                <a:schemeClr val="tx1"/>
              </a:solidFill>
              <a:latin typeface="微软雅黑" panose="020B0503020204020204" pitchFamily="34" charset="-122"/>
              <a:ea typeface="微软雅黑" panose="020B0503020204020204" pitchFamily="34" charset="-122"/>
            </a:endParaRPr>
          </a:p>
        </p:txBody>
      </p:sp>
      <p:sp>
        <p:nvSpPr>
          <p:cNvPr id="3" name="AutoShape 5"/>
          <p:cNvSpPr>
            <a:spLocks noChangeArrowheads="1"/>
          </p:cNvSpPr>
          <p:nvPr/>
        </p:nvSpPr>
        <p:spPr bwMode="auto">
          <a:xfrm>
            <a:off x="502921" y="680538"/>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 name="Rectangle 6"/>
          <p:cNvSpPr>
            <a:spLocks noChangeArrowheads="1"/>
          </p:cNvSpPr>
          <p:nvPr/>
        </p:nvSpPr>
        <p:spPr bwMode="auto">
          <a:xfrm>
            <a:off x="3168804" y="661893"/>
            <a:ext cx="2796540" cy="3987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anose="020B0503020204020204" pitchFamily="34" charset="-122"/>
                <a:ea typeface="微软雅黑" panose="020B0503020204020204" pitchFamily="34" charset="-122"/>
              </a:rPr>
              <a:t>CSMA/CD </a:t>
            </a:r>
            <a:r>
              <a:rPr lang="zh-CN" altLang="en-US" sz="2000" b="1" dirty="0" smtClean="0">
                <a:solidFill>
                  <a:schemeClr val="bg1"/>
                </a:solidFill>
                <a:latin typeface="微软雅黑" panose="020B0503020204020204" pitchFamily="34" charset="-122"/>
                <a:ea typeface="微软雅黑" panose="020B0503020204020204" pitchFamily="34" charset="-122"/>
              </a:rPr>
              <a:t>协议的要点</a:t>
            </a:r>
            <a:endParaRPr lang="fr-FR" altLang="zh-CN" sz="20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Tm="2000"/>
    </mc:Choice>
    <mc:Fallback>
      <p:transition spd="slow" advTm="2000"/>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5"/>
          <p:cNvSpPr>
            <a:spLocks noChangeArrowheads="1"/>
          </p:cNvSpPr>
          <p:nvPr/>
        </p:nvSpPr>
        <p:spPr bwMode="auto">
          <a:xfrm>
            <a:off x="466345" y="635019"/>
            <a:ext cx="8129015" cy="353930"/>
          </a:xfrm>
          <a:prstGeom prst="roundRect">
            <a:avLst>
              <a:gd name="adj" fmla="val 16667"/>
            </a:avLst>
          </a:prstGeom>
          <a:solidFill>
            <a:srgbClr val="00B050"/>
          </a:solidFill>
          <a:ln>
            <a:noFill/>
          </a:ln>
          <a:effectLst/>
        </p:spPr>
        <p:txBody>
          <a:bodyPr wrap="none" anchor="ctr"/>
          <a:lstStyle/>
          <a:p>
            <a:endParaRPr lang="zh-CN" altLang="en-US"/>
          </a:p>
        </p:txBody>
      </p:sp>
      <p:sp>
        <p:nvSpPr>
          <p:cNvPr id="6" name="Rectangle 6"/>
          <p:cNvSpPr>
            <a:spLocks noChangeArrowheads="1"/>
          </p:cNvSpPr>
          <p:nvPr/>
        </p:nvSpPr>
        <p:spPr bwMode="auto">
          <a:xfrm>
            <a:off x="3573341" y="611929"/>
            <a:ext cx="223651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zh-CN" altLang="en-US" sz="2000" b="1" dirty="0">
                <a:solidFill>
                  <a:schemeClr val="bg1"/>
                </a:solidFill>
                <a:ea typeface="微软雅黑" panose="020B0503020204020204" pitchFamily="34" charset="-122"/>
              </a:rPr>
              <a:t>数据链路层的</a:t>
            </a:r>
            <a:r>
              <a:rPr lang="zh-CN" altLang="en-US" sz="2000" b="1" dirty="0" smtClean="0">
                <a:solidFill>
                  <a:schemeClr val="bg1"/>
                </a:solidFill>
                <a:ea typeface="微软雅黑" panose="020B0503020204020204" pitchFamily="34" charset="-122"/>
              </a:rPr>
              <a:t>地位</a:t>
            </a:r>
            <a:endParaRPr lang="zh-CN" altLang="en-US" sz="2000" b="1" dirty="0">
              <a:solidFill>
                <a:schemeClr val="bg1"/>
              </a:solidFill>
              <a:ea typeface="微软雅黑" panose="020B0503020204020204" pitchFamily="34" charset="-122"/>
            </a:endParaRPr>
          </a:p>
        </p:txBody>
      </p:sp>
      <p:sp>
        <p:nvSpPr>
          <p:cNvPr id="7" name="圆角矩形 6"/>
          <p:cNvSpPr/>
          <p:nvPr/>
        </p:nvSpPr>
        <p:spPr>
          <a:xfrm>
            <a:off x="531036" y="1094902"/>
            <a:ext cx="8129015" cy="3278674"/>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21" name="Group 20"/>
          <p:cNvGrpSpPr/>
          <p:nvPr/>
        </p:nvGrpSpPr>
        <p:grpSpPr bwMode="auto">
          <a:xfrm>
            <a:off x="2893727" y="1160585"/>
            <a:ext cx="3739125" cy="1001231"/>
            <a:chOff x="1680" y="240"/>
            <a:chExt cx="2529" cy="1270"/>
          </a:xfrm>
          <a:solidFill>
            <a:schemeClr val="bg1"/>
          </a:solidFill>
        </p:grpSpPr>
        <p:sp>
          <p:nvSpPr>
            <p:cNvPr id="1122" name="Oval 21"/>
            <p:cNvSpPr>
              <a:spLocks noChangeArrowheads="1"/>
            </p:cNvSpPr>
            <p:nvPr/>
          </p:nvSpPr>
          <p:spPr bwMode="auto">
            <a:xfrm>
              <a:off x="2554" y="240"/>
              <a:ext cx="1088" cy="513"/>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123" name="Oval 22"/>
            <p:cNvSpPr>
              <a:spLocks noChangeArrowheads="1"/>
            </p:cNvSpPr>
            <p:nvPr/>
          </p:nvSpPr>
          <p:spPr bwMode="auto">
            <a:xfrm>
              <a:off x="1941" y="381"/>
              <a:ext cx="827" cy="513"/>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124" name="Oval 23"/>
            <p:cNvSpPr>
              <a:spLocks noChangeArrowheads="1"/>
            </p:cNvSpPr>
            <p:nvPr/>
          </p:nvSpPr>
          <p:spPr bwMode="auto">
            <a:xfrm>
              <a:off x="1680" y="702"/>
              <a:ext cx="552" cy="411"/>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125" name="Oval 24"/>
            <p:cNvSpPr>
              <a:spLocks noChangeArrowheads="1"/>
            </p:cNvSpPr>
            <p:nvPr/>
          </p:nvSpPr>
          <p:spPr bwMode="auto">
            <a:xfrm>
              <a:off x="1849" y="894"/>
              <a:ext cx="842" cy="450"/>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126" name="Oval 25"/>
            <p:cNvSpPr>
              <a:spLocks noChangeArrowheads="1"/>
            </p:cNvSpPr>
            <p:nvPr/>
          </p:nvSpPr>
          <p:spPr bwMode="auto">
            <a:xfrm>
              <a:off x="2462" y="971"/>
              <a:ext cx="1272" cy="539"/>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127" name="Oval 26"/>
            <p:cNvSpPr>
              <a:spLocks noChangeArrowheads="1"/>
            </p:cNvSpPr>
            <p:nvPr/>
          </p:nvSpPr>
          <p:spPr bwMode="auto">
            <a:xfrm>
              <a:off x="3289" y="394"/>
              <a:ext cx="797" cy="398"/>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128" name="Oval 27"/>
            <p:cNvSpPr>
              <a:spLocks noChangeArrowheads="1"/>
            </p:cNvSpPr>
            <p:nvPr/>
          </p:nvSpPr>
          <p:spPr bwMode="auto">
            <a:xfrm>
              <a:off x="3412" y="663"/>
              <a:ext cx="797" cy="398"/>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129" name="Oval 28"/>
            <p:cNvSpPr>
              <a:spLocks noChangeArrowheads="1"/>
            </p:cNvSpPr>
            <p:nvPr/>
          </p:nvSpPr>
          <p:spPr bwMode="auto">
            <a:xfrm>
              <a:off x="3335" y="753"/>
              <a:ext cx="797" cy="668"/>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130" name="Oval 29"/>
            <p:cNvSpPr>
              <a:spLocks noChangeArrowheads="1"/>
            </p:cNvSpPr>
            <p:nvPr/>
          </p:nvSpPr>
          <p:spPr bwMode="auto">
            <a:xfrm>
              <a:off x="2140" y="548"/>
              <a:ext cx="1640" cy="667"/>
            </a:xfrm>
            <a:prstGeom prst="ellipse">
              <a:avLst/>
            </a:prstGeom>
            <a:grp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grpSp>
      <p:sp>
        <p:nvSpPr>
          <p:cNvPr id="1131" name="Text Box 30"/>
          <p:cNvSpPr txBox="1">
            <a:spLocks noChangeArrowheads="1"/>
          </p:cNvSpPr>
          <p:nvPr/>
        </p:nvSpPr>
        <p:spPr bwMode="auto">
          <a:xfrm>
            <a:off x="4574027" y="1213447"/>
            <a:ext cx="607859" cy="261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100" b="1" dirty="0">
                <a:solidFill>
                  <a:srgbClr val="3333FF"/>
                </a:solidFill>
                <a:latin typeface="微软雅黑" panose="020B0503020204020204" pitchFamily="34" charset="-122"/>
                <a:ea typeface="微软雅黑" panose="020B0503020204020204" pitchFamily="34" charset="-122"/>
              </a:rPr>
              <a:t>局域网</a:t>
            </a:r>
            <a:endParaRPr kumimoji="1" lang="zh-CN" altLang="en-US" sz="1100" b="1" dirty="0">
              <a:solidFill>
                <a:srgbClr val="3333FF"/>
              </a:solidFill>
              <a:latin typeface="微软雅黑" panose="020B0503020204020204" pitchFamily="34" charset="-122"/>
              <a:ea typeface="微软雅黑" panose="020B0503020204020204" pitchFamily="34" charset="-122"/>
            </a:endParaRPr>
          </a:p>
        </p:txBody>
      </p:sp>
      <p:sp>
        <p:nvSpPr>
          <p:cNvPr id="1147" name="Text Box 46"/>
          <p:cNvSpPr txBox="1">
            <a:spLocks noChangeArrowheads="1"/>
          </p:cNvSpPr>
          <p:nvPr/>
        </p:nvSpPr>
        <p:spPr bwMode="auto">
          <a:xfrm>
            <a:off x="1846767" y="1407419"/>
            <a:ext cx="638315"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000" b="1" dirty="0">
                <a:latin typeface="微软雅黑" panose="020B0503020204020204" pitchFamily="34" charset="-122"/>
                <a:ea typeface="微软雅黑" panose="020B0503020204020204" pitchFamily="34" charset="-122"/>
              </a:rPr>
              <a:t>主机 </a:t>
            </a:r>
            <a:r>
              <a:rPr kumimoji="1" lang="en-US" altLang="zh-CN" sz="1000" b="1" dirty="0">
                <a:latin typeface="微软雅黑" panose="020B0503020204020204" pitchFamily="34" charset="-122"/>
                <a:ea typeface="微软雅黑" panose="020B0503020204020204" pitchFamily="34" charset="-122"/>
              </a:rPr>
              <a:t>H</a:t>
            </a:r>
            <a:r>
              <a:rPr kumimoji="1" lang="en-US" altLang="zh-CN" sz="1000" b="1" baseline="-25000" dirty="0">
                <a:latin typeface="微软雅黑" panose="020B0503020204020204" pitchFamily="34" charset="-122"/>
                <a:ea typeface="微软雅黑" panose="020B0503020204020204" pitchFamily="34" charset="-122"/>
              </a:rPr>
              <a:t>1</a:t>
            </a:r>
            <a:endParaRPr kumimoji="1" lang="en-US" altLang="zh-CN" sz="1000" b="1" baseline="-25000" dirty="0">
              <a:latin typeface="微软雅黑" panose="020B0503020204020204" pitchFamily="34" charset="-122"/>
              <a:ea typeface="微软雅黑" panose="020B0503020204020204" pitchFamily="34" charset="-122"/>
            </a:endParaRPr>
          </a:p>
        </p:txBody>
      </p:sp>
      <p:sp>
        <p:nvSpPr>
          <p:cNvPr id="1148" name="Text Box 47"/>
          <p:cNvSpPr txBox="1">
            <a:spLocks noChangeArrowheads="1"/>
          </p:cNvSpPr>
          <p:nvPr/>
        </p:nvSpPr>
        <p:spPr bwMode="auto">
          <a:xfrm>
            <a:off x="6947073" y="1508444"/>
            <a:ext cx="638315"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000" b="1" dirty="0">
                <a:latin typeface="微软雅黑" panose="020B0503020204020204" pitchFamily="34" charset="-122"/>
                <a:ea typeface="微软雅黑" panose="020B0503020204020204" pitchFamily="34" charset="-122"/>
              </a:rPr>
              <a:t>主机 </a:t>
            </a:r>
            <a:r>
              <a:rPr kumimoji="1" lang="en-US" altLang="zh-CN" sz="1000" b="1" dirty="0">
                <a:latin typeface="微软雅黑" panose="020B0503020204020204" pitchFamily="34" charset="-122"/>
                <a:ea typeface="微软雅黑" panose="020B0503020204020204" pitchFamily="34" charset="-122"/>
              </a:rPr>
              <a:t>H</a:t>
            </a:r>
            <a:r>
              <a:rPr kumimoji="1" lang="en-US" altLang="zh-CN" sz="1000" b="1" baseline="-25000" dirty="0">
                <a:latin typeface="微软雅黑" panose="020B0503020204020204" pitchFamily="34" charset="-122"/>
                <a:ea typeface="微软雅黑" panose="020B0503020204020204" pitchFamily="34" charset="-122"/>
              </a:rPr>
              <a:t>2</a:t>
            </a:r>
            <a:endParaRPr kumimoji="1" lang="en-US" altLang="zh-CN" sz="1000" b="1" baseline="-25000" dirty="0">
              <a:latin typeface="微软雅黑" panose="020B0503020204020204" pitchFamily="34" charset="-122"/>
              <a:ea typeface="微软雅黑" panose="020B0503020204020204" pitchFamily="34" charset="-122"/>
            </a:endParaRPr>
          </a:p>
        </p:txBody>
      </p:sp>
      <p:sp>
        <p:nvSpPr>
          <p:cNvPr id="1678" name="矩形 1677"/>
          <p:cNvSpPr/>
          <p:nvPr/>
        </p:nvSpPr>
        <p:spPr>
          <a:xfrm>
            <a:off x="2707546" y="2241317"/>
            <a:ext cx="4134465" cy="307777"/>
          </a:xfrm>
          <a:prstGeom prst="rect">
            <a:avLst/>
          </a:prstGeom>
          <a:solidFill>
            <a:srgbClr val="00FF99"/>
          </a:solidFill>
          <a:ln>
            <a:solidFill>
              <a:srgbClr val="000066"/>
            </a:solidFill>
          </a:ln>
        </p:spPr>
        <p:txBody>
          <a:bodyPr wrap="none">
            <a:spAutoFit/>
          </a:bodyPr>
          <a:lstStyle/>
          <a:p>
            <a:pPr algn="ctr"/>
            <a:r>
              <a:rPr lang="zh-CN" altLang="en-US" sz="1400" b="1" dirty="0" smtClean="0">
                <a:solidFill>
                  <a:sysClr val="windowText" lastClr="000000"/>
                </a:solidFill>
                <a:latin typeface="微软雅黑" panose="020B0503020204020204" pitchFamily="34" charset="-122"/>
                <a:ea typeface="微软雅黑" panose="020B0503020204020204" pitchFamily="34" charset="-122"/>
              </a:rPr>
              <a:t>局域网中的主机、交换机等都必须实现数据链路层</a:t>
            </a:r>
            <a:endParaRPr lang="zh-CN" altLang="en-US" sz="1400" b="1" dirty="0">
              <a:solidFill>
                <a:sysClr val="windowText" lastClr="000000"/>
              </a:solidFill>
              <a:latin typeface="微软雅黑" panose="020B0503020204020204" pitchFamily="34" charset="-122"/>
              <a:ea typeface="微软雅黑" panose="020B0503020204020204" pitchFamily="34" charset="-122"/>
            </a:endParaRPr>
          </a:p>
        </p:txBody>
      </p:sp>
      <p:sp>
        <p:nvSpPr>
          <p:cNvPr id="122" name="Text Box 50"/>
          <p:cNvSpPr txBox="1">
            <a:spLocks noChangeArrowheads="1"/>
          </p:cNvSpPr>
          <p:nvPr/>
        </p:nvSpPr>
        <p:spPr bwMode="auto">
          <a:xfrm>
            <a:off x="5534319" y="1497774"/>
            <a:ext cx="737702"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000" b="1" dirty="0" smtClean="0">
                <a:latin typeface="微软雅黑" panose="020B0503020204020204" pitchFamily="34" charset="-122"/>
                <a:ea typeface="微软雅黑" panose="020B0503020204020204" pitchFamily="34" charset="-122"/>
              </a:rPr>
              <a:t>交换机 </a:t>
            </a:r>
            <a:r>
              <a:rPr kumimoji="1" lang="en-US" altLang="zh-CN" sz="1000" b="1" dirty="0" smtClean="0">
                <a:latin typeface="微软雅黑" panose="020B0503020204020204" pitchFamily="34" charset="-122"/>
                <a:ea typeface="微软雅黑" panose="020B0503020204020204" pitchFamily="34" charset="-122"/>
              </a:rPr>
              <a:t>S</a:t>
            </a:r>
            <a:r>
              <a:rPr kumimoji="1" lang="en-US" altLang="zh-CN" sz="1000" b="1" baseline="-25000" dirty="0">
                <a:latin typeface="微软雅黑" panose="020B0503020204020204" pitchFamily="34" charset="-122"/>
                <a:ea typeface="微软雅黑" panose="020B0503020204020204" pitchFamily="34" charset="-122"/>
              </a:rPr>
              <a:t>2</a:t>
            </a:r>
            <a:endParaRPr kumimoji="1" lang="en-US" altLang="zh-CN" sz="1000" b="1" baseline="-25000" dirty="0">
              <a:latin typeface="微软雅黑" panose="020B0503020204020204" pitchFamily="34" charset="-122"/>
              <a:ea typeface="微软雅黑" panose="020B0503020204020204" pitchFamily="34" charset="-122"/>
            </a:endParaRPr>
          </a:p>
        </p:txBody>
      </p:sp>
      <p:sp>
        <p:nvSpPr>
          <p:cNvPr id="124" name="Text Box 50"/>
          <p:cNvSpPr txBox="1">
            <a:spLocks noChangeArrowheads="1"/>
          </p:cNvSpPr>
          <p:nvPr/>
        </p:nvSpPr>
        <p:spPr bwMode="auto">
          <a:xfrm>
            <a:off x="3472465" y="1427436"/>
            <a:ext cx="737702"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kumimoji="1" lang="zh-CN" altLang="en-US" sz="1000" b="1" dirty="0" smtClean="0">
                <a:latin typeface="微软雅黑" panose="020B0503020204020204" pitchFamily="34" charset="-122"/>
                <a:ea typeface="微软雅黑" panose="020B0503020204020204" pitchFamily="34" charset="-122"/>
              </a:rPr>
              <a:t>交换机 </a:t>
            </a:r>
            <a:r>
              <a:rPr kumimoji="1" lang="en-US" altLang="zh-CN" sz="1000" b="1" dirty="0" smtClean="0">
                <a:latin typeface="微软雅黑" panose="020B0503020204020204" pitchFamily="34" charset="-122"/>
                <a:ea typeface="微软雅黑" panose="020B0503020204020204" pitchFamily="34" charset="-122"/>
              </a:rPr>
              <a:t>S</a:t>
            </a:r>
            <a:r>
              <a:rPr kumimoji="1" lang="en-US" altLang="zh-CN" sz="1000" b="1" baseline="-25000" dirty="0">
                <a:latin typeface="微软雅黑" panose="020B0503020204020204" pitchFamily="34" charset="-122"/>
                <a:ea typeface="微软雅黑" panose="020B0503020204020204" pitchFamily="34" charset="-122"/>
              </a:rPr>
              <a:t>1</a:t>
            </a:r>
            <a:endParaRPr kumimoji="1" lang="en-US" altLang="zh-CN" sz="1000" b="1" baseline="-25000" dirty="0">
              <a:latin typeface="微软雅黑" panose="020B0503020204020204" pitchFamily="34" charset="-122"/>
              <a:ea typeface="微软雅黑" panose="020B0503020204020204" pitchFamily="34" charset="-122"/>
            </a:endParaRPr>
          </a:p>
        </p:txBody>
      </p:sp>
      <p:sp>
        <p:nvSpPr>
          <p:cNvPr id="1104" name="Line 3"/>
          <p:cNvSpPr>
            <a:spLocks noChangeShapeType="1"/>
          </p:cNvSpPr>
          <p:nvPr/>
        </p:nvSpPr>
        <p:spPr bwMode="auto">
          <a:xfrm flipH="1" flipV="1">
            <a:off x="5938033" y="1807838"/>
            <a:ext cx="1371026" cy="121408"/>
          </a:xfrm>
          <a:prstGeom prst="line">
            <a:avLst/>
          </a:prstGeom>
          <a:noFill/>
          <a:ln w="28575">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pic>
        <p:nvPicPr>
          <p:cNvPr id="1698" name="Picture 239" descr="jisuanji"/>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7065709" y="1729597"/>
            <a:ext cx="407130" cy="407130"/>
          </a:xfrm>
          <a:prstGeom prst="rect">
            <a:avLst/>
          </a:prstGeom>
          <a:noFill/>
          <a:extLst>
            <a:ext uri="{909E8E84-426E-40DD-AFC4-6F175D3DCCD1}">
              <a14:hiddenFill xmlns:a14="http://schemas.microsoft.com/office/drawing/2010/main">
                <a:solidFill>
                  <a:srgbClr val="FFFFFF"/>
                </a:solidFill>
              </a14:hiddenFill>
            </a:ext>
          </a:extLst>
        </p:spPr>
      </p:pic>
      <p:sp>
        <p:nvSpPr>
          <p:cNvPr id="125" name="Line 3"/>
          <p:cNvSpPr>
            <a:spLocks noChangeShapeType="1"/>
          </p:cNvSpPr>
          <p:nvPr/>
        </p:nvSpPr>
        <p:spPr bwMode="auto">
          <a:xfrm flipH="1">
            <a:off x="2165923" y="1743996"/>
            <a:ext cx="1543935" cy="97026"/>
          </a:xfrm>
          <a:prstGeom prst="line">
            <a:avLst/>
          </a:prstGeom>
          <a:noFill/>
          <a:ln w="28575">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pic>
        <p:nvPicPr>
          <p:cNvPr id="1699" name="Picture 239" descr="jisuanji"/>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932935" y="1637456"/>
            <a:ext cx="407130" cy="407130"/>
          </a:xfrm>
          <a:prstGeom prst="rect">
            <a:avLst/>
          </a:prstGeom>
          <a:noFill/>
          <a:extLst>
            <a:ext uri="{909E8E84-426E-40DD-AFC4-6F175D3DCCD1}">
              <a14:hiddenFill xmlns:a14="http://schemas.microsoft.com/office/drawing/2010/main">
                <a:solidFill>
                  <a:srgbClr val="FFFFFF"/>
                </a:solidFill>
              </a14:hiddenFill>
            </a:ext>
          </a:extLst>
        </p:spPr>
      </p:pic>
      <p:sp>
        <p:nvSpPr>
          <p:cNvPr id="126" name="Line 3"/>
          <p:cNvSpPr>
            <a:spLocks noChangeShapeType="1"/>
          </p:cNvSpPr>
          <p:nvPr/>
        </p:nvSpPr>
        <p:spPr bwMode="auto">
          <a:xfrm flipH="1" flipV="1">
            <a:off x="3841316" y="1737732"/>
            <a:ext cx="1953226" cy="115831"/>
          </a:xfrm>
          <a:prstGeom prst="line">
            <a:avLst/>
          </a:prstGeom>
          <a:noFill/>
          <a:ln w="28575">
            <a:solidFill>
              <a:srgbClr val="0000FF"/>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pic>
        <p:nvPicPr>
          <p:cNvPr id="121" name="Picture 42"/>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37344" y="1720524"/>
            <a:ext cx="399304" cy="2289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3" name="Picture 42"/>
          <p:cNvPicPr>
            <a:picLocks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575490" y="1650186"/>
            <a:ext cx="399304" cy="2289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9" name="组合 8"/>
          <p:cNvGrpSpPr/>
          <p:nvPr/>
        </p:nvGrpSpPr>
        <p:grpSpPr>
          <a:xfrm>
            <a:off x="1823140" y="2454021"/>
            <a:ext cx="5797494" cy="1474581"/>
            <a:chOff x="1823140" y="2454021"/>
            <a:chExt cx="5797494" cy="1474581"/>
          </a:xfrm>
        </p:grpSpPr>
        <p:sp>
          <p:nvSpPr>
            <p:cNvPr id="1623" name="AutoShape 524"/>
            <p:cNvSpPr>
              <a:spLocks noChangeArrowheads="1"/>
            </p:cNvSpPr>
            <p:nvPr/>
          </p:nvSpPr>
          <p:spPr bwMode="auto">
            <a:xfrm>
              <a:off x="1876920" y="2691672"/>
              <a:ext cx="583152" cy="1091858"/>
            </a:xfrm>
            <a:prstGeom prst="cube">
              <a:avLst>
                <a:gd name="adj" fmla="val 9250"/>
              </a:avLst>
            </a:prstGeom>
            <a:solidFill>
              <a:srgbClr val="FFFF00"/>
            </a:solidFill>
            <a:ln w="12700">
              <a:solidFill>
                <a:srgbClr val="0070C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624" name="Freeform 525"/>
            <p:cNvSpPr/>
            <p:nvPr/>
          </p:nvSpPr>
          <p:spPr bwMode="auto">
            <a:xfrm>
              <a:off x="1876920" y="3510565"/>
              <a:ext cx="583152" cy="71582"/>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2700" cmpd="sng">
              <a:solidFill>
                <a:srgbClr val="0070C0"/>
              </a:solidFill>
              <a:round/>
            </a:ln>
            <a:effectLst/>
            <a:extLst>
              <a:ext uri="{909E8E84-426E-40DD-AFC4-6F175D3DCCD1}">
                <a14:hiddenFill xmlns:a14="http://schemas.microsoft.com/office/drawing/2010/main">
                  <a:solidFill>
                    <a:srgbClr val="FFFF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625" name="Freeform 528"/>
            <p:cNvSpPr/>
            <p:nvPr/>
          </p:nvSpPr>
          <p:spPr bwMode="auto">
            <a:xfrm>
              <a:off x="1876920" y="2893055"/>
              <a:ext cx="583152" cy="71582"/>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2700" cmpd="sng">
              <a:solidFill>
                <a:srgbClr val="0070C0"/>
              </a:solidFill>
              <a:round/>
            </a:ln>
            <a:effectLst/>
            <a:extLst>
              <a:ext uri="{909E8E84-426E-40DD-AFC4-6F175D3DCCD1}">
                <a14:hiddenFill xmlns:a14="http://schemas.microsoft.com/office/drawing/2010/main">
                  <a:solidFill>
                    <a:srgbClr val="FFFF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626" name="Freeform 526"/>
            <p:cNvSpPr/>
            <p:nvPr/>
          </p:nvSpPr>
          <p:spPr bwMode="auto">
            <a:xfrm>
              <a:off x="1876920" y="3302502"/>
              <a:ext cx="583152" cy="71582"/>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2700" cmpd="sng">
              <a:solidFill>
                <a:srgbClr val="0070C0"/>
              </a:solidFill>
              <a:round/>
            </a:ln>
            <a:effectLst/>
            <a:extLst>
              <a:ext uri="{909E8E84-426E-40DD-AFC4-6F175D3DCCD1}">
                <a14:hiddenFill xmlns:a14="http://schemas.microsoft.com/office/drawing/2010/main">
                  <a:solidFill>
                    <a:srgbClr val="FFFF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627" name="Freeform 527"/>
            <p:cNvSpPr/>
            <p:nvPr/>
          </p:nvSpPr>
          <p:spPr bwMode="auto">
            <a:xfrm>
              <a:off x="1876920" y="3097301"/>
              <a:ext cx="583152" cy="72536"/>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2700" cmpd="sng">
              <a:solidFill>
                <a:srgbClr val="0070C0"/>
              </a:solidFill>
              <a:round/>
            </a:ln>
            <a:effectLst/>
            <a:extLst>
              <a:ext uri="{909E8E84-426E-40DD-AFC4-6F175D3DCCD1}">
                <a14:hiddenFill xmlns:a14="http://schemas.microsoft.com/office/drawing/2010/main">
                  <a:solidFill>
                    <a:srgbClr val="FFFF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628" name="Rectangle 529"/>
            <p:cNvSpPr>
              <a:spLocks noChangeArrowheads="1"/>
            </p:cNvSpPr>
            <p:nvPr/>
          </p:nvSpPr>
          <p:spPr bwMode="auto">
            <a:xfrm>
              <a:off x="1889327" y="3388400"/>
              <a:ext cx="502503" cy="185158"/>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634" name="AutoShape 536"/>
            <p:cNvSpPr>
              <a:spLocks noChangeArrowheads="1"/>
            </p:cNvSpPr>
            <p:nvPr/>
          </p:nvSpPr>
          <p:spPr bwMode="auto">
            <a:xfrm>
              <a:off x="6977512" y="2691672"/>
              <a:ext cx="583152" cy="1091858"/>
            </a:xfrm>
            <a:prstGeom prst="cube">
              <a:avLst>
                <a:gd name="adj" fmla="val 9250"/>
              </a:avLst>
            </a:prstGeom>
            <a:solidFill>
              <a:srgbClr val="FFFF00"/>
            </a:solidFill>
            <a:ln w="12700">
              <a:solidFill>
                <a:srgbClr val="0070C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635" name="Freeform 537"/>
            <p:cNvSpPr/>
            <p:nvPr/>
          </p:nvSpPr>
          <p:spPr bwMode="auto">
            <a:xfrm>
              <a:off x="6977512" y="3510565"/>
              <a:ext cx="583152" cy="71582"/>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2700" cmpd="sng">
              <a:solidFill>
                <a:srgbClr val="0070C0"/>
              </a:solidFill>
              <a:round/>
            </a:ln>
            <a:effectLst/>
            <a:extLst>
              <a:ext uri="{909E8E84-426E-40DD-AFC4-6F175D3DCCD1}">
                <a14:hiddenFill xmlns:a14="http://schemas.microsoft.com/office/drawing/2010/main">
                  <a:solidFill>
                    <a:srgbClr val="FFFF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636" name="Freeform 538"/>
            <p:cNvSpPr/>
            <p:nvPr/>
          </p:nvSpPr>
          <p:spPr bwMode="auto">
            <a:xfrm>
              <a:off x="6977512" y="3302502"/>
              <a:ext cx="583152" cy="71582"/>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2700" cmpd="sng">
              <a:solidFill>
                <a:srgbClr val="0070C0"/>
              </a:solidFill>
              <a:round/>
            </a:ln>
            <a:effectLst/>
            <a:extLst>
              <a:ext uri="{909E8E84-426E-40DD-AFC4-6F175D3DCCD1}">
                <a14:hiddenFill xmlns:a14="http://schemas.microsoft.com/office/drawing/2010/main">
                  <a:solidFill>
                    <a:srgbClr val="FFFF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637" name="Freeform 539"/>
            <p:cNvSpPr/>
            <p:nvPr/>
          </p:nvSpPr>
          <p:spPr bwMode="auto">
            <a:xfrm>
              <a:off x="6977512" y="3097301"/>
              <a:ext cx="583152" cy="72536"/>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2700" cmpd="sng">
              <a:solidFill>
                <a:srgbClr val="0070C0"/>
              </a:solidFill>
              <a:round/>
            </a:ln>
            <a:effectLst/>
            <a:extLst>
              <a:ext uri="{909E8E84-426E-40DD-AFC4-6F175D3DCCD1}">
                <a14:hiddenFill xmlns:a14="http://schemas.microsoft.com/office/drawing/2010/main">
                  <a:solidFill>
                    <a:srgbClr val="FFFF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638" name="Freeform 540"/>
            <p:cNvSpPr/>
            <p:nvPr/>
          </p:nvSpPr>
          <p:spPr bwMode="auto">
            <a:xfrm>
              <a:off x="6977512" y="2893055"/>
              <a:ext cx="583152" cy="71582"/>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2700" cmpd="sng">
              <a:solidFill>
                <a:srgbClr val="0070C0"/>
              </a:solidFill>
              <a:round/>
            </a:ln>
            <a:effectLst/>
            <a:extLst>
              <a:ext uri="{909E8E84-426E-40DD-AFC4-6F175D3DCCD1}">
                <a14:hiddenFill xmlns:a14="http://schemas.microsoft.com/office/drawing/2010/main">
                  <a:solidFill>
                    <a:srgbClr val="FFFF66"/>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639" name="Rectangle 541"/>
            <p:cNvSpPr>
              <a:spLocks noChangeArrowheads="1"/>
            </p:cNvSpPr>
            <p:nvPr/>
          </p:nvSpPr>
          <p:spPr bwMode="auto">
            <a:xfrm>
              <a:off x="6989920" y="3387445"/>
              <a:ext cx="502503" cy="186112"/>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666" name="Freeform 572"/>
            <p:cNvSpPr/>
            <p:nvPr/>
          </p:nvSpPr>
          <p:spPr bwMode="auto">
            <a:xfrm>
              <a:off x="2140578" y="3783530"/>
              <a:ext cx="1460763" cy="145072"/>
            </a:xfrm>
            <a:custGeom>
              <a:avLst/>
              <a:gdLst>
                <a:gd name="T0" fmla="*/ 0 w 1072"/>
                <a:gd name="T1" fmla="*/ 0 h 152"/>
                <a:gd name="T2" fmla="*/ 0 w 1072"/>
                <a:gd name="T3" fmla="*/ 152 h 152"/>
                <a:gd name="T4" fmla="*/ 1072 w 1072"/>
                <a:gd name="T5" fmla="*/ 152 h 152"/>
                <a:gd name="T6" fmla="*/ 1072 w 1072"/>
                <a:gd name="T7" fmla="*/ 8 h 152"/>
              </a:gdLst>
              <a:ahLst/>
              <a:cxnLst>
                <a:cxn ang="0">
                  <a:pos x="T0" y="T1"/>
                </a:cxn>
                <a:cxn ang="0">
                  <a:pos x="T2" y="T3"/>
                </a:cxn>
                <a:cxn ang="0">
                  <a:pos x="T4" y="T5"/>
                </a:cxn>
                <a:cxn ang="0">
                  <a:pos x="T6" y="T7"/>
                </a:cxn>
              </a:cxnLst>
              <a:rect l="0" t="0" r="r" b="b"/>
              <a:pathLst>
                <a:path w="1072" h="152">
                  <a:moveTo>
                    <a:pt x="0" y="0"/>
                  </a:moveTo>
                  <a:lnTo>
                    <a:pt x="0" y="152"/>
                  </a:lnTo>
                  <a:lnTo>
                    <a:pt x="1072" y="152"/>
                  </a:lnTo>
                  <a:lnTo>
                    <a:pt x="1072" y="8"/>
                  </a:lnTo>
                </a:path>
              </a:pathLst>
            </a:custGeom>
            <a:noFill/>
            <a:ln w="28575" cmpd="sng">
              <a:solidFill>
                <a:srgbClr val="0000FF"/>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667" name="Freeform 573"/>
            <p:cNvSpPr/>
            <p:nvPr/>
          </p:nvSpPr>
          <p:spPr bwMode="auto">
            <a:xfrm>
              <a:off x="5929825" y="3783530"/>
              <a:ext cx="1311345" cy="145072"/>
            </a:xfrm>
            <a:custGeom>
              <a:avLst/>
              <a:gdLst>
                <a:gd name="T0" fmla="*/ 0 w 1072"/>
                <a:gd name="T1" fmla="*/ 0 h 152"/>
                <a:gd name="T2" fmla="*/ 0 w 1072"/>
                <a:gd name="T3" fmla="*/ 152 h 152"/>
                <a:gd name="T4" fmla="*/ 1072 w 1072"/>
                <a:gd name="T5" fmla="*/ 152 h 152"/>
                <a:gd name="T6" fmla="*/ 1072 w 1072"/>
                <a:gd name="T7" fmla="*/ 8 h 152"/>
              </a:gdLst>
              <a:ahLst/>
              <a:cxnLst>
                <a:cxn ang="0">
                  <a:pos x="T0" y="T1"/>
                </a:cxn>
                <a:cxn ang="0">
                  <a:pos x="T2" y="T3"/>
                </a:cxn>
                <a:cxn ang="0">
                  <a:pos x="T4" y="T5"/>
                </a:cxn>
                <a:cxn ang="0">
                  <a:pos x="T6" y="T7"/>
                </a:cxn>
              </a:cxnLst>
              <a:rect l="0" t="0" r="r" b="b"/>
              <a:pathLst>
                <a:path w="1072" h="152">
                  <a:moveTo>
                    <a:pt x="0" y="0"/>
                  </a:moveTo>
                  <a:lnTo>
                    <a:pt x="0" y="152"/>
                  </a:lnTo>
                  <a:lnTo>
                    <a:pt x="1072" y="152"/>
                  </a:lnTo>
                  <a:lnTo>
                    <a:pt x="1072" y="8"/>
                  </a:lnTo>
                </a:path>
              </a:pathLst>
            </a:custGeom>
            <a:noFill/>
            <a:ln w="28575" cmpd="sng">
              <a:solidFill>
                <a:srgbClr val="0000FF"/>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668" name="Freeform 574"/>
            <p:cNvSpPr/>
            <p:nvPr/>
          </p:nvSpPr>
          <p:spPr bwMode="auto">
            <a:xfrm>
              <a:off x="3890974" y="3783530"/>
              <a:ext cx="1767457" cy="145072"/>
            </a:xfrm>
            <a:custGeom>
              <a:avLst/>
              <a:gdLst>
                <a:gd name="T0" fmla="*/ 0 w 1072"/>
                <a:gd name="T1" fmla="*/ 0 h 152"/>
                <a:gd name="T2" fmla="*/ 0 w 1072"/>
                <a:gd name="T3" fmla="*/ 152 h 152"/>
                <a:gd name="T4" fmla="*/ 1072 w 1072"/>
                <a:gd name="T5" fmla="*/ 152 h 152"/>
                <a:gd name="T6" fmla="*/ 1072 w 1072"/>
                <a:gd name="T7" fmla="*/ 8 h 152"/>
              </a:gdLst>
              <a:ahLst/>
              <a:cxnLst>
                <a:cxn ang="0">
                  <a:pos x="T0" y="T1"/>
                </a:cxn>
                <a:cxn ang="0">
                  <a:pos x="T2" y="T3"/>
                </a:cxn>
                <a:cxn ang="0">
                  <a:pos x="T4" y="T5"/>
                </a:cxn>
                <a:cxn ang="0">
                  <a:pos x="T6" y="T7"/>
                </a:cxn>
              </a:cxnLst>
              <a:rect l="0" t="0" r="r" b="b"/>
              <a:pathLst>
                <a:path w="1072" h="152">
                  <a:moveTo>
                    <a:pt x="0" y="0"/>
                  </a:moveTo>
                  <a:lnTo>
                    <a:pt x="0" y="152"/>
                  </a:lnTo>
                  <a:lnTo>
                    <a:pt x="1072" y="152"/>
                  </a:lnTo>
                  <a:lnTo>
                    <a:pt x="1072" y="8"/>
                  </a:lnTo>
                </a:path>
              </a:pathLst>
            </a:custGeom>
            <a:noFill/>
            <a:ln w="28575" cmpd="sng">
              <a:solidFill>
                <a:srgbClr val="0000FF"/>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673" name="Text Box 579"/>
            <p:cNvSpPr txBox="1">
              <a:spLocks noChangeArrowheads="1"/>
            </p:cNvSpPr>
            <p:nvPr/>
          </p:nvSpPr>
          <p:spPr bwMode="auto">
            <a:xfrm>
              <a:off x="2032014" y="2454021"/>
              <a:ext cx="343274" cy="2462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000" b="1" dirty="0">
                  <a:latin typeface="微软雅黑" panose="020B0503020204020204" pitchFamily="34" charset="-122"/>
                  <a:ea typeface="微软雅黑" panose="020B0503020204020204" pitchFamily="34" charset="-122"/>
                </a:rPr>
                <a:t>H</a:t>
              </a:r>
              <a:r>
                <a:rPr kumimoji="1" lang="en-US" altLang="zh-CN" sz="1000" b="1" baseline="-25000" dirty="0">
                  <a:latin typeface="微软雅黑" panose="020B0503020204020204" pitchFamily="34" charset="-122"/>
                  <a:ea typeface="微软雅黑" panose="020B0503020204020204" pitchFamily="34" charset="-122"/>
                </a:rPr>
                <a:t>1</a:t>
              </a:r>
              <a:endParaRPr kumimoji="1" lang="en-US" altLang="zh-CN" sz="1000" b="1" baseline="-25000" dirty="0">
                <a:latin typeface="微软雅黑" panose="020B0503020204020204" pitchFamily="34" charset="-122"/>
                <a:ea typeface="微软雅黑" panose="020B0503020204020204" pitchFamily="34" charset="-122"/>
              </a:endParaRPr>
            </a:p>
          </p:txBody>
        </p:sp>
        <p:sp>
          <p:nvSpPr>
            <p:cNvPr id="1674" name="Text Box 580"/>
            <p:cNvSpPr txBox="1">
              <a:spLocks noChangeArrowheads="1"/>
            </p:cNvSpPr>
            <p:nvPr/>
          </p:nvSpPr>
          <p:spPr bwMode="auto">
            <a:xfrm>
              <a:off x="7120198" y="2460702"/>
              <a:ext cx="343274" cy="2462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000" b="1" dirty="0">
                  <a:latin typeface="微软雅黑" panose="020B0503020204020204" pitchFamily="34" charset="-122"/>
                  <a:ea typeface="微软雅黑" panose="020B0503020204020204" pitchFamily="34" charset="-122"/>
                </a:rPr>
                <a:t>H</a:t>
              </a:r>
              <a:r>
                <a:rPr kumimoji="1" lang="en-US" altLang="zh-CN" sz="1000" b="1" baseline="-25000" dirty="0">
                  <a:latin typeface="微软雅黑" panose="020B0503020204020204" pitchFamily="34" charset="-122"/>
                  <a:ea typeface="微软雅黑" panose="020B0503020204020204" pitchFamily="34" charset="-122"/>
                </a:rPr>
                <a:t>2</a:t>
              </a:r>
              <a:endParaRPr kumimoji="1" lang="en-US" altLang="zh-CN" sz="1000" b="1" baseline="-25000" dirty="0">
                <a:latin typeface="微软雅黑" panose="020B0503020204020204" pitchFamily="34" charset="-122"/>
                <a:ea typeface="微软雅黑" panose="020B0503020204020204" pitchFamily="34" charset="-122"/>
              </a:endParaRPr>
            </a:p>
          </p:txBody>
        </p:sp>
        <p:sp>
          <p:nvSpPr>
            <p:cNvPr id="1679" name="Text Box 530"/>
            <p:cNvSpPr txBox="1">
              <a:spLocks noChangeArrowheads="1"/>
            </p:cNvSpPr>
            <p:nvPr/>
          </p:nvSpPr>
          <p:spPr bwMode="auto">
            <a:xfrm>
              <a:off x="1823140" y="3350223"/>
              <a:ext cx="607967" cy="2615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050" b="1" dirty="0">
                  <a:solidFill>
                    <a:srgbClr val="CC00CC"/>
                  </a:solidFill>
                  <a:latin typeface="微软雅黑" panose="020B0503020204020204" pitchFamily="34" charset="-122"/>
                  <a:ea typeface="微软雅黑" panose="020B0503020204020204" pitchFamily="34" charset="-122"/>
                </a:rPr>
                <a:t>链路层</a:t>
              </a:r>
              <a:endParaRPr kumimoji="1" lang="zh-CN" altLang="en-US" sz="1050" b="1" dirty="0">
                <a:solidFill>
                  <a:srgbClr val="CC00CC"/>
                </a:solidFill>
                <a:latin typeface="微软雅黑" panose="020B0503020204020204" pitchFamily="34" charset="-122"/>
                <a:ea typeface="微软雅黑" panose="020B0503020204020204" pitchFamily="34" charset="-122"/>
              </a:endParaRPr>
            </a:p>
          </p:txBody>
        </p:sp>
        <p:sp>
          <p:nvSpPr>
            <p:cNvPr id="1680" name="Text Box 531"/>
            <p:cNvSpPr txBox="1">
              <a:spLocks noChangeArrowheads="1"/>
            </p:cNvSpPr>
            <p:nvPr/>
          </p:nvSpPr>
          <p:spPr bwMode="auto">
            <a:xfrm>
              <a:off x="1825208" y="2726986"/>
              <a:ext cx="607967" cy="2615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050" b="1" dirty="0">
                  <a:latin typeface="微软雅黑" panose="020B0503020204020204" pitchFamily="34" charset="-122"/>
                  <a:ea typeface="微软雅黑" panose="020B0503020204020204" pitchFamily="34" charset="-122"/>
                </a:rPr>
                <a:t>应用层</a:t>
              </a:r>
              <a:endParaRPr kumimoji="1" lang="zh-CN" altLang="en-US" sz="1050" b="1" dirty="0">
                <a:latin typeface="微软雅黑" panose="020B0503020204020204" pitchFamily="34" charset="-122"/>
                <a:ea typeface="微软雅黑" panose="020B0503020204020204" pitchFamily="34" charset="-122"/>
              </a:endParaRPr>
            </a:p>
          </p:txBody>
        </p:sp>
        <p:sp>
          <p:nvSpPr>
            <p:cNvPr id="1681" name="Text Box 532"/>
            <p:cNvSpPr txBox="1">
              <a:spLocks noChangeArrowheads="1"/>
            </p:cNvSpPr>
            <p:nvPr/>
          </p:nvSpPr>
          <p:spPr bwMode="auto">
            <a:xfrm>
              <a:off x="1823140" y="2934095"/>
              <a:ext cx="607967" cy="2615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050" b="1">
                  <a:latin typeface="微软雅黑" panose="020B0503020204020204" pitchFamily="34" charset="-122"/>
                  <a:ea typeface="微软雅黑" panose="020B0503020204020204" pitchFamily="34" charset="-122"/>
                </a:rPr>
                <a:t>运输层</a:t>
              </a:r>
              <a:endParaRPr kumimoji="1" lang="zh-CN" altLang="en-US" sz="1050" b="1">
                <a:latin typeface="微软雅黑" panose="020B0503020204020204" pitchFamily="34" charset="-122"/>
                <a:ea typeface="微软雅黑" panose="020B0503020204020204" pitchFamily="34" charset="-122"/>
              </a:endParaRPr>
            </a:p>
          </p:txBody>
        </p:sp>
        <p:sp>
          <p:nvSpPr>
            <p:cNvPr id="1682" name="Text Box 533"/>
            <p:cNvSpPr txBox="1">
              <a:spLocks noChangeArrowheads="1"/>
            </p:cNvSpPr>
            <p:nvPr/>
          </p:nvSpPr>
          <p:spPr bwMode="auto">
            <a:xfrm>
              <a:off x="1823140" y="3142159"/>
              <a:ext cx="607967" cy="2615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050" b="1">
                  <a:latin typeface="微软雅黑" panose="020B0503020204020204" pitchFamily="34" charset="-122"/>
                  <a:ea typeface="微软雅黑" panose="020B0503020204020204" pitchFamily="34" charset="-122"/>
                </a:rPr>
                <a:t>网络层</a:t>
              </a:r>
              <a:endParaRPr kumimoji="1" lang="zh-CN" altLang="en-US" sz="1050" b="1">
                <a:latin typeface="微软雅黑" panose="020B0503020204020204" pitchFamily="34" charset="-122"/>
                <a:ea typeface="微软雅黑" panose="020B0503020204020204" pitchFamily="34" charset="-122"/>
              </a:endParaRPr>
            </a:p>
          </p:txBody>
        </p:sp>
        <p:sp>
          <p:nvSpPr>
            <p:cNvPr id="1683" name="Text Box 534"/>
            <p:cNvSpPr txBox="1">
              <a:spLocks noChangeArrowheads="1"/>
            </p:cNvSpPr>
            <p:nvPr/>
          </p:nvSpPr>
          <p:spPr bwMode="auto">
            <a:xfrm>
              <a:off x="1823140" y="3558287"/>
              <a:ext cx="607967" cy="2615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050" b="1" dirty="0">
                  <a:latin typeface="微软雅黑" panose="020B0503020204020204" pitchFamily="34" charset="-122"/>
                  <a:ea typeface="微软雅黑" panose="020B0503020204020204" pitchFamily="34" charset="-122"/>
                </a:rPr>
                <a:t>物理层</a:t>
              </a:r>
              <a:endParaRPr kumimoji="1" lang="zh-CN" altLang="en-US" sz="1050" b="1" dirty="0">
                <a:latin typeface="微软雅黑" panose="020B0503020204020204" pitchFamily="34" charset="-122"/>
                <a:ea typeface="微软雅黑" panose="020B0503020204020204" pitchFamily="34" charset="-122"/>
              </a:endParaRPr>
            </a:p>
          </p:txBody>
        </p:sp>
        <p:sp>
          <p:nvSpPr>
            <p:cNvPr id="1684" name="Text Box 542"/>
            <p:cNvSpPr txBox="1">
              <a:spLocks noChangeArrowheads="1"/>
            </p:cNvSpPr>
            <p:nvPr/>
          </p:nvSpPr>
          <p:spPr bwMode="auto">
            <a:xfrm>
              <a:off x="6941324" y="3358812"/>
              <a:ext cx="679310" cy="2538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kumimoji="1" lang="zh-CN" altLang="en-US" sz="1050" b="1" dirty="0">
                  <a:solidFill>
                    <a:srgbClr val="CC00CC"/>
                  </a:solidFill>
                  <a:latin typeface="微软雅黑" panose="020B0503020204020204" pitchFamily="34" charset="-122"/>
                  <a:ea typeface="微软雅黑" panose="020B0503020204020204" pitchFamily="34" charset="-122"/>
                </a:rPr>
                <a:t>链路层</a:t>
              </a:r>
              <a:endParaRPr kumimoji="1" lang="zh-CN" altLang="en-US" sz="1050" b="1" dirty="0">
                <a:solidFill>
                  <a:srgbClr val="CC00CC"/>
                </a:solidFill>
                <a:latin typeface="微软雅黑" panose="020B0503020204020204" pitchFamily="34" charset="-122"/>
                <a:ea typeface="微软雅黑" panose="020B0503020204020204" pitchFamily="34" charset="-122"/>
              </a:endParaRPr>
            </a:p>
          </p:txBody>
        </p:sp>
        <p:sp>
          <p:nvSpPr>
            <p:cNvPr id="1685" name="Text Box 543"/>
            <p:cNvSpPr txBox="1">
              <a:spLocks noChangeArrowheads="1"/>
            </p:cNvSpPr>
            <p:nvPr/>
          </p:nvSpPr>
          <p:spPr bwMode="auto">
            <a:xfrm>
              <a:off x="6943392" y="2726986"/>
              <a:ext cx="607967" cy="2615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050" b="1" dirty="0">
                  <a:latin typeface="微软雅黑" panose="020B0503020204020204" pitchFamily="34" charset="-122"/>
                  <a:ea typeface="微软雅黑" panose="020B0503020204020204" pitchFamily="34" charset="-122"/>
                </a:rPr>
                <a:t>应用层</a:t>
              </a:r>
              <a:endParaRPr kumimoji="1" lang="zh-CN" altLang="en-US" sz="1050" b="1" dirty="0">
                <a:latin typeface="微软雅黑" panose="020B0503020204020204" pitchFamily="34" charset="-122"/>
                <a:ea typeface="微软雅黑" panose="020B0503020204020204" pitchFamily="34" charset="-122"/>
              </a:endParaRPr>
            </a:p>
          </p:txBody>
        </p:sp>
        <p:sp>
          <p:nvSpPr>
            <p:cNvPr id="1686" name="Text Box 544"/>
            <p:cNvSpPr txBox="1">
              <a:spLocks noChangeArrowheads="1"/>
            </p:cNvSpPr>
            <p:nvPr/>
          </p:nvSpPr>
          <p:spPr bwMode="auto">
            <a:xfrm>
              <a:off x="6941324" y="2934095"/>
              <a:ext cx="607967" cy="2615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050" b="1">
                  <a:latin typeface="微软雅黑" panose="020B0503020204020204" pitchFamily="34" charset="-122"/>
                  <a:ea typeface="微软雅黑" panose="020B0503020204020204" pitchFamily="34" charset="-122"/>
                </a:rPr>
                <a:t>运输层</a:t>
              </a:r>
              <a:endParaRPr kumimoji="1" lang="zh-CN" altLang="en-US" sz="1050" b="1">
                <a:latin typeface="微软雅黑" panose="020B0503020204020204" pitchFamily="34" charset="-122"/>
                <a:ea typeface="微软雅黑" panose="020B0503020204020204" pitchFamily="34" charset="-122"/>
              </a:endParaRPr>
            </a:p>
          </p:txBody>
        </p:sp>
        <p:sp>
          <p:nvSpPr>
            <p:cNvPr id="1687" name="Text Box 545"/>
            <p:cNvSpPr txBox="1">
              <a:spLocks noChangeArrowheads="1"/>
            </p:cNvSpPr>
            <p:nvPr/>
          </p:nvSpPr>
          <p:spPr bwMode="auto">
            <a:xfrm>
              <a:off x="6941324" y="3142159"/>
              <a:ext cx="607967" cy="2615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050" b="1" dirty="0">
                  <a:latin typeface="微软雅黑" panose="020B0503020204020204" pitchFamily="34" charset="-122"/>
                  <a:ea typeface="微软雅黑" panose="020B0503020204020204" pitchFamily="34" charset="-122"/>
                </a:rPr>
                <a:t>网络层</a:t>
              </a:r>
              <a:endParaRPr kumimoji="1" lang="zh-CN" altLang="en-US" sz="1050" b="1" dirty="0">
                <a:latin typeface="微软雅黑" panose="020B0503020204020204" pitchFamily="34" charset="-122"/>
                <a:ea typeface="微软雅黑" panose="020B0503020204020204" pitchFamily="34" charset="-122"/>
              </a:endParaRPr>
            </a:p>
          </p:txBody>
        </p:sp>
        <p:sp>
          <p:nvSpPr>
            <p:cNvPr id="1688" name="Text Box 546"/>
            <p:cNvSpPr txBox="1">
              <a:spLocks noChangeArrowheads="1"/>
            </p:cNvSpPr>
            <p:nvPr/>
          </p:nvSpPr>
          <p:spPr bwMode="auto">
            <a:xfrm>
              <a:off x="6941324" y="3558287"/>
              <a:ext cx="607967" cy="2615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050" b="1">
                  <a:latin typeface="微软雅黑" panose="020B0503020204020204" pitchFamily="34" charset="-122"/>
                  <a:ea typeface="微软雅黑" panose="020B0503020204020204" pitchFamily="34" charset="-122"/>
                </a:rPr>
                <a:t>物理层</a:t>
              </a:r>
              <a:endParaRPr kumimoji="1" lang="zh-CN" altLang="en-US" sz="1050" b="1">
                <a:latin typeface="微软雅黑" panose="020B0503020204020204" pitchFamily="34" charset="-122"/>
                <a:ea typeface="微软雅黑" panose="020B0503020204020204" pitchFamily="34" charset="-122"/>
              </a:endParaRPr>
            </a:p>
          </p:txBody>
        </p:sp>
        <p:grpSp>
          <p:nvGrpSpPr>
            <p:cNvPr id="8" name="组合 7"/>
            <p:cNvGrpSpPr/>
            <p:nvPr/>
          </p:nvGrpSpPr>
          <p:grpSpPr>
            <a:xfrm>
              <a:off x="3444180" y="3128748"/>
              <a:ext cx="607967" cy="697730"/>
              <a:chOff x="3444180" y="3128748"/>
              <a:chExt cx="607967" cy="697730"/>
            </a:xfrm>
          </p:grpSpPr>
          <p:sp>
            <p:nvSpPr>
              <p:cNvPr id="1645" name="AutoShape 547"/>
              <p:cNvSpPr>
                <a:spLocks noChangeArrowheads="1"/>
              </p:cNvSpPr>
              <p:nvPr/>
            </p:nvSpPr>
            <p:spPr bwMode="auto">
              <a:xfrm>
                <a:off x="3448316" y="3338293"/>
                <a:ext cx="583152" cy="445237"/>
              </a:xfrm>
              <a:prstGeom prst="cube">
                <a:avLst>
                  <a:gd name="adj" fmla="val 9250"/>
                </a:avLst>
              </a:prstGeom>
              <a:solidFill>
                <a:srgbClr val="00FFFF"/>
              </a:solidFill>
              <a:ln w="12700">
                <a:solidFill>
                  <a:srgbClr val="0070C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646" name="Freeform 548"/>
              <p:cNvSpPr/>
              <p:nvPr/>
            </p:nvSpPr>
            <p:spPr bwMode="auto">
              <a:xfrm>
                <a:off x="3448316" y="3510565"/>
                <a:ext cx="583152" cy="71582"/>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2700" cmpd="sng">
                <a:solidFill>
                  <a:srgbClr val="0070C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647" name="Rectangle 549"/>
              <p:cNvSpPr>
                <a:spLocks noChangeArrowheads="1"/>
              </p:cNvSpPr>
              <p:nvPr/>
            </p:nvSpPr>
            <p:spPr bwMode="auto">
              <a:xfrm>
                <a:off x="3474165" y="3378855"/>
                <a:ext cx="492164" cy="194702"/>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1670" name="Text Box 576"/>
              <p:cNvSpPr txBox="1">
                <a:spLocks noChangeArrowheads="1"/>
              </p:cNvSpPr>
              <p:nvPr/>
            </p:nvSpPr>
            <p:spPr bwMode="auto">
              <a:xfrm>
                <a:off x="3601341" y="3128748"/>
                <a:ext cx="314510"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000" b="1" dirty="0" smtClean="0">
                    <a:latin typeface="微软雅黑" panose="020B0503020204020204" pitchFamily="34" charset="-122"/>
                    <a:ea typeface="微软雅黑" panose="020B0503020204020204" pitchFamily="34" charset="-122"/>
                  </a:rPr>
                  <a:t>S</a:t>
                </a:r>
                <a:r>
                  <a:rPr kumimoji="1" lang="en-US" altLang="zh-CN" sz="1000" b="1" baseline="-25000" dirty="0" smtClean="0">
                    <a:latin typeface="微软雅黑" panose="020B0503020204020204" pitchFamily="34" charset="-122"/>
                    <a:ea typeface="微软雅黑" panose="020B0503020204020204" pitchFamily="34" charset="-122"/>
                  </a:rPr>
                  <a:t>1</a:t>
                </a:r>
                <a:endParaRPr kumimoji="1" lang="en-US" altLang="zh-CN" sz="1000" b="1" baseline="-25000" dirty="0">
                  <a:latin typeface="微软雅黑" panose="020B0503020204020204" pitchFamily="34" charset="-122"/>
                  <a:ea typeface="微软雅黑" panose="020B0503020204020204" pitchFamily="34" charset="-122"/>
                </a:endParaRPr>
              </a:p>
            </p:txBody>
          </p:sp>
          <p:sp>
            <p:nvSpPr>
              <p:cNvPr id="1689" name="Text Box 551"/>
              <p:cNvSpPr txBox="1">
                <a:spLocks noChangeArrowheads="1"/>
              </p:cNvSpPr>
              <p:nvPr/>
            </p:nvSpPr>
            <p:spPr bwMode="auto">
              <a:xfrm>
                <a:off x="3444180" y="3356904"/>
                <a:ext cx="607967" cy="2615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050" b="1" dirty="0">
                    <a:solidFill>
                      <a:srgbClr val="CC00CC"/>
                    </a:solidFill>
                    <a:latin typeface="微软雅黑" panose="020B0503020204020204" pitchFamily="34" charset="-122"/>
                    <a:ea typeface="微软雅黑" panose="020B0503020204020204" pitchFamily="34" charset="-122"/>
                  </a:rPr>
                  <a:t>链路层</a:t>
                </a:r>
                <a:endParaRPr kumimoji="1" lang="zh-CN" altLang="en-US" sz="1050" b="1" dirty="0">
                  <a:solidFill>
                    <a:srgbClr val="CC00CC"/>
                  </a:solidFill>
                  <a:latin typeface="微软雅黑" panose="020B0503020204020204" pitchFamily="34" charset="-122"/>
                  <a:ea typeface="微软雅黑" panose="020B0503020204020204" pitchFamily="34" charset="-122"/>
                </a:endParaRPr>
              </a:p>
            </p:txBody>
          </p:sp>
          <p:sp>
            <p:nvSpPr>
              <p:cNvPr id="1691" name="Text Box 553"/>
              <p:cNvSpPr txBox="1">
                <a:spLocks noChangeArrowheads="1"/>
              </p:cNvSpPr>
              <p:nvPr/>
            </p:nvSpPr>
            <p:spPr bwMode="auto">
              <a:xfrm>
                <a:off x="3444180" y="3564967"/>
                <a:ext cx="607967" cy="2615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050" b="1" dirty="0">
                    <a:latin typeface="微软雅黑" panose="020B0503020204020204" pitchFamily="34" charset="-122"/>
                    <a:ea typeface="微软雅黑" panose="020B0503020204020204" pitchFamily="34" charset="-122"/>
                  </a:rPr>
                  <a:t>物理层</a:t>
                </a:r>
                <a:endParaRPr kumimoji="1" lang="zh-CN" altLang="en-US" sz="1050" b="1" dirty="0">
                  <a:latin typeface="微软雅黑" panose="020B0503020204020204" pitchFamily="34" charset="-122"/>
                  <a:ea typeface="微软雅黑" panose="020B0503020204020204" pitchFamily="34" charset="-122"/>
                </a:endParaRPr>
              </a:p>
            </p:txBody>
          </p:sp>
        </p:grpSp>
        <p:grpSp>
          <p:nvGrpSpPr>
            <p:cNvPr id="3" name="组合 2"/>
            <p:cNvGrpSpPr/>
            <p:nvPr/>
          </p:nvGrpSpPr>
          <p:grpSpPr>
            <a:xfrm>
              <a:off x="5490558" y="3128748"/>
              <a:ext cx="607967" cy="697730"/>
              <a:chOff x="5490558" y="3128748"/>
              <a:chExt cx="607967" cy="697730"/>
            </a:xfrm>
          </p:grpSpPr>
          <p:sp>
            <p:nvSpPr>
              <p:cNvPr id="72" name="AutoShape 547"/>
              <p:cNvSpPr>
                <a:spLocks noChangeArrowheads="1"/>
              </p:cNvSpPr>
              <p:nvPr/>
            </p:nvSpPr>
            <p:spPr bwMode="auto">
              <a:xfrm>
                <a:off x="5494694" y="3338293"/>
                <a:ext cx="583152" cy="445237"/>
              </a:xfrm>
              <a:prstGeom prst="cube">
                <a:avLst>
                  <a:gd name="adj" fmla="val 9250"/>
                </a:avLst>
              </a:prstGeom>
              <a:solidFill>
                <a:srgbClr val="00FFFF"/>
              </a:solidFill>
              <a:ln w="12700">
                <a:solidFill>
                  <a:srgbClr val="0070C0"/>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73" name="Freeform 548"/>
              <p:cNvSpPr/>
              <p:nvPr/>
            </p:nvSpPr>
            <p:spPr bwMode="auto">
              <a:xfrm>
                <a:off x="5494694" y="3510565"/>
                <a:ext cx="583152" cy="71582"/>
              </a:xfrm>
              <a:custGeom>
                <a:avLst/>
                <a:gdLst>
                  <a:gd name="T0" fmla="*/ 0 w 1200"/>
                  <a:gd name="T1" fmla="*/ 120 h 120"/>
                  <a:gd name="T2" fmla="*/ 1080 w 1200"/>
                  <a:gd name="T3" fmla="*/ 120 h 120"/>
                  <a:gd name="T4" fmla="*/ 1200 w 1200"/>
                  <a:gd name="T5" fmla="*/ 0 h 120"/>
                </a:gdLst>
                <a:ahLst/>
                <a:cxnLst>
                  <a:cxn ang="0">
                    <a:pos x="T0" y="T1"/>
                  </a:cxn>
                  <a:cxn ang="0">
                    <a:pos x="T2" y="T3"/>
                  </a:cxn>
                  <a:cxn ang="0">
                    <a:pos x="T4" y="T5"/>
                  </a:cxn>
                </a:cxnLst>
                <a:rect l="0" t="0" r="r" b="b"/>
                <a:pathLst>
                  <a:path w="1200" h="120">
                    <a:moveTo>
                      <a:pt x="0" y="120"/>
                    </a:moveTo>
                    <a:lnTo>
                      <a:pt x="1080" y="120"/>
                    </a:lnTo>
                    <a:lnTo>
                      <a:pt x="1200" y="0"/>
                    </a:lnTo>
                  </a:path>
                </a:pathLst>
              </a:custGeom>
              <a:noFill/>
              <a:ln w="12700" cmpd="sng">
                <a:solidFill>
                  <a:srgbClr val="0070C0"/>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74" name="Rectangle 549"/>
              <p:cNvSpPr>
                <a:spLocks noChangeArrowheads="1"/>
              </p:cNvSpPr>
              <p:nvPr/>
            </p:nvSpPr>
            <p:spPr bwMode="auto">
              <a:xfrm>
                <a:off x="5520543" y="3378855"/>
                <a:ext cx="492164" cy="194702"/>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100" b="1">
                  <a:solidFill>
                    <a:srgbClr val="000099"/>
                  </a:solidFill>
                  <a:latin typeface="微软雅黑" panose="020B0503020204020204" pitchFamily="34" charset="-122"/>
                  <a:ea typeface="微软雅黑" panose="020B0503020204020204" pitchFamily="34" charset="-122"/>
                </a:endParaRPr>
              </a:p>
            </p:txBody>
          </p:sp>
          <p:sp>
            <p:nvSpPr>
              <p:cNvPr id="75" name="Text Box 576"/>
              <p:cNvSpPr txBox="1">
                <a:spLocks noChangeArrowheads="1"/>
              </p:cNvSpPr>
              <p:nvPr/>
            </p:nvSpPr>
            <p:spPr bwMode="auto">
              <a:xfrm>
                <a:off x="5647719" y="3128748"/>
                <a:ext cx="314510"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000" b="1" dirty="0" smtClean="0">
                    <a:latin typeface="微软雅黑" panose="020B0503020204020204" pitchFamily="34" charset="-122"/>
                    <a:ea typeface="微软雅黑" panose="020B0503020204020204" pitchFamily="34" charset="-122"/>
                  </a:rPr>
                  <a:t>S</a:t>
                </a:r>
                <a:r>
                  <a:rPr kumimoji="1" lang="en-US" altLang="zh-CN" sz="1000" b="1" baseline="-25000" dirty="0" smtClean="0">
                    <a:latin typeface="微软雅黑" panose="020B0503020204020204" pitchFamily="34" charset="-122"/>
                    <a:ea typeface="微软雅黑" panose="020B0503020204020204" pitchFamily="34" charset="-122"/>
                  </a:rPr>
                  <a:t>2</a:t>
                </a:r>
                <a:endParaRPr kumimoji="1" lang="en-US" altLang="zh-CN" sz="1000" b="1" baseline="-25000" dirty="0">
                  <a:latin typeface="微软雅黑" panose="020B0503020204020204" pitchFamily="34" charset="-122"/>
                  <a:ea typeface="微软雅黑" panose="020B0503020204020204" pitchFamily="34" charset="-122"/>
                </a:endParaRPr>
              </a:p>
            </p:txBody>
          </p:sp>
          <p:sp>
            <p:nvSpPr>
              <p:cNvPr id="76" name="Text Box 551"/>
              <p:cNvSpPr txBox="1">
                <a:spLocks noChangeArrowheads="1"/>
              </p:cNvSpPr>
              <p:nvPr/>
            </p:nvSpPr>
            <p:spPr bwMode="auto">
              <a:xfrm>
                <a:off x="5490558" y="3356904"/>
                <a:ext cx="607967" cy="2615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050" b="1">
                    <a:solidFill>
                      <a:srgbClr val="CC00CC"/>
                    </a:solidFill>
                    <a:latin typeface="微软雅黑" panose="020B0503020204020204" pitchFamily="34" charset="-122"/>
                    <a:ea typeface="微软雅黑" panose="020B0503020204020204" pitchFamily="34" charset="-122"/>
                  </a:rPr>
                  <a:t>链路层</a:t>
                </a:r>
                <a:endParaRPr kumimoji="1" lang="zh-CN" altLang="en-US" sz="1050" b="1">
                  <a:solidFill>
                    <a:srgbClr val="CC00CC"/>
                  </a:solidFill>
                  <a:latin typeface="微软雅黑" panose="020B0503020204020204" pitchFamily="34" charset="-122"/>
                  <a:ea typeface="微软雅黑" panose="020B0503020204020204" pitchFamily="34" charset="-122"/>
                </a:endParaRPr>
              </a:p>
            </p:txBody>
          </p:sp>
          <p:sp>
            <p:nvSpPr>
              <p:cNvPr id="77" name="Text Box 553"/>
              <p:cNvSpPr txBox="1">
                <a:spLocks noChangeArrowheads="1"/>
              </p:cNvSpPr>
              <p:nvPr/>
            </p:nvSpPr>
            <p:spPr bwMode="auto">
              <a:xfrm>
                <a:off x="5490558" y="3564967"/>
                <a:ext cx="607967" cy="2615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050" b="1" dirty="0">
                    <a:latin typeface="微软雅黑" panose="020B0503020204020204" pitchFamily="34" charset="-122"/>
                    <a:ea typeface="微软雅黑" panose="020B0503020204020204" pitchFamily="34" charset="-122"/>
                  </a:rPr>
                  <a:t>物理层</a:t>
                </a:r>
                <a:endParaRPr kumimoji="1" lang="zh-CN" altLang="en-US" sz="1050" b="1" dirty="0">
                  <a:latin typeface="微软雅黑" panose="020B0503020204020204" pitchFamily="34" charset="-122"/>
                  <a:ea typeface="微软雅黑" panose="020B0503020204020204" pitchFamily="34" charset="-122"/>
                </a:endParaRPr>
              </a:p>
            </p:txBody>
          </p:sp>
        </p:grpSp>
      </p:grpSp>
    </p:spTree>
  </p:cSld>
  <p:clrMapOvr>
    <a:masterClrMapping/>
  </p:clrMapOvr>
  <mc:AlternateContent xmlns:mc="http://schemas.openxmlformats.org/markup-compatibility/2006">
    <mc:Choice xmlns:p14="http://schemas.microsoft.com/office/powerpoint/2010/main" Requires="p14">
      <p:transition spd="slow" p14:dur="2000" advTm="2000"/>
    </mc:Choice>
    <mc:Fallback>
      <p:transition spd="slow" advTm="2000"/>
    </mc:Fallback>
  </mc:AlternateContent>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582930" y="905510"/>
            <a:ext cx="7507605" cy="3476625"/>
          </a:xfrm>
          <a:prstGeom prst="rect">
            <a:avLst/>
          </a:prstGeom>
          <a:noFill/>
        </p:spPr>
        <p:txBody>
          <a:bodyPr wrap="square" rtlCol="0" anchor="t">
            <a:noAutofit/>
          </a:bodyPr>
          <a:p>
            <a:r>
              <a:rPr lang="en-US" altLang="zh-CN" b="1">
                <a:latin typeface="微软雅黑" panose="020B0503020204020204" pitchFamily="34" charset="-122"/>
                <a:ea typeface="微软雅黑" panose="020B0503020204020204" pitchFamily="34" charset="-122"/>
                <a:cs typeface="微软雅黑" panose="020B0503020204020204" pitchFamily="34" charset="-122"/>
              </a:rPr>
              <a:t>1.  </a:t>
            </a:r>
            <a:r>
              <a:rPr lang="zh-CN" altLang="en-US" b="1">
                <a:latin typeface="微软雅黑" panose="020B0503020204020204" pitchFamily="34" charset="-122"/>
                <a:ea typeface="微软雅黑" panose="020B0503020204020204" pitchFamily="34" charset="-122"/>
                <a:cs typeface="微软雅黑" panose="020B0503020204020204" pitchFamily="34" charset="-122"/>
              </a:rPr>
              <a:t>以太网媒体访问控制技术CSMA/CD的机制是哪一种。</a:t>
            </a:r>
            <a:endParaRPr lang="zh-CN" altLang="en-US" b="1">
              <a:latin typeface="微软雅黑" panose="020B0503020204020204" pitchFamily="34" charset="-122"/>
              <a:ea typeface="微软雅黑" panose="020B0503020204020204" pitchFamily="34" charset="-122"/>
              <a:cs typeface="微软雅黑" panose="020B0503020204020204" pitchFamily="34" charset="-122"/>
            </a:endParaRPr>
          </a:p>
          <a:p>
            <a:r>
              <a:rPr lang="en-US" altLang="zh-CN" b="1">
                <a:latin typeface="微软雅黑" panose="020B0503020204020204" pitchFamily="34" charset="-122"/>
                <a:ea typeface="微软雅黑" panose="020B0503020204020204" pitchFamily="34" charset="-122"/>
                <a:cs typeface="微软雅黑" panose="020B0503020204020204" pitchFamily="34" charset="-122"/>
              </a:rPr>
              <a:t>      </a:t>
            </a:r>
            <a:r>
              <a:rPr lang="zh-CN" altLang="en-US" b="1">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A、争用带宽</a:t>
            </a:r>
            <a:endParaRPr lang="zh-CN" altLang="en-US" b="1">
              <a:latin typeface="微软雅黑" panose="020B0503020204020204" pitchFamily="34" charset="-122"/>
              <a:ea typeface="微软雅黑" panose="020B0503020204020204" pitchFamily="34" charset="-122"/>
              <a:cs typeface="微软雅黑" panose="020B0503020204020204" pitchFamily="34" charset="-122"/>
            </a:endParaRPr>
          </a:p>
          <a:p>
            <a:r>
              <a:rPr lang="en-US" altLang="zh-CN" b="1">
                <a:latin typeface="微软雅黑" panose="020B0503020204020204" pitchFamily="34" charset="-122"/>
                <a:ea typeface="微软雅黑" panose="020B0503020204020204" pitchFamily="34" charset="-122"/>
                <a:cs typeface="微软雅黑" panose="020B0503020204020204" pitchFamily="34" charset="-122"/>
              </a:rPr>
              <a:t>      </a:t>
            </a:r>
            <a:r>
              <a:rPr lang="zh-CN" altLang="en-US" b="1">
                <a:latin typeface="微软雅黑" panose="020B0503020204020204" pitchFamily="34" charset="-122"/>
                <a:ea typeface="微软雅黑" panose="020B0503020204020204" pitchFamily="34" charset="-122"/>
                <a:cs typeface="微软雅黑" panose="020B0503020204020204" pitchFamily="34" charset="-122"/>
              </a:rPr>
              <a:t>B、预约带宽</a:t>
            </a:r>
            <a:endParaRPr lang="zh-CN" altLang="en-US" b="1">
              <a:latin typeface="微软雅黑" panose="020B0503020204020204" pitchFamily="34" charset="-122"/>
              <a:ea typeface="微软雅黑" panose="020B0503020204020204" pitchFamily="34" charset="-122"/>
              <a:cs typeface="微软雅黑" panose="020B0503020204020204" pitchFamily="34" charset="-122"/>
            </a:endParaRPr>
          </a:p>
          <a:p>
            <a:r>
              <a:rPr lang="en-US" altLang="zh-CN" b="1">
                <a:latin typeface="微软雅黑" panose="020B0503020204020204" pitchFamily="34" charset="-122"/>
                <a:ea typeface="微软雅黑" panose="020B0503020204020204" pitchFamily="34" charset="-122"/>
                <a:cs typeface="微软雅黑" panose="020B0503020204020204" pitchFamily="34" charset="-122"/>
              </a:rPr>
              <a:t>      </a:t>
            </a:r>
            <a:r>
              <a:rPr lang="zh-CN" altLang="en-US" b="1">
                <a:latin typeface="微软雅黑" panose="020B0503020204020204" pitchFamily="34" charset="-122"/>
                <a:ea typeface="微软雅黑" panose="020B0503020204020204" pitchFamily="34" charset="-122"/>
                <a:cs typeface="微软雅黑" panose="020B0503020204020204" pitchFamily="34" charset="-122"/>
              </a:rPr>
              <a:t>C、循环使用带宽</a:t>
            </a:r>
            <a:endParaRPr lang="zh-CN" altLang="en-US" b="1">
              <a:latin typeface="微软雅黑" panose="020B0503020204020204" pitchFamily="34" charset="-122"/>
              <a:ea typeface="微软雅黑" panose="020B0503020204020204" pitchFamily="34" charset="-122"/>
              <a:cs typeface="微软雅黑" panose="020B0503020204020204" pitchFamily="34" charset="-122"/>
            </a:endParaRPr>
          </a:p>
          <a:p>
            <a:r>
              <a:rPr lang="en-US" altLang="zh-CN" b="1">
                <a:latin typeface="微软雅黑" panose="020B0503020204020204" pitchFamily="34" charset="-122"/>
                <a:ea typeface="微软雅黑" panose="020B0503020204020204" pitchFamily="34" charset="-122"/>
                <a:cs typeface="微软雅黑" panose="020B0503020204020204" pitchFamily="34" charset="-122"/>
              </a:rPr>
              <a:t>      </a:t>
            </a:r>
            <a:r>
              <a:rPr lang="zh-CN" altLang="en-US" b="1">
                <a:latin typeface="微软雅黑" panose="020B0503020204020204" pitchFamily="34" charset="-122"/>
                <a:ea typeface="微软雅黑" panose="020B0503020204020204" pitchFamily="34" charset="-122"/>
                <a:cs typeface="微软雅黑" panose="020B0503020204020204" pitchFamily="34" charset="-122"/>
              </a:rPr>
              <a:t>D、按优先级分配带宽</a:t>
            </a:r>
            <a:endParaRPr lang="zh-CN" altLang="en-US" b="1">
              <a:latin typeface="微软雅黑" panose="020B0503020204020204" pitchFamily="34" charset="-122"/>
              <a:ea typeface="微软雅黑" panose="020B0503020204020204" pitchFamily="34" charset="-122"/>
              <a:cs typeface="微软雅黑" panose="020B0503020204020204" pitchFamily="34" charset="-122"/>
            </a:endParaRPr>
          </a:p>
          <a:p>
            <a:r>
              <a:rPr lang="en-US" altLang="zh-CN" b="1">
                <a:latin typeface="微软雅黑" panose="020B0503020204020204" pitchFamily="34" charset="-122"/>
                <a:ea typeface="微软雅黑" panose="020B0503020204020204" pitchFamily="34" charset="-122"/>
                <a:cs typeface="微软雅黑" panose="020B0503020204020204" pitchFamily="34" charset="-122"/>
              </a:rPr>
              <a:t>2</a:t>
            </a:r>
            <a:r>
              <a:rPr lang="zh-CN" altLang="en-US" b="1">
                <a:latin typeface="微软雅黑" panose="020B0503020204020204" pitchFamily="34" charset="-122"/>
                <a:ea typeface="微软雅黑" panose="020B0503020204020204" pitchFamily="34" charset="-122"/>
                <a:cs typeface="微软雅黑" panose="020B0503020204020204" pitchFamily="34" charset="-122"/>
              </a:rPr>
              <a:t>.</a:t>
            </a:r>
            <a:r>
              <a:rPr lang="en-US" altLang="zh-CN" b="1">
                <a:latin typeface="微软雅黑" panose="020B0503020204020204" pitchFamily="34" charset="-122"/>
                <a:ea typeface="微软雅黑" panose="020B0503020204020204" pitchFamily="34" charset="-122"/>
                <a:cs typeface="微软雅黑" panose="020B0503020204020204" pitchFamily="34" charset="-122"/>
              </a:rPr>
              <a:t>  </a:t>
            </a:r>
            <a:r>
              <a:rPr lang="zh-CN" altLang="en-US" b="1">
                <a:latin typeface="微软雅黑" panose="020B0503020204020204" pitchFamily="34" charset="-122"/>
                <a:ea typeface="微软雅黑" panose="020B0503020204020204" pitchFamily="34" charset="-122"/>
                <a:cs typeface="微软雅黑" panose="020B0503020204020204" pitchFamily="34" charset="-122"/>
              </a:rPr>
              <a:t>CSMA/CD协议的全称是什么？</a:t>
            </a:r>
            <a:endParaRPr lang="zh-CN" altLang="en-US" b="1">
              <a:latin typeface="微软雅黑" panose="020B0503020204020204" pitchFamily="34" charset="-122"/>
              <a:ea typeface="微软雅黑" panose="020B0503020204020204" pitchFamily="34" charset="-122"/>
              <a:cs typeface="微软雅黑" panose="020B0503020204020204" pitchFamily="34" charset="-122"/>
            </a:endParaRPr>
          </a:p>
          <a:p>
            <a:r>
              <a:rPr lang="en-US" altLang="zh-CN" b="1">
                <a:latin typeface="微软雅黑" panose="020B0503020204020204" pitchFamily="34" charset="-122"/>
                <a:ea typeface="微软雅黑" panose="020B0503020204020204" pitchFamily="34" charset="-122"/>
                <a:cs typeface="微软雅黑" panose="020B0503020204020204" pitchFamily="34" charset="-122"/>
              </a:rPr>
              <a:t>3.   PPP协议使用（）</a:t>
            </a:r>
            <a:r>
              <a:rPr lang="zh-CN" altLang="en-US" b="1">
                <a:latin typeface="微软雅黑" panose="020B0503020204020204" pitchFamily="34" charset="-122"/>
                <a:ea typeface="微软雅黑" panose="020B0503020204020204" pitchFamily="34" charset="-122"/>
                <a:cs typeface="微软雅黑" panose="020B0503020204020204" pitchFamily="34" charset="-122"/>
              </a:rPr>
              <a:t>、</a:t>
            </a:r>
            <a:r>
              <a:rPr lang="en-US" altLang="zh-CN" b="1">
                <a:latin typeface="微软雅黑" panose="020B0503020204020204" pitchFamily="34" charset="-122"/>
                <a:ea typeface="微软雅黑" panose="020B0503020204020204" pitchFamily="34" charset="-122"/>
                <a:cs typeface="微软雅黑" panose="020B0503020204020204" pitchFamily="34" charset="-122"/>
              </a:rPr>
              <a:t>（</a:t>
            </a:r>
            <a:r>
              <a:rPr lang="zh-CN" altLang="en-US" b="1">
                <a:latin typeface="微软雅黑" panose="020B0503020204020204" pitchFamily="34" charset="-122"/>
                <a:ea typeface="微软雅黑" panose="020B0503020204020204" pitchFamily="34" charset="-122"/>
                <a:cs typeface="微软雅黑" panose="020B0503020204020204" pitchFamily="34" charset="-122"/>
              </a:rPr>
              <a:t>）实现透明传输。</a:t>
            </a:r>
            <a:endParaRPr lang="zh-CN" altLang="en-US" b="1">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 name="文本框 2"/>
          <p:cNvSpPr txBox="1"/>
          <p:nvPr/>
        </p:nvSpPr>
        <p:spPr>
          <a:xfrm>
            <a:off x="1061720" y="3606165"/>
            <a:ext cx="4044315" cy="1198880"/>
          </a:xfrm>
          <a:prstGeom prst="rect">
            <a:avLst/>
          </a:prstGeom>
          <a:noFill/>
        </p:spPr>
        <p:txBody>
          <a:bodyPr wrap="square" rtlCol="0">
            <a:spAutoFit/>
          </a:bodyPr>
          <a:p>
            <a:r>
              <a:rPr lang="zh-CN" altLang="en-US"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A</a:t>
            </a:r>
            <a:r>
              <a:rPr lang="en-US" altLang="zh-CN"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  </a:t>
            </a:r>
            <a:endParaRPr lang="en-US" altLang="zh-CN"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载波监听多点接入/碰撞检测</a:t>
            </a:r>
            <a:r>
              <a:rPr lang="en-US" altLang="zh-CN"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 </a:t>
            </a:r>
            <a:endParaRPr lang="en-US" altLang="zh-CN"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r>
              <a:rPr lang="zh-CN" altLang="en-US"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字节填充</a:t>
            </a:r>
            <a:r>
              <a:rPr lang="en-US" altLang="zh-CN"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 </a:t>
            </a:r>
            <a:r>
              <a:rPr lang="zh-CN" altLang="en-US" b="1">
                <a:solidFill>
                  <a:srgbClr val="FF0000"/>
                </a:solidFill>
                <a:latin typeface="微软雅黑" panose="020B0503020204020204" pitchFamily="34" charset="-122"/>
                <a:ea typeface="微软雅黑" panose="020B0503020204020204" pitchFamily="34" charset="-122"/>
                <a:cs typeface="微软雅黑" panose="020B0503020204020204" pitchFamily="34" charset="-122"/>
                <a:sym typeface="+mn-ea"/>
              </a:rPr>
              <a:t>零比特填充</a:t>
            </a:r>
            <a:endParaRPr lang="zh-CN" altLang="en-US" b="1">
              <a:latin typeface="微软雅黑" panose="020B0503020204020204" pitchFamily="34" charset="-122"/>
              <a:ea typeface="微软雅黑" panose="020B0503020204020204" pitchFamily="34" charset="-122"/>
              <a:cs typeface="微软雅黑" panose="020B0503020204020204" pitchFamily="34" charset="-122"/>
            </a:endParaRPr>
          </a:p>
          <a:p>
            <a:endParaRPr lang="en-US" altLang="zh-CN"/>
          </a:p>
        </p:txBody>
      </p:sp>
    </p:spTree>
  </p:cSld>
  <p:clrMapOvr>
    <a:masterClrMapping/>
  </p:clrMapOvr>
  <mc:AlternateContent xmlns:mc="http://schemas.openxmlformats.org/markup-compatibility/2006">
    <mc:Choice xmlns:p14="http://schemas.microsoft.com/office/powerpoint/2010/main" Requires="p14">
      <p:transition spd="slow" p14:dur="2000" advTm="2000"/>
    </mc:Choice>
    <mc:Fallback>
      <p:transition spd="slow" advTm="2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AutoShape 5"/>
          <p:cNvSpPr>
            <a:spLocks noChangeArrowheads="1"/>
          </p:cNvSpPr>
          <p:nvPr/>
        </p:nvSpPr>
        <p:spPr bwMode="auto">
          <a:xfrm>
            <a:off x="502921" y="623595"/>
            <a:ext cx="8129015" cy="388721"/>
          </a:xfrm>
          <a:prstGeom prst="roundRect">
            <a:avLst>
              <a:gd name="adj" fmla="val 16667"/>
            </a:avLst>
          </a:prstGeom>
          <a:solidFill>
            <a:srgbClr val="0089FA"/>
          </a:solidFill>
          <a:ln>
            <a:noFill/>
          </a:ln>
          <a:effectLst/>
        </p:spPr>
        <p:txBody>
          <a:bodyPr wrap="none" anchor="ctr"/>
          <a:lstStyle/>
          <a:p>
            <a:endParaRPr lang="zh-CN" altLang="en-US"/>
          </a:p>
        </p:txBody>
      </p:sp>
      <p:sp>
        <p:nvSpPr>
          <p:cNvPr id="9" name="Rectangle 6"/>
          <p:cNvSpPr>
            <a:spLocks noChangeArrowheads="1"/>
          </p:cNvSpPr>
          <p:nvPr/>
        </p:nvSpPr>
        <p:spPr bwMode="auto">
          <a:xfrm>
            <a:off x="2799976" y="617900"/>
            <a:ext cx="352692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000" b="1" dirty="0">
                <a:solidFill>
                  <a:schemeClr val="bg1"/>
                </a:solidFill>
                <a:latin typeface="微软雅黑" panose="020B0503020204020204" pitchFamily="34" charset="-122"/>
                <a:ea typeface="微软雅黑" panose="020B0503020204020204" pitchFamily="34" charset="-122"/>
              </a:rPr>
              <a:t>3.3.3  </a:t>
            </a:r>
            <a:r>
              <a:rPr lang="zh-CN" altLang="en-US" sz="2000" b="1" dirty="0">
                <a:solidFill>
                  <a:schemeClr val="bg1"/>
                </a:solidFill>
                <a:latin typeface="微软雅黑" panose="020B0503020204020204" pitchFamily="34" charset="-122"/>
                <a:ea typeface="微软雅黑" panose="020B0503020204020204" pitchFamily="34" charset="-122"/>
              </a:rPr>
              <a:t>使用集线器的星形拓扑</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10" name="Rectangle 8"/>
          <p:cNvSpPr>
            <a:spLocks noChangeArrowheads="1"/>
          </p:cNvSpPr>
          <p:nvPr/>
        </p:nvSpPr>
        <p:spPr bwMode="auto">
          <a:xfrm>
            <a:off x="502921" y="1019994"/>
            <a:ext cx="8129015" cy="13619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68605" indent="-268605">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传统以太网传输媒体：</a:t>
            </a:r>
            <a:r>
              <a:rPr lang="zh-CN" altLang="en-US" sz="2000" b="1" dirty="0" smtClean="0">
                <a:solidFill>
                  <a:srgbClr val="0000FF"/>
                </a:solidFill>
                <a:latin typeface="微软雅黑" panose="020B0503020204020204" pitchFamily="34" charset="-122"/>
                <a:ea typeface="微软雅黑" panose="020B0503020204020204" pitchFamily="34" charset="-122"/>
              </a:rPr>
              <a:t>粗同轴电缆 </a:t>
            </a:r>
            <a:r>
              <a:rPr lang="en-US" altLang="zh-CN" sz="2000" b="1" dirty="0" smtClean="0">
                <a:latin typeface="微软雅黑" panose="020B0503020204020204" pitchFamily="34" charset="-122"/>
                <a:ea typeface="微软雅黑" panose="020B0503020204020204" pitchFamily="34" charset="-122"/>
                <a:sym typeface="Wingdings" panose="05000000000000000000" pitchFamily="2" charset="2"/>
              </a:rPr>
              <a:t></a:t>
            </a:r>
            <a:r>
              <a:rPr lang="en-US" altLang="zh-CN" sz="2000" b="1" dirty="0" smtClean="0">
                <a:solidFill>
                  <a:srgbClr val="0000FF"/>
                </a:solidFill>
                <a:latin typeface="微软雅黑" panose="020B0503020204020204" pitchFamily="34" charset="-122"/>
                <a:ea typeface="微软雅黑" panose="020B0503020204020204" pitchFamily="34" charset="-122"/>
                <a:sym typeface="Wingdings" panose="05000000000000000000" pitchFamily="2" charset="2"/>
              </a:rPr>
              <a:t> </a:t>
            </a:r>
            <a:r>
              <a:rPr lang="zh-CN" altLang="en-US" sz="2000" b="1" dirty="0" smtClean="0">
                <a:solidFill>
                  <a:srgbClr val="0000FF"/>
                </a:solidFill>
                <a:latin typeface="微软雅黑" panose="020B0503020204020204" pitchFamily="34" charset="-122"/>
                <a:ea typeface="微软雅黑" panose="020B0503020204020204" pitchFamily="34" charset="-122"/>
              </a:rPr>
              <a:t>细同轴电缆 </a:t>
            </a:r>
            <a:r>
              <a:rPr lang="en-US" altLang="zh-CN" sz="2000" b="1" dirty="0" smtClean="0">
                <a:latin typeface="微软雅黑" panose="020B0503020204020204" pitchFamily="34" charset="-122"/>
                <a:ea typeface="微软雅黑" panose="020B0503020204020204" pitchFamily="34" charset="-122"/>
                <a:sym typeface="Wingdings" panose="05000000000000000000" pitchFamily="2" charset="2"/>
              </a:rPr>
              <a:t></a:t>
            </a:r>
            <a:r>
              <a:rPr lang="en-US" altLang="zh-CN" sz="2000" b="1" dirty="0" smtClean="0">
                <a:solidFill>
                  <a:srgbClr val="0000FF"/>
                </a:solidFill>
                <a:latin typeface="微软雅黑" panose="020B0503020204020204" pitchFamily="34" charset="-122"/>
                <a:ea typeface="微软雅黑" panose="020B0503020204020204" pitchFamily="34" charset="-122"/>
                <a:sym typeface="Wingdings" panose="05000000000000000000" pitchFamily="2" charset="2"/>
              </a:rPr>
              <a:t> </a:t>
            </a:r>
            <a:r>
              <a:rPr lang="zh-CN" altLang="en-US" sz="2000" b="1" dirty="0" smtClean="0">
                <a:solidFill>
                  <a:srgbClr val="0000FF"/>
                </a:solidFill>
                <a:latin typeface="微软雅黑" panose="020B0503020204020204" pitchFamily="34" charset="-122"/>
                <a:ea typeface="微软雅黑" panose="020B0503020204020204" pitchFamily="34" charset="-122"/>
              </a:rPr>
              <a:t>双绞线</a:t>
            </a:r>
            <a:r>
              <a:rPr lang="zh-CN" altLang="en-US" sz="2000" b="1" dirty="0">
                <a:solidFill>
                  <a:srgbClr val="0000FF"/>
                </a:solidFill>
                <a:latin typeface="微软雅黑" panose="020B0503020204020204" pitchFamily="34" charset="-122"/>
                <a:ea typeface="微软雅黑" panose="020B0503020204020204" pitchFamily="34" charset="-122"/>
              </a:rPr>
              <a:t>。</a:t>
            </a:r>
            <a:endParaRPr lang="zh-CN" altLang="en-US" sz="2000" b="1" dirty="0">
              <a:solidFill>
                <a:srgbClr val="0000FF"/>
              </a:solidFill>
              <a:latin typeface="微软雅黑" panose="020B0503020204020204" pitchFamily="34" charset="-122"/>
              <a:ea typeface="微软雅黑" panose="020B0503020204020204" pitchFamily="34" charset="-122"/>
            </a:endParaRPr>
          </a:p>
          <a:p>
            <a:pPr marL="268605" indent="-268605">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采用双绞线的以太网采用</a:t>
            </a:r>
            <a:r>
              <a:rPr lang="zh-CN" altLang="en-US" sz="2000" b="1" dirty="0">
                <a:solidFill>
                  <a:srgbClr val="C00000"/>
                </a:solidFill>
                <a:latin typeface="微软雅黑" panose="020B0503020204020204" pitchFamily="34" charset="-122"/>
                <a:ea typeface="微软雅黑" panose="020B0503020204020204" pitchFamily="34" charset="-122"/>
              </a:rPr>
              <a:t>星形</a:t>
            </a:r>
            <a:r>
              <a:rPr lang="zh-CN" altLang="en-US" sz="2000" b="1" dirty="0" smtClean="0">
                <a:solidFill>
                  <a:srgbClr val="C00000"/>
                </a:solidFill>
                <a:latin typeface="微软雅黑" panose="020B0503020204020204" pitchFamily="34" charset="-122"/>
                <a:ea typeface="微软雅黑" panose="020B0503020204020204" pitchFamily="34" charset="-122"/>
              </a:rPr>
              <a:t>拓扑</a:t>
            </a:r>
            <a:r>
              <a:rPr lang="zh-CN" altLang="en-US" sz="2000" b="1" dirty="0" smtClean="0">
                <a:latin typeface="微软雅黑" panose="020B0503020204020204" pitchFamily="34" charset="-122"/>
                <a:ea typeface="微软雅黑" panose="020B0503020204020204" pitchFamily="34" charset="-122"/>
              </a:rPr>
              <a:t>。</a:t>
            </a:r>
            <a:endParaRPr lang="en-US" altLang="zh-CN" sz="2000" b="1" dirty="0" smtClean="0">
              <a:latin typeface="微软雅黑" panose="020B0503020204020204" pitchFamily="34" charset="-122"/>
              <a:ea typeface="微软雅黑" panose="020B0503020204020204" pitchFamily="34" charset="-122"/>
            </a:endParaRPr>
          </a:p>
          <a:p>
            <a:pPr marL="268605" indent="-268605">
              <a:lnSpc>
                <a:spcPts val="3300"/>
              </a:lnSpc>
              <a:buClr>
                <a:srgbClr val="0070C0"/>
              </a:buClr>
              <a:buFont typeface="Wingdings" panose="05000000000000000000" pitchFamily="2" charset="2"/>
              <a:buChar char="l"/>
            </a:pPr>
            <a:r>
              <a:rPr lang="zh-CN" altLang="en-US" sz="2000" b="1" dirty="0" smtClean="0">
                <a:latin typeface="微软雅黑" panose="020B0503020204020204" pitchFamily="34" charset="-122"/>
                <a:ea typeface="微软雅黑" panose="020B0503020204020204" pitchFamily="34" charset="-122"/>
              </a:rPr>
              <a:t>在</a:t>
            </a:r>
            <a:r>
              <a:rPr lang="zh-CN" altLang="en-US" sz="2000" b="1" dirty="0">
                <a:latin typeface="微软雅黑" panose="020B0503020204020204" pitchFamily="34" charset="-122"/>
                <a:ea typeface="微软雅黑" panose="020B0503020204020204" pitchFamily="34" charset="-122"/>
              </a:rPr>
              <a:t>星形的中心则增加了一种可靠性非常高的设备，叫做</a:t>
            </a:r>
            <a:r>
              <a:rPr lang="zh-CN" altLang="en-US" sz="2000" b="1" dirty="0">
                <a:solidFill>
                  <a:srgbClr val="C00000"/>
                </a:solidFill>
                <a:latin typeface="微软雅黑" panose="020B0503020204020204" pitchFamily="34" charset="-122"/>
                <a:ea typeface="微软雅黑" panose="020B0503020204020204" pitchFamily="34" charset="-122"/>
              </a:rPr>
              <a:t>集线器</a:t>
            </a:r>
            <a:r>
              <a:rPr lang="zh-CN" altLang="en-US" sz="2000" b="1" dirty="0">
                <a:latin typeface="微软雅黑" panose="020B0503020204020204" pitchFamily="34" charset="-122"/>
                <a:ea typeface="微软雅黑" panose="020B0503020204020204" pitchFamily="34" charset="-122"/>
              </a:rPr>
              <a:t> </a:t>
            </a:r>
            <a:r>
              <a:rPr lang="en-US" altLang="zh-CN" sz="2000" b="1" dirty="0">
                <a:latin typeface="微软雅黑" panose="020B0503020204020204" pitchFamily="34" charset="-122"/>
                <a:ea typeface="微软雅黑" panose="020B0503020204020204" pitchFamily="34" charset="-122"/>
              </a:rPr>
              <a:t>(hub)</a:t>
            </a:r>
            <a:r>
              <a:rPr lang="zh-CN" altLang="en-US" sz="2000" b="1" dirty="0">
                <a:latin typeface="微软雅黑" panose="020B0503020204020204" pitchFamily="34" charset="-122"/>
                <a:ea typeface="微软雅黑" panose="020B0503020204020204" pitchFamily="34" charset="-122"/>
              </a:rPr>
              <a:t>。</a:t>
            </a:r>
            <a:endParaRPr lang="zh-CN" altLang="en-US" sz="2000" b="1"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Tm="2000"/>
    </mc:Choice>
    <mc:Fallback>
      <p:transition spd="slow" advTm="2000"/>
    </mc:Fallback>
  </mc:AlternateContent>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圆角矩形 7"/>
          <p:cNvSpPr/>
          <p:nvPr/>
        </p:nvSpPr>
        <p:spPr>
          <a:xfrm>
            <a:off x="502921" y="1050964"/>
            <a:ext cx="8129015" cy="2592580"/>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Line 7"/>
          <p:cNvSpPr>
            <a:spLocks noChangeShapeType="1"/>
          </p:cNvSpPr>
          <p:nvPr/>
        </p:nvSpPr>
        <p:spPr bwMode="auto">
          <a:xfrm flipV="1">
            <a:off x="1258776" y="1739199"/>
            <a:ext cx="6555094" cy="0"/>
          </a:xfrm>
          <a:prstGeom prst="line">
            <a:avLst/>
          </a:prstGeom>
          <a:noFill/>
          <a:ln w="285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57" name="Rectangle 9"/>
          <p:cNvSpPr>
            <a:spLocks noChangeArrowheads="1"/>
          </p:cNvSpPr>
          <p:nvPr/>
        </p:nvSpPr>
        <p:spPr bwMode="auto">
          <a:xfrm>
            <a:off x="7668344" y="1623656"/>
            <a:ext cx="228342" cy="225020"/>
          </a:xfrm>
          <a:prstGeom prst="rect">
            <a:avLst/>
          </a:prstGeom>
          <a:solidFill>
            <a:srgbClr val="0000FF"/>
          </a:solidFill>
          <a:ln w="12700">
            <a:solidFill>
              <a:srgbClr val="0000FF"/>
            </a:solidFill>
            <a:miter lim="800000"/>
          </a:ln>
          <a:effec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0" name="Line 5"/>
          <p:cNvSpPr>
            <a:spLocks noChangeShapeType="1"/>
          </p:cNvSpPr>
          <p:nvPr/>
        </p:nvSpPr>
        <p:spPr bwMode="auto">
          <a:xfrm rot="16200000" flipV="1">
            <a:off x="4153306" y="2154928"/>
            <a:ext cx="818858" cy="6130"/>
          </a:xfrm>
          <a:prstGeom prst="line">
            <a:avLst/>
          </a:prstGeom>
          <a:noFill/>
          <a:ln w="285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4" name="Rectangle 9"/>
          <p:cNvSpPr>
            <a:spLocks noChangeArrowheads="1"/>
          </p:cNvSpPr>
          <p:nvPr/>
        </p:nvSpPr>
        <p:spPr bwMode="auto">
          <a:xfrm>
            <a:off x="1078993" y="1623656"/>
            <a:ext cx="228342" cy="225020"/>
          </a:xfrm>
          <a:prstGeom prst="rect">
            <a:avLst/>
          </a:prstGeom>
          <a:solidFill>
            <a:srgbClr val="0000FF"/>
          </a:solidFill>
          <a:ln w="12700">
            <a:solidFill>
              <a:srgbClr val="0000FF"/>
            </a:solidFill>
            <a:miter lim="800000"/>
          </a:ln>
          <a:effec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5" name="Line 10"/>
          <p:cNvSpPr>
            <a:spLocks noChangeShapeType="1"/>
          </p:cNvSpPr>
          <p:nvPr/>
        </p:nvSpPr>
        <p:spPr bwMode="auto">
          <a:xfrm>
            <a:off x="7372521" y="1549707"/>
            <a:ext cx="414020" cy="185556"/>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19" name="Freeform 14"/>
          <p:cNvSpPr/>
          <p:nvPr/>
        </p:nvSpPr>
        <p:spPr bwMode="auto">
          <a:xfrm>
            <a:off x="3320888" y="1749030"/>
            <a:ext cx="2663" cy="795066"/>
          </a:xfrm>
          <a:custGeom>
            <a:avLst/>
            <a:gdLst>
              <a:gd name="T0" fmla="*/ 0 w 2"/>
              <a:gd name="T1" fmla="*/ 521 h 521"/>
              <a:gd name="T2" fmla="*/ 2 w 2"/>
              <a:gd name="T3" fmla="*/ 0 h 521"/>
            </a:gdLst>
            <a:ahLst/>
            <a:cxnLst>
              <a:cxn ang="0">
                <a:pos x="T0" y="T1"/>
              </a:cxn>
              <a:cxn ang="0">
                <a:pos x="T2" y="T3"/>
              </a:cxn>
            </a:cxnLst>
            <a:rect l="0" t="0" r="r" b="b"/>
            <a:pathLst>
              <a:path w="2" h="521">
                <a:moveTo>
                  <a:pt x="0" y="521"/>
                </a:moveTo>
                <a:lnTo>
                  <a:pt x="2" y="0"/>
                </a:lnTo>
              </a:path>
            </a:pathLst>
          </a:custGeom>
          <a:solidFill>
            <a:srgbClr val="333399"/>
          </a:solidFill>
          <a:ln w="28575" cmpd="sng">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22" name="Line 17"/>
          <p:cNvSpPr>
            <a:spLocks noChangeShapeType="1"/>
          </p:cNvSpPr>
          <p:nvPr/>
        </p:nvSpPr>
        <p:spPr bwMode="auto">
          <a:xfrm rot="16200000" flipV="1">
            <a:off x="5388709" y="2154928"/>
            <a:ext cx="818858" cy="6130"/>
          </a:xfrm>
          <a:prstGeom prst="line">
            <a:avLst/>
          </a:prstGeom>
          <a:noFill/>
          <a:ln w="285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24" name="Freeform 19"/>
          <p:cNvSpPr/>
          <p:nvPr/>
        </p:nvSpPr>
        <p:spPr bwMode="auto">
          <a:xfrm>
            <a:off x="7028431" y="1749029"/>
            <a:ext cx="2663" cy="807355"/>
          </a:xfrm>
          <a:custGeom>
            <a:avLst/>
            <a:gdLst>
              <a:gd name="T0" fmla="*/ 0 w 2"/>
              <a:gd name="T1" fmla="*/ 529 h 529"/>
              <a:gd name="T2" fmla="*/ 2 w 2"/>
              <a:gd name="T3" fmla="*/ 0 h 529"/>
            </a:gdLst>
            <a:ahLst/>
            <a:cxnLst>
              <a:cxn ang="0">
                <a:pos x="T0" y="T1"/>
              </a:cxn>
              <a:cxn ang="0">
                <a:pos x="T2" y="T3"/>
              </a:cxn>
            </a:cxnLst>
            <a:rect l="0" t="0" r="r" b="b"/>
            <a:pathLst>
              <a:path w="2" h="529">
                <a:moveTo>
                  <a:pt x="0" y="529"/>
                </a:moveTo>
                <a:lnTo>
                  <a:pt x="2" y="0"/>
                </a:lnTo>
              </a:path>
            </a:pathLst>
          </a:custGeom>
          <a:solidFill>
            <a:srgbClr val="333399"/>
          </a:solidFill>
          <a:ln w="28575" cmpd="sng">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27" name="Text Box 22"/>
          <p:cNvSpPr txBox="1">
            <a:spLocks noChangeArrowheads="1"/>
          </p:cNvSpPr>
          <p:nvPr/>
        </p:nvSpPr>
        <p:spPr bwMode="auto">
          <a:xfrm>
            <a:off x="4179547" y="2831647"/>
            <a:ext cx="51648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400" b="1">
                <a:solidFill>
                  <a:srgbClr val="000099"/>
                </a:solidFill>
                <a:latin typeface="微软雅黑" panose="020B0503020204020204" pitchFamily="34" charset="-122"/>
                <a:ea typeface="微软雅黑" panose="020B0503020204020204" pitchFamily="34" charset="-122"/>
              </a:rPr>
              <a:t>    C</a:t>
            </a:r>
            <a:endParaRPr kumimoji="1" lang="en-US" altLang="zh-CN" sz="1400" b="1">
              <a:solidFill>
                <a:srgbClr val="000099"/>
              </a:solidFill>
              <a:latin typeface="微软雅黑" panose="020B0503020204020204" pitchFamily="34" charset="-122"/>
              <a:ea typeface="微软雅黑" panose="020B0503020204020204" pitchFamily="34" charset="-122"/>
            </a:endParaRPr>
          </a:p>
        </p:txBody>
      </p:sp>
      <p:sp>
        <p:nvSpPr>
          <p:cNvPr id="28" name="Text Box 23"/>
          <p:cNvSpPr txBox="1">
            <a:spLocks noChangeArrowheads="1"/>
          </p:cNvSpPr>
          <p:nvPr/>
        </p:nvSpPr>
        <p:spPr bwMode="auto">
          <a:xfrm>
            <a:off x="5472194" y="2820587"/>
            <a:ext cx="48603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400" b="1" dirty="0">
                <a:solidFill>
                  <a:srgbClr val="000099"/>
                </a:solidFill>
                <a:latin typeface="微软雅黑" panose="020B0503020204020204" pitchFamily="34" charset="-122"/>
                <a:ea typeface="微软雅黑" panose="020B0503020204020204" pitchFamily="34" charset="-122"/>
              </a:rPr>
              <a:t>   D</a:t>
            </a:r>
            <a:endParaRPr kumimoji="1" lang="en-US" altLang="zh-CN" sz="1400" b="1" dirty="0">
              <a:solidFill>
                <a:srgbClr val="000099"/>
              </a:solidFill>
              <a:latin typeface="微软雅黑" panose="020B0503020204020204" pitchFamily="34" charset="-122"/>
              <a:ea typeface="微软雅黑" panose="020B0503020204020204" pitchFamily="34" charset="-122"/>
            </a:endParaRPr>
          </a:p>
        </p:txBody>
      </p:sp>
      <p:sp>
        <p:nvSpPr>
          <p:cNvPr id="29" name="Text Box 24"/>
          <p:cNvSpPr txBox="1">
            <a:spLocks noChangeArrowheads="1"/>
          </p:cNvSpPr>
          <p:nvPr/>
        </p:nvSpPr>
        <p:spPr bwMode="auto">
          <a:xfrm>
            <a:off x="1715396" y="2820587"/>
            <a:ext cx="53091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400" b="1" dirty="0">
                <a:solidFill>
                  <a:srgbClr val="000099"/>
                </a:solidFill>
                <a:latin typeface="微软雅黑" panose="020B0503020204020204" pitchFamily="34" charset="-122"/>
                <a:ea typeface="微软雅黑" panose="020B0503020204020204" pitchFamily="34" charset="-122"/>
              </a:rPr>
              <a:t>    A</a:t>
            </a:r>
            <a:endParaRPr kumimoji="1" lang="en-US" altLang="zh-CN" sz="1400" b="1" dirty="0">
              <a:solidFill>
                <a:srgbClr val="000099"/>
              </a:solidFill>
              <a:latin typeface="微软雅黑" panose="020B0503020204020204" pitchFamily="34" charset="-122"/>
              <a:ea typeface="微软雅黑" panose="020B0503020204020204" pitchFamily="34" charset="-122"/>
            </a:endParaRPr>
          </a:p>
        </p:txBody>
      </p:sp>
      <p:sp>
        <p:nvSpPr>
          <p:cNvPr id="30" name="Text Box 25"/>
          <p:cNvSpPr txBox="1">
            <a:spLocks noChangeArrowheads="1"/>
          </p:cNvSpPr>
          <p:nvPr/>
        </p:nvSpPr>
        <p:spPr bwMode="auto">
          <a:xfrm>
            <a:off x="6629055" y="2818130"/>
            <a:ext cx="49885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400" b="1">
                <a:solidFill>
                  <a:srgbClr val="000099"/>
                </a:solidFill>
                <a:latin typeface="微软雅黑" panose="020B0503020204020204" pitchFamily="34" charset="-122"/>
                <a:ea typeface="微软雅黑" panose="020B0503020204020204" pitchFamily="34" charset="-122"/>
              </a:rPr>
              <a:t>    E</a:t>
            </a:r>
            <a:endParaRPr kumimoji="1" lang="en-US" altLang="zh-CN" sz="1400" b="1">
              <a:solidFill>
                <a:srgbClr val="000099"/>
              </a:solidFill>
              <a:latin typeface="微软雅黑" panose="020B0503020204020204" pitchFamily="34" charset="-122"/>
              <a:ea typeface="微软雅黑" panose="020B0503020204020204" pitchFamily="34" charset="-122"/>
            </a:endParaRPr>
          </a:p>
        </p:txBody>
      </p:sp>
      <p:sp>
        <p:nvSpPr>
          <p:cNvPr id="31" name="Line 26"/>
          <p:cNvSpPr>
            <a:spLocks noChangeShapeType="1"/>
          </p:cNvSpPr>
          <p:nvPr/>
        </p:nvSpPr>
        <p:spPr bwMode="auto">
          <a:xfrm flipH="1">
            <a:off x="1209238" y="1493967"/>
            <a:ext cx="456620" cy="217506"/>
          </a:xfrm>
          <a:prstGeom prst="line">
            <a:avLst/>
          </a:prstGeom>
          <a:noFill/>
          <a:ln w="12700">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sp>
        <p:nvSpPr>
          <p:cNvPr id="32" name="Text Box 27"/>
          <p:cNvSpPr txBox="1">
            <a:spLocks noChangeArrowheads="1"/>
          </p:cNvSpPr>
          <p:nvPr/>
        </p:nvSpPr>
        <p:spPr bwMode="auto">
          <a:xfrm>
            <a:off x="1638815" y="1353304"/>
            <a:ext cx="341632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400" b="1" dirty="0">
                <a:solidFill>
                  <a:srgbClr val="0000FF"/>
                </a:solidFill>
                <a:latin typeface="微软雅黑" panose="020B0503020204020204" pitchFamily="34" charset="-122"/>
                <a:ea typeface="微软雅黑" panose="020B0503020204020204" pitchFamily="34" charset="-122"/>
              </a:rPr>
              <a:t>匹配电阻（用来吸收总线上传播的信号）</a:t>
            </a:r>
            <a:endParaRPr kumimoji="1" lang="zh-CN" altLang="en-US" sz="1400" b="1" dirty="0">
              <a:solidFill>
                <a:srgbClr val="0000FF"/>
              </a:solidFill>
              <a:latin typeface="微软雅黑" panose="020B0503020204020204" pitchFamily="34" charset="-122"/>
              <a:ea typeface="微软雅黑" panose="020B0503020204020204" pitchFamily="34" charset="-122"/>
            </a:endParaRPr>
          </a:p>
        </p:txBody>
      </p:sp>
      <p:sp>
        <p:nvSpPr>
          <p:cNvPr id="33" name="Text Box 28"/>
          <p:cNvSpPr txBox="1">
            <a:spLocks noChangeArrowheads="1"/>
          </p:cNvSpPr>
          <p:nvPr/>
        </p:nvSpPr>
        <p:spPr bwMode="auto">
          <a:xfrm>
            <a:off x="6548762" y="1353304"/>
            <a:ext cx="902811"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400" b="1" dirty="0">
                <a:solidFill>
                  <a:srgbClr val="0000FF"/>
                </a:solidFill>
                <a:latin typeface="微软雅黑" panose="020B0503020204020204" pitchFamily="34" charset="-122"/>
                <a:ea typeface="微软雅黑" panose="020B0503020204020204" pitchFamily="34" charset="-122"/>
              </a:rPr>
              <a:t>匹配电阻</a:t>
            </a:r>
            <a:endParaRPr kumimoji="1" lang="zh-CN" altLang="en-US" sz="1400" b="1" dirty="0">
              <a:solidFill>
                <a:srgbClr val="0000FF"/>
              </a:solidFill>
              <a:latin typeface="微软雅黑" panose="020B0503020204020204" pitchFamily="34" charset="-122"/>
              <a:ea typeface="微软雅黑" panose="020B0503020204020204" pitchFamily="34" charset="-122"/>
            </a:endParaRPr>
          </a:p>
        </p:txBody>
      </p:sp>
      <p:sp>
        <p:nvSpPr>
          <p:cNvPr id="53" name="Text Box 48"/>
          <p:cNvSpPr txBox="1">
            <a:spLocks noChangeArrowheads="1"/>
          </p:cNvSpPr>
          <p:nvPr/>
        </p:nvSpPr>
        <p:spPr bwMode="auto">
          <a:xfrm>
            <a:off x="3170457" y="2820587"/>
            <a:ext cx="30809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400" b="1">
                <a:solidFill>
                  <a:srgbClr val="000099"/>
                </a:solidFill>
                <a:latin typeface="微软雅黑" panose="020B0503020204020204" pitchFamily="34" charset="-122"/>
                <a:ea typeface="微软雅黑" panose="020B0503020204020204" pitchFamily="34" charset="-122"/>
              </a:rPr>
              <a:t>B</a:t>
            </a:r>
            <a:endParaRPr kumimoji="1" lang="en-US" altLang="zh-CN" sz="1400" b="1">
              <a:solidFill>
                <a:srgbClr val="000099"/>
              </a:solidFill>
              <a:latin typeface="微软雅黑" panose="020B0503020204020204" pitchFamily="34" charset="-122"/>
              <a:ea typeface="微软雅黑" panose="020B0503020204020204" pitchFamily="34" charset="-122"/>
            </a:endParaRPr>
          </a:p>
        </p:txBody>
      </p:sp>
      <p:pic>
        <p:nvPicPr>
          <p:cNvPr id="58" name="Picture 239" descr="jisuanji"/>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885297" y="2459748"/>
            <a:ext cx="407130" cy="407130"/>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239" descr="jisuanji"/>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4365120" y="2459748"/>
            <a:ext cx="407130" cy="407130"/>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239" descr="jisuanji"/>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5616688" y="2459748"/>
            <a:ext cx="407130" cy="407130"/>
          </a:xfrm>
          <a:prstGeom prst="rect">
            <a:avLst/>
          </a:prstGeom>
          <a:noFill/>
          <a:extLst>
            <a:ext uri="{909E8E84-426E-40DD-AFC4-6F175D3DCCD1}">
              <a14:hiddenFill xmlns:a14="http://schemas.microsoft.com/office/drawing/2010/main">
                <a:solidFill>
                  <a:srgbClr val="FFFFFF"/>
                </a:solidFill>
              </a14:hiddenFill>
            </a:ext>
          </a:extLst>
        </p:spPr>
      </p:pic>
      <p:sp>
        <p:nvSpPr>
          <p:cNvPr id="17" name="Line 12"/>
          <p:cNvSpPr>
            <a:spLocks noChangeShapeType="1"/>
          </p:cNvSpPr>
          <p:nvPr/>
        </p:nvSpPr>
        <p:spPr bwMode="auto">
          <a:xfrm rot="16200000" flipV="1">
            <a:off x="1682498" y="2154928"/>
            <a:ext cx="818858" cy="6130"/>
          </a:xfrm>
          <a:prstGeom prst="line">
            <a:avLst/>
          </a:prstGeom>
          <a:noFill/>
          <a:ln w="28575">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b="1">
              <a:solidFill>
                <a:srgbClr val="000099"/>
              </a:solidFill>
              <a:latin typeface="微软雅黑" panose="020B0503020204020204" pitchFamily="34" charset="-122"/>
              <a:ea typeface="微软雅黑" panose="020B0503020204020204" pitchFamily="34" charset="-122"/>
            </a:endParaRPr>
          </a:p>
        </p:txBody>
      </p:sp>
      <p:pic>
        <p:nvPicPr>
          <p:cNvPr id="59" name="Picture 239" descr="jisuanji"/>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131840" y="2459748"/>
            <a:ext cx="407130" cy="407130"/>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239" descr="jisuanji"/>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6840824" y="2459748"/>
            <a:ext cx="407130" cy="407130"/>
          </a:xfrm>
          <a:prstGeom prst="rect">
            <a:avLst/>
          </a:prstGeom>
          <a:noFill/>
          <a:extLst>
            <a:ext uri="{909E8E84-426E-40DD-AFC4-6F175D3DCCD1}">
              <a14:hiddenFill xmlns:a14="http://schemas.microsoft.com/office/drawing/2010/main">
                <a:solidFill>
                  <a:srgbClr val="FFFFFF"/>
                </a:solidFill>
              </a14:hiddenFill>
            </a:ext>
          </a:extLst>
        </p:spPr>
      </p:pic>
      <p:sp>
        <p:nvSpPr>
          <p:cNvPr id="40" name="AutoShape 5"/>
          <p:cNvSpPr>
            <a:spLocks noChangeArrowheads="1"/>
          </p:cNvSpPr>
          <p:nvPr/>
        </p:nvSpPr>
        <p:spPr bwMode="auto">
          <a:xfrm>
            <a:off x="502921" y="619510"/>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 name="Rectangle 6"/>
          <p:cNvSpPr>
            <a:spLocks noChangeArrowheads="1"/>
          </p:cNvSpPr>
          <p:nvPr/>
        </p:nvSpPr>
        <p:spPr bwMode="auto">
          <a:xfrm>
            <a:off x="1781696" y="596420"/>
            <a:ext cx="557075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anose="020B0503020204020204" pitchFamily="34" charset="-122"/>
                <a:ea typeface="微软雅黑" panose="020B0503020204020204" pitchFamily="34" charset="-122"/>
              </a:rPr>
              <a:t>传统</a:t>
            </a:r>
            <a:r>
              <a:rPr lang="zh-CN" altLang="en-US" sz="2000" b="1" dirty="0" smtClean="0">
                <a:solidFill>
                  <a:schemeClr val="bg1"/>
                </a:solidFill>
                <a:latin typeface="微软雅黑" panose="020B0503020204020204" pitchFamily="34" charset="-122"/>
                <a:ea typeface="微软雅黑" panose="020B0503020204020204" pitchFamily="34" charset="-122"/>
              </a:rPr>
              <a:t>以太网使用同轴电缆，采用总线形拓扑结构</a:t>
            </a:r>
            <a:endParaRPr lang="fr-FR" altLang="zh-CN" sz="20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Tm="2000"/>
    </mc:Choice>
    <mc:Fallback>
      <p:transition spd="slow" advTm="2000"/>
    </mc:Fallback>
  </mc:AlternateContent>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 name="AutoShape 5"/>
          <p:cNvSpPr>
            <a:spLocks noChangeArrowheads="1"/>
          </p:cNvSpPr>
          <p:nvPr/>
        </p:nvSpPr>
        <p:spPr bwMode="auto">
          <a:xfrm>
            <a:off x="502921" y="622887"/>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8" name="Rectangle 6"/>
          <p:cNvSpPr>
            <a:spLocks noChangeArrowheads="1"/>
          </p:cNvSpPr>
          <p:nvPr/>
        </p:nvSpPr>
        <p:spPr bwMode="auto">
          <a:xfrm>
            <a:off x="2551132" y="599797"/>
            <a:ext cx="4031873"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anose="020B0503020204020204" pitchFamily="34" charset="-122"/>
                <a:ea typeface="微软雅黑" panose="020B0503020204020204" pitchFamily="34" charset="-122"/>
              </a:rPr>
              <a:t>采用双绞线的以太网采用星形</a:t>
            </a:r>
            <a:r>
              <a:rPr lang="zh-CN" altLang="en-US" sz="2000" b="1" dirty="0" smtClean="0">
                <a:solidFill>
                  <a:schemeClr val="bg1"/>
                </a:solidFill>
                <a:latin typeface="微软雅黑" panose="020B0503020204020204" pitchFamily="34" charset="-122"/>
                <a:ea typeface="微软雅黑" panose="020B0503020204020204" pitchFamily="34" charset="-122"/>
              </a:rPr>
              <a:t>拓扑</a:t>
            </a:r>
            <a:endParaRPr lang="fr-FR" altLang="zh-CN" sz="2000" b="1" dirty="0">
              <a:solidFill>
                <a:schemeClr val="bg1"/>
              </a:solidFill>
              <a:latin typeface="微软雅黑" panose="020B0503020204020204" pitchFamily="34" charset="-122"/>
              <a:ea typeface="微软雅黑" panose="020B0503020204020204" pitchFamily="34" charset="-122"/>
            </a:endParaRPr>
          </a:p>
        </p:txBody>
      </p:sp>
      <p:sp>
        <p:nvSpPr>
          <p:cNvPr id="199" name="圆角矩形 198"/>
          <p:cNvSpPr/>
          <p:nvPr/>
        </p:nvSpPr>
        <p:spPr>
          <a:xfrm>
            <a:off x="502920" y="1064859"/>
            <a:ext cx="8129015" cy="3227832"/>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anose="020B0503020204020204" pitchFamily="34" charset="-122"/>
              <a:ea typeface="微软雅黑" panose="020B0503020204020204" pitchFamily="34" charset="-122"/>
            </a:endParaRPr>
          </a:p>
        </p:txBody>
      </p:sp>
      <p:grpSp>
        <p:nvGrpSpPr>
          <p:cNvPr id="2" name="组合 1"/>
          <p:cNvGrpSpPr/>
          <p:nvPr/>
        </p:nvGrpSpPr>
        <p:grpSpPr>
          <a:xfrm>
            <a:off x="1104644" y="1304306"/>
            <a:ext cx="5202794" cy="2638808"/>
            <a:chOff x="1104644" y="1345871"/>
            <a:chExt cx="5202794" cy="2638808"/>
          </a:xfrm>
        </p:grpSpPr>
        <p:sp>
          <p:nvSpPr>
            <p:cNvPr id="201" name="Text Box 5"/>
            <p:cNvSpPr txBox="1">
              <a:spLocks noChangeArrowheads="1"/>
            </p:cNvSpPr>
            <p:nvPr/>
          </p:nvSpPr>
          <p:spPr bwMode="auto">
            <a:xfrm>
              <a:off x="3121214" y="1927830"/>
              <a:ext cx="753850" cy="2800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600" b="1" dirty="0">
                  <a:latin typeface="微软雅黑" panose="020B0503020204020204" pitchFamily="34" charset="-122"/>
                  <a:ea typeface="微软雅黑" panose="020B0503020204020204" pitchFamily="34" charset="-122"/>
                </a:rPr>
                <a:t>集线器</a:t>
              </a:r>
              <a:endParaRPr lang="zh-CN" altLang="en-US" sz="1600" b="1" dirty="0">
                <a:latin typeface="微软雅黑" panose="020B0503020204020204" pitchFamily="34" charset="-122"/>
                <a:ea typeface="微软雅黑" panose="020B0503020204020204" pitchFamily="34" charset="-122"/>
              </a:endParaRPr>
            </a:p>
          </p:txBody>
        </p:sp>
        <p:sp>
          <p:nvSpPr>
            <p:cNvPr id="202" name="Line 6"/>
            <p:cNvSpPr>
              <a:spLocks noChangeShapeType="1"/>
            </p:cNvSpPr>
            <p:nvPr/>
          </p:nvSpPr>
          <p:spPr bwMode="auto">
            <a:xfrm flipV="1">
              <a:off x="1240360" y="2488157"/>
              <a:ext cx="1992620" cy="246135"/>
            </a:xfrm>
            <a:prstGeom prst="line">
              <a:avLst/>
            </a:prstGeom>
            <a:noFill/>
            <a:ln w="28575">
              <a:solidFill>
                <a:srgbClr val="0070C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solidFill>
                  <a:srgbClr val="000099"/>
                </a:solidFill>
                <a:latin typeface="微软雅黑" panose="020B0503020204020204" pitchFamily="34" charset="-122"/>
                <a:ea typeface="微软雅黑" panose="020B0503020204020204" pitchFamily="34" charset="-122"/>
              </a:endParaRPr>
            </a:p>
          </p:txBody>
        </p:sp>
        <p:sp>
          <p:nvSpPr>
            <p:cNvPr id="203" name="Line 7"/>
            <p:cNvSpPr>
              <a:spLocks noChangeShapeType="1"/>
            </p:cNvSpPr>
            <p:nvPr/>
          </p:nvSpPr>
          <p:spPr bwMode="auto">
            <a:xfrm>
              <a:off x="2037654" y="1671071"/>
              <a:ext cx="1295447" cy="736386"/>
            </a:xfrm>
            <a:prstGeom prst="line">
              <a:avLst/>
            </a:prstGeom>
            <a:noFill/>
            <a:ln w="28575">
              <a:solidFill>
                <a:srgbClr val="0070C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solidFill>
                  <a:srgbClr val="000099"/>
                </a:solidFill>
                <a:latin typeface="微软雅黑" panose="020B0503020204020204" pitchFamily="34" charset="-122"/>
                <a:ea typeface="微软雅黑" panose="020B0503020204020204" pitchFamily="34" charset="-122"/>
              </a:endParaRPr>
            </a:p>
          </p:txBody>
        </p:sp>
        <p:sp>
          <p:nvSpPr>
            <p:cNvPr id="204" name="Line 8"/>
            <p:cNvSpPr>
              <a:spLocks noChangeShapeType="1"/>
            </p:cNvSpPr>
            <p:nvPr/>
          </p:nvSpPr>
          <p:spPr bwMode="auto">
            <a:xfrm flipV="1">
              <a:off x="3121214" y="2569865"/>
              <a:ext cx="412125" cy="995371"/>
            </a:xfrm>
            <a:prstGeom prst="line">
              <a:avLst/>
            </a:prstGeom>
            <a:noFill/>
            <a:ln w="28575">
              <a:solidFill>
                <a:srgbClr val="0070C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solidFill>
                  <a:srgbClr val="000099"/>
                </a:solidFill>
                <a:latin typeface="微软雅黑" panose="020B0503020204020204" pitchFamily="34" charset="-122"/>
                <a:ea typeface="微软雅黑" panose="020B0503020204020204" pitchFamily="34" charset="-122"/>
              </a:endParaRPr>
            </a:p>
          </p:txBody>
        </p:sp>
        <p:sp>
          <p:nvSpPr>
            <p:cNvPr id="205" name="Line 9"/>
            <p:cNvSpPr>
              <a:spLocks noChangeShapeType="1"/>
            </p:cNvSpPr>
            <p:nvPr/>
          </p:nvSpPr>
          <p:spPr bwMode="auto">
            <a:xfrm flipH="1">
              <a:off x="3632238" y="1587344"/>
              <a:ext cx="1195328" cy="900812"/>
            </a:xfrm>
            <a:prstGeom prst="line">
              <a:avLst/>
            </a:prstGeom>
            <a:noFill/>
            <a:ln w="28575">
              <a:solidFill>
                <a:srgbClr val="0070C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solidFill>
                  <a:srgbClr val="000099"/>
                </a:solidFill>
                <a:latin typeface="微软雅黑" panose="020B0503020204020204" pitchFamily="34" charset="-122"/>
                <a:ea typeface="微软雅黑" panose="020B0503020204020204" pitchFamily="34" charset="-122"/>
              </a:endParaRPr>
            </a:p>
          </p:txBody>
        </p:sp>
        <p:sp>
          <p:nvSpPr>
            <p:cNvPr id="206" name="Line 10"/>
            <p:cNvSpPr>
              <a:spLocks noChangeShapeType="1"/>
            </p:cNvSpPr>
            <p:nvPr/>
          </p:nvSpPr>
          <p:spPr bwMode="auto">
            <a:xfrm>
              <a:off x="3731136" y="2569866"/>
              <a:ext cx="1992620" cy="82717"/>
            </a:xfrm>
            <a:prstGeom prst="line">
              <a:avLst/>
            </a:prstGeom>
            <a:noFill/>
            <a:ln w="28575">
              <a:solidFill>
                <a:srgbClr val="0070C0"/>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solidFill>
                  <a:srgbClr val="000099"/>
                </a:solidFill>
                <a:latin typeface="微软雅黑" panose="020B0503020204020204" pitchFamily="34" charset="-122"/>
                <a:ea typeface="微软雅黑" panose="020B0503020204020204" pitchFamily="34" charset="-122"/>
              </a:endParaRPr>
            </a:p>
          </p:txBody>
        </p:sp>
        <p:pic>
          <p:nvPicPr>
            <p:cNvPr id="207" name="Picture 11"/>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2933844" y="2243031"/>
              <a:ext cx="1196549" cy="5800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15" name="Text Box 17"/>
            <p:cNvSpPr txBox="1">
              <a:spLocks noChangeArrowheads="1"/>
            </p:cNvSpPr>
            <p:nvPr/>
          </p:nvSpPr>
          <p:spPr bwMode="auto">
            <a:xfrm>
              <a:off x="4025894" y="3006578"/>
              <a:ext cx="106631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b="1" dirty="0" smtClean="0">
                  <a:solidFill>
                    <a:srgbClr val="0000FF"/>
                  </a:solidFill>
                  <a:latin typeface="微软雅黑" panose="020B0503020204020204" pitchFamily="34" charset="-122"/>
                  <a:ea typeface="微软雅黑" panose="020B0503020204020204" pitchFamily="34" charset="-122"/>
                </a:rPr>
                <a:t>2 </a:t>
              </a:r>
              <a:r>
                <a:rPr lang="zh-CN" altLang="en-US" sz="1400" b="1" dirty="0" smtClean="0">
                  <a:solidFill>
                    <a:srgbClr val="0000FF"/>
                  </a:solidFill>
                  <a:latin typeface="微软雅黑" panose="020B0503020204020204" pitchFamily="34" charset="-122"/>
                  <a:ea typeface="微软雅黑" panose="020B0503020204020204" pitchFamily="34" charset="-122"/>
                </a:rPr>
                <a:t>对</a:t>
              </a:r>
              <a:r>
                <a:rPr lang="zh-CN" altLang="en-US" sz="1400" b="1" dirty="0">
                  <a:solidFill>
                    <a:srgbClr val="0000FF"/>
                  </a:solidFill>
                  <a:latin typeface="微软雅黑" panose="020B0503020204020204" pitchFamily="34" charset="-122"/>
                  <a:ea typeface="微软雅黑" panose="020B0503020204020204" pitchFamily="34" charset="-122"/>
                </a:rPr>
                <a:t>双绞线</a:t>
              </a:r>
              <a:endParaRPr lang="zh-CN" altLang="en-US" sz="1400" b="1" dirty="0">
                <a:solidFill>
                  <a:srgbClr val="0000FF"/>
                </a:solidFill>
                <a:latin typeface="微软雅黑" panose="020B0503020204020204" pitchFamily="34" charset="-122"/>
                <a:ea typeface="微软雅黑" panose="020B0503020204020204" pitchFamily="34" charset="-122"/>
              </a:endParaRPr>
            </a:p>
          </p:txBody>
        </p:sp>
        <p:sp>
          <p:nvSpPr>
            <p:cNvPr id="216" name="Line 18"/>
            <p:cNvSpPr>
              <a:spLocks noChangeShapeType="1"/>
            </p:cNvSpPr>
            <p:nvPr/>
          </p:nvSpPr>
          <p:spPr bwMode="auto">
            <a:xfrm flipV="1">
              <a:off x="4640759" y="2652582"/>
              <a:ext cx="186806" cy="363607"/>
            </a:xfrm>
            <a:prstGeom prst="line">
              <a:avLst/>
            </a:prstGeom>
            <a:noFill/>
            <a:ln w="19050">
              <a:solidFill>
                <a:srgbClr val="CC00CC"/>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solidFill>
                  <a:srgbClr val="000099"/>
                </a:solidFill>
                <a:latin typeface="微软雅黑" panose="020B0503020204020204" pitchFamily="34" charset="-122"/>
                <a:ea typeface="微软雅黑" panose="020B0503020204020204" pitchFamily="34" charset="-122"/>
              </a:endParaRPr>
            </a:p>
          </p:txBody>
        </p:sp>
        <p:sp>
          <p:nvSpPr>
            <p:cNvPr id="217" name="Text Box 19"/>
            <p:cNvSpPr txBox="1">
              <a:spLocks noChangeArrowheads="1"/>
            </p:cNvSpPr>
            <p:nvPr/>
          </p:nvSpPr>
          <p:spPr bwMode="auto">
            <a:xfrm>
              <a:off x="5229439" y="1411177"/>
              <a:ext cx="560556" cy="2800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600" b="1" dirty="0">
                  <a:latin typeface="微软雅黑" panose="020B0503020204020204" pitchFamily="34" charset="-122"/>
                  <a:ea typeface="微软雅黑" panose="020B0503020204020204" pitchFamily="34" charset="-122"/>
                </a:rPr>
                <a:t>站点</a:t>
              </a:r>
              <a:endParaRPr lang="zh-CN" altLang="en-US" sz="1600" b="1" dirty="0">
                <a:latin typeface="微软雅黑" panose="020B0503020204020204" pitchFamily="34" charset="-122"/>
                <a:ea typeface="微软雅黑" panose="020B0503020204020204" pitchFamily="34" charset="-122"/>
              </a:endParaRPr>
            </a:p>
          </p:txBody>
        </p:sp>
        <p:sp>
          <p:nvSpPr>
            <p:cNvPr id="218" name="Text Box 20"/>
            <p:cNvSpPr txBox="1">
              <a:spLocks noChangeArrowheads="1"/>
            </p:cNvSpPr>
            <p:nvPr/>
          </p:nvSpPr>
          <p:spPr bwMode="auto">
            <a:xfrm>
              <a:off x="4347211" y="2031193"/>
              <a:ext cx="111113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b="1" dirty="0">
                  <a:solidFill>
                    <a:srgbClr val="0000FF"/>
                  </a:solidFill>
                  <a:latin typeface="微软雅黑" panose="020B0503020204020204" pitchFamily="34" charset="-122"/>
                  <a:ea typeface="微软雅黑" panose="020B0503020204020204" pitchFamily="34" charset="-122"/>
                </a:rPr>
                <a:t>RJ-45 </a:t>
              </a:r>
              <a:r>
                <a:rPr lang="zh-CN" altLang="en-US" sz="1400" b="1" dirty="0">
                  <a:solidFill>
                    <a:srgbClr val="0000FF"/>
                  </a:solidFill>
                  <a:latin typeface="微软雅黑" panose="020B0503020204020204" pitchFamily="34" charset="-122"/>
                  <a:ea typeface="微软雅黑" panose="020B0503020204020204" pitchFamily="34" charset="-122"/>
                </a:rPr>
                <a:t>插头</a:t>
              </a:r>
              <a:endParaRPr lang="zh-CN" altLang="en-US" sz="1400" b="1" dirty="0">
                <a:solidFill>
                  <a:srgbClr val="0000FF"/>
                </a:solidFill>
                <a:latin typeface="微软雅黑" panose="020B0503020204020204" pitchFamily="34" charset="-122"/>
                <a:ea typeface="微软雅黑" panose="020B0503020204020204" pitchFamily="34" charset="-122"/>
              </a:endParaRPr>
            </a:p>
          </p:txBody>
        </p:sp>
        <p:sp>
          <p:nvSpPr>
            <p:cNvPr id="219" name="Line 21"/>
            <p:cNvSpPr>
              <a:spLocks noChangeShapeType="1"/>
            </p:cNvSpPr>
            <p:nvPr/>
          </p:nvSpPr>
          <p:spPr bwMode="auto">
            <a:xfrm>
              <a:off x="5226824" y="2310205"/>
              <a:ext cx="483861" cy="315466"/>
            </a:xfrm>
            <a:prstGeom prst="line">
              <a:avLst/>
            </a:prstGeom>
            <a:noFill/>
            <a:ln w="19050">
              <a:solidFill>
                <a:srgbClr val="CC00CC"/>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solidFill>
                  <a:srgbClr val="000099"/>
                </a:solidFill>
                <a:latin typeface="微软雅黑" panose="020B0503020204020204" pitchFamily="34" charset="-122"/>
                <a:ea typeface="微软雅黑" panose="020B0503020204020204" pitchFamily="34" charset="-122"/>
              </a:endParaRPr>
            </a:p>
          </p:txBody>
        </p:sp>
        <p:sp>
          <p:nvSpPr>
            <p:cNvPr id="220" name="Line 22"/>
            <p:cNvSpPr>
              <a:spLocks noChangeShapeType="1"/>
            </p:cNvSpPr>
            <p:nvPr/>
          </p:nvSpPr>
          <p:spPr bwMode="auto">
            <a:xfrm flipH="1">
              <a:off x="4130394" y="2270278"/>
              <a:ext cx="510365" cy="256223"/>
            </a:xfrm>
            <a:prstGeom prst="line">
              <a:avLst/>
            </a:prstGeom>
            <a:noFill/>
            <a:ln w="19050">
              <a:solidFill>
                <a:srgbClr val="CC00CC"/>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solidFill>
                  <a:srgbClr val="000099"/>
                </a:solidFill>
                <a:latin typeface="微软雅黑" panose="020B0503020204020204" pitchFamily="34" charset="-122"/>
                <a:ea typeface="微软雅黑" panose="020B0503020204020204" pitchFamily="34" charset="-122"/>
              </a:endParaRPr>
            </a:p>
          </p:txBody>
        </p:sp>
        <p:pic>
          <p:nvPicPr>
            <p:cNvPr id="221"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34566" y="1424161"/>
              <a:ext cx="617800" cy="617800"/>
            </a:xfrm>
            <a:prstGeom prst="rect">
              <a:avLst/>
            </a:prstGeom>
            <a:noFill/>
            <a:extLst>
              <a:ext uri="{909E8E84-426E-40DD-AFC4-6F175D3DCCD1}">
                <a14:hiddenFill xmlns:a14="http://schemas.microsoft.com/office/drawing/2010/main">
                  <a:solidFill>
                    <a:srgbClr val="FFFFFF"/>
                  </a:solidFill>
                </a14:hiddenFill>
              </a:ext>
            </a:extLst>
          </p:spPr>
        </p:pic>
        <p:pic>
          <p:nvPicPr>
            <p:cNvPr id="222"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04644" y="2467938"/>
              <a:ext cx="617800" cy="617800"/>
            </a:xfrm>
            <a:prstGeom prst="rect">
              <a:avLst/>
            </a:prstGeom>
            <a:noFill/>
            <a:extLst>
              <a:ext uri="{909E8E84-426E-40DD-AFC4-6F175D3DCCD1}">
                <a14:hiddenFill xmlns:a14="http://schemas.microsoft.com/office/drawing/2010/main">
                  <a:solidFill>
                    <a:srgbClr val="FFFFFF"/>
                  </a:solidFill>
                </a14:hiddenFill>
              </a:ext>
            </a:extLst>
          </p:spPr>
        </p:pic>
        <p:pic>
          <p:nvPicPr>
            <p:cNvPr id="223"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80339" y="3366879"/>
              <a:ext cx="617800" cy="617800"/>
            </a:xfrm>
            <a:prstGeom prst="rect">
              <a:avLst/>
            </a:prstGeom>
            <a:noFill/>
            <a:extLst>
              <a:ext uri="{909E8E84-426E-40DD-AFC4-6F175D3DCCD1}">
                <a14:hiddenFill xmlns:a14="http://schemas.microsoft.com/office/drawing/2010/main">
                  <a:solidFill>
                    <a:srgbClr val="FFFFFF"/>
                  </a:solidFill>
                </a14:hiddenFill>
              </a:ext>
            </a:extLst>
          </p:spPr>
        </p:pic>
        <p:pic>
          <p:nvPicPr>
            <p:cNvPr id="224"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689638" y="2398389"/>
              <a:ext cx="617800" cy="617800"/>
            </a:xfrm>
            <a:prstGeom prst="rect">
              <a:avLst/>
            </a:prstGeom>
            <a:noFill/>
            <a:extLst>
              <a:ext uri="{909E8E84-426E-40DD-AFC4-6F175D3DCCD1}">
                <a14:hiddenFill xmlns:a14="http://schemas.microsoft.com/office/drawing/2010/main">
                  <a:solidFill>
                    <a:srgbClr val="FFFFFF"/>
                  </a:solidFill>
                </a14:hiddenFill>
              </a:ext>
            </a:extLst>
          </p:spPr>
        </p:pic>
        <p:pic>
          <p:nvPicPr>
            <p:cNvPr id="225" name="Picture 239" descr="jisuanji"/>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40759" y="1345871"/>
              <a:ext cx="617800" cy="617800"/>
            </a:xfrm>
            <a:prstGeom prst="rect">
              <a:avLst/>
            </a:prstGeom>
            <a:noFill/>
            <a:extLst>
              <a:ext uri="{909E8E84-426E-40DD-AFC4-6F175D3DCCD1}">
                <a14:hiddenFill xmlns:a14="http://schemas.microsoft.com/office/drawing/2010/main">
                  <a:solidFill>
                    <a:srgbClr val="FFFFFF"/>
                  </a:solidFill>
                </a14:hiddenFill>
              </a:ext>
            </a:extLst>
          </p:spPr>
        </p:pic>
      </p:grpSp>
      <p:sp>
        <p:nvSpPr>
          <p:cNvPr id="24" name="Rectangle 46"/>
          <p:cNvSpPr>
            <a:spLocks noChangeArrowheads="1"/>
          </p:cNvSpPr>
          <p:nvPr/>
        </p:nvSpPr>
        <p:spPr bwMode="auto">
          <a:xfrm>
            <a:off x="4048401" y="3547776"/>
            <a:ext cx="4312553" cy="65659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0" hangingPunct="0">
              <a:lnSpc>
                <a:spcPts val="2200"/>
              </a:lnSpc>
              <a:buClr>
                <a:srgbClr val="0070C0"/>
              </a:buClr>
            </a:pPr>
            <a:r>
              <a:rPr lang="en-US" altLang="zh-CN" b="1" dirty="0">
                <a:latin typeface="微软雅黑" panose="020B0503020204020204" pitchFamily="34" charset="-122"/>
                <a:ea typeface="微软雅黑" panose="020B0503020204020204" pitchFamily="34" charset="-122"/>
              </a:rPr>
              <a:t>1990 </a:t>
            </a:r>
            <a:r>
              <a:rPr lang="zh-CN" altLang="en-US" b="1" dirty="0">
                <a:latin typeface="微软雅黑" panose="020B0503020204020204" pitchFamily="34" charset="-122"/>
                <a:ea typeface="微软雅黑" panose="020B0503020204020204" pitchFamily="34" charset="-122"/>
              </a:rPr>
              <a:t>年，</a:t>
            </a:r>
            <a:r>
              <a:rPr lang="en-US" altLang="zh-CN" b="1" dirty="0">
                <a:latin typeface="微软雅黑" panose="020B0503020204020204" pitchFamily="34" charset="-122"/>
                <a:ea typeface="微软雅黑" panose="020B0503020204020204" pitchFamily="34" charset="-122"/>
              </a:rPr>
              <a:t>IEEE </a:t>
            </a:r>
            <a:r>
              <a:rPr lang="zh-CN" altLang="en-US" b="1" dirty="0">
                <a:latin typeface="微软雅黑" panose="020B0503020204020204" pitchFamily="34" charset="-122"/>
                <a:ea typeface="微软雅黑" panose="020B0503020204020204" pitchFamily="34" charset="-122"/>
              </a:rPr>
              <a:t>制定</a:t>
            </a:r>
            <a:r>
              <a:rPr lang="zh-CN" altLang="en-US" b="1" dirty="0" smtClean="0">
                <a:latin typeface="微软雅黑" panose="020B0503020204020204" pitchFamily="34" charset="-122"/>
                <a:ea typeface="微软雅黑" panose="020B0503020204020204" pitchFamily="34" charset="-122"/>
              </a:rPr>
              <a:t>出采用双绞线的星形</a:t>
            </a:r>
            <a:r>
              <a:rPr lang="zh-CN" altLang="en-US" b="1" dirty="0">
                <a:latin typeface="微软雅黑" panose="020B0503020204020204" pitchFamily="34" charset="-122"/>
                <a:ea typeface="微软雅黑" panose="020B0503020204020204" pitchFamily="34" charset="-122"/>
              </a:rPr>
              <a:t>以太网 </a:t>
            </a:r>
            <a:r>
              <a:rPr lang="en-US" altLang="zh-CN" b="1" dirty="0">
                <a:latin typeface="微软雅黑" panose="020B0503020204020204" pitchFamily="34" charset="-122"/>
                <a:ea typeface="微软雅黑" panose="020B0503020204020204" pitchFamily="34" charset="-122"/>
              </a:rPr>
              <a:t>10BASE-T </a:t>
            </a:r>
            <a:r>
              <a:rPr lang="zh-CN" altLang="en-US" b="1" dirty="0">
                <a:latin typeface="微软雅黑" panose="020B0503020204020204" pitchFamily="34" charset="-122"/>
                <a:ea typeface="微软雅黑" panose="020B0503020204020204" pitchFamily="34" charset="-122"/>
              </a:rPr>
              <a:t>的标准 </a:t>
            </a:r>
            <a:r>
              <a:rPr lang="en-US" altLang="zh-CN" b="1" dirty="0">
                <a:solidFill>
                  <a:srgbClr val="C00000"/>
                </a:solidFill>
                <a:latin typeface="微软雅黑" panose="020B0503020204020204" pitchFamily="34" charset="-122"/>
                <a:ea typeface="微软雅黑" panose="020B0503020204020204" pitchFamily="34" charset="-122"/>
              </a:rPr>
              <a:t>802.3i</a:t>
            </a:r>
            <a:r>
              <a:rPr lang="zh-CN" altLang="en-US" b="1" dirty="0">
                <a:solidFill>
                  <a:srgbClr val="C00000"/>
                </a:solidFill>
                <a:latin typeface="微软雅黑" panose="020B0503020204020204" pitchFamily="34" charset="-122"/>
                <a:ea typeface="微软雅黑" panose="020B0503020204020204" pitchFamily="34" charset="-122"/>
              </a:rPr>
              <a:t>。</a:t>
            </a:r>
            <a:endParaRPr lang="zh-CN" altLang="en-US" b="1" dirty="0">
              <a:solidFill>
                <a:srgbClr val="C00000"/>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Tm="2000"/>
    </mc:Choice>
    <mc:Fallback>
      <p:transition spd="slow" advTm="2000"/>
    </mc:Fallback>
  </mc:AlternateContent>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圆角矩形 18"/>
          <p:cNvSpPr/>
          <p:nvPr/>
        </p:nvSpPr>
        <p:spPr>
          <a:xfrm>
            <a:off x="502920" y="1057206"/>
            <a:ext cx="8129015" cy="2523744"/>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anose="020B0503020204020204" pitchFamily="34" charset="-122"/>
              <a:ea typeface="微软雅黑" panose="020B0503020204020204" pitchFamily="34" charset="-122"/>
            </a:endParaRPr>
          </a:p>
        </p:txBody>
      </p:sp>
      <p:sp>
        <p:nvSpPr>
          <p:cNvPr id="6" name="AutoShape 5"/>
          <p:cNvSpPr>
            <a:spLocks noChangeArrowheads="1"/>
          </p:cNvSpPr>
          <p:nvPr/>
        </p:nvSpPr>
        <p:spPr bwMode="auto">
          <a:xfrm>
            <a:off x="502921" y="624549"/>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 name="Rectangle 6"/>
          <p:cNvSpPr>
            <a:spLocks noChangeArrowheads="1"/>
          </p:cNvSpPr>
          <p:nvPr/>
        </p:nvSpPr>
        <p:spPr bwMode="auto">
          <a:xfrm>
            <a:off x="3166689" y="601459"/>
            <a:ext cx="280076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anose="020B0503020204020204" pitchFamily="34" charset="-122"/>
                <a:ea typeface="微软雅黑" panose="020B0503020204020204" pitchFamily="34" charset="-122"/>
              </a:rPr>
              <a:t>星形以太网 </a:t>
            </a:r>
            <a:r>
              <a:rPr lang="en-US" altLang="zh-CN" sz="2000" b="1" dirty="0" smtClean="0">
                <a:solidFill>
                  <a:schemeClr val="bg1"/>
                </a:solidFill>
                <a:latin typeface="微软雅黑" panose="020B0503020204020204" pitchFamily="34" charset="-122"/>
                <a:ea typeface="微软雅黑" panose="020B0503020204020204" pitchFamily="34" charset="-122"/>
              </a:rPr>
              <a:t>10BASE-T</a:t>
            </a:r>
            <a:endParaRPr lang="fr-FR" altLang="zh-CN" sz="2000" b="1" dirty="0">
              <a:solidFill>
                <a:schemeClr val="bg1"/>
              </a:solidFill>
              <a:latin typeface="微软雅黑" panose="020B0503020204020204" pitchFamily="34" charset="-122"/>
              <a:ea typeface="微软雅黑" panose="020B0503020204020204" pitchFamily="34" charset="-122"/>
            </a:endParaRPr>
          </a:p>
        </p:txBody>
      </p:sp>
      <p:grpSp>
        <p:nvGrpSpPr>
          <p:cNvPr id="24" name="组合 23"/>
          <p:cNvGrpSpPr/>
          <p:nvPr/>
        </p:nvGrpSpPr>
        <p:grpSpPr>
          <a:xfrm>
            <a:off x="2330992" y="1325822"/>
            <a:ext cx="2379587" cy="523220"/>
            <a:chOff x="2330992" y="1607532"/>
            <a:chExt cx="2379587" cy="523220"/>
          </a:xfrm>
        </p:grpSpPr>
        <p:sp>
          <p:nvSpPr>
            <p:cNvPr id="9" name="矩形 8"/>
            <p:cNvSpPr/>
            <p:nvPr/>
          </p:nvSpPr>
          <p:spPr>
            <a:xfrm>
              <a:off x="2330992" y="1607532"/>
              <a:ext cx="627095" cy="523220"/>
            </a:xfrm>
            <a:prstGeom prst="rect">
              <a:avLst/>
            </a:prstGeom>
            <a:noFill/>
          </p:spPr>
          <p:txBody>
            <a:bodyPr wrap="none">
              <a:spAutoFit/>
            </a:bodyPr>
            <a:lstStyle/>
            <a:p>
              <a:r>
                <a:rPr lang="en-US" altLang="zh-CN" sz="2800" b="1" dirty="0">
                  <a:solidFill>
                    <a:srgbClr val="0000FF"/>
                  </a:solidFill>
                  <a:latin typeface="微软雅黑" panose="020B0503020204020204" pitchFamily="34" charset="-122"/>
                  <a:ea typeface="微软雅黑" panose="020B0503020204020204" pitchFamily="34" charset="-122"/>
                </a:rPr>
                <a:t>10</a:t>
              </a:r>
              <a:endParaRPr lang="zh-CN" altLang="en-US" sz="2800" b="1" dirty="0">
                <a:solidFill>
                  <a:srgbClr val="0000FF"/>
                </a:solidFill>
                <a:latin typeface="微软雅黑" panose="020B0503020204020204" pitchFamily="34" charset="-122"/>
                <a:ea typeface="微软雅黑" panose="020B0503020204020204" pitchFamily="34" charset="-122"/>
              </a:endParaRPr>
            </a:p>
          </p:txBody>
        </p:sp>
        <p:sp>
          <p:nvSpPr>
            <p:cNvPr id="10" name="矩形 9"/>
            <p:cNvSpPr/>
            <p:nvPr/>
          </p:nvSpPr>
          <p:spPr>
            <a:xfrm>
              <a:off x="2793668" y="1607532"/>
              <a:ext cx="1120820" cy="523220"/>
            </a:xfrm>
            <a:prstGeom prst="rect">
              <a:avLst/>
            </a:prstGeom>
            <a:noFill/>
          </p:spPr>
          <p:txBody>
            <a:bodyPr wrap="none">
              <a:spAutoFit/>
            </a:bodyPr>
            <a:lstStyle/>
            <a:p>
              <a:r>
                <a:rPr lang="en-US" altLang="zh-CN" sz="2800" b="1" dirty="0" smtClean="0">
                  <a:solidFill>
                    <a:srgbClr val="0000FF"/>
                  </a:solidFill>
                  <a:latin typeface="微软雅黑" panose="020B0503020204020204" pitchFamily="34" charset="-122"/>
                  <a:ea typeface="微软雅黑" panose="020B0503020204020204" pitchFamily="34" charset="-122"/>
                </a:rPr>
                <a:t>BASE</a:t>
              </a:r>
              <a:endParaRPr lang="zh-CN" altLang="en-US" sz="2800" b="1" dirty="0">
                <a:solidFill>
                  <a:srgbClr val="0000FF"/>
                </a:solidFill>
                <a:latin typeface="微软雅黑" panose="020B0503020204020204" pitchFamily="34" charset="-122"/>
                <a:ea typeface="微软雅黑" panose="020B0503020204020204" pitchFamily="34" charset="-122"/>
              </a:endParaRPr>
            </a:p>
          </p:txBody>
        </p:sp>
        <p:sp>
          <p:nvSpPr>
            <p:cNvPr id="11" name="矩形 10"/>
            <p:cNvSpPr/>
            <p:nvPr/>
          </p:nvSpPr>
          <p:spPr>
            <a:xfrm>
              <a:off x="3874203" y="1646443"/>
              <a:ext cx="351440" cy="461665"/>
            </a:xfrm>
            <a:prstGeom prst="rect">
              <a:avLst/>
            </a:prstGeom>
          </p:spPr>
          <p:txBody>
            <a:bodyPr wrap="square">
              <a:spAutoFit/>
            </a:bodyPr>
            <a:lstStyle/>
            <a:p>
              <a:r>
                <a:rPr lang="en-US" altLang="zh-CN" sz="2400" b="1" dirty="0" smtClean="0">
                  <a:solidFill>
                    <a:srgbClr val="0000FF"/>
                  </a:solidFill>
                  <a:latin typeface="微软雅黑" panose="020B0503020204020204" pitchFamily="34" charset="-122"/>
                  <a:ea typeface="微软雅黑" panose="020B0503020204020204" pitchFamily="34" charset="-122"/>
                </a:rPr>
                <a:t>—</a:t>
              </a:r>
              <a:endParaRPr lang="zh-CN" altLang="en-US" sz="2400" b="1" dirty="0">
                <a:solidFill>
                  <a:srgbClr val="0000FF"/>
                </a:solidFill>
                <a:latin typeface="微软雅黑" panose="020B0503020204020204" pitchFamily="34" charset="-122"/>
                <a:ea typeface="微软雅黑" panose="020B0503020204020204" pitchFamily="34" charset="-122"/>
              </a:endParaRPr>
            </a:p>
          </p:txBody>
        </p:sp>
        <p:sp>
          <p:nvSpPr>
            <p:cNvPr id="12" name="矩形 11"/>
            <p:cNvSpPr/>
            <p:nvPr/>
          </p:nvSpPr>
          <p:spPr>
            <a:xfrm>
              <a:off x="4301493" y="1607532"/>
              <a:ext cx="409086" cy="523220"/>
            </a:xfrm>
            <a:prstGeom prst="rect">
              <a:avLst/>
            </a:prstGeom>
            <a:noFill/>
          </p:spPr>
          <p:txBody>
            <a:bodyPr wrap="none">
              <a:spAutoFit/>
            </a:bodyPr>
            <a:lstStyle/>
            <a:p>
              <a:pPr algn="ctr"/>
              <a:r>
                <a:rPr lang="en-US" altLang="zh-CN" sz="2800" b="1" dirty="0" smtClean="0">
                  <a:solidFill>
                    <a:srgbClr val="0000FF"/>
                  </a:solidFill>
                  <a:latin typeface="微软雅黑" panose="020B0503020204020204" pitchFamily="34" charset="-122"/>
                  <a:ea typeface="微软雅黑" panose="020B0503020204020204" pitchFamily="34" charset="-122"/>
                </a:rPr>
                <a:t>T</a:t>
              </a:r>
              <a:endParaRPr lang="zh-CN" altLang="en-US" sz="2800" b="1" dirty="0">
                <a:solidFill>
                  <a:srgbClr val="0000FF"/>
                </a:solidFill>
                <a:latin typeface="微软雅黑" panose="020B0503020204020204" pitchFamily="34" charset="-122"/>
                <a:ea typeface="微软雅黑" panose="020B0503020204020204" pitchFamily="34" charset="-122"/>
              </a:endParaRPr>
            </a:p>
          </p:txBody>
        </p:sp>
      </p:grpSp>
      <p:grpSp>
        <p:nvGrpSpPr>
          <p:cNvPr id="5" name="组合 4"/>
          <p:cNvGrpSpPr/>
          <p:nvPr/>
        </p:nvGrpSpPr>
        <p:grpSpPr>
          <a:xfrm>
            <a:off x="2475345" y="1765915"/>
            <a:ext cx="3999081" cy="1337512"/>
            <a:chOff x="2475345" y="2130749"/>
            <a:chExt cx="3999081" cy="1337512"/>
          </a:xfrm>
        </p:grpSpPr>
        <p:cxnSp>
          <p:nvCxnSpPr>
            <p:cNvPr id="17" name="肘形连接符 16"/>
            <p:cNvCxnSpPr/>
            <p:nvPr/>
          </p:nvCxnSpPr>
          <p:spPr bwMode="auto">
            <a:xfrm rot="16200000" flipH="1">
              <a:off x="2908589" y="1866699"/>
              <a:ext cx="1153442" cy="1681541"/>
            </a:xfrm>
            <a:prstGeom prst="bentConnector2">
              <a:avLst/>
            </a:prstGeom>
            <a:solidFill>
              <a:schemeClr val="accent1"/>
            </a:solidFill>
            <a:ln w="28575" cap="flat" cmpd="sng" algn="ctr">
              <a:solidFill>
                <a:srgbClr val="CC00CC"/>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 name="矩形 17"/>
            <p:cNvSpPr/>
            <p:nvPr/>
          </p:nvSpPr>
          <p:spPr>
            <a:xfrm>
              <a:off x="4326081" y="3098929"/>
              <a:ext cx="2148345" cy="369332"/>
            </a:xfrm>
            <a:prstGeom prst="rect">
              <a:avLst/>
            </a:prstGeom>
          </p:spPr>
          <p:txBody>
            <a:bodyPr wrap="none">
              <a:spAutoFit/>
            </a:bodyPr>
            <a:lstStyle/>
            <a:p>
              <a:r>
                <a:rPr lang="zh-CN" altLang="en-US" b="1" dirty="0" smtClean="0">
                  <a:solidFill>
                    <a:srgbClr val="0000CC"/>
                  </a:solidFill>
                  <a:latin typeface="微软雅黑" panose="020B0503020204020204" pitchFamily="34" charset="-122"/>
                  <a:ea typeface="微软雅黑" panose="020B0503020204020204" pitchFamily="34" charset="-122"/>
                </a:rPr>
                <a:t>速率为 </a:t>
              </a:r>
              <a:r>
                <a:rPr lang="en-US" altLang="zh-CN" b="1" dirty="0" smtClean="0">
                  <a:solidFill>
                    <a:srgbClr val="0000CC"/>
                  </a:solidFill>
                  <a:latin typeface="微软雅黑" panose="020B0503020204020204" pitchFamily="34" charset="-122"/>
                  <a:ea typeface="微软雅黑" panose="020B0503020204020204" pitchFamily="34" charset="-122"/>
                </a:rPr>
                <a:t>10 </a:t>
              </a:r>
              <a:r>
                <a:rPr lang="en-US" altLang="zh-CN" b="1" dirty="0">
                  <a:solidFill>
                    <a:srgbClr val="0000CC"/>
                  </a:solidFill>
                  <a:latin typeface="微软雅黑" panose="020B0503020204020204" pitchFamily="34" charset="-122"/>
                  <a:ea typeface="微软雅黑" panose="020B0503020204020204" pitchFamily="34" charset="-122"/>
                </a:rPr>
                <a:t>Mbit/s </a:t>
              </a:r>
              <a:endParaRPr lang="zh-CN" altLang="en-US" b="1" dirty="0">
                <a:solidFill>
                  <a:srgbClr val="0000CC"/>
                </a:solidFill>
                <a:latin typeface="微软雅黑" panose="020B0503020204020204" pitchFamily="34" charset="-122"/>
                <a:ea typeface="微软雅黑" panose="020B0503020204020204" pitchFamily="34" charset="-122"/>
              </a:endParaRPr>
            </a:p>
          </p:txBody>
        </p:sp>
        <p:cxnSp>
          <p:nvCxnSpPr>
            <p:cNvPr id="3" name="直接连接符 2"/>
            <p:cNvCxnSpPr/>
            <p:nvPr/>
          </p:nvCxnSpPr>
          <p:spPr>
            <a:xfrm>
              <a:off x="2475345" y="2135816"/>
              <a:ext cx="318323" cy="0"/>
            </a:xfrm>
            <a:prstGeom prst="line">
              <a:avLst/>
            </a:prstGeom>
            <a:ln w="28575">
              <a:solidFill>
                <a:srgbClr val="CC00CC"/>
              </a:solidFill>
            </a:ln>
          </p:spPr>
          <p:style>
            <a:lnRef idx="1">
              <a:schemeClr val="accent1"/>
            </a:lnRef>
            <a:fillRef idx="0">
              <a:schemeClr val="accent1"/>
            </a:fillRef>
            <a:effectRef idx="0">
              <a:schemeClr val="accent1"/>
            </a:effectRef>
            <a:fontRef idx="minor">
              <a:schemeClr val="tx1"/>
            </a:fontRef>
          </p:style>
        </p:cxnSp>
      </p:grpSp>
      <p:grpSp>
        <p:nvGrpSpPr>
          <p:cNvPr id="22" name="组合 21"/>
          <p:cNvGrpSpPr/>
          <p:nvPr/>
        </p:nvGrpSpPr>
        <p:grpSpPr>
          <a:xfrm>
            <a:off x="2908072" y="1765920"/>
            <a:ext cx="2818571" cy="883974"/>
            <a:chOff x="2908072" y="2130754"/>
            <a:chExt cx="2818571" cy="883974"/>
          </a:xfrm>
        </p:grpSpPr>
        <p:cxnSp>
          <p:nvCxnSpPr>
            <p:cNvPr id="15" name="肘形连接符 14"/>
            <p:cNvCxnSpPr/>
            <p:nvPr/>
          </p:nvCxnSpPr>
          <p:spPr bwMode="auto">
            <a:xfrm rot="16200000" flipH="1">
              <a:off x="3871811" y="1613021"/>
              <a:ext cx="690768" cy="1726234"/>
            </a:xfrm>
            <a:prstGeom prst="bentConnector2">
              <a:avLst/>
            </a:prstGeom>
            <a:solidFill>
              <a:schemeClr val="accent1"/>
            </a:solidFill>
            <a:ln w="28575" cap="flat" cmpd="sng" algn="ctr">
              <a:solidFill>
                <a:srgbClr val="CC00CC"/>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6" name="矩形 15"/>
            <p:cNvSpPr/>
            <p:nvPr/>
          </p:nvSpPr>
          <p:spPr>
            <a:xfrm>
              <a:off x="5080312" y="2645396"/>
              <a:ext cx="646331" cy="369332"/>
            </a:xfrm>
            <a:prstGeom prst="rect">
              <a:avLst/>
            </a:prstGeom>
          </p:spPr>
          <p:txBody>
            <a:bodyPr wrap="none">
              <a:spAutoFit/>
            </a:bodyPr>
            <a:lstStyle/>
            <a:p>
              <a:r>
                <a:rPr lang="zh-CN" altLang="zh-CN" b="1" dirty="0" smtClean="0">
                  <a:solidFill>
                    <a:srgbClr val="0000CC"/>
                  </a:solidFill>
                  <a:latin typeface="微软雅黑" panose="020B0503020204020204" pitchFamily="34" charset="-122"/>
                  <a:ea typeface="微软雅黑" panose="020B0503020204020204" pitchFamily="34" charset="-122"/>
                </a:rPr>
                <a:t>基带</a:t>
              </a:r>
              <a:endParaRPr lang="zh-CN" altLang="en-US" b="1" dirty="0">
                <a:solidFill>
                  <a:srgbClr val="0000CC"/>
                </a:solidFill>
                <a:latin typeface="微软雅黑" panose="020B0503020204020204" pitchFamily="34" charset="-122"/>
                <a:ea typeface="微软雅黑" panose="020B0503020204020204" pitchFamily="34" charset="-122"/>
              </a:endParaRPr>
            </a:p>
          </p:txBody>
        </p:sp>
        <p:cxnSp>
          <p:nvCxnSpPr>
            <p:cNvPr id="20" name="直接连接符 19"/>
            <p:cNvCxnSpPr/>
            <p:nvPr/>
          </p:nvCxnSpPr>
          <p:spPr>
            <a:xfrm>
              <a:off x="2908072" y="2135816"/>
              <a:ext cx="919951" cy="0"/>
            </a:xfrm>
            <a:prstGeom prst="line">
              <a:avLst/>
            </a:prstGeom>
            <a:ln w="28575">
              <a:solidFill>
                <a:srgbClr val="CC00CC"/>
              </a:solidFill>
            </a:ln>
          </p:spPr>
          <p:style>
            <a:lnRef idx="1">
              <a:schemeClr val="accent1"/>
            </a:lnRef>
            <a:fillRef idx="0">
              <a:schemeClr val="accent1"/>
            </a:fillRef>
            <a:effectRef idx="0">
              <a:schemeClr val="accent1"/>
            </a:effectRef>
            <a:fontRef idx="minor">
              <a:schemeClr val="tx1"/>
            </a:fontRef>
          </p:style>
        </p:cxnSp>
      </p:grpSp>
      <p:grpSp>
        <p:nvGrpSpPr>
          <p:cNvPr id="23" name="组合 22"/>
          <p:cNvGrpSpPr/>
          <p:nvPr/>
        </p:nvGrpSpPr>
        <p:grpSpPr>
          <a:xfrm>
            <a:off x="4346873" y="1765919"/>
            <a:ext cx="2655702" cy="448034"/>
            <a:chOff x="4346873" y="2130753"/>
            <a:chExt cx="2655702" cy="448034"/>
          </a:xfrm>
        </p:grpSpPr>
        <p:cxnSp>
          <p:nvCxnSpPr>
            <p:cNvPr id="13" name="肘形连接符 12"/>
            <p:cNvCxnSpPr/>
            <p:nvPr/>
          </p:nvCxnSpPr>
          <p:spPr bwMode="auto">
            <a:xfrm rot="16200000" flipH="1">
              <a:off x="5200346" y="1436442"/>
              <a:ext cx="269936" cy="1658557"/>
            </a:xfrm>
            <a:prstGeom prst="bentConnector2">
              <a:avLst/>
            </a:prstGeom>
            <a:solidFill>
              <a:schemeClr val="accent1"/>
            </a:solidFill>
            <a:ln w="28575" cap="flat" cmpd="sng" algn="ctr">
              <a:solidFill>
                <a:srgbClr val="CC00CC"/>
              </a:solidFill>
              <a:prstDash val="solid"/>
              <a:round/>
              <a:headEnd type="none" w="med" len="med"/>
              <a:tailEnd type="arrow"/>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4" name="矩形 13"/>
            <p:cNvSpPr/>
            <p:nvPr/>
          </p:nvSpPr>
          <p:spPr>
            <a:xfrm>
              <a:off x="6125412" y="2209455"/>
              <a:ext cx="877163" cy="369332"/>
            </a:xfrm>
            <a:prstGeom prst="rect">
              <a:avLst/>
            </a:prstGeom>
          </p:spPr>
          <p:txBody>
            <a:bodyPr wrap="none">
              <a:spAutoFit/>
            </a:bodyPr>
            <a:lstStyle/>
            <a:p>
              <a:r>
                <a:rPr lang="zh-CN" altLang="zh-CN" b="1" dirty="0" smtClean="0">
                  <a:solidFill>
                    <a:srgbClr val="0000CC"/>
                  </a:solidFill>
                  <a:latin typeface="微软雅黑" panose="020B0503020204020204" pitchFamily="34" charset="-122"/>
                  <a:ea typeface="微软雅黑" panose="020B0503020204020204" pitchFamily="34" charset="-122"/>
                </a:rPr>
                <a:t>双绞线</a:t>
              </a:r>
              <a:endParaRPr lang="zh-CN" altLang="en-US" b="1" dirty="0">
                <a:solidFill>
                  <a:srgbClr val="0000CC"/>
                </a:solidFill>
                <a:latin typeface="微软雅黑" panose="020B0503020204020204" pitchFamily="34" charset="-122"/>
                <a:ea typeface="微软雅黑" panose="020B0503020204020204" pitchFamily="34" charset="-122"/>
              </a:endParaRPr>
            </a:p>
          </p:txBody>
        </p:sp>
        <p:cxnSp>
          <p:nvCxnSpPr>
            <p:cNvPr id="21" name="直接连接符 20"/>
            <p:cNvCxnSpPr/>
            <p:nvPr/>
          </p:nvCxnSpPr>
          <p:spPr>
            <a:xfrm>
              <a:off x="4346873" y="2135816"/>
              <a:ext cx="318323" cy="0"/>
            </a:xfrm>
            <a:prstGeom prst="line">
              <a:avLst/>
            </a:prstGeom>
            <a:ln w="28575">
              <a:solidFill>
                <a:srgbClr val="CC00CC"/>
              </a:solidFill>
            </a:ln>
          </p:spPr>
          <p:style>
            <a:lnRef idx="1">
              <a:schemeClr val="accent1"/>
            </a:lnRef>
            <a:fillRef idx="0">
              <a:schemeClr val="accent1"/>
            </a:fillRef>
            <a:effectRef idx="0">
              <a:schemeClr val="accent1"/>
            </a:effectRef>
            <a:fontRef idx="minor">
              <a:schemeClr val="tx1"/>
            </a:fontRef>
          </p:style>
        </p:cxnSp>
      </p:grpSp>
      <p:sp>
        <p:nvSpPr>
          <p:cNvPr id="2" name="文本框 1"/>
          <p:cNvSpPr txBox="1"/>
          <p:nvPr/>
        </p:nvSpPr>
        <p:spPr>
          <a:xfrm>
            <a:off x="1651635" y="3886835"/>
            <a:ext cx="2222500" cy="521970"/>
          </a:xfrm>
          <a:prstGeom prst="rect">
            <a:avLst/>
          </a:prstGeom>
          <a:noFill/>
        </p:spPr>
        <p:txBody>
          <a:bodyPr wrap="square" rtlCol="0">
            <a:spAutoFit/>
          </a:bodyPr>
          <a:p>
            <a:r>
              <a:rPr lang="en-US" altLang="zh-CN" sz="2800" b="1" dirty="0" smtClean="0">
                <a:solidFill>
                  <a:srgbClr val="0000FF"/>
                </a:solidFill>
                <a:latin typeface="微软雅黑" panose="020B0503020204020204" pitchFamily="34" charset="-122"/>
                <a:ea typeface="微软雅黑" panose="020B0503020204020204" pitchFamily="34" charset="-122"/>
              </a:rPr>
              <a:t>10BASE-5</a:t>
            </a:r>
            <a:endParaRPr lang="en-US" altLang="zh-CN" sz="2800" b="1">
              <a:latin typeface="微软雅黑" panose="020B0503020204020204" pitchFamily="34" charset="-122"/>
              <a:ea typeface="微软雅黑" panose="020B0503020204020204" pitchFamily="34" charset="-122"/>
            </a:endParaRPr>
          </a:p>
        </p:txBody>
      </p:sp>
      <p:sp>
        <p:nvSpPr>
          <p:cNvPr id="4" name="文本框 3"/>
          <p:cNvSpPr txBox="1"/>
          <p:nvPr/>
        </p:nvSpPr>
        <p:spPr>
          <a:xfrm>
            <a:off x="4612005" y="3928745"/>
            <a:ext cx="2092325" cy="521970"/>
          </a:xfrm>
          <a:prstGeom prst="rect">
            <a:avLst/>
          </a:prstGeom>
          <a:noFill/>
        </p:spPr>
        <p:txBody>
          <a:bodyPr wrap="square" rtlCol="0">
            <a:spAutoFit/>
          </a:bodyPr>
          <a:p>
            <a:pPr algn="l">
              <a:buClrTx/>
              <a:buSzTx/>
              <a:buFontTx/>
            </a:pPr>
            <a:r>
              <a:rPr lang="en-US" altLang="zh-CN" sz="2800" b="1" dirty="0" smtClean="0">
                <a:solidFill>
                  <a:srgbClr val="0000FF"/>
                </a:solidFill>
                <a:latin typeface="微软雅黑" panose="020B0503020204020204" pitchFamily="34" charset="-122"/>
                <a:ea typeface="微软雅黑" panose="020B0503020204020204" pitchFamily="34" charset="-122"/>
              </a:rPr>
              <a:t>10BASE-2</a:t>
            </a:r>
            <a:endParaRPr lang="en-US" altLang="zh-CN" sz="2800" b="1" dirty="0" smtClean="0">
              <a:solidFill>
                <a:srgbClr val="0000FF"/>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Tm="2000"/>
    </mc:Choice>
    <mc:Fallback>
      <p:transition spd="slow" advTm="2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ppt_x"/>
                                          </p:val>
                                        </p:tav>
                                        <p:tav tm="100000">
                                          <p:val>
                                            <p:strVal val="#ppt_x"/>
                                          </p:val>
                                        </p:tav>
                                      </p:tavLst>
                                    </p:anim>
                                    <p:anim calcmode="lin" valueType="num">
                                      <p:cBhvr additive="base">
                                        <p:cTn id="20"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4"/>
                                        </p:tgtEl>
                                        <p:attrNameLst>
                                          <p:attrName>style.visibility</p:attrName>
                                        </p:attrNameLst>
                                      </p:cBhvr>
                                      <p:to>
                                        <p:strVal val="visible"/>
                                      </p:to>
                                    </p:set>
                                    <p:anim calcmode="lin" valueType="num">
                                      <p:cBhvr additive="base">
                                        <p:cTn id="25" dur="500" fill="hold"/>
                                        <p:tgtEl>
                                          <p:spTgt spid="4"/>
                                        </p:tgtEl>
                                        <p:attrNameLst>
                                          <p:attrName>ppt_x</p:attrName>
                                        </p:attrNameLst>
                                      </p:cBhvr>
                                      <p:tavLst>
                                        <p:tav tm="0">
                                          <p:val>
                                            <p:strVal val="#ppt_x"/>
                                          </p:val>
                                        </p:tav>
                                        <p:tav tm="100000">
                                          <p:val>
                                            <p:strVal val="#ppt_x"/>
                                          </p:val>
                                        </p:tav>
                                      </p:tavLst>
                                    </p:anim>
                                    <p:anim calcmode="lin" valueType="num">
                                      <p:cBhvr additive="base">
                                        <p:cTn id="26"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4" grpId="0"/>
      <p:bldP spid="4" grpId="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6"/>
          <p:cNvSpPr>
            <a:spLocks noChangeArrowheads="1"/>
          </p:cNvSpPr>
          <p:nvPr/>
        </p:nvSpPr>
        <p:spPr bwMode="auto">
          <a:xfrm>
            <a:off x="502921" y="1648465"/>
            <a:ext cx="8260079" cy="220829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eaLnBrk="0" hangingPunct="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使用无屏蔽双绞线，采用星形拓扑。</a:t>
            </a:r>
            <a:endParaRPr lang="zh-CN" altLang="en-US" sz="2000" b="1" dirty="0">
              <a:latin typeface="微软雅黑" panose="020B0503020204020204" pitchFamily="34" charset="-122"/>
              <a:ea typeface="微软雅黑" panose="020B0503020204020204" pitchFamily="34" charset="-122"/>
            </a:endParaRPr>
          </a:p>
          <a:p>
            <a:pPr marL="342900" indent="-342900" eaLnBrk="0" hangingPunct="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每个站需要用两对双绞线，分别用于发送和接收。</a:t>
            </a:r>
            <a:endParaRPr lang="zh-CN" altLang="en-US" sz="2000" b="1" dirty="0">
              <a:latin typeface="微软雅黑" panose="020B0503020204020204" pitchFamily="34" charset="-122"/>
              <a:ea typeface="微软雅黑" panose="020B0503020204020204" pitchFamily="34" charset="-122"/>
            </a:endParaRPr>
          </a:p>
          <a:p>
            <a:pPr marL="342900" indent="-342900" eaLnBrk="0" hangingPunct="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双绞线的两端使用 </a:t>
            </a:r>
            <a:r>
              <a:rPr lang="en-US" altLang="zh-CN" sz="2000" b="1" dirty="0">
                <a:latin typeface="微软雅黑" panose="020B0503020204020204" pitchFamily="34" charset="-122"/>
                <a:ea typeface="微软雅黑" panose="020B0503020204020204" pitchFamily="34" charset="-122"/>
              </a:rPr>
              <a:t>RJ-45 </a:t>
            </a:r>
            <a:r>
              <a:rPr lang="zh-CN" altLang="en-US" sz="2000" b="1" dirty="0">
                <a:latin typeface="微软雅黑" panose="020B0503020204020204" pitchFamily="34" charset="-122"/>
                <a:ea typeface="微软雅黑" panose="020B0503020204020204" pitchFamily="34" charset="-122"/>
              </a:rPr>
              <a:t>插头。</a:t>
            </a:r>
            <a:endParaRPr lang="zh-CN" altLang="en-US" sz="2000" b="1" dirty="0">
              <a:latin typeface="微软雅黑" panose="020B0503020204020204" pitchFamily="34" charset="-122"/>
              <a:ea typeface="微软雅黑" panose="020B0503020204020204" pitchFamily="34" charset="-122"/>
            </a:endParaRPr>
          </a:p>
          <a:p>
            <a:pPr marL="342900" indent="-342900" eaLnBrk="0" hangingPunct="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集线器使用了大规模集成电路芯片，因此集线器的可靠性提高。 </a:t>
            </a:r>
            <a:endParaRPr lang="zh-CN" altLang="en-US" sz="2000" b="1" dirty="0">
              <a:latin typeface="微软雅黑" panose="020B0503020204020204" pitchFamily="34" charset="-122"/>
              <a:ea typeface="微软雅黑" panose="020B0503020204020204" pitchFamily="34" charset="-122"/>
            </a:endParaRPr>
          </a:p>
          <a:p>
            <a:pPr marL="342900" indent="-342900" eaLnBrk="0" hangingPunct="0">
              <a:lnSpc>
                <a:spcPts val="3300"/>
              </a:lnSpc>
              <a:buClr>
                <a:srgbClr val="0070C0"/>
              </a:buClr>
              <a:buFont typeface="Wingdings" panose="05000000000000000000" pitchFamily="2" charset="2"/>
              <a:buChar char="l"/>
            </a:pPr>
            <a:r>
              <a:rPr lang="en-US" altLang="zh-CN" sz="2000" b="1" dirty="0" smtClean="0">
                <a:latin typeface="微软雅黑" panose="020B0503020204020204" pitchFamily="34" charset="-122"/>
                <a:ea typeface="微软雅黑" panose="020B0503020204020204" pitchFamily="34" charset="-122"/>
              </a:rPr>
              <a:t>10BASE-T </a:t>
            </a:r>
            <a:r>
              <a:rPr lang="zh-CN" altLang="en-US" sz="2000" b="1" dirty="0" smtClean="0">
                <a:latin typeface="微软雅黑" panose="020B0503020204020204" pitchFamily="34" charset="-122"/>
                <a:ea typeface="微软雅黑" panose="020B0503020204020204" pitchFamily="34" charset="-122"/>
              </a:rPr>
              <a:t>的</a:t>
            </a:r>
            <a:r>
              <a:rPr lang="zh-CN" altLang="en-US" sz="2000" b="1" dirty="0">
                <a:latin typeface="微软雅黑" panose="020B0503020204020204" pitchFamily="34" charset="-122"/>
                <a:ea typeface="微软雅黑" panose="020B0503020204020204" pitchFamily="34" charset="-122"/>
              </a:rPr>
              <a:t>通信距离稍短，每个站到集线器的距离不</a:t>
            </a:r>
            <a:r>
              <a:rPr lang="zh-CN" altLang="en-US" sz="2000" b="1" dirty="0" smtClean="0">
                <a:latin typeface="微软雅黑" panose="020B0503020204020204" pitchFamily="34" charset="-122"/>
                <a:ea typeface="微软雅黑" panose="020B0503020204020204" pitchFamily="34" charset="-122"/>
              </a:rPr>
              <a:t>超过 </a:t>
            </a:r>
            <a:r>
              <a:rPr lang="en-US" altLang="zh-CN" sz="2000" b="1" dirty="0" smtClean="0">
                <a:latin typeface="微软雅黑" panose="020B0503020204020204" pitchFamily="34" charset="-122"/>
                <a:ea typeface="微软雅黑" panose="020B0503020204020204" pitchFamily="34" charset="-122"/>
              </a:rPr>
              <a:t>100m</a:t>
            </a:r>
            <a:r>
              <a:rPr lang="zh-CN" altLang="en-US" sz="2000" b="1" dirty="0">
                <a:latin typeface="微软雅黑" panose="020B0503020204020204" pitchFamily="34" charset="-122"/>
                <a:ea typeface="微软雅黑" panose="020B0503020204020204" pitchFamily="34" charset="-122"/>
              </a:rPr>
              <a:t>。</a:t>
            </a:r>
            <a:endParaRPr lang="zh-CN" altLang="en-US" sz="2000" b="1" dirty="0">
              <a:latin typeface="微软雅黑" panose="020B0503020204020204" pitchFamily="34" charset="-122"/>
              <a:ea typeface="微软雅黑" panose="020B0503020204020204" pitchFamily="34" charset="-122"/>
            </a:endParaRPr>
          </a:p>
        </p:txBody>
      </p:sp>
      <p:sp>
        <p:nvSpPr>
          <p:cNvPr id="6" name="AutoShape 5"/>
          <p:cNvSpPr>
            <a:spLocks noChangeArrowheads="1"/>
          </p:cNvSpPr>
          <p:nvPr/>
        </p:nvSpPr>
        <p:spPr bwMode="auto">
          <a:xfrm>
            <a:off x="502921" y="1252897"/>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 name="Rectangle 6"/>
          <p:cNvSpPr>
            <a:spLocks noChangeArrowheads="1"/>
          </p:cNvSpPr>
          <p:nvPr/>
        </p:nvSpPr>
        <p:spPr bwMode="auto">
          <a:xfrm>
            <a:off x="3091641" y="1229807"/>
            <a:ext cx="2877711"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anose="020B0503020204020204" pitchFamily="34" charset="-122"/>
                <a:ea typeface="微软雅黑" panose="020B0503020204020204" pitchFamily="34" charset="-122"/>
              </a:rPr>
              <a:t>星形以太网 </a:t>
            </a:r>
            <a:r>
              <a:rPr lang="en-US" altLang="zh-CN" sz="2000" b="1" dirty="0" smtClean="0">
                <a:solidFill>
                  <a:schemeClr val="bg1"/>
                </a:solidFill>
                <a:latin typeface="微软雅黑" panose="020B0503020204020204" pitchFamily="34" charset="-122"/>
                <a:ea typeface="微软雅黑" panose="020B0503020204020204" pitchFamily="34" charset="-122"/>
              </a:rPr>
              <a:t>10BASE-T</a:t>
            </a:r>
            <a:endParaRPr lang="fr-FR" altLang="zh-CN" sz="20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Tm="2000"/>
    </mc:Choice>
    <mc:Fallback>
      <p:transition spd="slow" advTm="2000"/>
    </mc:Fallback>
  </mc:AlternateContent>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AutoShape 5"/>
          <p:cNvSpPr>
            <a:spLocks noChangeArrowheads="1"/>
          </p:cNvSpPr>
          <p:nvPr/>
        </p:nvSpPr>
        <p:spPr bwMode="auto">
          <a:xfrm>
            <a:off x="502921" y="1015153"/>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 name="Rectangle 6"/>
          <p:cNvSpPr>
            <a:spLocks noChangeArrowheads="1"/>
          </p:cNvSpPr>
          <p:nvPr/>
        </p:nvSpPr>
        <p:spPr bwMode="auto">
          <a:xfrm>
            <a:off x="2139375" y="992063"/>
            <a:ext cx="485261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2000" b="1" dirty="0">
                <a:solidFill>
                  <a:schemeClr val="bg1"/>
                </a:solidFill>
                <a:latin typeface="微软雅黑" panose="020B0503020204020204" pitchFamily="34" charset="-122"/>
                <a:ea typeface="微软雅黑" panose="020B0503020204020204" pitchFamily="34" charset="-122"/>
              </a:rPr>
              <a:t>10BASE-T </a:t>
            </a:r>
            <a:r>
              <a:rPr lang="zh-CN" altLang="en-US" sz="2000" b="1" dirty="0">
                <a:solidFill>
                  <a:schemeClr val="bg1"/>
                </a:solidFill>
                <a:latin typeface="微软雅黑" panose="020B0503020204020204" pitchFamily="34" charset="-122"/>
                <a:ea typeface="微软雅黑" panose="020B0503020204020204" pitchFamily="34" charset="-122"/>
              </a:rPr>
              <a:t>以太网在局域网中的统治地位</a:t>
            </a:r>
            <a:endParaRPr lang="fr-FR" altLang="zh-CN" sz="2000" b="1" dirty="0">
              <a:solidFill>
                <a:schemeClr val="bg1"/>
              </a:solidFill>
              <a:latin typeface="微软雅黑" panose="020B0503020204020204" pitchFamily="34" charset="-122"/>
              <a:ea typeface="微软雅黑" panose="020B0503020204020204" pitchFamily="34" charset="-122"/>
            </a:endParaRPr>
          </a:p>
        </p:txBody>
      </p:sp>
      <p:sp>
        <p:nvSpPr>
          <p:cNvPr id="11" name="Rectangle 46"/>
          <p:cNvSpPr>
            <a:spLocks noChangeArrowheads="1"/>
          </p:cNvSpPr>
          <p:nvPr/>
        </p:nvSpPr>
        <p:spPr bwMode="auto">
          <a:xfrm>
            <a:off x="502921" y="1483873"/>
            <a:ext cx="8302751" cy="263149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eaLnBrk="0" hangingPunct="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这种 </a:t>
            </a:r>
            <a:r>
              <a:rPr lang="en-US" altLang="zh-CN" sz="2000" b="1" dirty="0">
                <a:latin typeface="微软雅黑" panose="020B0503020204020204" pitchFamily="34" charset="-122"/>
                <a:ea typeface="微软雅黑" panose="020B0503020204020204" pitchFamily="34" charset="-122"/>
              </a:rPr>
              <a:t>10 Mbit/s </a:t>
            </a:r>
            <a:r>
              <a:rPr lang="zh-CN" altLang="en-US" sz="2000" b="1" dirty="0">
                <a:latin typeface="微软雅黑" panose="020B0503020204020204" pitchFamily="34" charset="-122"/>
                <a:ea typeface="微软雅黑" panose="020B0503020204020204" pitchFamily="34" charset="-122"/>
              </a:rPr>
              <a:t>速率的无屏蔽双绞线星形网的出现，既降低了成本，又提高了可靠性。 具有很高的性价比。</a:t>
            </a:r>
            <a:endParaRPr lang="zh-CN" altLang="en-US" sz="2000" b="1" dirty="0">
              <a:latin typeface="微软雅黑" panose="020B0503020204020204" pitchFamily="34" charset="-122"/>
              <a:ea typeface="微软雅黑" panose="020B0503020204020204" pitchFamily="34" charset="-122"/>
            </a:endParaRPr>
          </a:p>
          <a:p>
            <a:pPr marL="342900" indent="-342900" eaLnBrk="0" hangingPunct="0">
              <a:lnSpc>
                <a:spcPts val="3300"/>
              </a:lnSpc>
              <a:buClr>
                <a:srgbClr val="0070C0"/>
              </a:buClr>
              <a:buFont typeface="Wingdings" panose="05000000000000000000" pitchFamily="2" charset="2"/>
              <a:buChar char="l"/>
            </a:pPr>
            <a:r>
              <a:rPr lang="en-US" altLang="zh-CN" sz="2000" b="1" dirty="0">
                <a:latin typeface="微软雅黑" panose="020B0503020204020204" pitchFamily="34" charset="-122"/>
                <a:ea typeface="微软雅黑" panose="020B0503020204020204" pitchFamily="34" charset="-122"/>
              </a:rPr>
              <a:t>10BASE-T </a:t>
            </a:r>
            <a:r>
              <a:rPr lang="zh-CN" altLang="en-US" sz="2000" b="1" dirty="0">
                <a:latin typeface="微软雅黑" panose="020B0503020204020204" pitchFamily="34" charset="-122"/>
                <a:ea typeface="微软雅黑" panose="020B0503020204020204" pitchFamily="34" charset="-122"/>
              </a:rPr>
              <a:t>双绞线以太网的出现，是局域网发展史上的一个非常重要的里程碑，它为以太网在局域网中的统治地位奠定了牢固的基础。</a:t>
            </a:r>
            <a:endParaRPr lang="zh-CN" altLang="en-US" sz="2000" b="1" dirty="0">
              <a:latin typeface="微软雅黑" panose="020B0503020204020204" pitchFamily="34" charset="-122"/>
              <a:ea typeface="微软雅黑" panose="020B0503020204020204" pitchFamily="34" charset="-122"/>
            </a:endParaRPr>
          </a:p>
          <a:p>
            <a:pPr marL="342900" indent="-342900" eaLnBrk="0" hangingPunct="0">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从此以太网的拓扑就从总线形变为更加方便的星形网络，而以太网也就在局域网中占据了统治地位。 </a:t>
            </a:r>
            <a:endParaRPr lang="zh-CN" altLang="en-US" sz="2000" b="1"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Tm="2000"/>
    </mc:Choice>
    <mc:Fallback>
      <p:transition spd="slow" advTm="2000"/>
    </mc:Fallback>
  </mc:AlternateContent>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5"/>
          <p:cNvSpPr>
            <a:spLocks noChangeArrowheads="1"/>
          </p:cNvSpPr>
          <p:nvPr/>
        </p:nvSpPr>
        <p:spPr bwMode="auto">
          <a:xfrm>
            <a:off x="502921" y="624272"/>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 name="Rectangle 6"/>
          <p:cNvSpPr>
            <a:spLocks noChangeArrowheads="1"/>
          </p:cNvSpPr>
          <p:nvPr/>
        </p:nvSpPr>
        <p:spPr bwMode="auto">
          <a:xfrm>
            <a:off x="3408953" y="601182"/>
            <a:ext cx="231345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a:solidFill>
                  <a:schemeClr val="bg1"/>
                </a:solidFill>
                <a:latin typeface="微软雅黑" panose="020B0503020204020204" pitchFamily="34" charset="-122"/>
                <a:ea typeface="微软雅黑" panose="020B0503020204020204" pitchFamily="34" charset="-122"/>
              </a:rPr>
              <a:t>集线器的一些</a:t>
            </a:r>
            <a:r>
              <a:rPr lang="zh-CN" altLang="en-US" sz="2000" b="1" dirty="0" smtClean="0">
                <a:solidFill>
                  <a:schemeClr val="bg1"/>
                </a:solidFill>
                <a:latin typeface="微软雅黑" panose="020B0503020204020204" pitchFamily="34" charset="-122"/>
                <a:ea typeface="微软雅黑" panose="020B0503020204020204" pitchFamily="34" charset="-122"/>
              </a:rPr>
              <a:t>特点</a:t>
            </a:r>
            <a:endParaRPr lang="fr-FR" altLang="zh-CN" sz="2000" b="1" dirty="0">
              <a:solidFill>
                <a:schemeClr val="bg1"/>
              </a:solidFill>
              <a:latin typeface="微软雅黑" panose="020B0503020204020204" pitchFamily="34" charset="-122"/>
              <a:ea typeface="微软雅黑" panose="020B0503020204020204" pitchFamily="34" charset="-122"/>
            </a:endParaRPr>
          </a:p>
        </p:txBody>
      </p:sp>
      <p:sp>
        <p:nvSpPr>
          <p:cNvPr id="7" name="Rectangle 46"/>
          <p:cNvSpPr>
            <a:spLocks noChangeArrowheads="1"/>
          </p:cNvSpPr>
          <p:nvPr/>
        </p:nvSpPr>
        <p:spPr bwMode="auto">
          <a:xfrm>
            <a:off x="502921" y="993236"/>
            <a:ext cx="8129015" cy="3476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10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eaLnBrk="0" hangingPunct="0">
              <a:lnSpc>
                <a:spcPts val="3300"/>
              </a:lnSpc>
              <a:buClr>
                <a:srgbClr val="0070C0"/>
              </a:buClr>
              <a:buFont typeface="Wingdings" panose="05000000000000000000" pitchFamily="2" charset="2"/>
              <a:buChar char="l"/>
            </a:pPr>
            <a:r>
              <a:rPr lang="zh-CN" altLang="en-US" sz="2000" b="1" dirty="0" smtClean="0">
                <a:latin typeface="微软雅黑" panose="020B0503020204020204" pitchFamily="34" charset="-122"/>
                <a:ea typeface="微软雅黑" panose="020B0503020204020204" pitchFamily="34" charset="-122"/>
              </a:rPr>
              <a:t>使用</a:t>
            </a:r>
            <a:r>
              <a:rPr lang="zh-CN" altLang="en-US" sz="2000" b="1" dirty="0">
                <a:latin typeface="微软雅黑" panose="020B0503020204020204" pitchFamily="34" charset="-122"/>
                <a:ea typeface="微软雅黑" panose="020B0503020204020204" pitchFamily="34" charset="-122"/>
              </a:rPr>
              <a:t>电子器件来模拟实际电缆线的工作，因此整个系统仍然像一个</a:t>
            </a:r>
            <a:r>
              <a:rPr lang="zh-CN" altLang="en-US" sz="2000" b="1" dirty="0">
                <a:solidFill>
                  <a:srgbClr val="C00000"/>
                </a:solidFill>
                <a:latin typeface="微软雅黑" panose="020B0503020204020204" pitchFamily="34" charset="-122"/>
                <a:ea typeface="微软雅黑" panose="020B0503020204020204" pitchFamily="34" charset="-122"/>
              </a:rPr>
              <a:t>传统的以太网</a:t>
            </a:r>
            <a:r>
              <a:rPr lang="zh-CN" altLang="en-US" sz="2000" b="1" dirty="0">
                <a:latin typeface="微软雅黑" panose="020B0503020204020204" pitchFamily="34" charset="-122"/>
                <a:ea typeface="微软雅黑" panose="020B0503020204020204" pitchFamily="34" charset="-122"/>
              </a:rPr>
              <a:t>那样运行。 </a:t>
            </a:r>
            <a:endParaRPr lang="zh-CN" altLang="en-US" sz="2000" b="1" dirty="0">
              <a:latin typeface="微软雅黑" panose="020B0503020204020204" pitchFamily="34" charset="-122"/>
              <a:ea typeface="微软雅黑" panose="020B0503020204020204" pitchFamily="34" charset="-122"/>
            </a:endParaRPr>
          </a:p>
          <a:p>
            <a:pPr marL="342900" indent="-342900" eaLnBrk="0" hangingPunct="0">
              <a:lnSpc>
                <a:spcPts val="3300"/>
              </a:lnSpc>
              <a:buClr>
                <a:srgbClr val="0070C0"/>
              </a:buClr>
              <a:buFont typeface="Wingdings" panose="05000000000000000000" pitchFamily="2" charset="2"/>
              <a:buChar char="l"/>
            </a:pPr>
            <a:r>
              <a:rPr lang="zh-CN" altLang="en-US" sz="2000" b="1" dirty="0" smtClean="0">
                <a:latin typeface="微软雅黑" panose="020B0503020204020204" pitchFamily="34" charset="-122"/>
                <a:ea typeface="微软雅黑" panose="020B0503020204020204" pitchFamily="34" charset="-122"/>
              </a:rPr>
              <a:t>使用</a:t>
            </a:r>
            <a:r>
              <a:rPr lang="zh-CN" altLang="en-US" sz="2000" b="1" dirty="0">
                <a:latin typeface="微软雅黑" panose="020B0503020204020204" pitchFamily="34" charset="-122"/>
                <a:ea typeface="微软雅黑" panose="020B0503020204020204" pitchFamily="34" charset="-122"/>
              </a:rPr>
              <a:t>集线器的以太网</a:t>
            </a:r>
            <a:r>
              <a:rPr lang="zh-CN" altLang="en-US" sz="2000" b="1" dirty="0">
                <a:solidFill>
                  <a:srgbClr val="C00000"/>
                </a:solidFill>
                <a:latin typeface="微软雅黑" panose="020B0503020204020204" pitchFamily="34" charset="-122"/>
                <a:ea typeface="微软雅黑" panose="020B0503020204020204" pitchFamily="34" charset="-122"/>
              </a:rPr>
              <a:t>在逻辑上仍是一个总线网，</a:t>
            </a:r>
            <a:r>
              <a:rPr lang="zh-CN" altLang="en-US" sz="2000" b="1" dirty="0">
                <a:latin typeface="微软雅黑" panose="020B0503020204020204" pitchFamily="34" charset="-122"/>
                <a:ea typeface="微软雅黑" panose="020B0503020204020204" pitchFamily="34" charset="-122"/>
              </a:rPr>
              <a:t>各工作站使用的还是 </a:t>
            </a:r>
            <a:r>
              <a:rPr lang="en-US" altLang="zh-CN" sz="2000" b="1" dirty="0">
                <a:solidFill>
                  <a:srgbClr val="FF0000"/>
                </a:solidFill>
                <a:latin typeface="微软雅黑" panose="020B0503020204020204" pitchFamily="34" charset="-122"/>
                <a:ea typeface="微软雅黑" panose="020B0503020204020204" pitchFamily="34" charset="-122"/>
              </a:rPr>
              <a:t>CSMA/CD </a:t>
            </a:r>
            <a:r>
              <a:rPr lang="zh-CN" altLang="en-US" sz="2000" b="1" dirty="0">
                <a:solidFill>
                  <a:srgbClr val="FF0000"/>
                </a:solidFill>
                <a:latin typeface="微软雅黑" panose="020B0503020204020204" pitchFamily="34" charset="-122"/>
                <a:ea typeface="微软雅黑" panose="020B0503020204020204" pitchFamily="34" charset="-122"/>
              </a:rPr>
              <a:t>协议</a:t>
            </a:r>
            <a:r>
              <a:rPr lang="zh-CN" altLang="en-US" sz="2000" b="1" dirty="0">
                <a:latin typeface="微软雅黑" panose="020B0503020204020204" pitchFamily="34" charset="-122"/>
                <a:ea typeface="微软雅黑" panose="020B0503020204020204" pitchFamily="34" charset="-122"/>
              </a:rPr>
              <a:t>，并</a:t>
            </a:r>
            <a:r>
              <a:rPr lang="zh-CN" altLang="en-US" sz="2000" b="1" dirty="0">
                <a:solidFill>
                  <a:srgbClr val="FF0000"/>
                </a:solidFill>
                <a:latin typeface="微软雅黑" panose="020B0503020204020204" pitchFamily="34" charset="-122"/>
                <a:ea typeface="微软雅黑" panose="020B0503020204020204" pitchFamily="34" charset="-122"/>
              </a:rPr>
              <a:t>共享逻辑上的总线</a:t>
            </a:r>
            <a:r>
              <a:rPr lang="zh-CN" altLang="en-US" sz="2000" b="1" dirty="0">
                <a:latin typeface="微软雅黑" panose="020B0503020204020204" pitchFamily="34" charset="-122"/>
                <a:ea typeface="微软雅黑" panose="020B0503020204020204" pitchFamily="34" charset="-122"/>
              </a:rPr>
              <a:t>。 网络中的各站必须竞争对传输媒体的控制，并且在同一时刻至多只允许一个站发送数据。</a:t>
            </a:r>
            <a:endParaRPr lang="zh-CN" altLang="en-US" sz="2000" b="1" dirty="0">
              <a:latin typeface="微软雅黑" panose="020B0503020204020204" pitchFamily="34" charset="-122"/>
              <a:ea typeface="微软雅黑" panose="020B0503020204020204" pitchFamily="34" charset="-122"/>
            </a:endParaRPr>
          </a:p>
          <a:p>
            <a:pPr marL="342900" indent="-342900" eaLnBrk="0" hangingPunct="0">
              <a:lnSpc>
                <a:spcPts val="3300"/>
              </a:lnSpc>
              <a:buClr>
                <a:srgbClr val="0070C0"/>
              </a:buClr>
              <a:buFont typeface="Wingdings" panose="05000000000000000000" pitchFamily="2" charset="2"/>
              <a:buChar char="l"/>
            </a:pPr>
            <a:r>
              <a:rPr lang="zh-CN" altLang="en-US" sz="2000" b="1" dirty="0" smtClean="0">
                <a:latin typeface="微软雅黑" panose="020B0503020204020204" pitchFamily="34" charset="-122"/>
                <a:ea typeface="微软雅黑" panose="020B0503020204020204" pitchFamily="34" charset="-122"/>
              </a:rPr>
              <a:t>很</a:t>
            </a:r>
            <a:r>
              <a:rPr lang="zh-CN" altLang="en-US" sz="2000" b="1" dirty="0">
                <a:latin typeface="微软雅黑" panose="020B0503020204020204" pitchFamily="34" charset="-122"/>
                <a:ea typeface="微软雅黑" panose="020B0503020204020204" pitchFamily="34" charset="-122"/>
              </a:rPr>
              <a:t>像一个多接口的转发器，每个端口采用</a:t>
            </a:r>
            <a:r>
              <a:rPr lang="en-US" altLang="zh-CN" sz="2000" b="1" dirty="0">
                <a:latin typeface="微软雅黑" panose="020B0503020204020204" pitchFamily="34" charset="-122"/>
                <a:ea typeface="微软雅黑" panose="020B0503020204020204" pitchFamily="34" charset="-122"/>
              </a:rPr>
              <a:t>RJ-45</a:t>
            </a:r>
            <a:r>
              <a:rPr lang="zh-CN" altLang="en-US" sz="2000" b="1" dirty="0">
                <a:latin typeface="微软雅黑" panose="020B0503020204020204" pitchFamily="34" charset="-122"/>
                <a:ea typeface="微软雅黑" panose="020B0503020204020204" pitchFamily="34" charset="-122"/>
              </a:rPr>
              <a:t>插头连接，</a:t>
            </a:r>
            <a:r>
              <a:rPr lang="zh-CN" altLang="en-US" sz="2000" b="1" dirty="0">
                <a:solidFill>
                  <a:srgbClr val="C00000"/>
                </a:solidFill>
                <a:latin typeface="微软雅黑" panose="020B0503020204020204" pitchFamily="34" charset="-122"/>
                <a:ea typeface="微软雅黑" panose="020B0503020204020204" pitchFamily="34" charset="-122"/>
              </a:rPr>
              <a:t>工作在物理层，不进行碰撞检测。</a:t>
            </a:r>
            <a:endParaRPr lang="zh-CN" altLang="en-US" sz="2000" b="1" dirty="0">
              <a:solidFill>
                <a:srgbClr val="C00000"/>
              </a:solidFill>
              <a:latin typeface="微软雅黑" panose="020B0503020204020204" pitchFamily="34" charset="-122"/>
              <a:ea typeface="微软雅黑" panose="020B0503020204020204" pitchFamily="34" charset="-122"/>
            </a:endParaRPr>
          </a:p>
          <a:p>
            <a:pPr marL="342900" indent="-342900" eaLnBrk="0" hangingPunct="0">
              <a:lnSpc>
                <a:spcPts val="3300"/>
              </a:lnSpc>
              <a:buClr>
                <a:srgbClr val="0070C0"/>
              </a:buClr>
              <a:buFont typeface="Wingdings" panose="05000000000000000000" pitchFamily="2" charset="2"/>
              <a:buChar char="l"/>
            </a:pPr>
            <a:r>
              <a:rPr lang="zh-CN" altLang="en-US" sz="2000" b="1" dirty="0" smtClean="0">
                <a:latin typeface="微软雅黑" panose="020B0503020204020204" pitchFamily="34" charset="-122"/>
                <a:ea typeface="微软雅黑" panose="020B0503020204020204" pitchFamily="34" charset="-122"/>
              </a:rPr>
              <a:t>采用</a:t>
            </a:r>
            <a:r>
              <a:rPr lang="zh-CN" altLang="en-US" sz="2000" b="1" dirty="0">
                <a:latin typeface="微软雅黑" panose="020B0503020204020204" pitchFamily="34" charset="-122"/>
                <a:ea typeface="微软雅黑" panose="020B0503020204020204" pitchFamily="34" charset="-122"/>
              </a:rPr>
              <a:t>了</a:t>
            </a:r>
            <a:r>
              <a:rPr lang="zh-CN" altLang="en-US" sz="2000" b="1" dirty="0" smtClean="0">
                <a:solidFill>
                  <a:srgbClr val="C00000"/>
                </a:solidFill>
                <a:latin typeface="微软雅黑" panose="020B0503020204020204" pitchFamily="34" charset="-122"/>
                <a:ea typeface="微软雅黑" panose="020B0503020204020204" pitchFamily="34" charset="-122"/>
              </a:rPr>
              <a:t>专门芯片</a:t>
            </a:r>
            <a:r>
              <a:rPr lang="zh-CN" altLang="en-US" sz="2000" b="1" dirty="0">
                <a:solidFill>
                  <a:srgbClr val="C00000"/>
                </a:solidFill>
                <a:latin typeface="微软雅黑" panose="020B0503020204020204" pitchFamily="34" charset="-122"/>
                <a:ea typeface="微软雅黑" panose="020B0503020204020204" pitchFamily="34" charset="-122"/>
              </a:rPr>
              <a:t>，</a:t>
            </a:r>
            <a:r>
              <a:rPr lang="zh-CN" altLang="en-US" sz="2000" b="1" dirty="0">
                <a:latin typeface="微软雅黑" panose="020B0503020204020204" pitchFamily="34" charset="-122"/>
                <a:ea typeface="微软雅黑" panose="020B0503020204020204" pitchFamily="34" charset="-122"/>
              </a:rPr>
              <a:t>进行自适应串音回波抵消，减少了近端串音。</a:t>
            </a:r>
            <a:endParaRPr lang="zh-CN" altLang="en-US" sz="2000" b="1"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Tm="2000"/>
    </mc:Choice>
    <mc:Fallback>
      <p:transition spd="slow" advTm="2000"/>
    </mc:Fallback>
  </mc:AlternateContent>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AutoShape 5"/>
          <p:cNvSpPr>
            <a:spLocks noChangeArrowheads="1"/>
          </p:cNvSpPr>
          <p:nvPr/>
        </p:nvSpPr>
        <p:spPr bwMode="auto">
          <a:xfrm>
            <a:off x="502921" y="621780"/>
            <a:ext cx="8129015" cy="353930"/>
          </a:xfrm>
          <a:prstGeom prst="roundRect">
            <a:avLst>
              <a:gd name="adj" fmla="val 16667"/>
            </a:avLst>
          </a:prstGeom>
          <a:solidFill>
            <a:srgbClr val="00B050"/>
          </a:soli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 name="Rectangle 6"/>
          <p:cNvSpPr>
            <a:spLocks noChangeArrowheads="1"/>
          </p:cNvSpPr>
          <p:nvPr/>
        </p:nvSpPr>
        <p:spPr bwMode="auto">
          <a:xfrm>
            <a:off x="3164284" y="598690"/>
            <a:ext cx="280557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zh-CN" altLang="en-US" sz="2000" b="1" dirty="0" smtClean="0">
                <a:solidFill>
                  <a:schemeClr val="bg1"/>
                </a:solidFill>
                <a:latin typeface="微软雅黑" panose="020B0503020204020204" pitchFamily="34" charset="-122"/>
                <a:ea typeface="微软雅黑" panose="020B0503020204020204" pitchFamily="34" charset="-122"/>
              </a:rPr>
              <a:t>具有 </a:t>
            </a:r>
            <a:r>
              <a:rPr lang="en-US" altLang="zh-CN" sz="2000" b="1" dirty="0" smtClean="0">
                <a:solidFill>
                  <a:schemeClr val="bg1"/>
                </a:solidFill>
                <a:latin typeface="微软雅黑" panose="020B0503020204020204" pitchFamily="34" charset="-122"/>
                <a:ea typeface="微软雅黑" panose="020B0503020204020204" pitchFamily="34" charset="-122"/>
              </a:rPr>
              <a:t>3 </a:t>
            </a:r>
            <a:r>
              <a:rPr lang="zh-CN" altLang="en-US" sz="2000" b="1" dirty="0" smtClean="0">
                <a:solidFill>
                  <a:schemeClr val="bg1"/>
                </a:solidFill>
                <a:latin typeface="微软雅黑" panose="020B0503020204020204" pitchFamily="34" charset="-122"/>
                <a:ea typeface="微软雅黑" panose="020B0503020204020204" pitchFamily="34" charset="-122"/>
              </a:rPr>
              <a:t>个</a:t>
            </a:r>
            <a:r>
              <a:rPr lang="zh-CN" altLang="en-US" sz="2000" b="1" dirty="0">
                <a:solidFill>
                  <a:schemeClr val="bg1"/>
                </a:solidFill>
                <a:latin typeface="微软雅黑" panose="020B0503020204020204" pitchFamily="34" charset="-122"/>
                <a:ea typeface="微软雅黑" panose="020B0503020204020204" pitchFamily="34" charset="-122"/>
              </a:rPr>
              <a:t>接口的</a:t>
            </a:r>
            <a:r>
              <a:rPr lang="zh-CN" altLang="en-US" sz="2000" b="1" dirty="0" smtClean="0">
                <a:solidFill>
                  <a:schemeClr val="bg1"/>
                </a:solidFill>
                <a:latin typeface="微软雅黑" panose="020B0503020204020204" pitchFamily="34" charset="-122"/>
                <a:ea typeface="微软雅黑" panose="020B0503020204020204" pitchFamily="34" charset="-122"/>
              </a:rPr>
              <a:t>集线器</a:t>
            </a:r>
            <a:endParaRPr lang="fr-FR" altLang="zh-CN" sz="2000" b="1" dirty="0">
              <a:solidFill>
                <a:schemeClr val="bg1"/>
              </a:solidFill>
              <a:latin typeface="微软雅黑" panose="020B0503020204020204" pitchFamily="34" charset="-122"/>
              <a:ea typeface="微软雅黑" panose="020B0503020204020204" pitchFamily="34" charset="-122"/>
            </a:endParaRPr>
          </a:p>
        </p:txBody>
      </p:sp>
      <p:sp>
        <p:nvSpPr>
          <p:cNvPr id="10" name="圆角矩形 9"/>
          <p:cNvSpPr/>
          <p:nvPr/>
        </p:nvSpPr>
        <p:spPr>
          <a:xfrm>
            <a:off x="502922" y="1042968"/>
            <a:ext cx="8129014" cy="3072384"/>
          </a:xfrm>
          <a:prstGeom prst="roundRect">
            <a:avLst/>
          </a:prstGeom>
          <a:solidFill>
            <a:srgbClr val="C5E5FB"/>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latin typeface="微软雅黑" panose="020B0503020204020204" pitchFamily="34" charset="-122"/>
              <a:ea typeface="微软雅黑" panose="020B0503020204020204" pitchFamily="34" charset="-122"/>
            </a:endParaRPr>
          </a:p>
        </p:txBody>
      </p:sp>
      <p:grpSp>
        <p:nvGrpSpPr>
          <p:cNvPr id="30" name="组合 29"/>
          <p:cNvGrpSpPr/>
          <p:nvPr/>
        </p:nvGrpSpPr>
        <p:grpSpPr>
          <a:xfrm>
            <a:off x="1872516" y="1271661"/>
            <a:ext cx="5337313" cy="2548988"/>
            <a:chOff x="1533610" y="2212976"/>
            <a:chExt cx="6618203" cy="3160712"/>
          </a:xfrm>
        </p:grpSpPr>
        <p:grpSp>
          <p:nvGrpSpPr>
            <p:cNvPr id="31" name="Group 3"/>
            <p:cNvGrpSpPr/>
            <p:nvPr/>
          </p:nvGrpSpPr>
          <p:grpSpPr bwMode="auto">
            <a:xfrm rot="-3098467">
              <a:off x="2022145" y="3956249"/>
              <a:ext cx="1127125" cy="98028"/>
              <a:chOff x="1548" y="1476"/>
              <a:chExt cx="1338" cy="120"/>
            </a:xfrm>
          </p:grpSpPr>
          <p:sp>
            <p:nvSpPr>
              <p:cNvPr id="86" name="Freeform 4"/>
              <p:cNvSpPr/>
              <p:nvPr/>
            </p:nvSpPr>
            <p:spPr bwMode="auto">
              <a:xfrm>
                <a:off x="1555" y="1484"/>
                <a:ext cx="1331" cy="112"/>
              </a:xfrm>
              <a:custGeom>
                <a:avLst/>
                <a:gdLst>
                  <a:gd name="T0" fmla="*/ 29 w 1331"/>
                  <a:gd name="T1" fmla="*/ 52 h 112"/>
                  <a:gd name="T2" fmla="*/ 8 w 1331"/>
                  <a:gd name="T3" fmla="*/ 37 h 112"/>
                  <a:gd name="T4" fmla="*/ 77 w 1331"/>
                  <a:gd name="T5" fmla="*/ 97 h 112"/>
                  <a:gd name="T6" fmla="*/ 272 w 1331"/>
                  <a:gd name="T7" fmla="*/ 1 h 112"/>
                  <a:gd name="T8" fmla="*/ 461 w 1331"/>
                  <a:gd name="T9" fmla="*/ 100 h 112"/>
                  <a:gd name="T10" fmla="*/ 653 w 1331"/>
                  <a:gd name="T11" fmla="*/ 4 h 112"/>
                  <a:gd name="T12" fmla="*/ 845 w 1331"/>
                  <a:gd name="T13" fmla="*/ 97 h 112"/>
                  <a:gd name="T14" fmla="*/ 1037 w 1331"/>
                  <a:gd name="T15" fmla="*/ 1 h 112"/>
                  <a:gd name="T16" fmla="*/ 1235 w 1331"/>
                  <a:gd name="T17" fmla="*/ 100 h 112"/>
                  <a:gd name="T18" fmla="*/ 1331 w 1331"/>
                  <a:gd name="T19" fmla="*/ 73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31" h="112">
                    <a:moveTo>
                      <a:pt x="29" y="52"/>
                    </a:moveTo>
                    <a:cubicBezTo>
                      <a:pt x="14" y="41"/>
                      <a:pt x="0" y="30"/>
                      <a:pt x="8" y="37"/>
                    </a:cubicBezTo>
                    <a:cubicBezTo>
                      <a:pt x="16" y="44"/>
                      <a:pt x="33" y="103"/>
                      <a:pt x="77" y="97"/>
                    </a:cubicBezTo>
                    <a:cubicBezTo>
                      <a:pt x="121" y="91"/>
                      <a:pt x="208" y="0"/>
                      <a:pt x="272" y="1"/>
                    </a:cubicBezTo>
                    <a:cubicBezTo>
                      <a:pt x="336" y="2"/>
                      <a:pt x="398" y="100"/>
                      <a:pt x="461" y="100"/>
                    </a:cubicBezTo>
                    <a:cubicBezTo>
                      <a:pt x="524" y="100"/>
                      <a:pt x="589" y="4"/>
                      <a:pt x="653" y="4"/>
                    </a:cubicBezTo>
                    <a:cubicBezTo>
                      <a:pt x="717" y="4"/>
                      <a:pt x="781" y="98"/>
                      <a:pt x="845" y="97"/>
                    </a:cubicBezTo>
                    <a:cubicBezTo>
                      <a:pt x="909" y="96"/>
                      <a:pt x="972" y="0"/>
                      <a:pt x="1037" y="1"/>
                    </a:cubicBezTo>
                    <a:cubicBezTo>
                      <a:pt x="1102" y="2"/>
                      <a:pt x="1186" y="88"/>
                      <a:pt x="1235" y="100"/>
                    </a:cubicBezTo>
                    <a:cubicBezTo>
                      <a:pt x="1284" y="112"/>
                      <a:pt x="1307" y="92"/>
                      <a:pt x="1331" y="73"/>
                    </a:cubicBezTo>
                  </a:path>
                </a:pathLst>
              </a:custGeom>
              <a:noFill/>
              <a:ln w="19050" cmpd="sng">
                <a:solidFill>
                  <a:srgbClr val="0000CC"/>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99"/>
                  </a:solidFill>
                  <a:latin typeface="微软雅黑" panose="020B0503020204020204" pitchFamily="34" charset="-122"/>
                  <a:ea typeface="微软雅黑" panose="020B0503020204020204" pitchFamily="34" charset="-122"/>
                </a:endParaRPr>
              </a:p>
            </p:txBody>
          </p:sp>
          <p:sp>
            <p:nvSpPr>
              <p:cNvPr id="87" name="Freeform 5"/>
              <p:cNvSpPr/>
              <p:nvPr/>
            </p:nvSpPr>
            <p:spPr bwMode="auto">
              <a:xfrm flipV="1">
                <a:off x="1548" y="1476"/>
                <a:ext cx="1331" cy="112"/>
              </a:xfrm>
              <a:custGeom>
                <a:avLst/>
                <a:gdLst>
                  <a:gd name="T0" fmla="*/ 29 w 1331"/>
                  <a:gd name="T1" fmla="*/ 52 h 112"/>
                  <a:gd name="T2" fmla="*/ 8 w 1331"/>
                  <a:gd name="T3" fmla="*/ 37 h 112"/>
                  <a:gd name="T4" fmla="*/ 77 w 1331"/>
                  <a:gd name="T5" fmla="*/ 97 h 112"/>
                  <a:gd name="T6" fmla="*/ 272 w 1331"/>
                  <a:gd name="T7" fmla="*/ 1 h 112"/>
                  <a:gd name="T8" fmla="*/ 461 w 1331"/>
                  <a:gd name="T9" fmla="*/ 100 h 112"/>
                  <a:gd name="T10" fmla="*/ 653 w 1331"/>
                  <a:gd name="T11" fmla="*/ 4 h 112"/>
                  <a:gd name="T12" fmla="*/ 845 w 1331"/>
                  <a:gd name="T13" fmla="*/ 97 h 112"/>
                  <a:gd name="T14" fmla="*/ 1037 w 1331"/>
                  <a:gd name="T15" fmla="*/ 1 h 112"/>
                  <a:gd name="T16" fmla="*/ 1235 w 1331"/>
                  <a:gd name="T17" fmla="*/ 100 h 112"/>
                  <a:gd name="T18" fmla="*/ 1331 w 1331"/>
                  <a:gd name="T19" fmla="*/ 73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31" h="112">
                    <a:moveTo>
                      <a:pt x="29" y="52"/>
                    </a:moveTo>
                    <a:cubicBezTo>
                      <a:pt x="14" y="41"/>
                      <a:pt x="0" y="30"/>
                      <a:pt x="8" y="37"/>
                    </a:cubicBezTo>
                    <a:cubicBezTo>
                      <a:pt x="16" y="44"/>
                      <a:pt x="33" y="103"/>
                      <a:pt x="77" y="97"/>
                    </a:cubicBezTo>
                    <a:cubicBezTo>
                      <a:pt x="121" y="91"/>
                      <a:pt x="208" y="0"/>
                      <a:pt x="272" y="1"/>
                    </a:cubicBezTo>
                    <a:cubicBezTo>
                      <a:pt x="336" y="2"/>
                      <a:pt x="398" y="100"/>
                      <a:pt x="461" y="100"/>
                    </a:cubicBezTo>
                    <a:cubicBezTo>
                      <a:pt x="524" y="100"/>
                      <a:pt x="589" y="4"/>
                      <a:pt x="653" y="4"/>
                    </a:cubicBezTo>
                    <a:cubicBezTo>
                      <a:pt x="717" y="4"/>
                      <a:pt x="781" y="98"/>
                      <a:pt x="845" y="97"/>
                    </a:cubicBezTo>
                    <a:cubicBezTo>
                      <a:pt x="909" y="96"/>
                      <a:pt x="972" y="0"/>
                      <a:pt x="1037" y="1"/>
                    </a:cubicBezTo>
                    <a:cubicBezTo>
                      <a:pt x="1102" y="2"/>
                      <a:pt x="1186" y="88"/>
                      <a:pt x="1235" y="100"/>
                    </a:cubicBezTo>
                    <a:cubicBezTo>
                      <a:pt x="1284" y="112"/>
                      <a:pt x="1307" y="92"/>
                      <a:pt x="1331" y="73"/>
                    </a:cubicBezTo>
                  </a:path>
                </a:pathLst>
              </a:custGeom>
              <a:noFill/>
              <a:ln w="19050" cmpd="sng">
                <a:solidFill>
                  <a:srgbClr val="0000CC"/>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99"/>
                  </a:solidFill>
                  <a:latin typeface="微软雅黑" panose="020B0503020204020204" pitchFamily="34" charset="-122"/>
                  <a:ea typeface="微软雅黑" panose="020B0503020204020204" pitchFamily="34" charset="-122"/>
                </a:endParaRPr>
              </a:p>
            </p:txBody>
          </p:sp>
        </p:grpSp>
        <p:grpSp>
          <p:nvGrpSpPr>
            <p:cNvPr id="32" name="Group 6"/>
            <p:cNvGrpSpPr/>
            <p:nvPr/>
          </p:nvGrpSpPr>
          <p:grpSpPr bwMode="auto">
            <a:xfrm rot="-3098467">
              <a:off x="2458972" y="3956249"/>
              <a:ext cx="1127125" cy="98028"/>
              <a:chOff x="1548" y="1476"/>
              <a:chExt cx="1338" cy="120"/>
            </a:xfrm>
          </p:grpSpPr>
          <p:sp>
            <p:nvSpPr>
              <p:cNvPr id="84" name="Freeform 7"/>
              <p:cNvSpPr/>
              <p:nvPr/>
            </p:nvSpPr>
            <p:spPr bwMode="auto">
              <a:xfrm>
                <a:off x="1555" y="1484"/>
                <a:ext cx="1331" cy="112"/>
              </a:xfrm>
              <a:custGeom>
                <a:avLst/>
                <a:gdLst>
                  <a:gd name="T0" fmla="*/ 29 w 1331"/>
                  <a:gd name="T1" fmla="*/ 52 h 112"/>
                  <a:gd name="T2" fmla="*/ 8 w 1331"/>
                  <a:gd name="T3" fmla="*/ 37 h 112"/>
                  <a:gd name="T4" fmla="*/ 77 w 1331"/>
                  <a:gd name="T5" fmla="*/ 97 h 112"/>
                  <a:gd name="T6" fmla="*/ 272 w 1331"/>
                  <a:gd name="T7" fmla="*/ 1 h 112"/>
                  <a:gd name="T8" fmla="*/ 461 w 1331"/>
                  <a:gd name="T9" fmla="*/ 100 h 112"/>
                  <a:gd name="T10" fmla="*/ 653 w 1331"/>
                  <a:gd name="T11" fmla="*/ 4 h 112"/>
                  <a:gd name="T12" fmla="*/ 845 w 1331"/>
                  <a:gd name="T13" fmla="*/ 97 h 112"/>
                  <a:gd name="T14" fmla="*/ 1037 w 1331"/>
                  <a:gd name="T15" fmla="*/ 1 h 112"/>
                  <a:gd name="T16" fmla="*/ 1235 w 1331"/>
                  <a:gd name="T17" fmla="*/ 100 h 112"/>
                  <a:gd name="T18" fmla="*/ 1331 w 1331"/>
                  <a:gd name="T19" fmla="*/ 73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31" h="112">
                    <a:moveTo>
                      <a:pt x="29" y="52"/>
                    </a:moveTo>
                    <a:cubicBezTo>
                      <a:pt x="14" y="41"/>
                      <a:pt x="0" y="30"/>
                      <a:pt x="8" y="37"/>
                    </a:cubicBezTo>
                    <a:cubicBezTo>
                      <a:pt x="16" y="44"/>
                      <a:pt x="33" y="103"/>
                      <a:pt x="77" y="97"/>
                    </a:cubicBezTo>
                    <a:cubicBezTo>
                      <a:pt x="121" y="91"/>
                      <a:pt x="208" y="0"/>
                      <a:pt x="272" y="1"/>
                    </a:cubicBezTo>
                    <a:cubicBezTo>
                      <a:pt x="336" y="2"/>
                      <a:pt x="398" y="100"/>
                      <a:pt x="461" y="100"/>
                    </a:cubicBezTo>
                    <a:cubicBezTo>
                      <a:pt x="524" y="100"/>
                      <a:pt x="589" y="4"/>
                      <a:pt x="653" y="4"/>
                    </a:cubicBezTo>
                    <a:cubicBezTo>
                      <a:pt x="717" y="4"/>
                      <a:pt x="781" y="98"/>
                      <a:pt x="845" y="97"/>
                    </a:cubicBezTo>
                    <a:cubicBezTo>
                      <a:pt x="909" y="96"/>
                      <a:pt x="972" y="0"/>
                      <a:pt x="1037" y="1"/>
                    </a:cubicBezTo>
                    <a:cubicBezTo>
                      <a:pt x="1102" y="2"/>
                      <a:pt x="1186" y="88"/>
                      <a:pt x="1235" y="100"/>
                    </a:cubicBezTo>
                    <a:cubicBezTo>
                      <a:pt x="1284" y="112"/>
                      <a:pt x="1307" y="92"/>
                      <a:pt x="1331" y="73"/>
                    </a:cubicBezTo>
                  </a:path>
                </a:pathLst>
              </a:custGeom>
              <a:noFill/>
              <a:ln w="19050" cmpd="sng">
                <a:solidFill>
                  <a:srgbClr val="0000CC"/>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99"/>
                  </a:solidFill>
                  <a:latin typeface="微软雅黑" panose="020B0503020204020204" pitchFamily="34" charset="-122"/>
                  <a:ea typeface="微软雅黑" panose="020B0503020204020204" pitchFamily="34" charset="-122"/>
                </a:endParaRPr>
              </a:p>
            </p:txBody>
          </p:sp>
          <p:sp>
            <p:nvSpPr>
              <p:cNvPr id="85" name="Freeform 8"/>
              <p:cNvSpPr/>
              <p:nvPr/>
            </p:nvSpPr>
            <p:spPr bwMode="auto">
              <a:xfrm flipV="1">
                <a:off x="1548" y="1476"/>
                <a:ext cx="1331" cy="112"/>
              </a:xfrm>
              <a:custGeom>
                <a:avLst/>
                <a:gdLst>
                  <a:gd name="T0" fmla="*/ 29 w 1331"/>
                  <a:gd name="T1" fmla="*/ 52 h 112"/>
                  <a:gd name="T2" fmla="*/ 8 w 1331"/>
                  <a:gd name="T3" fmla="*/ 37 h 112"/>
                  <a:gd name="T4" fmla="*/ 77 w 1331"/>
                  <a:gd name="T5" fmla="*/ 97 h 112"/>
                  <a:gd name="T6" fmla="*/ 272 w 1331"/>
                  <a:gd name="T7" fmla="*/ 1 h 112"/>
                  <a:gd name="T8" fmla="*/ 461 w 1331"/>
                  <a:gd name="T9" fmla="*/ 100 h 112"/>
                  <a:gd name="T10" fmla="*/ 653 w 1331"/>
                  <a:gd name="T11" fmla="*/ 4 h 112"/>
                  <a:gd name="T12" fmla="*/ 845 w 1331"/>
                  <a:gd name="T13" fmla="*/ 97 h 112"/>
                  <a:gd name="T14" fmla="*/ 1037 w 1331"/>
                  <a:gd name="T15" fmla="*/ 1 h 112"/>
                  <a:gd name="T16" fmla="*/ 1235 w 1331"/>
                  <a:gd name="T17" fmla="*/ 100 h 112"/>
                  <a:gd name="T18" fmla="*/ 1331 w 1331"/>
                  <a:gd name="T19" fmla="*/ 73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31" h="112">
                    <a:moveTo>
                      <a:pt x="29" y="52"/>
                    </a:moveTo>
                    <a:cubicBezTo>
                      <a:pt x="14" y="41"/>
                      <a:pt x="0" y="30"/>
                      <a:pt x="8" y="37"/>
                    </a:cubicBezTo>
                    <a:cubicBezTo>
                      <a:pt x="16" y="44"/>
                      <a:pt x="33" y="103"/>
                      <a:pt x="77" y="97"/>
                    </a:cubicBezTo>
                    <a:cubicBezTo>
                      <a:pt x="121" y="91"/>
                      <a:pt x="208" y="0"/>
                      <a:pt x="272" y="1"/>
                    </a:cubicBezTo>
                    <a:cubicBezTo>
                      <a:pt x="336" y="2"/>
                      <a:pt x="398" y="100"/>
                      <a:pt x="461" y="100"/>
                    </a:cubicBezTo>
                    <a:cubicBezTo>
                      <a:pt x="524" y="100"/>
                      <a:pt x="589" y="4"/>
                      <a:pt x="653" y="4"/>
                    </a:cubicBezTo>
                    <a:cubicBezTo>
                      <a:pt x="717" y="4"/>
                      <a:pt x="781" y="98"/>
                      <a:pt x="845" y="97"/>
                    </a:cubicBezTo>
                    <a:cubicBezTo>
                      <a:pt x="909" y="96"/>
                      <a:pt x="972" y="0"/>
                      <a:pt x="1037" y="1"/>
                    </a:cubicBezTo>
                    <a:cubicBezTo>
                      <a:pt x="1102" y="2"/>
                      <a:pt x="1186" y="88"/>
                      <a:pt x="1235" y="100"/>
                    </a:cubicBezTo>
                    <a:cubicBezTo>
                      <a:pt x="1284" y="112"/>
                      <a:pt x="1307" y="92"/>
                      <a:pt x="1331" y="73"/>
                    </a:cubicBezTo>
                  </a:path>
                </a:pathLst>
              </a:custGeom>
              <a:noFill/>
              <a:ln w="19050" cmpd="sng">
                <a:solidFill>
                  <a:srgbClr val="0000CC"/>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99"/>
                  </a:solidFill>
                  <a:latin typeface="微软雅黑" panose="020B0503020204020204" pitchFamily="34" charset="-122"/>
                  <a:ea typeface="微软雅黑" panose="020B0503020204020204" pitchFamily="34" charset="-122"/>
                </a:endParaRPr>
              </a:p>
            </p:txBody>
          </p:sp>
        </p:grpSp>
        <p:grpSp>
          <p:nvGrpSpPr>
            <p:cNvPr id="33" name="Group 9"/>
            <p:cNvGrpSpPr/>
            <p:nvPr/>
          </p:nvGrpSpPr>
          <p:grpSpPr bwMode="auto">
            <a:xfrm rot="3701259" flipH="1">
              <a:off x="6306079" y="3949965"/>
              <a:ext cx="1001712" cy="96308"/>
              <a:chOff x="1548" y="1476"/>
              <a:chExt cx="1338" cy="120"/>
            </a:xfrm>
          </p:grpSpPr>
          <p:sp>
            <p:nvSpPr>
              <p:cNvPr id="82" name="Freeform 10"/>
              <p:cNvSpPr/>
              <p:nvPr/>
            </p:nvSpPr>
            <p:spPr bwMode="auto">
              <a:xfrm>
                <a:off x="1555" y="1484"/>
                <a:ext cx="1331" cy="112"/>
              </a:xfrm>
              <a:custGeom>
                <a:avLst/>
                <a:gdLst>
                  <a:gd name="T0" fmla="*/ 29 w 1331"/>
                  <a:gd name="T1" fmla="*/ 52 h 112"/>
                  <a:gd name="T2" fmla="*/ 8 w 1331"/>
                  <a:gd name="T3" fmla="*/ 37 h 112"/>
                  <a:gd name="T4" fmla="*/ 77 w 1331"/>
                  <a:gd name="T5" fmla="*/ 97 h 112"/>
                  <a:gd name="T6" fmla="*/ 272 w 1331"/>
                  <a:gd name="T7" fmla="*/ 1 h 112"/>
                  <a:gd name="T8" fmla="*/ 461 w 1331"/>
                  <a:gd name="T9" fmla="*/ 100 h 112"/>
                  <a:gd name="T10" fmla="*/ 653 w 1331"/>
                  <a:gd name="T11" fmla="*/ 4 h 112"/>
                  <a:gd name="T12" fmla="*/ 845 w 1331"/>
                  <a:gd name="T13" fmla="*/ 97 h 112"/>
                  <a:gd name="T14" fmla="*/ 1037 w 1331"/>
                  <a:gd name="T15" fmla="*/ 1 h 112"/>
                  <a:gd name="T16" fmla="*/ 1235 w 1331"/>
                  <a:gd name="T17" fmla="*/ 100 h 112"/>
                  <a:gd name="T18" fmla="*/ 1331 w 1331"/>
                  <a:gd name="T19" fmla="*/ 73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31" h="112">
                    <a:moveTo>
                      <a:pt x="29" y="52"/>
                    </a:moveTo>
                    <a:cubicBezTo>
                      <a:pt x="14" y="41"/>
                      <a:pt x="0" y="30"/>
                      <a:pt x="8" y="37"/>
                    </a:cubicBezTo>
                    <a:cubicBezTo>
                      <a:pt x="16" y="44"/>
                      <a:pt x="33" y="103"/>
                      <a:pt x="77" y="97"/>
                    </a:cubicBezTo>
                    <a:cubicBezTo>
                      <a:pt x="121" y="91"/>
                      <a:pt x="208" y="0"/>
                      <a:pt x="272" y="1"/>
                    </a:cubicBezTo>
                    <a:cubicBezTo>
                      <a:pt x="336" y="2"/>
                      <a:pt x="398" y="100"/>
                      <a:pt x="461" y="100"/>
                    </a:cubicBezTo>
                    <a:cubicBezTo>
                      <a:pt x="524" y="100"/>
                      <a:pt x="589" y="4"/>
                      <a:pt x="653" y="4"/>
                    </a:cubicBezTo>
                    <a:cubicBezTo>
                      <a:pt x="717" y="4"/>
                      <a:pt x="781" y="98"/>
                      <a:pt x="845" y="97"/>
                    </a:cubicBezTo>
                    <a:cubicBezTo>
                      <a:pt x="909" y="96"/>
                      <a:pt x="972" y="0"/>
                      <a:pt x="1037" y="1"/>
                    </a:cubicBezTo>
                    <a:cubicBezTo>
                      <a:pt x="1102" y="2"/>
                      <a:pt x="1186" y="88"/>
                      <a:pt x="1235" y="100"/>
                    </a:cubicBezTo>
                    <a:cubicBezTo>
                      <a:pt x="1284" y="112"/>
                      <a:pt x="1307" y="92"/>
                      <a:pt x="1331" y="73"/>
                    </a:cubicBezTo>
                  </a:path>
                </a:pathLst>
              </a:custGeom>
              <a:noFill/>
              <a:ln w="19050" cmpd="sng">
                <a:solidFill>
                  <a:srgbClr val="0000CC"/>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99"/>
                  </a:solidFill>
                  <a:latin typeface="微软雅黑" panose="020B0503020204020204" pitchFamily="34" charset="-122"/>
                  <a:ea typeface="微软雅黑" panose="020B0503020204020204" pitchFamily="34" charset="-122"/>
                </a:endParaRPr>
              </a:p>
            </p:txBody>
          </p:sp>
          <p:sp>
            <p:nvSpPr>
              <p:cNvPr id="83" name="Freeform 11"/>
              <p:cNvSpPr/>
              <p:nvPr/>
            </p:nvSpPr>
            <p:spPr bwMode="auto">
              <a:xfrm flipV="1">
                <a:off x="1548" y="1476"/>
                <a:ext cx="1331" cy="112"/>
              </a:xfrm>
              <a:custGeom>
                <a:avLst/>
                <a:gdLst>
                  <a:gd name="T0" fmla="*/ 29 w 1331"/>
                  <a:gd name="T1" fmla="*/ 52 h 112"/>
                  <a:gd name="T2" fmla="*/ 8 w 1331"/>
                  <a:gd name="T3" fmla="*/ 37 h 112"/>
                  <a:gd name="T4" fmla="*/ 77 w 1331"/>
                  <a:gd name="T5" fmla="*/ 97 h 112"/>
                  <a:gd name="T6" fmla="*/ 272 w 1331"/>
                  <a:gd name="T7" fmla="*/ 1 h 112"/>
                  <a:gd name="T8" fmla="*/ 461 w 1331"/>
                  <a:gd name="T9" fmla="*/ 100 h 112"/>
                  <a:gd name="T10" fmla="*/ 653 w 1331"/>
                  <a:gd name="T11" fmla="*/ 4 h 112"/>
                  <a:gd name="T12" fmla="*/ 845 w 1331"/>
                  <a:gd name="T13" fmla="*/ 97 h 112"/>
                  <a:gd name="T14" fmla="*/ 1037 w 1331"/>
                  <a:gd name="T15" fmla="*/ 1 h 112"/>
                  <a:gd name="T16" fmla="*/ 1235 w 1331"/>
                  <a:gd name="T17" fmla="*/ 100 h 112"/>
                  <a:gd name="T18" fmla="*/ 1331 w 1331"/>
                  <a:gd name="T19" fmla="*/ 73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31" h="112">
                    <a:moveTo>
                      <a:pt x="29" y="52"/>
                    </a:moveTo>
                    <a:cubicBezTo>
                      <a:pt x="14" y="41"/>
                      <a:pt x="0" y="30"/>
                      <a:pt x="8" y="37"/>
                    </a:cubicBezTo>
                    <a:cubicBezTo>
                      <a:pt x="16" y="44"/>
                      <a:pt x="33" y="103"/>
                      <a:pt x="77" y="97"/>
                    </a:cubicBezTo>
                    <a:cubicBezTo>
                      <a:pt x="121" y="91"/>
                      <a:pt x="208" y="0"/>
                      <a:pt x="272" y="1"/>
                    </a:cubicBezTo>
                    <a:cubicBezTo>
                      <a:pt x="336" y="2"/>
                      <a:pt x="398" y="100"/>
                      <a:pt x="461" y="100"/>
                    </a:cubicBezTo>
                    <a:cubicBezTo>
                      <a:pt x="524" y="100"/>
                      <a:pt x="589" y="4"/>
                      <a:pt x="653" y="4"/>
                    </a:cubicBezTo>
                    <a:cubicBezTo>
                      <a:pt x="717" y="4"/>
                      <a:pt x="781" y="98"/>
                      <a:pt x="845" y="97"/>
                    </a:cubicBezTo>
                    <a:cubicBezTo>
                      <a:pt x="909" y="96"/>
                      <a:pt x="972" y="0"/>
                      <a:pt x="1037" y="1"/>
                    </a:cubicBezTo>
                    <a:cubicBezTo>
                      <a:pt x="1102" y="2"/>
                      <a:pt x="1186" y="88"/>
                      <a:pt x="1235" y="100"/>
                    </a:cubicBezTo>
                    <a:cubicBezTo>
                      <a:pt x="1284" y="112"/>
                      <a:pt x="1307" y="92"/>
                      <a:pt x="1331" y="73"/>
                    </a:cubicBezTo>
                  </a:path>
                </a:pathLst>
              </a:custGeom>
              <a:noFill/>
              <a:ln w="19050" cmpd="sng">
                <a:solidFill>
                  <a:srgbClr val="0000CC"/>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99"/>
                  </a:solidFill>
                  <a:latin typeface="微软雅黑" panose="020B0503020204020204" pitchFamily="34" charset="-122"/>
                  <a:ea typeface="微软雅黑" panose="020B0503020204020204" pitchFamily="34" charset="-122"/>
                </a:endParaRPr>
              </a:p>
            </p:txBody>
          </p:sp>
        </p:grpSp>
        <p:grpSp>
          <p:nvGrpSpPr>
            <p:cNvPr id="34" name="Group 12"/>
            <p:cNvGrpSpPr/>
            <p:nvPr/>
          </p:nvGrpSpPr>
          <p:grpSpPr bwMode="auto">
            <a:xfrm rot="3701259" flipH="1">
              <a:off x="6817718" y="3969743"/>
              <a:ext cx="1001713" cy="98028"/>
              <a:chOff x="1548" y="1476"/>
              <a:chExt cx="1338" cy="120"/>
            </a:xfrm>
          </p:grpSpPr>
          <p:sp>
            <p:nvSpPr>
              <p:cNvPr id="80" name="Freeform 13"/>
              <p:cNvSpPr/>
              <p:nvPr/>
            </p:nvSpPr>
            <p:spPr bwMode="auto">
              <a:xfrm>
                <a:off x="1555" y="1484"/>
                <a:ext cx="1331" cy="112"/>
              </a:xfrm>
              <a:custGeom>
                <a:avLst/>
                <a:gdLst>
                  <a:gd name="T0" fmla="*/ 29 w 1331"/>
                  <a:gd name="T1" fmla="*/ 52 h 112"/>
                  <a:gd name="T2" fmla="*/ 8 w 1331"/>
                  <a:gd name="T3" fmla="*/ 37 h 112"/>
                  <a:gd name="T4" fmla="*/ 77 w 1331"/>
                  <a:gd name="T5" fmla="*/ 97 h 112"/>
                  <a:gd name="T6" fmla="*/ 272 w 1331"/>
                  <a:gd name="T7" fmla="*/ 1 h 112"/>
                  <a:gd name="T8" fmla="*/ 461 w 1331"/>
                  <a:gd name="T9" fmla="*/ 100 h 112"/>
                  <a:gd name="T10" fmla="*/ 653 w 1331"/>
                  <a:gd name="T11" fmla="*/ 4 h 112"/>
                  <a:gd name="T12" fmla="*/ 845 w 1331"/>
                  <a:gd name="T13" fmla="*/ 97 h 112"/>
                  <a:gd name="T14" fmla="*/ 1037 w 1331"/>
                  <a:gd name="T15" fmla="*/ 1 h 112"/>
                  <a:gd name="T16" fmla="*/ 1235 w 1331"/>
                  <a:gd name="T17" fmla="*/ 100 h 112"/>
                  <a:gd name="T18" fmla="*/ 1331 w 1331"/>
                  <a:gd name="T19" fmla="*/ 73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31" h="112">
                    <a:moveTo>
                      <a:pt x="29" y="52"/>
                    </a:moveTo>
                    <a:cubicBezTo>
                      <a:pt x="14" y="41"/>
                      <a:pt x="0" y="30"/>
                      <a:pt x="8" y="37"/>
                    </a:cubicBezTo>
                    <a:cubicBezTo>
                      <a:pt x="16" y="44"/>
                      <a:pt x="33" y="103"/>
                      <a:pt x="77" y="97"/>
                    </a:cubicBezTo>
                    <a:cubicBezTo>
                      <a:pt x="121" y="91"/>
                      <a:pt x="208" y="0"/>
                      <a:pt x="272" y="1"/>
                    </a:cubicBezTo>
                    <a:cubicBezTo>
                      <a:pt x="336" y="2"/>
                      <a:pt x="398" y="100"/>
                      <a:pt x="461" y="100"/>
                    </a:cubicBezTo>
                    <a:cubicBezTo>
                      <a:pt x="524" y="100"/>
                      <a:pt x="589" y="4"/>
                      <a:pt x="653" y="4"/>
                    </a:cubicBezTo>
                    <a:cubicBezTo>
                      <a:pt x="717" y="4"/>
                      <a:pt x="781" y="98"/>
                      <a:pt x="845" y="97"/>
                    </a:cubicBezTo>
                    <a:cubicBezTo>
                      <a:pt x="909" y="96"/>
                      <a:pt x="972" y="0"/>
                      <a:pt x="1037" y="1"/>
                    </a:cubicBezTo>
                    <a:cubicBezTo>
                      <a:pt x="1102" y="2"/>
                      <a:pt x="1186" y="88"/>
                      <a:pt x="1235" y="100"/>
                    </a:cubicBezTo>
                    <a:cubicBezTo>
                      <a:pt x="1284" y="112"/>
                      <a:pt x="1307" y="92"/>
                      <a:pt x="1331" y="73"/>
                    </a:cubicBezTo>
                  </a:path>
                </a:pathLst>
              </a:custGeom>
              <a:noFill/>
              <a:ln w="19050" cmpd="sng">
                <a:solidFill>
                  <a:srgbClr val="0000CC"/>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99"/>
                  </a:solidFill>
                  <a:latin typeface="微软雅黑" panose="020B0503020204020204" pitchFamily="34" charset="-122"/>
                  <a:ea typeface="微软雅黑" panose="020B0503020204020204" pitchFamily="34" charset="-122"/>
                </a:endParaRPr>
              </a:p>
            </p:txBody>
          </p:sp>
          <p:sp>
            <p:nvSpPr>
              <p:cNvPr id="81" name="Freeform 14"/>
              <p:cNvSpPr/>
              <p:nvPr/>
            </p:nvSpPr>
            <p:spPr bwMode="auto">
              <a:xfrm flipV="1">
                <a:off x="1548" y="1476"/>
                <a:ext cx="1331" cy="112"/>
              </a:xfrm>
              <a:custGeom>
                <a:avLst/>
                <a:gdLst>
                  <a:gd name="T0" fmla="*/ 29 w 1331"/>
                  <a:gd name="T1" fmla="*/ 52 h 112"/>
                  <a:gd name="T2" fmla="*/ 8 w 1331"/>
                  <a:gd name="T3" fmla="*/ 37 h 112"/>
                  <a:gd name="T4" fmla="*/ 77 w 1331"/>
                  <a:gd name="T5" fmla="*/ 97 h 112"/>
                  <a:gd name="T6" fmla="*/ 272 w 1331"/>
                  <a:gd name="T7" fmla="*/ 1 h 112"/>
                  <a:gd name="T8" fmla="*/ 461 w 1331"/>
                  <a:gd name="T9" fmla="*/ 100 h 112"/>
                  <a:gd name="T10" fmla="*/ 653 w 1331"/>
                  <a:gd name="T11" fmla="*/ 4 h 112"/>
                  <a:gd name="T12" fmla="*/ 845 w 1331"/>
                  <a:gd name="T13" fmla="*/ 97 h 112"/>
                  <a:gd name="T14" fmla="*/ 1037 w 1331"/>
                  <a:gd name="T15" fmla="*/ 1 h 112"/>
                  <a:gd name="T16" fmla="*/ 1235 w 1331"/>
                  <a:gd name="T17" fmla="*/ 100 h 112"/>
                  <a:gd name="T18" fmla="*/ 1331 w 1331"/>
                  <a:gd name="T19" fmla="*/ 73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31" h="112">
                    <a:moveTo>
                      <a:pt x="29" y="52"/>
                    </a:moveTo>
                    <a:cubicBezTo>
                      <a:pt x="14" y="41"/>
                      <a:pt x="0" y="30"/>
                      <a:pt x="8" y="37"/>
                    </a:cubicBezTo>
                    <a:cubicBezTo>
                      <a:pt x="16" y="44"/>
                      <a:pt x="33" y="103"/>
                      <a:pt x="77" y="97"/>
                    </a:cubicBezTo>
                    <a:cubicBezTo>
                      <a:pt x="121" y="91"/>
                      <a:pt x="208" y="0"/>
                      <a:pt x="272" y="1"/>
                    </a:cubicBezTo>
                    <a:cubicBezTo>
                      <a:pt x="336" y="2"/>
                      <a:pt x="398" y="100"/>
                      <a:pt x="461" y="100"/>
                    </a:cubicBezTo>
                    <a:cubicBezTo>
                      <a:pt x="524" y="100"/>
                      <a:pt x="589" y="4"/>
                      <a:pt x="653" y="4"/>
                    </a:cubicBezTo>
                    <a:cubicBezTo>
                      <a:pt x="717" y="4"/>
                      <a:pt x="781" y="98"/>
                      <a:pt x="845" y="97"/>
                    </a:cubicBezTo>
                    <a:cubicBezTo>
                      <a:pt x="909" y="96"/>
                      <a:pt x="972" y="0"/>
                      <a:pt x="1037" y="1"/>
                    </a:cubicBezTo>
                    <a:cubicBezTo>
                      <a:pt x="1102" y="2"/>
                      <a:pt x="1186" y="88"/>
                      <a:pt x="1235" y="100"/>
                    </a:cubicBezTo>
                    <a:cubicBezTo>
                      <a:pt x="1284" y="112"/>
                      <a:pt x="1307" y="92"/>
                      <a:pt x="1331" y="73"/>
                    </a:cubicBezTo>
                  </a:path>
                </a:pathLst>
              </a:custGeom>
              <a:noFill/>
              <a:ln w="19050" cmpd="sng">
                <a:solidFill>
                  <a:srgbClr val="0000CC"/>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99"/>
                  </a:solidFill>
                  <a:latin typeface="微软雅黑" panose="020B0503020204020204" pitchFamily="34" charset="-122"/>
                  <a:ea typeface="微软雅黑" panose="020B0503020204020204" pitchFamily="34" charset="-122"/>
                </a:endParaRPr>
              </a:p>
            </p:txBody>
          </p:sp>
        </p:grpSp>
        <p:sp>
          <p:nvSpPr>
            <p:cNvPr id="35" name="Rectangle 15"/>
            <p:cNvSpPr>
              <a:spLocks noChangeArrowheads="1"/>
            </p:cNvSpPr>
            <p:nvPr/>
          </p:nvSpPr>
          <p:spPr bwMode="auto">
            <a:xfrm>
              <a:off x="1969162" y="2212976"/>
              <a:ext cx="5969396" cy="1344613"/>
            </a:xfrm>
            <a:prstGeom prst="rect">
              <a:avLst/>
            </a:prstGeom>
            <a:solidFill>
              <a:srgbClr val="00FFFF"/>
            </a:solidFill>
            <a:ln w="25400">
              <a:solidFill>
                <a:schemeClr val="tx1"/>
              </a:solidFill>
              <a:miter lim="800000"/>
            </a:ln>
            <a:effectLst/>
          </p:spPr>
          <p:txBody>
            <a:bodyPr wrap="none" anchor="ctr"/>
            <a:lstStyle/>
            <a:p>
              <a:endParaRPr lang="zh-CN" altLang="en-US" sz="1600" b="1">
                <a:solidFill>
                  <a:srgbClr val="000099"/>
                </a:solidFill>
                <a:latin typeface="微软雅黑" panose="020B0503020204020204" pitchFamily="34" charset="-122"/>
                <a:ea typeface="微软雅黑" panose="020B0503020204020204" pitchFamily="34" charset="-122"/>
              </a:endParaRPr>
            </a:p>
          </p:txBody>
        </p:sp>
        <p:sp>
          <p:nvSpPr>
            <p:cNvPr id="36" name="AutoShape 16"/>
            <p:cNvSpPr>
              <a:spLocks noChangeArrowheads="1"/>
            </p:cNvSpPr>
            <p:nvPr/>
          </p:nvSpPr>
          <p:spPr bwMode="auto">
            <a:xfrm>
              <a:off x="2772305" y="3189289"/>
              <a:ext cx="479822" cy="350837"/>
            </a:xfrm>
            <a:prstGeom prst="triangle">
              <a:avLst>
                <a:gd name="adj" fmla="val 49995"/>
              </a:avLst>
            </a:prstGeom>
            <a:solidFill>
              <a:schemeClr val="bg1"/>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99"/>
                </a:solidFill>
                <a:latin typeface="微软雅黑" panose="020B0503020204020204" pitchFamily="34" charset="-122"/>
                <a:ea typeface="微软雅黑" panose="020B0503020204020204" pitchFamily="34" charset="-122"/>
              </a:endParaRPr>
            </a:p>
          </p:txBody>
        </p:sp>
        <p:sp>
          <p:nvSpPr>
            <p:cNvPr id="37" name="AutoShape 17"/>
            <p:cNvSpPr>
              <a:spLocks noChangeArrowheads="1"/>
            </p:cNvSpPr>
            <p:nvPr/>
          </p:nvSpPr>
          <p:spPr bwMode="auto">
            <a:xfrm>
              <a:off x="6213608" y="3192464"/>
              <a:ext cx="483261" cy="352425"/>
            </a:xfrm>
            <a:prstGeom prst="triangle">
              <a:avLst>
                <a:gd name="adj" fmla="val 49995"/>
              </a:avLst>
            </a:prstGeom>
            <a:solidFill>
              <a:schemeClr val="bg1"/>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99"/>
                </a:solidFill>
                <a:latin typeface="微软雅黑" panose="020B0503020204020204" pitchFamily="34" charset="-122"/>
                <a:ea typeface="微软雅黑" panose="020B0503020204020204" pitchFamily="34" charset="-122"/>
              </a:endParaRPr>
            </a:p>
          </p:txBody>
        </p:sp>
        <p:sp>
          <p:nvSpPr>
            <p:cNvPr id="38" name="AutoShape 18"/>
            <p:cNvSpPr>
              <a:spLocks noChangeArrowheads="1"/>
            </p:cNvSpPr>
            <p:nvPr/>
          </p:nvSpPr>
          <p:spPr bwMode="auto">
            <a:xfrm>
              <a:off x="4407827" y="3189289"/>
              <a:ext cx="483261" cy="350837"/>
            </a:xfrm>
            <a:prstGeom prst="triangle">
              <a:avLst>
                <a:gd name="adj" fmla="val 49995"/>
              </a:avLst>
            </a:prstGeom>
            <a:solidFill>
              <a:schemeClr val="bg1"/>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99"/>
                </a:solidFill>
                <a:latin typeface="微软雅黑" panose="020B0503020204020204" pitchFamily="34" charset="-122"/>
                <a:ea typeface="微软雅黑" panose="020B0503020204020204" pitchFamily="34" charset="-122"/>
              </a:endParaRPr>
            </a:p>
          </p:txBody>
        </p:sp>
        <p:sp>
          <p:nvSpPr>
            <p:cNvPr id="39" name="AutoShape 19"/>
            <p:cNvSpPr>
              <a:spLocks noChangeArrowheads="1"/>
            </p:cNvSpPr>
            <p:nvPr/>
          </p:nvSpPr>
          <p:spPr bwMode="auto">
            <a:xfrm rot="10800000" flipH="1">
              <a:off x="6702029" y="3192464"/>
              <a:ext cx="479821" cy="352425"/>
            </a:xfrm>
            <a:prstGeom prst="triangle">
              <a:avLst>
                <a:gd name="adj" fmla="val 49995"/>
              </a:avLst>
            </a:prstGeom>
            <a:solidFill>
              <a:schemeClr val="bg1"/>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99"/>
                </a:solidFill>
                <a:latin typeface="微软雅黑" panose="020B0503020204020204" pitchFamily="34" charset="-122"/>
                <a:ea typeface="微软雅黑" panose="020B0503020204020204" pitchFamily="34" charset="-122"/>
              </a:endParaRPr>
            </a:p>
          </p:txBody>
        </p:sp>
        <p:sp>
          <p:nvSpPr>
            <p:cNvPr id="40" name="AutoShape 20"/>
            <p:cNvSpPr>
              <a:spLocks noChangeArrowheads="1"/>
            </p:cNvSpPr>
            <p:nvPr/>
          </p:nvSpPr>
          <p:spPr bwMode="auto">
            <a:xfrm rot="10800000" flipH="1">
              <a:off x="3245247" y="3189289"/>
              <a:ext cx="481542" cy="350837"/>
            </a:xfrm>
            <a:prstGeom prst="triangle">
              <a:avLst>
                <a:gd name="adj" fmla="val 49995"/>
              </a:avLst>
            </a:prstGeom>
            <a:solidFill>
              <a:schemeClr val="bg1"/>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99"/>
                </a:solidFill>
                <a:latin typeface="微软雅黑" panose="020B0503020204020204" pitchFamily="34" charset="-122"/>
                <a:ea typeface="微软雅黑" panose="020B0503020204020204" pitchFamily="34" charset="-122"/>
              </a:endParaRPr>
            </a:p>
          </p:txBody>
        </p:sp>
        <p:sp>
          <p:nvSpPr>
            <p:cNvPr id="41" name="AutoShape 21"/>
            <p:cNvSpPr>
              <a:spLocks noChangeArrowheads="1"/>
            </p:cNvSpPr>
            <p:nvPr/>
          </p:nvSpPr>
          <p:spPr bwMode="auto">
            <a:xfrm rot="10800000" flipH="1">
              <a:off x="4903127" y="3206750"/>
              <a:ext cx="483261" cy="349250"/>
            </a:xfrm>
            <a:prstGeom prst="triangle">
              <a:avLst>
                <a:gd name="adj" fmla="val 49995"/>
              </a:avLst>
            </a:prstGeom>
            <a:solidFill>
              <a:schemeClr val="bg1"/>
            </a:solidFill>
            <a:ln w="1270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99"/>
                </a:solidFill>
                <a:latin typeface="微软雅黑" panose="020B0503020204020204" pitchFamily="34" charset="-122"/>
                <a:ea typeface="微软雅黑" panose="020B0503020204020204" pitchFamily="34" charset="-122"/>
              </a:endParaRPr>
            </a:p>
          </p:txBody>
        </p:sp>
        <p:sp>
          <p:nvSpPr>
            <p:cNvPr id="42" name="Freeform 22"/>
            <p:cNvSpPr/>
            <p:nvPr/>
          </p:nvSpPr>
          <p:spPr bwMode="auto">
            <a:xfrm>
              <a:off x="3609843" y="2863850"/>
              <a:ext cx="2854854" cy="325438"/>
            </a:xfrm>
            <a:custGeom>
              <a:avLst/>
              <a:gdLst>
                <a:gd name="T0" fmla="*/ 1374 w 1375"/>
                <a:gd name="T1" fmla="*/ 186 h 187"/>
                <a:gd name="T2" fmla="*/ 1374 w 1375"/>
                <a:gd name="T3" fmla="*/ 0 h 187"/>
                <a:gd name="T4" fmla="*/ 0 w 1375"/>
                <a:gd name="T5" fmla="*/ 0 h 187"/>
                <a:gd name="T6" fmla="*/ 0 w 1375"/>
                <a:gd name="T7" fmla="*/ 186 h 187"/>
              </a:gdLst>
              <a:ahLst/>
              <a:cxnLst>
                <a:cxn ang="0">
                  <a:pos x="T0" y="T1"/>
                </a:cxn>
                <a:cxn ang="0">
                  <a:pos x="T2" y="T3"/>
                </a:cxn>
                <a:cxn ang="0">
                  <a:pos x="T4" y="T5"/>
                </a:cxn>
                <a:cxn ang="0">
                  <a:pos x="T6" y="T7"/>
                </a:cxn>
              </a:cxnLst>
              <a:rect l="0" t="0" r="r" b="b"/>
              <a:pathLst>
                <a:path w="1375" h="187">
                  <a:moveTo>
                    <a:pt x="1374" y="186"/>
                  </a:moveTo>
                  <a:lnTo>
                    <a:pt x="1374" y="0"/>
                  </a:lnTo>
                  <a:lnTo>
                    <a:pt x="0" y="0"/>
                  </a:lnTo>
                  <a:lnTo>
                    <a:pt x="0" y="186"/>
                  </a:lnTo>
                </a:path>
              </a:pathLst>
            </a:custGeom>
            <a:noFill/>
            <a:ln w="19050" cap="rnd" cmpd="sng">
              <a:solidFill>
                <a:schemeClr val="tx1"/>
              </a:solidFill>
              <a:prstDash val="solid"/>
              <a:round/>
              <a:headEnd type="none" w="sm" len="med"/>
              <a:tailEnd type="triangle" w="sm"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solidFill>
                  <a:srgbClr val="000099"/>
                </a:solidFill>
                <a:latin typeface="微软雅黑" panose="020B0503020204020204" pitchFamily="34" charset="-122"/>
                <a:ea typeface="微软雅黑" panose="020B0503020204020204" pitchFamily="34" charset="-122"/>
              </a:endParaRPr>
            </a:p>
          </p:txBody>
        </p:sp>
        <p:sp>
          <p:nvSpPr>
            <p:cNvPr id="43" name="Freeform 23"/>
            <p:cNvSpPr/>
            <p:nvPr/>
          </p:nvSpPr>
          <p:spPr bwMode="auto">
            <a:xfrm>
              <a:off x="4643438" y="2624139"/>
              <a:ext cx="2199614" cy="585787"/>
            </a:xfrm>
            <a:custGeom>
              <a:avLst/>
              <a:gdLst>
                <a:gd name="T0" fmla="*/ 0 w 1060"/>
                <a:gd name="T1" fmla="*/ 336 h 337"/>
                <a:gd name="T2" fmla="*/ 0 w 1060"/>
                <a:gd name="T3" fmla="*/ 0 h 337"/>
                <a:gd name="T4" fmla="*/ 1059 w 1060"/>
                <a:gd name="T5" fmla="*/ 0 h 337"/>
                <a:gd name="T6" fmla="*/ 1059 w 1060"/>
                <a:gd name="T7" fmla="*/ 330 h 337"/>
              </a:gdLst>
              <a:ahLst/>
              <a:cxnLst>
                <a:cxn ang="0">
                  <a:pos x="T0" y="T1"/>
                </a:cxn>
                <a:cxn ang="0">
                  <a:pos x="T2" y="T3"/>
                </a:cxn>
                <a:cxn ang="0">
                  <a:pos x="T4" y="T5"/>
                </a:cxn>
                <a:cxn ang="0">
                  <a:pos x="T6" y="T7"/>
                </a:cxn>
              </a:cxnLst>
              <a:rect l="0" t="0" r="r" b="b"/>
              <a:pathLst>
                <a:path w="1060" h="337">
                  <a:moveTo>
                    <a:pt x="0" y="336"/>
                  </a:moveTo>
                  <a:lnTo>
                    <a:pt x="0" y="0"/>
                  </a:lnTo>
                  <a:lnTo>
                    <a:pt x="1059" y="0"/>
                  </a:lnTo>
                  <a:lnTo>
                    <a:pt x="1059" y="330"/>
                  </a:lnTo>
                </a:path>
              </a:pathLst>
            </a:custGeom>
            <a:noFill/>
            <a:ln w="19050" cap="rnd" cmpd="sng">
              <a:solidFill>
                <a:schemeClr val="tx1"/>
              </a:solidFill>
              <a:prstDash val="solid"/>
              <a:round/>
              <a:headEnd type="none" w="sm" len="med"/>
              <a:tailEnd type="triangle" w="sm"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solidFill>
                  <a:srgbClr val="000099"/>
                </a:solidFill>
                <a:latin typeface="微软雅黑" panose="020B0503020204020204" pitchFamily="34" charset="-122"/>
                <a:ea typeface="微软雅黑" panose="020B0503020204020204" pitchFamily="34" charset="-122"/>
              </a:endParaRPr>
            </a:p>
          </p:txBody>
        </p:sp>
        <p:sp>
          <p:nvSpPr>
            <p:cNvPr id="44" name="Freeform 24"/>
            <p:cNvSpPr/>
            <p:nvPr/>
          </p:nvSpPr>
          <p:spPr bwMode="auto">
            <a:xfrm>
              <a:off x="3412067" y="2624138"/>
              <a:ext cx="1234810" cy="576262"/>
            </a:xfrm>
            <a:custGeom>
              <a:avLst/>
              <a:gdLst>
                <a:gd name="T0" fmla="*/ 594 w 595"/>
                <a:gd name="T1" fmla="*/ 0 h 331"/>
                <a:gd name="T2" fmla="*/ 0 w 595"/>
                <a:gd name="T3" fmla="*/ 0 h 331"/>
                <a:gd name="T4" fmla="*/ 0 w 595"/>
                <a:gd name="T5" fmla="*/ 330 h 331"/>
              </a:gdLst>
              <a:ahLst/>
              <a:cxnLst>
                <a:cxn ang="0">
                  <a:pos x="T0" y="T1"/>
                </a:cxn>
                <a:cxn ang="0">
                  <a:pos x="T2" y="T3"/>
                </a:cxn>
                <a:cxn ang="0">
                  <a:pos x="T4" y="T5"/>
                </a:cxn>
              </a:cxnLst>
              <a:rect l="0" t="0" r="r" b="b"/>
              <a:pathLst>
                <a:path w="595" h="331">
                  <a:moveTo>
                    <a:pt x="594" y="0"/>
                  </a:moveTo>
                  <a:lnTo>
                    <a:pt x="0" y="0"/>
                  </a:lnTo>
                  <a:lnTo>
                    <a:pt x="0" y="330"/>
                  </a:lnTo>
                </a:path>
              </a:pathLst>
            </a:custGeom>
            <a:noFill/>
            <a:ln w="19050" cap="rnd" cmpd="sng">
              <a:solidFill>
                <a:schemeClr val="tx1"/>
              </a:solidFill>
              <a:prstDash val="solid"/>
              <a:round/>
              <a:headEnd type="none" w="sm" len="med"/>
              <a:tailEnd type="triangle" w="sm"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solidFill>
                  <a:srgbClr val="000099"/>
                </a:solidFill>
                <a:latin typeface="微软雅黑" panose="020B0503020204020204" pitchFamily="34" charset="-122"/>
                <a:ea typeface="微软雅黑" panose="020B0503020204020204" pitchFamily="34" charset="-122"/>
              </a:endParaRPr>
            </a:p>
          </p:txBody>
        </p:sp>
        <p:sp>
          <p:nvSpPr>
            <p:cNvPr id="45" name="Freeform 25"/>
            <p:cNvSpPr/>
            <p:nvPr/>
          </p:nvSpPr>
          <p:spPr bwMode="auto">
            <a:xfrm>
              <a:off x="3013075" y="2416175"/>
              <a:ext cx="4048390" cy="793750"/>
            </a:xfrm>
            <a:custGeom>
              <a:avLst/>
              <a:gdLst>
                <a:gd name="T0" fmla="*/ 0 w 1951"/>
                <a:gd name="T1" fmla="*/ 456 h 457"/>
                <a:gd name="T2" fmla="*/ 0 w 1951"/>
                <a:gd name="T3" fmla="*/ 0 h 457"/>
                <a:gd name="T4" fmla="*/ 1950 w 1951"/>
                <a:gd name="T5" fmla="*/ 0 h 457"/>
                <a:gd name="T6" fmla="*/ 1950 w 1951"/>
                <a:gd name="T7" fmla="*/ 450 h 457"/>
                <a:gd name="T8" fmla="*/ 1950 w 1951"/>
                <a:gd name="T9" fmla="*/ 450 h 457"/>
              </a:gdLst>
              <a:ahLst/>
              <a:cxnLst>
                <a:cxn ang="0">
                  <a:pos x="T0" y="T1"/>
                </a:cxn>
                <a:cxn ang="0">
                  <a:pos x="T2" y="T3"/>
                </a:cxn>
                <a:cxn ang="0">
                  <a:pos x="T4" y="T5"/>
                </a:cxn>
                <a:cxn ang="0">
                  <a:pos x="T6" y="T7"/>
                </a:cxn>
                <a:cxn ang="0">
                  <a:pos x="T8" y="T9"/>
                </a:cxn>
              </a:cxnLst>
              <a:rect l="0" t="0" r="r" b="b"/>
              <a:pathLst>
                <a:path w="1951" h="457">
                  <a:moveTo>
                    <a:pt x="0" y="456"/>
                  </a:moveTo>
                  <a:lnTo>
                    <a:pt x="0" y="0"/>
                  </a:lnTo>
                  <a:lnTo>
                    <a:pt x="1950" y="0"/>
                  </a:lnTo>
                  <a:lnTo>
                    <a:pt x="1950" y="450"/>
                  </a:lnTo>
                  <a:lnTo>
                    <a:pt x="1950" y="450"/>
                  </a:lnTo>
                </a:path>
              </a:pathLst>
            </a:custGeom>
            <a:noFill/>
            <a:ln w="19050" cap="rnd" cmpd="sng">
              <a:solidFill>
                <a:schemeClr val="tx1"/>
              </a:solidFill>
              <a:prstDash val="solid"/>
              <a:round/>
              <a:headEnd type="none" w="sm" len="med"/>
              <a:tailEnd type="triangle" w="sm"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600" b="1">
                <a:solidFill>
                  <a:srgbClr val="000099"/>
                </a:solidFill>
                <a:latin typeface="微软雅黑" panose="020B0503020204020204" pitchFamily="34" charset="-122"/>
                <a:ea typeface="微软雅黑" panose="020B0503020204020204" pitchFamily="34" charset="-122"/>
              </a:endParaRPr>
            </a:p>
          </p:txBody>
        </p:sp>
        <p:sp>
          <p:nvSpPr>
            <p:cNvPr id="46" name="Line 26"/>
            <p:cNvSpPr>
              <a:spLocks noChangeShapeType="1"/>
            </p:cNvSpPr>
            <p:nvPr/>
          </p:nvSpPr>
          <p:spPr bwMode="auto">
            <a:xfrm>
              <a:off x="5229887" y="2870201"/>
              <a:ext cx="0" cy="341313"/>
            </a:xfrm>
            <a:prstGeom prst="line">
              <a:avLst/>
            </a:prstGeom>
            <a:noFill/>
            <a:ln w="12700">
              <a:solidFill>
                <a:schemeClr val="tx1"/>
              </a:solidFill>
              <a:round/>
              <a:headEnd type="non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99"/>
                </a:solidFill>
                <a:latin typeface="微软雅黑" panose="020B0503020204020204" pitchFamily="34" charset="-122"/>
                <a:ea typeface="微软雅黑" panose="020B0503020204020204" pitchFamily="34" charset="-122"/>
              </a:endParaRPr>
            </a:p>
          </p:txBody>
        </p:sp>
        <p:sp>
          <p:nvSpPr>
            <p:cNvPr id="47" name="Line 27"/>
            <p:cNvSpPr>
              <a:spLocks noChangeShapeType="1"/>
            </p:cNvSpPr>
            <p:nvPr/>
          </p:nvSpPr>
          <p:spPr bwMode="auto">
            <a:xfrm>
              <a:off x="5056188" y="2433638"/>
              <a:ext cx="0" cy="787400"/>
            </a:xfrm>
            <a:prstGeom prst="line">
              <a:avLst/>
            </a:prstGeom>
            <a:noFill/>
            <a:ln w="12700">
              <a:solidFill>
                <a:schemeClr val="tx1"/>
              </a:solidFill>
              <a:rou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99"/>
                </a:solidFill>
                <a:latin typeface="微软雅黑" panose="020B0503020204020204" pitchFamily="34" charset="-122"/>
                <a:ea typeface="微软雅黑" panose="020B0503020204020204" pitchFamily="34" charset="-122"/>
              </a:endParaRPr>
            </a:p>
          </p:txBody>
        </p:sp>
        <p:sp>
          <p:nvSpPr>
            <p:cNvPr id="48" name="Rectangle 28"/>
            <p:cNvSpPr>
              <a:spLocks noChangeArrowheads="1"/>
            </p:cNvSpPr>
            <p:nvPr/>
          </p:nvSpPr>
          <p:spPr bwMode="auto">
            <a:xfrm>
              <a:off x="1533610" y="2421610"/>
              <a:ext cx="483014" cy="93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lnSpc>
                  <a:spcPct val="90000"/>
                </a:lnSpc>
              </a:pPr>
              <a:r>
                <a:rPr kumimoji="1" lang="zh-CN" altLang="en-US" sz="1600" b="1" dirty="0">
                  <a:latin typeface="微软雅黑" panose="020B0503020204020204" pitchFamily="34" charset="-122"/>
                  <a:ea typeface="微软雅黑" panose="020B0503020204020204" pitchFamily="34" charset="-122"/>
                </a:rPr>
                <a:t>集</a:t>
              </a:r>
              <a:endParaRPr kumimoji="1" lang="zh-CN" altLang="en-US" sz="1600" b="1" dirty="0">
                <a:latin typeface="微软雅黑" panose="020B0503020204020204" pitchFamily="34" charset="-122"/>
                <a:ea typeface="微软雅黑" panose="020B0503020204020204" pitchFamily="34" charset="-122"/>
              </a:endParaRPr>
            </a:p>
            <a:p>
              <a:pPr defTabSz="762000" eaLnBrk="0" hangingPunct="0">
                <a:lnSpc>
                  <a:spcPct val="90000"/>
                </a:lnSpc>
              </a:pPr>
              <a:r>
                <a:rPr kumimoji="1" lang="zh-CN" altLang="en-US" sz="1600" b="1" dirty="0">
                  <a:latin typeface="微软雅黑" panose="020B0503020204020204" pitchFamily="34" charset="-122"/>
                  <a:ea typeface="微软雅黑" panose="020B0503020204020204" pitchFamily="34" charset="-122"/>
                </a:rPr>
                <a:t>线</a:t>
              </a:r>
              <a:endParaRPr kumimoji="1" lang="zh-CN" altLang="en-US" sz="1600" b="1" dirty="0">
                <a:latin typeface="微软雅黑" panose="020B0503020204020204" pitchFamily="34" charset="-122"/>
                <a:ea typeface="微软雅黑" panose="020B0503020204020204" pitchFamily="34" charset="-122"/>
              </a:endParaRPr>
            </a:p>
            <a:p>
              <a:pPr defTabSz="762000" eaLnBrk="0" hangingPunct="0">
                <a:lnSpc>
                  <a:spcPct val="90000"/>
                </a:lnSpc>
              </a:pPr>
              <a:r>
                <a:rPr kumimoji="1" lang="zh-CN" altLang="en-US" sz="1600" b="1" dirty="0">
                  <a:latin typeface="微软雅黑" panose="020B0503020204020204" pitchFamily="34" charset="-122"/>
                  <a:ea typeface="微软雅黑" panose="020B0503020204020204" pitchFamily="34" charset="-122"/>
                </a:rPr>
                <a:t>器</a:t>
              </a:r>
              <a:endParaRPr kumimoji="1" lang="zh-CN" altLang="en-US" sz="1600" b="1" dirty="0">
                <a:latin typeface="微软雅黑" panose="020B0503020204020204" pitchFamily="34" charset="-122"/>
                <a:ea typeface="微软雅黑" panose="020B0503020204020204" pitchFamily="34" charset="-122"/>
              </a:endParaRPr>
            </a:p>
          </p:txBody>
        </p:sp>
        <p:sp>
          <p:nvSpPr>
            <p:cNvPr id="49" name="Rectangle 29"/>
            <p:cNvSpPr>
              <a:spLocks noChangeArrowheads="1"/>
            </p:cNvSpPr>
            <p:nvPr/>
          </p:nvSpPr>
          <p:spPr bwMode="auto">
            <a:xfrm>
              <a:off x="4063868" y="4527550"/>
              <a:ext cx="1608005" cy="846138"/>
            </a:xfrm>
            <a:prstGeom prst="rect">
              <a:avLst/>
            </a:prstGeom>
            <a:solidFill>
              <a:srgbClr val="00FF99"/>
            </a:solidFill>
            <a:ln w="19050">
              <a:solidFill>
                <a:schemeClr val="tx1"/>
              </a:solidFill>
              <a:miter lim="800000"/>
            </a:ln>
            <a:effectLst/>
          </p:spPr>
          <p:txBody>
            <a:bodyPr wrap="none" anchor="ctr"/>
            <a:lstStyle/>
            <a:p>
              <a:endParaRPr lang="zh-CN" altLang="en-US" sz="1600" b="1">
                <a:solidFill>
                  <a:srgbClr val="000099"/>
                </a:solidFill>
                <a:latin typeface="微软雅黑" panose="020B0503020204020204" pitchFamily="34" charset="-122"/>
                <a:ea typeface="微软雅黑" panose="020B0503020204020204" pitchFamily="34" charset="-122"/>
              </a:endParaRPr>
            </a:p>
          </p:txBody>
        </p:sp>
        <p:sp>
          <p:nvSpPr>
            <p:cNvPr id="50" name="Rectangle 30"/>
            <p:cNvSpPr>
              <a:spLocks noChangeArrowheads="1"/>
            </p:cNvSpPr>
            <p:nvPr/>
          </p:nvSpPr>
          <p:spPr bwMode="auto">
            <a:xfrm>
              <a:off x="4375151" y="4529138"/>
              <a:ext cx="1028435" cy="398462"/>
            </a:xfrm>
            <a:prstGeom prst="rect">
              <a:avLst/>
            </a:prstGeom>
            <a:solidFill>
              <a:schemeClr val="bg1"/>
            </a:solidFill>
            <a:ln w="1905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99"/>
                </a:solidFill>
                <a:latin typeface="微软雅黑" panose="020B0503020204020204" pitchFamily="34" charset="-122"/>
                <a:ea typeface="微软雅黑" panose="020B0503020204020204" pitchFamily="34" charset="-122"/>
              </a:endParaRPr>
            </a:p>
          </p:txBody>
        </p:sp>
        <p:sp>
          <p:nvSpPr>
            <p:cNvPr id="51" name="Rectangle 31"/>
            <p:cNvSpPr>
              <a:spLocks noChangeArrowheads="1"/>
            </p:cNvSpPr>
            <p:nvPr/>
          </p:nvSpPr>
          <p:spPr bwMode="auto">
            <a:xfrm>
              <a:off x="4515613" y="4516634"/>
              <a:ext cx="739427" cy="4166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600" b="1" dirty="0">
                  <a:solidFill>
                    <a:srgbClr val="0000FF"/>
                  </a:solidFill>
                  <a:latin typeface="微软雅黑" panose="020B0503020204020204" pitchFamily="34" charset="-122"/>
                  <a:ea typeface="微软雅黑" panose="020B0503020204020204" pitchFamily="34" charset="-122"/>
                </a:rPr>
                <a:t>网卡</a:t>
              </a:r>
              <a:endParaRPr kumimoji="1" lang="zh-CN" altLang="en-US" sz="1600" b="1" dirty="0">
                <a:solidFill>
                  <a:srgbClr val="0000FF"/>
                </a:solidFill>
                <a:latin typeface="微软雅黑" panose="020B0503020204020204" pitchFamily="34" charset="-122"/>
                <a:ea typeface="微软雅黑" panose="020B0503020204020204" pitchFamily="34" charset="-122"/>
              </a:endParaRPr>
            </a:p>
          </p:txBody>
        </p:sp>
        <p:sp>
          <p:nvSpPr>
            <p:cNvPr id="52" name="Rectangle 32"/>
            <p:cNvSpPr>
              <a:spLocks noChangeArrowheads="1"/>
            </p:cNvSpPr>
            <p:nvPr/>
          </p:nvSpPr>
          <p:spPr bwMode="auto">
            <a:xfrm>
              <a:off x="4392607" y="4894263"/>
              <a:ext cx="995841" cy="4166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600" b="1" dirty="0">
                  <a:latin typeface="微软雅黑" panose="020B0503020204020204" pitchFamily="34" charset="-122"/>
                  <a:ea typeface="微软雅黑" panose="020B0503020204020204" pitchFamily="34" charset="-122"/>
                </a:rPr>
                <a:t>工作站</a:t>
              </a:r>
              <a:endParaRPr kumimoji="1" lang="zh-CN" altLang="en-US" sz="1600" b="1" dirty="0">
                <a:latin typeface="微软雅黑" panose="020B0503020204020204" pitchFamily="34" charset="-122"/>
                <a:ea typeface="微软雅黑" panose="020B0503020204020204" pitchFamily="34" charset="-122"/>
              </a:endParaRPr>
            </a:p>
          </p:txBody>
        </p:sp>
        <p:sp>
          <p:nvSpPr>
            <p:cNvPr id="53" name="Rectangle 33"/>
            <p:cNvSpPr>
              <a:spLocks noChangeArrowheads="1"/>
            </p:cNvSpPr>
            <p:nvPr/>
          </p:nvSpPr>
          <p:spPr bwMode="auto">
            <a:xfrm>
              <a:off x="4488657" y="4435475"/>
              <a:ext cx="782506" cy="82550"/>
            </a:xfrm>
            <a:prstGeom prst="rect">
              <a:avLst/>
            </a:prstGeom>
            <a:solidFill>
              <a:schemeClr val="bg1"/>
            </a:solidFill>
            <a:ln w="1905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99"/>
                </a:solidFill>
                <a:latin typeface="微软雅黑" panose="020B0503020204020204" pitchFamily="34" charset="-122"/>
                <a:ea typeface="微软雅黑" panose="020B0503020204020204" pitchFamily="34" charset="-122"/>
              </a:endParaRPr>
            </a:p>
          </p:txBody>
        </p:sp>
        <p:sp>
          <p:nvSpPr>
            <p:cNvPr id="54" name="Rectangle 34"/>
            <p:cNvSpPr>
              <a:spLocks noChangeArrowheads="1"/>
            </p:cNvSpPr>
            <p:nvPr/>
          </p:nvSpPr>
          <p:spPr bwMode="auto">
            <a:xfrm>
              <a:off x="1571890" y="4527550"/>
              <a:ext cx="1611445" cy="846138"/>
            </a:xfrm>
            <a:prstGeom prst="rect">
              <a:avLst/>
            </a:prstGeom>
            <a:solidFill>
              <a:srgbClr val="00FF99"/>
            </a:solidFill>
            <a:ln w="19050">
              <a:solidFill>
                <a:schemeClr val="tx1"/>
              </a:solidFill>
              <a:miter lim="800000"/>
            </a:ln>
            <a:effectLst/>
          </p:spPr>
          <p:txBody>
            <a:bodyPr wrap="none" anchor="ctr"/>
            <a:lstStyle/>
            <a:p>
              <a:endParaRPr lang="zh-CN" altLang="en-US" sz="1600" b="1">
                <a:solidFill>
                  <a:srgbClr val="000099"/>
                </a:solidFill>
                <a:latin typeface="微软雅黑" panose="020B0503020204020204" pitchFamily="34" charset="-122"/>
                <a:ea typeface="微软雅黑" panose="020B0503020204020204" pitchFamily="34" charset="-122"/>
              </a:endParaRPr>
            </a:p>
          </p:txBody>
        </p:sp>
        <p:sp>
          <p:nvSpPr>
            <p:cNvPr id="55" name="Rectangle 35"/>
            <p:cNvSpPr>
              <a:spLocks noChangeArrowheads="1"/>
            </p:cNvSpPr>
            <p:nvPr/>
          </p:nvSpPr>
          <p:spPr bwMode="auto">
            <a:xfrm>
              <a:off x="1865975" y="4529138"/>
              <a:ext cx="1031875" cy="398462"/>
            </a:xfrm>
            <a:prstGeom prst="rect">
              <a:avLst/>
            </a:prstGeom>
            <a:solidFill>
              <a:schemeClr val="bg1"/>
            </a:solidFill>
            <a:ln w="1905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99"/>
                </a:solidFill>
                <a:latin typeface="微软雅黑" panose="020B0503020204020204" pitchFamily="34" charset="-122"/>
                <a:ea typeface="微软雅黑" panose="020B0503020204020204" pitchFamily="34" charset="-122"/>
              </a:endParaRPr>
            </a:p>
          </p:txBody>
        </p:sp>
        <p:sp>
          <p:nvSpPr>
            <p:cNvPr id="56" name="Rectangle 36"/>
            <p:cNvSpPr>
              <a:spLocks noChangeArrowheads="1"/>
            </p:cNvSpPr>
            <p:nvPr/>
          </p:nvSpPr>
          <p:spPr bwMode="auto">
            <a:xfrm>
              <a:off x="2042553" y="4516634"/>
              <a:ext cx="739427" cy="4166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600" b="1" dirty="0">
                  <a:solidFill>
                    <a:srgbClr val="0000FF"/>
                  </a:solidFill>
                  <a:latin typeface="微软雅黑" panose="020B0503020204020204" pitchFamily="34" charset="-122"/>
                  <a:ea typeface="微软雅黑" panose="020B0503020204020204" pitchFamily="34" charset="-122"/>
                </a:rPr>
                <a:t>网卡</a:t>
              </a:r>
              <a:endParaRPr kumimoji="1" lang="zh-CN" altLang="en-US" sz="1600" b="1" dirty="0">
                <a:solidFill>
                  <a:srgbClr val="0000FF"/>
                </a:solidFill>
                <a:latin typeface="微软雅黑" panose="020B0503020204020204" pitchFamily="34" charset="-122"/>
                <a:ea typeface="微软雅黑" panose="020B0503020204020204" pitchFamily="34" charset="-122"/>
              </a:endParaRPr>
            </a:p>
          </p:txBody>
        </p:sp>
        <p:sp>
          <p:nvSpPr>
            <p:cNvPr id="57" name="Rectangle 37"/>
            <p:cNvSpPr>
              <a:spLocks noChangeArrowheads="1"/>
            </p:cNvSpPr>
            <p:nvPr/>
          </p:nvSpPr>
          <p:spPr bwMode="auto">
            <a:xfrm>
              <a:off x="1920886" y="4894263"/>
              <a:ext cx="995841" cy="4166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600" b="1" dirty="0">
                  <a:latin typeface="微软雅黑" panose="020B0503020204020204" pitchFamily="34" charset="-122"/>
                  <a:ea typeface="微软雅黑" panose="020B0503020204020204" pitchFamily="34" charset="-122"/>
                </a:rPr>
                <a:t>工作站</a:t>
              </a:r>
              <a:endParaRPr kumimoji="1" lang="zh-CN" altLang="en-US" sz="1600" b="1" dirty="0">
                <a:latin typeface="微软雅黑" panose="020B0503020204020204" pitchFamily="34" charset="-122"/>
                <a:ea typeface="微软雅黑" panose="020B0503020204020204" pitchFamily="34" charset="-122"/>
              </a:endParaRPr>
            </a:p>
          </p:txBody>
        </p:sp>
        <p:sp>
          <p:nvSpPr>
            <p:cNvPr id="58" name="Rectangle 38"/>
            <p:cNvSpPr>
              <a:spLocks noChangeArrowheads="1"/>
            </p:cNvSpPr>
            <p:nvPr/>
          </p:nvSpPr>
          <p:spPr bwMode="auto">
            <a:xfrm>
              <a:off x="2000119" y="4435475"/>
              <a:ext cx="779065" cy="82550"/>
            </a:xfrm>
            <a:prstGeom prst="rect">
              <a:avLst/>
            </a:prstGeom>
            <a:solidFill>
              <a:schemeClr val="bg1"/>
            </a:solidFill>
            <a:ln w="1905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99"/>
                </a:solidFill>
                <a:latin typeface="微软雅黑" panose="020B0503020204020204" pitchFamily="34" charset="-122"/>
                <a:ea typeface="微软雅黑" panose="020B0503020204020204" pitchFamily="34" charset="-122"/>
              </a:endParaRPr>
            </a:p>
          </p:txBody>
        </p:sp>
        <p:sp>
          <p:nvSpPr>
            <p:cNvPr id="59" name="Rectangle 39"/>
            <p:cNvSpPr>
              <a:spLocks noChangeArrowheads="1"/>
            </p:cNvSpPr>
            <p:nvPr/>
          </p:nvSpPr>
          <p:spPr bwMode="auto">
            <a:xfrm>
              <a:off x="6540369" y="4527550"/>
              <a:ext cx="1611444" cy="846138"/>
            </a:xfrm>
            <a:prstGeom prst="rect">
              <a:avLst/>
            </a:prstGeom>
            <a:solidFill>
              <a:srgbClr val="00FF99"/>
            </a:solidFill>
            <a:ln w="19050">
              <a:solidFill>
                <a:schemeClr val="tx1"/>
              </a:solidFill>
              <a:miter lim="800000"/>
            </a:ln>
            <a:effectLst/>
          </p:spPr>
          <p:txBody>
            <a:bodyPr wrap="none" anchor="ctr"/>
            <a:lstStyle/>
            <a:p>
              <a:endParaRPr lang="zh-CN" altLang="en-US" sz="1600" b="1">
                <a:solidFill>
                  <a:srgbClr val="000099"/>
                </a:solidFill>
                <a:latin typeface="微软雅黑" panose="020B0503020204020204" pitchFamily="34" charset="-122"/>
                <a:ea typeface="微软雅黑" panose="020B0503020204020204" pitchFamily="34" charset="-122"/>
              </a:endParaRPr>
            </a:p>
          </p:txBody>
        </p:sp>
        <p:sp>
          <p:nvSpPr>
            <p:cNvPr id="60" name="Rectangle 40"/>
            <p:cNvSpPr>
              <a:spLocks noChangeArrowheads="1"/>
            </p:cNvSpPr>
            <p:nvPr/>
          </p:nvSpPr>
          <p:spPr bwMode="auto">
            <a:xfrm>
              <a:off x="6843051" y="4529138"/>
              <a:ext cx="1030155" cy="398462"/>
            </a:xfrm>
            <a:prstGeom prst="rect">
              <a:avLst/>
            </a:prstGeom>
            <a:solidFill>
              <a:schemeClr val="bg1"/>
            </a:solidFill>
            <a:ln w="1905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99"/>
                </a:solidFill>
                <a:latin typeface="微软雅黑" panose="020B0503020204020204" pitchFamily="34" charset="-122"/>
                <a:ea typeface="微软雅黑" panose="020B0503020204020204" pitchFamily="34" charset="-122"/>
              </a:endParaRPr>
            </a:p>
          </p:txBody>
        </p:sp>
        <p:sp>
          <p:nvSpPr>
            <p:cNvPr id="61" name="Rectangle 41"/>
            <p:cNvSpPr>
              <a:spLocks noChangeArrowheads="1"/>
            </p:cNvSpPr>
            <p:nvPr/>
          </p:nvSpPr>
          <p:spPr bwMode="auto">
            <a:xfrm>
              <a:off x="6990394" y="4516634"/>
              <a:ext cx="739427" cy="4166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600" b="1" dirty="0">
                  <a:solidFill>
                    <a:srgbClr val="0000FF"/>
                  </a:solidFill>
                  <a:latin typeface="微软雅黑" panose="020B0503020204020204" pitchFamily="34" charset="-122"/>
                  <a:ea typeface="微软雅黑" panose="020B0503020204020204" pitchFamily="34" charset="-122"/>
                </a:rPr>
                <a:t>网卡</a:t>
              </a:r>
              <a:endParaRPr kumimoji="1" lang="zh-CN" altLang="en-US" sz="1600" b="1" dirty="0">
                <a:solidFill>
                  <a:srgbClr val="0000FF"/>
                </a:solidFill>
                <a:latin typeface="微软雅黑" panose="020B0503020204020204" pitchFamily="34" charset="-122"/>
                <a:ea typeface="微软雅黑" panose="020B0503020204020204" pitchFamily="34" charset="-122"/>
              </a:endParaRPr>
            </a:p>
          </p:txBody>
        </p:sp>
        <p:sp>
          <p:nvSpPr>
            <p:cNvPr id="62" name="Rectangle 42"/>
            <p:cNvSpPr>
              <a:spLocks noChangeArrowheads="1"/>
            </p:cNvSpPr>
            <p:nvPr/>
          </p:nvSpPr>
          <p:spPr bwMode="auto">
            <a:xfrm>
              <a:off x="6898283" y="4894263"/>
              <a:ext cx="995841" cy="4166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600" b="1">
                  <a:latin typeface="微软雅黑" panose="020B0503020204020204" pitchFamily="34" charset="-122"/>
                  <a:ea typeface="微软雅黑" panose="020B0503020204020204" pitchFamily="34" charset="-122"/>
                </a:rPr>
                <a:t>工作站</a:t>
              </a:r>
              <a:endParaRPr kumimoji="1" lang="zh-CN" altLang="en-US" sz="1600" b="1">
                <a:latin typeface="微软雅黑" panose="020B0503020204020204" pitchFamily="34" charset="-122"/>
                <a:ea typeface="微软雅黑" panose="020B0503020204020204" pitchFamily="34" charset="-122"/>
              </a:endParaRPr>
            </a:p>
          </p:txBody>
        </p:sp>
        <p:sp>
          <p:nvSpPr>
            <p:cNvPr id="63" name="Rectangle 43"/>
            <p:cNvSpPr>
              <a:spLocks noChangeArrowheads="1"/>
            </p:cNvSpPr>
            <p:nvPr/>
          </p:nvSpPr>
          <p:spPr bwMode="auto">
            <a:xfrm>
              <a:off x="6968597" y="4435475"/>
              <a:ext cx="780785" cy="82550"/>
            </a:xfrm>
            <a:prstGeom prst="rect">
              <a:avLst/>
            </a:prstGeom>
            <a:solidFill>
              <a:schemeClr val="bg1"/>
            </a:solidFill>
            <a:ln w="19050">
              <a:solidFill>
                <a:schemeClr val="tx1"/>
              </a:solidFill>
              <a:miter lim="800000"/>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99"/>
                </a:solidFill>
                <a:latin typeface="微软雅黑" panose="020B0503020204020204" pitchFamily="34" charset="-122"/>
                <a:ea typeface="微软雅黑" panose="020B0503020204020204" pitchFamily="34" charset="-122"/>
              </a:endParaRPr>
            </a:p>
          </p:txBody>
        </p:sp>
        <p:sp>
          <p:nvSpPr>
            <p:cNvPr id="64" name="Oval 44"/>
            <p:cNvSpPr>
              <a:spLocks noChangeArrowheads="1"/>
            </p:cNvSpPr>
            <p:nvPr/>
          </p:nvSpPr>
          <p:spPr bwMode="auto">
            <a:xfrm>
              <a:off x="4590125" y="2579689"/>
              <a:ext cx="94588" cy="79375"/>
            </a:xfrm>
            <a:prstGeom prst="ellipse">
              <a:avLst/>
            </a:prstGeom>
            <a:solidFill>
              <a:schemeClr val="tx1"/>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99"/>
                </a:solidFill>
                <a:latin typeface="微软雅黑" panose="020B0503020204020204" pitchFamily="34" charset="-122"/>
                <a:ea typeface="微软雅黑" panose="020B0503020204020204" pitchFamily="34" charset="-122"/>
              </a:endParaRPr>
            </a:p>
          </p:txBody>
        </p:sp>
        <p:sp>
          <p:nvSpPr>
            <p:cNvPr id="65" name="Oval 45"/>
            <p:cNvSpPr>
              <a:spLocks noChangeArrowheads="1"/>
            </p:cNvSpPr>
            <p:nvPr/>
          </p:nvSpPr>
          <p:spPr bwMode="auto">
            <a:xfrm>
              <a:off x="5013193" y="2381251"/>
              <a:ext cx="96308" cy="79375"/>
            </a:xfrm>
            <a:prstGeom prst="ellipse">
              <a:avLst/>
            </a:prstGeom>
            <a:solidFill>
              <a:schemeClr val="tx1"/>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99"/>
                </a:solidFill>
                <a:latin typeface="微软雅黑" panose="020B0503020204020204" pitchFamily="34" charset="-122"/>
                <a:ea typeface="微软雅黑" panose="020B0503020204020204" pitchFamily="34" charset="-122"/>
              </a:endParaRPr>
            </a:p>
          </p:txBody>
        </p:sp>
        <p:sp>
          <p:nvSpPr>
            <p:cNvPr id="66" name="Oval 46"/>
            <p:cNvSpPr>
              <a:spLocks noChangeArrowheads="1"/>
            </p:cNvSpPr>
            <p:nvPr/>
          </p:nvSpPr>
          <p:spPr bwMode="auto">
            <a:xfrm>
              <a:off x="5186892" y="2819401"/>
              <a:ext cx="96308" cy="79375"/>
            </a:xfrm>
            <a:prstGeom prst="ellipse">
              <a:avLst/>
            </a:prstGeom>
            <a:solidFill>
              <a:schemeClr val="tx1"/>
            </a:solidFill>
            <a:ln w="12700">
              <a:solidFill>
                <a:schemeClr val="tx1"/>
              </a:solidFill>
              <a:rou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99"/>
                </a:solidFill>
                <a:latin typeface="微软雅黑" panose="020B0503020204020204" pitchFamily="34" charset="-122"/>
                <a:ea typeface="微软雅黑" panose="020B0503020204020204" pitchFamily="34" charset="-122"/>
              </a:endParaRPr>
            </a:p>
          </p:txBody>
        </p:sp>
        <p:sp>
          <p:nvSpPr>
            <p:cNvPr id="67" name="Line 47"/>
            <p:cNvSpPr>
              <a:spLocks noChangeShapeType="1"/>
            </p:cNvSpPr>
            <p:nvPr/>
          </p:nvSpPr>
          <p:spPr bwMode="auto">
            <a:xfrm flipV="1">
              <a:off x="4531652" y="3605213"/>
              <a:ext cx="0" cy="596900"/>
            </a:xfrm>
            <a:prstGeom prst="line">
              <a:avLst/>
            </a:prstGeom>
            <a:noFill/>
            <a:ln w="12700">
              <a:solidFill>
                <a:schemeClr val="tx1"/>
              </a:solidFill>
              <a:round/>
              <a:headEnd type="non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99"/>
                </a:solidFill>
                <a:latin typeface="微软雅黑" panose="020B0503020204020204" pitchFamily="34" charset="-122"/>
                <a:ea typeface="微软雅黑" panose="020B0503020204020204" pitchFamily="34" charset="-122"/>
              </a:endParaRPr>
            </a:p>
          </p:txBody>
        </p:sp>
        <p:sp>
          <p:nvSpPr>
            <p:cNvPr id="68" name="Line 48"/>
            <p:cNvSpPr>
              <a:spLocks noChangeShapeType="1"/>
            </p:cNvSpPr>
            <p:nvPr/>
          </p:nvSpPr>
          <p:spPr bwMode="auto">
            <a:xfrm>
              <a:off x="5018352" y="3616325"/>
              <a:ext cx="0" cy="592138"/>
            </a:xfrm>
            <a:prstGeom prst="line">
              <a:avLst/>
            </a:prstGeom>
            <a:noFill/>
            <a:ln w="12700">
              <a:solidFill>
                <a:schemeClr val="tx1"/>
              </a:solidFill>
              <a:round/>
              <a:headEnd type="non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99"/>
                </a:solidFill>
                <a:latin typeface="微软雅黑" panose="020B0503020204020204" pitchFamily="34" charset="-122"/>
                <a:ea typeface="微软雅黑" panose="020B0503020204020204" pitchFamily="34" charset="-122"/>
              </a:endParaRPr>
            </a:p>
          </p:txBody>
        </p:sp>
        <p:sp>
          <p:nvSpPr>
            <p:cNvPr id="69" name="Line 49"/>
            <p:cNvSpPr>
              <a:spLocks noChangeShapeType="1"/>
            </p:cNvSpPr>
            <p:nvPr/>
          </p:nvSpPr>
          <p:spPr bwMode="auto">
            <a:xfrm rot="236364" flipV="1">
              <a:off x="2187575" y="3729038"/>
              <a:ext cx="467783" cy="514350"/>
            </a:xfrm>
            <a:prstGeom prst="line">
              <a:avLst/>
            </a:prstGeom>
            <a:noFill/>
            <a:ln w="12700">
              <a:solidFill>
                <a:schemeClr val="tx1"/>
              </a:solidFill>
              <a:round/>
              <a:headEnd type="non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99"/>
                </a:solidFill>
                <a:latin typeface="微软雅黑" panose="020B0503020204020204" pitchFamily="34" charset="-122"/>
                <a:ea typeface="微软雅黑" panose="020B0503020204020204" pitchFamily="34" charset="-122"/>
              </a:endParaRPr>
            </a:p>
          </p:txBody>
        </p:sp>
        <p:sp>
          <p:nvSpPr>
            <p:cNvPr id="70" name="Line 50"/>
            <p:cNvSpPr>
              <a:spLocks noChangeShapeType="1"/>
            </p:cNvSpPr>
            <p:nvPr/>
          </p:nvSpPr>
          <p:spPr bwMode="auto">
            <a:xfrm flipH="1">
              <a:off x="2667398" y="3722688"/>
              <a:ext cx="476382" cy="474662"/>
            </a:xfrm>
            <a:prstGeom prst="line">
              <a:avLst/>
            </a:prstGeom>
            <a:noFill/>
            <a:ln w="12700">
              <a:solidFill>
                <a:schemeClr val="tx1"/>
              </a:solidFill>
              <a:round/>
              <a:headEnd type="non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99"/>
                </a:solidFill>
                <a:latin typeface="微软雅黑" panose="020B0503020204020204" pitchFamily="34" charset="-122"/>
                <a:ea typeface="微软雅黑" panose="020B0503020204020204" pitchFamily="34" charset="-122"/>
              </a:endParaRPr>
            </a:p>
          </p:txBody>
        </p:sp>
        <p:sp>
          <p:nvSpPr>
            <p:cNvPr id="71" name="Line 51"/>
            <p:cNvSpPr>
              <a:spLocks noChangeShapeType="1"/>
            </p:cNvSpPr>
            <p:nvPr/>
          </p:nvSpPr>
          <p:spPr bwMode="auto">
            <a:xfrm>
              <a:off x="6419983" y="3636964"/>
              <a:ext cx="433388" cy="592137"/>
            </a:xfrm>
            <a:prstGeom prst="line">
              <a:avLst/>
            </a:prstGeom>
            <a:noFill/>
            <a:ln w="12700">
              <a:solidFill>
                <a:schemeClr val="tx1"/>
              </a:solidFill>
              <a:round/>
              <a:headEnd type="triangle" w="sm" len="med"/>
              <a:tailEnd type="non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99"/>
                </a:solidFill>
                <a:latin typeface="微软雅黑" panose="020B0503020204020204" pitchFamily="34" charset="-122"/>
                <a:ea typeface="微软雅黑" panose="020B0503020204020204" pitchFamily="34" charset="-122"/>
              </a:endParaRPr>
            </a:p>
          </p:txBody>
        </p:sp>
        <p:sp>
          <p:nvSpPr>
            <p:cNvPr id="72" name="Line 52"/>
            <p:cNvSpPr>
              <a:spLocks noChangeShapeType="1"/>
            </p:cNvSpPr>
            <p:nvPr/>
          </p:nvSpPr>
          <p:spPr bwMode="auto">
            <a:xfrm>
              <a:off x="6932481" y="3649664"/>
              <a:ext cx="393832" cy="547687"/>
            </a:xfrm>
            <a:prstGeom prst="line">
              <a:avLst/>
            </a:prstGeom>
            <a:noFill/>
            <a:ln w="12700">
              <a:solidFill>
                <a:schemeClr val="tx1"/>
              </a:solidFill>
              <a:round/>
              <a:headEnd type="non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99"/>
                </a:solidFill>
                <a:latin typeface="微软雅黑" panose="020B0503020204020204" pitchFamily="34" charset="-122"/>
                <a:ea typeface="微软雅黑" panose="020B0503020204020204" pitchFamily="34" charset="-122"/>
              </a:endParaRPr>
            </a:p>
          </p:txBody>
        </p:sp>
        <p:sp>
          <p:nvSpPr>
            <p:cNvPr id="73" name="Rectangle 53"/>
            <p:cNvSpPr>
              <a:spLocks noChangeArrowheads="1"/>
            </p:cNvSpPr>
            <p:nvPr/>
          </p:nvSpPr>
          <p:spPr bwMode="auto">
            <a:xfrm>
              <a:off x="5210268" y="3725863"/>
              <a:ext cx="995841" cy="4166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0488" tIns="44450" rIns="90488" bIns="44450">
              <a:spAutoFit/>
            </a:bodyPr>
            <a:lstStyle/>
            <a:p>
              <a:pPr defTabSz="762000" eaLnBrk="0" hangingPunct="0"/>
              <a:r>
                <a:rPr kumimoji="1" lang="zh-CN" altLang="en-US" sz="1600" b="1" dirty="0">
                  <a:solidFill>
                    <a:srgbClr val="CC00CC"/>
                  </a:solidFill>
                  <a:latin typeface="微软雅黑" panose="020B0503020204020204" pitchFamily="34" charset="-122"/>
                  <a:ea typeface="微软雅黑" panose="020B0503020204020204" pitchFamily="34" charset="-122"/>
                </a:rPr>
                <a:t>双绞线</a:t>
              </a:r>
              <a:endParaRPr kumimoji="1" lang="zh-CN" altLang="en-US" sz="1600" b="1" dirty="0">
                <a:solidFill>
                  <a:srgbClr val="CC00CC"/>
                </a:solidFill>
                <a:latin typeface="微软雅黑" panose="020B0503020204020204" pitchFamily="34" charset="-122"/>
                <a:ea typeface="微软雅黑" panose="020B0503020204020204" pitchFamily="34" charset="-122"/>
              </a:endParaRPr>
            </a:p>
          </p:txBody>
        </p:sp>
        <p:grpSp>
          <p:nvGrpSpPr>
            <p:cNvPr id="74" name="Group 54"/>
            <p:cNvGrpSpPr/>
            <p:nvPr/>
          </p:nvGrpSpPr>
          <p:grpSpPr bwMode="auto">
            <a:xfrm rot="5400000" flipH="1">
              <a:off x="4703168" y="3946724"/>
              <a:ext cx="876300" cy="98028"/>
              <a:chOff x="1548" y="1476"/>
              <a:chExt cx="1338" cy="120"/>
            </a:xfrm>
          </p:grpSpPr>
          <p:sp>
            <p:nvSpPr>
              <p:cNvPr id="78" name="Freeform 55"/>
              <p:cNvSpPr/>
              <p:nvPr/>
            </p:nvSpPr>
            <p:spPr bwMode="auto">
              <a:xfrm>
                <a:off x="1555" y="1484"/>
                <a:ext cx="1331" cy="112"/>
              </a:xfrm>
              <a:custGeom>
                <a:avLst/>
                <a:gdLst>
                  <a:gd name="T0" fmla="*/ 29 w 1331"/>
                  <a:gd name="T1" fmla="*/ 52 h 112"/>
                  <a:gd name="T2" fmla="*/ 8 w 1331"/>
                  <a:gd name="T3" fmla="*/ 37 h 112"/>
                  <a:gd name="T4" fmla="*/ 77 w 1331"/>
                  <a:gd name="T5" fmla="*/ 97 h 112"/>
                  <a:gd name="T6" fmla="*/ 272 w 1331"/>
                  <a:gd name="T7" fmla="*/ 1 h 112"/>
                  <a:gd name="T8" fmla="*/ 461 w 1331"/>
                  <a:gd name="T9" fmla="*/ 100 h 112"/>
                  <a:gd name="T10" fmla="*/ 653 w 1331"/>
                  <a:gd name="T11" fmla="*/ 4 h 112"/>
                  <a:gd name="T12" fmla="*/ 845 w 1331"/>
                  <a:gd name="T13" fmla="*/ 97 h 112"/>
                  <a:gd name="T14" fmla="*/ 1037 w 1331"/>
                  <a:gd name="T15" fmla="*/ 1 h 112"/>
                  <a:gd name="T16" fmla="*/ 1235 w 1331"/>
                  <a:gd name="T17" fmla="*/ 100 h 112"/>
                  <a:gd name="T18" fmla="*/ 1331 w 1331"/>
                  <a:gd name="T19" fmla="*/ 73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31" h="112">
                    <a:moveTo>
                      <a:pt x="29" y="52"/>
                    </a:moveTo>
                    <a:cubicBezTo>
                      <a:pt x="14" y="41"/>
                      <a:pt x="0" y="30"/>
                      <a:pt x="8" y="37"/>
                    </a:cubicBezTo>
                    <a:cubicBezTo>
                      <a:pt x="16" y="44"/>
                      <a:pt x="33" y="103"/>
                      <a:pt x="77" y="97"/>
                    </a:cubicBezTo>
                    <a:cubicBezTo>
                      <a:pt x="121" y="91"/>
                      <a:pt x="208" y="0"/>
                      <a:pt x="272" y="1"/>
                    </a:cubicBezTo>
                    <a:cubicBezTo>
                      <a:pt x="336" y="2"/>
                      <a:pt x="398" y="100"/>
                      <a:pt x="461" y="100"/>
                    </a:cubicBezTo>
                    <a:cubicBezTo>
                      <a:pt x="524" y="100"/>
                      <a:pt x="589" y="4"/>
                      <a:pt x="653" y="4"/>
                    </a:cubicBezTo>
                    <a:cubicBezTo>
                      <a:pt x="717" y="4"/>
                      <a:pt x="781" y="98"/>
                      <a:pt x="845" y="97"/>
                    </a:cubicBezTo>
                    <a:cubicBezTo>
                      <a:pt x="909" y="96"/>
                      <a:pt x="972" y="0"/>
                      <a:pt x="1037" y="1"/>
                    </a:cubicBezTo>
                    <a:cubicBezTo>
                      <a:pt x="1102" y="2"/>
                      <a:pt x="1186" y="88"/>
                      <a:pt x="1235" y="100"/>
                    </a:cubicBezTo>
                    <a:cubicBezTo>
                      <a:pt x="1284" y="112"/>
                      <a:pt x="1307" y="92"/>
                      <a:pt x="1331" y="73"/>
                    </a:cubicBezTo>
                  </a:path>
                </a:pathLst>
              </a:custGeom>
              <a:noFill/>
              <a:ln w="19050" cmpd="sng">
                <a:solidFill>
                  <a:srgbClr val="0000CC"/>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99"/>
                  </a:solidFill>
                  <a:latin typeface="微软雅黑" panose="020B0503020204020204" pitchFamily="34" charset="-122"/>
                  <a:ea typeface="微软雅黑" panose="020B0503020204020204" pitchFamily="34" charset="-122"/>
                </a:endParaRPr>
              </a:p>
            </p:txBody>
          </p:sp>
          <p:sp>
            <p:nvSpPr>
              <p:cNvPr id="79" name="Freeform 56"/>
              <p:cNvSpPr/>
              <p:nvPr/>
            </p:nvSpPr>
            <p:spPr bwMode="auto">
              <a:xfrm flipV="1">
                <a:off x="1548" y="1476"/>
                <a:ext cx="1331" cy="112"/>
              </a:xfrm>
              <a:custGeom>
                <a:avLst/>
                <a:gdLst>
                  <a:gd name="T0" fmla="*/ 29 w 1331"/>
                  <a:gd name="T1" fmla="*/ 52 h 112"/>
                  <a:gd name="T2" fmla="*/ 8 w 1331"/>
                  <a:gd name="T3" fmla="*/ 37 h 112"/>
                  <a:gd name="T4" fmla="*/ 77 w 1331"/>
                  <a:gd name="T5" fmla="*/ 97 h 112"/>
                  <a:gd name="T6" fmla="*/ 272 w 1331"/>
                  <a:gd name="T7" fmla="*/ 1 h 112"/>
                  <a:gd name="T8" fmla="*/ 461 w 1331"/>
                  <a:gd name="T9" fmla="*/ 100 h 112"/>
                  <a:gd name="T10" fmla="*/ 653 w 1331"/>
                  <a:gd name="T11" fmla="*/ 4 h 112"/>
                  <a:gd name="T12" fmla="*/ 845 w 1331"/>
                  <a:gd name="T13" fmla="*/ 97 h 112"/>
                  <a:gd name="T14" fmla="*/ 1037 w 1331"/>
                  <a:gd name="T15" fmla="*/ 1 h 112"/>
                  <a:gd name="T16" fmla="*/ 1235 w 1331"/>
                  <a:gd name="T17" fmla="*/ 100 h 112"/>
                  <a:gd name="T18" fmla="*/ 1331 w 1331"/>
                  <a:gd name="T19" fmla="*/ 73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31" h="112">
                    <a:moveTo>
                      <a:pt x="29" y="52"/>
                    </a:moveTo>
                    <a:cubicBezTo>
                      <a:pt x="14" y="41"/>
                      <a:pt x="0" y="30"/>
                      <a:pt x="8" y="37"/>
                    </a:cubicBezTo>
                    <a:cubicBezTo>
                      <a:pt x="16" y="44"/>
                      <a:pt x="33" y="103"/>
                      <a:pt x="77" y="97"/>
                    </a:cubicBezTo>
                    <a:cubicBezTo>
                      <a:pt x="121" y="91"/>
                      <a:pt x="208" y="0"/>
                      <a:pt x="272" y="1"/>
                    </a:cubicBezTo>
                    <a:cubicBezTo>
                      <a:pt x="336" y="2"/>
                      <a:pt x="398" y="100"/>
                      <a:pt x="461" y="100"/>
                    </a:cubicBezTo>
                    <a:cubicBezTo>
                      <a:pt x="524" y="100"/>
                      <a:pt x="589" y="4"/>
                      <a:pt x="653" y="4"/>
                    </a:cubicBezTo>
                    <a:cubicBezTo>
                      <a:pt x="717" y="4"/>
                      <a:pt x="781" y="98"/>
                      <a:pt x="845" y="97"/>
                    </a:cubicBezTo>
                    <a:cubicBezTo>
                      <a:pt x="909" y="96"/>
                      <a:pt x="972" y="0"/>
                      <a:pt x="1037" y="1"/>
                    </a:cubicBezTo>
                    <a:cubicBezTo>
                      <a:pt x="1102" y="2"/>
                      <a:pt x="1186" y="88"/>
                      <a:pt x="1235" y="100"/>
                    </a:cubicBezTo>
                    <a:cubicBezTo>
                      <a:pt x="1284" y="112"/>
                      <a:pt x="1307" y="92"/>
                      <a:pt x="1331" y="73"/>
                    </a:cubicBezTo>
                  </a:path>
                </a:pathLst>
              </a:custGeom>
              <a:noFill/>
              <a:ln w="19050" cmpd="sng">
                <a:solidFill>
                  <a:srgbClr val="0000CC"/>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99"/>
                  </a:solidFill>
                  <a:latin typeface="微软雅黑" panose="020B0503020204020204" pitchFamily="34" charset="-122"/>
                  <a:ea typeface="微软雅黑" panose="020B0503020204020204" pitchFamily="34" charset="-122"/>
                </a:endParaRPr>
              </a:p>
            </p:txBody>
          </p:sp>
        </p:grpSp>
        <p:grpSp>
          <p:nvGrpSpPr>
            <p:cNvPr id="75" name="Group 57"/>
            <p:cNvGrpSpPr/>
            <p:nvPr/>
          </p:nvGrpSpPr>
          <p:grpSpPr bwMode="auto">
            <a:xfrm rot="5400000" flipH="1">
              <a:off x="4206942" y="3958630"/>
              <a:ext cx="874712" cy="98029"/>
              <a:chOff x="1548" y="1476"/>
              <a:chExt cx="1338" cy="120"/>
            </a:xfrm>
          </p:grpSpPr>
          <p:sp>
            <p:nvSpPr>
              <p:cNvPr id="76" name="Freeform 58"/>
              <p:cNvSpPr/>
              <p:nvPr/>
            </p:nvSpPr>
            <p:spPr bwMode="auto">
              <a:xfrm>
                <a:off x="1555" y="1484"/>
                <a:ext cx="1331" cy="112"/>
              </a:xfrm>
              <a:custGeom>
                <a:avLst/>
                <a:gdLst>
                  <a:gd name="T0" fmla="*/ 29 w 1331"/>
                  <a:gd name="T1" fmla="*/ 52 h 112"/>
                  <a:gd name="T2" fmla="*/ 8 w 1331"/>
                  <a:gd name="T3" fmla="*/ 37 h 112"/>
                  <a:gd name="T4" fmla="*/ 77 w 1331"/>
                  <a:gd name="T5" fmla="*/ 97 h 112"/>
                  <a:gd name="T6" fmla="*/ 272 w 1331"/>
                  <a:gd name="T7" fmla="*/ 1 h 112"/>
                  <a:gd name="T8" fmla="*/ 461 w 1331"/>
                  <a:gd name="T9" fmla="*/ 100 h 112"/>
                  <a:gd name="T10" fmla="*/ 653 w 1331"/>
                  <a:gd name="T11" fmla="*/ 4 h 112"/>
                  <a:gd name="T12" fmla="*/ 845 w 1331"/>
                  <a:gd name="T13" fmla="*/ 97 h 112"/>
                  <a:gd name="T14" fmla="*/ 1037 w 1331"/>
                  <a:gd name="T15" fmla="*/ 1 h 112"/>
                  <a:gd name="T16" fmla="*/ 1235 w 1331"/>
                  <a:gd name="T17" fmla="*/ 100 h 112"/>
                  <a:gd name="T18" fmla="*/ 1331 w 1331"/>
                  <a:gd name="T19" fmla="*/ 73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31" h="112">
                    <a:moveTo>
                      <a:pt x="29" y="52"/>
                    </a:moveTo>
                    <a:cubicBezTo>
                      <a:pt x="14" y="41"/>
                      <a:pt x="0" y="30"/>
                      <a:pt x="8" y="37"/>
                    </a:cubicBezTo>
                    <a:cubicBezTo>
                      <a:pt x="16" y="44"/>
                      <a:pt x="33" y="103"/>
                      <a:pt x="77" y="97"/>
                    </a:cubicBezTo>
                    <a:cubicBezTo>
                      <a:pt x="121" y="91"/>
                      <a:pt x="208" y="0"/>
                      <a:pt x="272" y="1"/>
                    </a:cubicBezTo>
                    <a:cubicBezTo>
                      <a:pt x="336" y="2"/>
                      <a:pt x="398" y="100"/>
                      <a:pt x="461" y="100"/>
                    </a:cubicBezTo>
                    <a:cubicBezTo>
                      <a:pt x="524" y="100"/>
                      <a:pt x="589" y="4"/>
                      <a:pt x="653" y="4"/>
                    </a:cubicBezTo>
                    <a:cubicBezTo>
                      <a:pt x="717" y="4"/>
                      <a:pt x="781" y="98"/>
                      <a:pt x="845" y="97"/>
                    </a:cubicBezTo>
                    <a:cubicBezTo>
                      <a:pt x="909" y="96"/>
                      <a:pt x="972" y="0"/>
                      <a:pt x="1037" y="1"/>
                    </a:cubicBezTo>
                    <a:cubicBezTo>
                      <a:pt x="1102" y="2"/>
                      <a:pt x="1186" y="88"/>
                      <a:pt x="1235" y="100"/>
                    </a:cubicBezTo>
                    <a:cubicBezTo>
                      <a:pt x="1284" y="112"/>
                      <a:pt x="1307" y="92"/>
                      <a:pt x="1331" y="73"/>
                    </a:cubicBezTo>
                  </a:path>
                </a:pathLst>
              </a:custGeom>
              <a:noFill/>
              <a:ln w="19050" cmpd="sng">
                <a:solidFill>
                  <a:srgbClr val="0000CC"/>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99"/>
                  </a:solidFill>
                  <a:latin typeface="微软雅黑" panose="020B0503020204020204" pitchFamily="34" charset="-122"/>
                  <a:ea typeface="微软雅黑" panose="020B0503020204020204" pitchFamily="34" charset="-122"/>
                </a:endParaRPr>
              </a:p>
            </p:txBody>
          </p:sp>
          <p:sp>
            <p:nvSpPr>
              <p:cNvPr id="77" name="Freeform 59"/>
              <p:cNvSpPr/>
              <p:nvPr/>
            </p:nvSpPr>
            <p:spPr bwMode="auto">
              <a:xfrm flipV="1">
                <a:off x="1548" y="1476"/>
                <a:ext cx="1331" cy="112"/>
              </a:xfrm>
              <a:custGeom>
                <a:avLst/>
                <a:gdLst>
                  <a:gd name="T0" fmla="*/ 29 w 1331"/>
                  <a:gd name="T1" fmla="*/ 52 h 112"/>
                  <a:gd name="T2" fmla="*/ 8 w 1331"/>
                  <a:gd name="T3" fmla="*/ 37 h 112"/>
                  <a:gd name="T4" fmla="*/ 77 w 1331"/>
                  <a:gd name="T5" fmla="*/ 97 h 112"/>
                  <a:gd name="T6" fmla="*/ 272 w 1331"/>
                  <a:gd name="T7" fmla="*/ 1 h 112"/>
                  <a:gd name="T8" fmla="*/ 461 w 1331"/>
                  <a:gd name="T9" fmla="*/ 100 h 112"/>
                  <a:gd name="T10" fmla="*/ 653 w 1331"/>
                  <a:gd name="T11" fmla="*/ 4 h 112"/>
                  <a:gd name="T12" fmla="*/ 845 w 1331"/>
                  <a:gd name="T13" fmla="*/ 97 h 112"/>
                  <a:gd name="T14" fmla="*/ 1037 w 1331"/>
                  <a:gd name="T15" fmla="*/ 1 h 112"/>
                  <a:gd name="T16" fmla="*/ 1235 w 1331"/>
                  <a:gd name="T17" fmla="*/ 100 h 112"/>
                  <a:gd name="T18" fmla="*/ 1331 w 1331"/>
                  <a:gd name="T19" fmla="*/ 73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31" h="112">
                    <a:moveTo>
                      <a:pt x="29" y="52"/>
                    </a:moveTo>
                    <a:cubicBezTo>
                      <a:pt x="14" y="41"/>
                      <a:pt x="0" y="30"/>
                      <a:pt x="8" y="37"/>
                    </a:cubicBezTo>
                    <a:cubicBezTo>
                      <a:pt x="16" y="44"/>
                      <a:pt x="33" y="103"/>
                      <a:pt x="77" y="97"/>
                    </a:cubicBezTo>
                    <a:cubicBezTo>
                      <a:pt x="121" y="91"/>
                      <a:pt x="208" y="0"/>
                      <a:pt x="272" y="1"/>
                    </a:cubicBezTo>
                    <a:cubicBezTo>
                      <a:pt x="336" y="2"/>
                      <a:pt x="398" y="100"/>
                      <a:pt x="461" y="100"/>
                    </a:cubicBezTo>
                    <a:cubicBezTo>
                      <a:pt x="524" y="100"/>
                      <a:pt x="589" y="4"/>
                      <a:pt x="653" y="4"/>
                    </a:cubicBezTo>
                    <a:cubicBezTo>
                      <a:pt x="717" y="4"/>
                      <a:pt x="781" y="98"/>
                      <a:pt x="845" y="97"/>
                    </a:cubicBezTo>
                    <a:cubicBezTo>
                      <a:pt x="909" y="96"/>
                      <a:pt x="972" y="0"/>
                      <a:pt x="1037" y="1"/>
                    </a:cubicBezTo>
                    <a:cubicBezTo>
                      <a:pt x="1102" y="2"/>
                      <a:pt x="1186" y="88"/>
                      <a:pt x="1235" y="100"/>
                    </a:cubicBezTo>
                    <a:cubicBezTo>
                      <a:pt x="1284" y="112"/>
                      <a:pt x="1307" y="92"/>
                      <a:pt x="1331" y="73"/>
                    </a:cubicBezTo>
                  </a:path>
                </a:pathLst>
              </a:custGeom>
              <a:noFill/>
              <a:ln w="19050" cmpd="sng">
                <a:solidFill>
                  <a:srgbClr val="0000CC"/>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600" b="1">
                  <a:solidFill>
                    <a:srgbClr val="000099"/>
                  </a:solidFill>
                  <a:latin typeface="微软雅黑" panose="020B0503020204020204" pitchFamily="34" charset="-122"/>
                  <a:ea typeface="微软雅黑" panose="020B0503020204020204" pitchFamily="34" charset="-122"/>
                </a:endParaRPr>
              </a:p>
            </p:txBody>
          </p:sp>
        </p:grpSp>
      </p:grpSp>
    </p:spTree>
  </p:cSld>
  <p:clrMapOvr>
    <a:masterClrMapping/>
  </p:clrMapOvr>
  <mc:AlternateContent xmlns:mc="http://schemas.openxmlformats.org/markup-compatibility/2006">
    <mc:Choice xmlns:p14="http://schemas.microsoft.com/office/powerpoint/2010/main" Requires="p14">
      <p:transition spd="slow" p14:dur="2000" advTm="2000"/>
    </mc:Choice>
    <mc:Fallback>
      <p:transition spd="slow" advTm="2000"/>
    </mc:Fallback>
  </mc:AlternateContent>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AutoShape 5"/>
          <p:cNvSpPr>
            <a:spLocks noChangeArrowheads="1"/>
          </p:cNvSpPr>
          <p:nvPr/>
        </p:nvSpPr>
        <p:spPr bwMode="auto">
          <a:xfrm>
            <a:off x="502921" y="619440"/>
            <a:ext cx="8129015" cy="388721"/>
          </a:xfrm>
          <a:prstGeom prst="roundRect">
            <a:avLst>
              <a:gd name="adj" fmla="val 16667"/>
            </a:avLst>
          </a:prstGeom>
          <a:solidFill>
            <a:srgbClr val="0089FA"/>
          </a:solidFill>
          <a:ln>
            <a:noFill/>
          </a:ln>
          <a:effectLst/>
        </p:spPr>
        <p:txBody>
          <a:bodyPr wrap="none" anchor="ctr"/>
          <a:lstStyle/>
          <a:p>
            <a:endParaRPr lang="zh-CN" altLang="en-US"/>
          </a:p>
        </p:txBody>
      </p:sp>
      <p:sp>
        <p:nvSpPr>
          <p:cNvPr id="6" name="Rectangle 6"/>
          <p:cNvSpPr>
            <a:spLocks noChangeArrowheads="1"/>
          </p:cNvSpPr>
          <p:nvPr/>
        </p:nvSpPr>
        <p:spPr bwMode="auto">
          <a:xfrm>
            <a:off x="2622844" y="586313"/>
            <a:ext cx="388119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altLang="zh-CN" sz="2400" b="1" dirty="0">
                <a:solidFill>
                  <a:schemeClr val="bg1"/>
                </a:solidFill>
                <a:latin typeface="微软雅黑" panose="020B0503020204020204" pitchFamily="34" charset="-122"/>
                <a:ea typeface="微软雅黑" panose="020B0503020204020204" pitchFamily="34" charset="-122"/>
              </a:rPr>
              <a:t>3.3.4  </a:t>
            </a:r>
            <a:r>
              <a:rPr lang="zh-CN" altLang="en-US" sz="2400" b="1" dirty="0">
                <a:solidFill>
                  <a:schemeClr val="bg1"/>
                </a:solidFill>
                <a:latin typeface="微软雅黑" panose="020B0503020204020204" pitchFamily="34" charset="-122"/>
                <a:ea typeface="微软雅黑" panose="020B0503020204020204" pitchFamily="34" charset="-122"/>
              </a:rPr>
              <a:t>以太网的信道</a:t>
            </a:r>
            <a:r>
              <a:rPr lang="zh-CN" altLang="en-US" sz="2400" b="1" dirty="0" smtClean="0">
                <a:solidFill>
                  <a:schemeClr val="bg1"/>
                </a:solidFill>
                <a:latin typeface="微软雅黑" panose="020B0503020204020204" pitchFamily="34" charset="-122"/>
                <a:ea typeface="微软雅黑" panose="020B0503020204020204" pitchFamily="34" charset="-122"/>
              </a:rPr>
              <a:t>利用率</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7" name="Rectangle 8"/>
          <p:cNvSpPr>
            <a:spLocks noChangeArrowheads="1"/>
          </p:cNvSpPr>
          <p:nvPr/>
        </p:nvSpPr>
        <p:spPr bwMode="auto">
          <a:xfrm>
            <a:off x="502921" y="1015839"/>
            <a:ext cx="8129015" cy="30537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68605" indent="-268605">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多个站在以太网上同时工作就可能会发生碰撞</a:t>
            </a:r>
            <a:r>
              <a:rPr lang="zh-CN" altLang="en-US" sz="2000" b="1" dirty="0" smtClean="0">
                <a:latin typeface="微软雅黑" panose="020B0503020204020204" pitchFamily="34" charset="-122"/>
                <a:ea typeface="微软雅黑" panose="020B0503020204020204" pitchFamily="34" charset="-122"/>
              </a:rPr>
              <a:t>。</a:t>
            </a:r>
            <a:endParaRPr lang="zh-CN" altLang="en-US" sz="2000" b="1" dirty="0">
              <a:latin typeface="微软雅黑" panose="020B0503020204020204" pitchFamily="34" charset="-122"/>
              <a:ea typeface="微软雅黑" panose="020B0503020204020204" pitchFamily="34" charset="-122"/>
            </a:endParaRPr>
          </a:p>
          <a:p>
            <a:pPr marL="268605" indent="-268605">
              <a:lnSpc>
                <a:spcPts val="3300"/>
              </a:lnSpc>
              <a:buClr>
                <a:srgbClr val="0070C0"/>
              </a:buClr>
              <a:buFont typeface="Wingdings" panose="05000000000000000000" pitchFamily="2" charset="2"/>
              <a:buChar char="l"/>
            </a:pPr>
            <a:r>
              <a:rPr lang="zh-CN" altLang="en-US" sz="2000" b="1" dirty="0">
                <a:latin typeface="微软雅黑" panose="020B0503020204020204" pitchFamily="34" charset="-122"/>
                <a:ea typeface="微软雅黑" panose="020B0503020204020204" pitchFamily="34" charset="-122"/>
              </a:rPr>
              <a:t>当发生碰撞时，信道资源实际上是被浪费了。因此，当扣除碰撞所造成的信道损失后，</a:t>
            </a:r>
            <a:r>
              <a:rPr lang="zh-CN" altLang="en-US" sz="2000" b="1" dirty="0">
                <a:solidFill>
                  <a:srgbClr val="C00000"/>
                </a:solidFill>
                <a:latin typeface="微软雅黑" panose="020B0503020204020204" pitchFamily="34" charset="-122"/>
                <a:ea typeface="微软雅黑" panose="020B0503020204020204" pitchFamily="34" charset="-122"/>
              </a:rPr>
              <a:t>以太网总的信道利用率并不能达到 </a:t>
            </a:r>
            <a:r>
              <a:rPr lang="en-US" altLang="zh-CN" sz="2000" b="1" dirty="0">
                <a:solidFill>
                  <a:srgbClr val="C00000"/>
                </a:solidFill>
                <a:latin typeface="微软雅黑" panose="020B0503020204020204" pitchFamily="34" charset="-122"/>
                <a:ea typeface="微软雅黑" panose="020B0503020204020204" pitchFamily="34" charset="-122"/>
              </a:rPr>
              <a:t>100%</a:t>
            </a:r>
            <a:r>
              <a:rPr lang="zh-CN" altLang="en-US" sz="2000" b="1" dirty="0">
                <a:solidFill>
                  <a:srgbClr val="C00000"/>
                </a:solidFill>
                <a:latin typeface="微软雅黑" panose="020B0503020204020204" pitchFamily="34" charset="-122"/>
                <a:ea typeface="微软雅黑" panose="020B0503020204020204" pitchFamily="34" charset="-122"/>
              </a:rPr>
              <a:t>。</a:t>
            </a:r>
            <a:endParaRPr lang="zh-CN" altLang="en-US" sz="2000" b="1" dirty="0">
              <a:solidFill>
                <a:srgbClr val="C00000"/>
              </a:solidFill>
              <a:latin typeface="微软雅黑" panose="020B0503020204020204" pitchFamily="34" charset="-122"/>
              <a:ea typeface="微软雅黑" panose="020B0503020204020204" pitchFamily="34" charset="-122"/>
            </a:endParaRPr>
          </a:p>
          <a:p>
            <a:pPr marL="268605" indent="-268605">
              <a:lnSpc>
                <a:spcPts val="3300"/>
              </a:lnSpc>
              <a:buClr>
                <a:srgbClr val="0070C0"/>
              </a:buClr>
              <a:buFont typeface="Wingdings" panose="05000000000000000000" pitchFamily="2" charset="2"/>
              <a:buChar char="l"/>
            </a:pPr>
            <a:r>
              <a:rPr lang="zh-CN" altLang="en-US" sz="2000" b="1" dirty="0">
                <a:solidFill>
                  <a:srgbClr val="0000FF"/>
                </a:solidFill>
                <a:latin typeface="微软雅黑" panose="020B0503020204020204" pitchFamily="34" charset="-122"/>
                <a:ea typeface="微软雅黑" panose="020B0503020204020204" pitchFamily="34" charset="-122"/>
              </a:rPr>
              <a:t>假设：</a:t>
            </a:r>
            <a:r>
              <a:rPr lang="zh-CN" altLang="en-US" sz="2000" b="1" dirty="0" smtClean="0">
                <a:latin typeface="微软雅黑" panose="020B0503020204020204" pitchFamily="34" charset="-122"/>
                <a:ea typeface="微软雅黑" panose="020B0503020204020204" pitchFamily="34" charset="-122"/>
                <a:sym typeface="+mn-ea"/>
              </a:rPr>
              <a:t>假设</a:t>
            </a:r>
            <a:r>
              <a:rPr lang="en-US" altLang="zh-CN" sz="2000" b="1" i="1" dirty="0" smtClean="0">
                <a:latin typeface="微软雅黑" panose="020B0503020204020204" pitchFamily="34" charset="-122"/>
                <a:ea typeface="微软雅黑" panose="020B0503020204020204" pitchFamily="34" charset="-122"/>
                <a:sym typeface="Symbol" panose="05050102010706020507"/>
              </a:rPr>
              <a:t> </a:t>
            </a:r>
            <a:r>
              <a:rPr lang="zh-CN" altLang="en-US" sz="2000" b="1" dirty="0" smtClean="0">
                <a:latin typeface="微软雅黑" panose="020B0503020204020204" pitchFamily="34" charset="-122"/>
                <a:ea typeface="微软雅黑" panose="020B0503020204020204" pitchFamily="34" charset="-122"/>
                <a:sym typeface="+mn-ea"/>
              </a:rPr>
              <a:t>是</a:t>
            </a:r>
            <a:r>
              <a:rPr lang="zh-CN" altLang="en-US" sz="2000" b="1" dirty="0">
                <a:latin typeface="微软雅黑" panose="020B0503020204020204" pitchFamily="34" charset="-122"/>
                <a:ea typeface="微软雅黑" panose="020B0503020204020204" pitchFamily="34" charset="-122"/>
                <a:sym typeface="+mn-ea"/>
              </a:rPr>
              <a:t>以太网单程端到端传播时延。则争用期长度为 </a:t>
            </a:r>
            <a:r>
              <a:rPr lang="en-US" altLang="zh-CN" sz="2000" b="1" dirty="0" smtClean="0">
                <a:latin typeface="微软雅黑" panose="020B0503020204020204" pitchFamily="34" charset="-122"/>
                <a:ea typeface="微软雅黑" panose="020B0503020204020204" pitchFamily="34" charset="-122"/>
                <a:sym typeface="+mn-ea"/>
              </a:rPr>
              <a:t>2</a:t>
            </a:r>
            <a:r>
              <a:rPr lang="en-US" altLang="zh-CN" sz="2000" b="1" i="1" dirty="0" smtClean="0">
                <a:latin typeface="微软雅黑" panose="020B0503020204020204" pitchFamily="34" charset="-122"/>
                <a:ea typeface="微软雅黑" panose="020B0503020204020204" pitchFamily="34" charset="-122"/>
                <a:sym typeface="Symbol" panose="05050102010706020507"/>
              </a:rPr>
              <a:t> </a:t>
            </a:r>
            <a:r>
              <a:rPr lang="zh-CN" altLang="en-US" sz="2000" b="1" dirty="0" smtClean="0">
                <a:latin typeface="微软雅黑" panose="020B0503020204020204" pitchFamily="34" charset="-122"/>
                <a:ea typeface="微软雅黑" panose="020B0503020204020204" pitchFamily="34" charset="-122"/>
                <a:sym typeface="+mn-ea"/>
              </a:rPr>
              <a:t>，</a:t>
            </a:r>
            <a:r>
              <a:rPr lang="zh-CN" altLang="en-US" sz="2000" b="1" dirty="0">
                <a:latin typeface="微软雅黑" panose="020B0503020204020204" pitchFamily="34" charset="-122"/>
                <a:ea typeface="微软雅黑" panose="020B0503020204020204" pitchFamily="34" charset="-122"/>
                <a:sym typeface="+mn-ea"/>
              </a:rPr>
              <a:t>即端到端传播时延的两倍。检测到碰撞后不发送干扰信号。</a:t>
            </a:r>
            <a:endParaRPr lang="zh-CN" altLang="en-US" sz="2000" b="1" dirty="0">
              <a:latin typeface="微软雅黑" panose="020B0503020204020204" pitchFamily="34" charset="-122"/>
              <a:ea typeface="微软雅黑" panose="020B0503020204020204" pitchFamily="34" charset="-122"/>
              <a:sym typeface="+mn-ea"/>
            </a:endParaRPr>
          </a:p>
          <a:p>
            <a:pPr marL="268605" indent="-268605">
              <a:lnSpc>
                <a:spcPts val="3300"/>
              </a:lnSpc>
              <a:buClr>
                <a:srgbClr val="0070C0"/>
              </a:buClr>
              <a:buFont typeface="Wingdings" panose="05000000000000000000" pitchFamily="2" charset="2"/>
              <a:buChar char="l"/>
            </a:pPr>
            <a:r>
              <a:rPr lang="zh-CN" altLang="en-US" sz="2000" b="1" dirty="0" smtClean="0">
                <a:solidFill>
                  <a:srgbClr val="0000FF"/>
                </a:solidFill>
                <a:latin typeface="微软雅黑" panose="020B0503020204020204" pitchFamily="34" charset="-122"/>
                <a:ea typeface="微软雅黑" panose="020B0503020204020204" pitchFamily="34" charset="-122"/>
              </a:rPr>
              <a:t>设：</a:t>
            </a:r>
            <a:r>
              <a:rPr lang="zh-CN" altLang="en-US" sz="2000" b="1" dirty="0" smtClean="0">
                <a:latin typeface="微软雅黑" panose="020B0503020204020204" pitchFamily="34" charset="-122"/>
                <a:ea typeface="微软雅黑" panose="020B0503020204020204" pitchFamily="34" charset="-122"/>
              </a:rPr>
              <a:t>帧长</a:t>
            </a:r>
            <a:r>
              <a:rPr lang="en-US" altLang="zh-CN" sz="2000" b="1" dirty="0">
                <a:latin typeface="微软雅黑" panose="020B0503020204020204" pitchFamily="34" charset="-122"/>
                <a:ea typeface="微软雅黑" panose="020B0503020204020204" pitchFamily="34" charset="-122"/>
              </a:rPr>
              <a:t> </a:t>
            </a:r>
            <a:r>
              <a:rPr lang="en-US" altLang="zh-CN" sz="2000" b="1" dirty="0" smtClean="0">
                <a:latin typeface="微软雅黑" panose="020B0503020204020204" pitchFamily="34" charset="-122"/>
                <a:ea typeface="微软雅黑" panose="020B0503020204020204" pitchFamily="34" charset="-122"/>
              </a:rPr>
              <a:t>=</a:t>
            </a:r>
            <a:r>
              <a:rPr lang="zh-CN" altLang="en-US" sz="2000" b="1" dirty="0" smtClean="0">
                <a:latin typeface="微软雅黑" panose="020B0503020204020204" pitchFamily="34" charset="-122"/>
                <a:ea typeface="微软雅黑" panose="020B0503020204020204" pitchFamily="34" charset="-122"/>
              </a:rPr>
              <a:t> </a:t>
            </a:r>
            <a:r>
              <a:rPr lang="en-US" altLang="zh-CN" sz="2000" b="1" i="1" dirty="0">
                <a:latin typeface="微软雅黑" panose="020B0503020204020204" pitchFamily="34" charset="-122"/>
                <a:ea typeface="微软雅黑" panose="020B0503020204020204" pitchFamily="34" charset="-122"/>
              </a:rPr>
              <a:t>L</a:t>
            </a:r>
            <a:r>
              <a:rPr lang="en-US" altLang="zh-CN" sz="2000" b="1" dirty="0">
                <a:latin typeface="微软雅黑" panose="020B0503020204020204" pitchFamily="34" charset="-122"/>
                <a:ea typeface="微软雅黑" panose="020B0503020204020204" pitchFamily="34" charset="-122"/>
              </a:rPr>
              <a:t> (bit)</a:t>
            </a:r>
            <a:r>
              <a:rPr lang="zh-CN" altLang="en-US" sz="2000" b="1" dirty="0">
                <a:latin typeface="微软雅黑" panose="020B0503020204020204" pitchFamily="34" charset="-122"/>
                <a:ea typeface="微软雅黑" panose="020B0503020204020204" pitchFamily="34" charset="-122"/>
              </a:rPr>
              <a:t>，数据发送</a:t>
            </a:r>
            <a:r>
              <a:rPr lang="zh-CN" altLang="en-US" sz="2000" b="1" dirty="0" smtClean="0">
                <a:latin typeface="微软雅黑" panose="020B0503020204020204" pitchFamily="34" charset="-122"/>
                <a:ea typeface="微软雅黑" panose="020B0503020204020204" pitchFamily="34" charset="-122"/>
              </a:rPr>
              <a:t>速率 </a:t>
            </a:r>
            <a:r>
              <a:rPr lang="en-US" altLang="zh-CN" sz="2000" b="1" dirty="0" smtClean="0">
                <a:latin typeface="微软雅黑" panose="020B0503020204020204" pitchFamily="34" charset="-122"/>
                <a:ea typeface="微软雅黑" panose="020B0503020204020204" pitchFamily="34" charset="-122"/>
              </a:rPr>
              <a:t>= </a:t>
            </a:r>
            <a:r>
              <a:rPr lang="en-US" altLang="zh-CN" sz="2000" b="1" i="1" dirty="0" smtClean="0">
                <a:latin typeface="微软雅黑" panose="020B0503020204020204" pitchFamily="34" charset="-122"/>
                <a:ea typeface="微软雅黑" panose="020B0503020204020204" pitchFamily="34" charset="-122"/>
              </a:rPr>
              <a:t>C</a:t>
            </a:r>
            <a:r>
              <a:rPr lang="en-US" altLang="zh-CN" sz="2000" b="1" dirty="0" smtClean="0">
                <a:latin typeface="微软雅黑" panose="020B0503020204020204" pitchFamily="34" charset="-122"/>
                <a:ea typeface="微软雅黑" panose="020B0503020204020204" pitchFamily="34" charset="-122"/>
              </a:rPr>
              <a:t> </a:t>
            </a:r>
            <a:r>
              <a:rPr lang="en-US" altLang="zh-CN" sz="2000" b="1" dirty="0">
                <a:latin typeface="微软雅黑" panose="020B0503020204020204" pitchFamily="34" charset="-122"/>
                <a:ea typeface="微软雅黑" panose="020B0503020204020204" pitchFamily="34" charset="-122"/>
              </a:rPr>
              <a:t>(bit/s)</a:t>
            </a:r>
            <a:r>
              <a:rPr lang="zh-CN" altLang="en-US" sz="2000" b="1" dirty="0">
                <a:latin typeface="微软雅黑" panose="020B0503020204020204" pitchFamily="34" charset="-122"/>
                <a:ea typeface="微软雅黑" panose="020B0503020204020204" pitchFamily="34" charset="-122"/>
              </a:rPr>
              <a:t>，则帧的发送</a:t>
            </a:r>
            <a:r>
              <a:rPr lang="zh-CN" altLang="en-US" sz="2000" b="1" dirty="0" smtClean="0">
                <a:latin typeface="微软雅黑" panose="020B0503020204020204" pitchFamily="34" charset="-122"/>
                <a:ea typeface="微软雅黑" panose="020B0503020204020204" pitchFamily="34" charset="-122"/>
              </a:rPr>
              <a:t>时间  </a:t>
            </a:r>
            <a:r>
              <a:rPr lang="en-US" altLang="zh-CN" sz="2000" b="1" i="1" dirty="0">
                <a:latin typeface="微软雅黑" panose="020B0503020204020204" pitchFamily="34" charset="-122"/>
                <a:ea typeface="微软雅黑" panose="020B0503020204020204" pitchFamily="34" charset="-122"/>
              </a:rPr>
              <a:t>T</a:t>
            </a:r>
            <a:r>
              <a:rPr lang="en-US" altLang="zh-CN" sz="2000" b="1" i="1" baseline="-25000" dirty="0">
                <a:latin typeface="微软雅黑" panose="020B0503020204020204" pitchFamily="34" charset="-122"/>
                <a:ea typeface="微软雅黑" panose="020B0503020204020204" pitchFamily="34" charset="-122"/>
              </a:rPr>
              <a:t>0</a:t>
            </a:r>
            <a:r>
              <a:rPr lang="en-US" altLang="zh-CN" sz="2000" b="1" i="1" dirty="0">
                <a:latin typeface="微软雅黑" panose="020B0503020204020204" pitchFamily="34" charset="-122"/>
                <a:ea typeface="微软雅黑" panose="020B0503020204020204" pitchFamily="34" charset="-122"/>
              </a:rPr>
              <a:t> </a:t>
            </a:r>
            <a:r>
              <a:rPr lang="en-US" altLang="zh-CN" sz="2000" b="1" dirty="0">
                <a:latin typeface="微软雅黑" panose="020B0503020204020204" pitchFamily="34" charset="-122"/>
                <a:ea typeface="微软雅黑" panose="020B0503020204020204" pitchFamily="34" charset="-122"/>
              </a:rPr>
              <a:t>= </a:t>
            </a:r>
            <a:r>
              <a:rPr lang="en-US" altLang="zh-CN" sz="2000" b="1" i="1" dirty="0">
                <a:latin typeface="微软雅黑" panose="020B0503020204020204" pitchFamily="34" charset="-122"/>
                <a:ea typeface="微软雅黑" panose="020B0503020204020204" pitchFamily="34" charset="-122"/>
              </a:rPr>
              <a:t>L</a:t>
            </a:r>
            <a:r>
              <a:rPr lang="en-US" altLang="zh-CN" sz="2000" b="1" dirty="0">
                <a:latin typeface="微软雅黑" panose="020B0503020204020204" pitchFamily="34" charset="-122"/>
                <a:ea typeface="微软雅黑" panose="020B0503020204020204" pitchFamily="34" charset="-122"/>
              </a:rPr>
              <a:t>/</a:t>
            </a:r>
            <a:r>
              <a:rPr lang="en-US" altLang="zh-CN" sz="2000" b="1" i="1" dirty="0">
                <a:latin typeface="微软雅黑" panose="020B0503020204020204" pitchFamily="34" charset="-122"/>
                <a:ea typeface="微软雅黑" panose="020B0503020204020204" pitchFamily="34" charset="-122"/>
              </a:rPr>
              <a:t>C</a:t>
            </a:r>
            <a:r>
              <a:rPr lang="en-US" altLang="zh-CN" sz="2000" b="1" dirty="0">
                <a:latin typeface="微软雅黑" panose="020B0503020204020204" pitchFamily="34" charset="-122"/>
                <a:ea typeface="微软雅黑" panose="020B0503020204020204" pitchFamily="34" charset="-122"/>
              </a:rPr>
              <a:t> (s)</a:t>
            </a:r>
            <a:r>
              <a:rPr lang="zh-CN" altLang="en-US" sz="2000" b="1" dirty="0">
                <a:latin typeface="微软雅黑" panose="020B0503020204020204" pitchFamily="34" charset="-122"/>
                <a:ea typeface="微软雅黑" panose="020B0503020204020204" pitchFamily="34" charset="-122"/>
              </a:rPr>
              <a:t>。 </a:t>
            </a:r>
            <a:endParaRPr lang="zh-CN" altLang="en-US" sz="2000" b="1"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advTm="2000"/>
    </mc:Choice>
    <mc:Fallback>
      <p:transition spd="slow" advTm="2000"/>
    </mc:Fallback>
  </mc:AlternateContent>
  <p:timing>
    <p:tnLst>
      <p:par>
        <p:cTn id="1" dur="indefinite" restart="never" nodeType="tmRoot"/>
      </p:par>
    </p:tnLst>
  </p:timing>
</p:sld>
</file>

<file path=ppt/tags/tag1.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3.xml><?xml version="1.0" encoding="utf-8"?>
<p:tagLst xmlns:p="http://schemas.openxmlformats.org/presentationml/2006/main">
  <p:tag name="KSO_WPP_MARK_KEY" val="899928b3-5928-47cb-b68b-fec34e90085b"/>
  <p:tag name="COMMONDATA" val="eyJoZGlkIjoiNWIyMjZjNTBjYzM2NTg3NDBiODRmYjU1NGJhNjczYjUifQ=="/>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27258</Words>
  <Application>WPS 演示</Application>
  <PresentationFormat>全屏显示(16:9)</PresentationFormat>
  <Paragraphs>3889</Paragraphs>
  <Slides>189</Slides>
  <Notes>26</Notes>
  <HiddenSlides>0</HiddenSlides>
  <MMClips>0</MMClips>
  <ScaleCrop>false</ScaleCrop>
  <HeadingPairs>
    <vt:vector size="8" baseType="variant">
      <vt:variant>
        <vt:lpstr>已用的字体</vt:lpstr>
      </vt:variant>
      <vt:variant>
        <vt:i4>13</vt:i4>
      </vt:variant>
      <vt:variant>
        <vt:lpstr>主题</vt:lpstr>
      </vt:variant>
      <vt:variant>
        <vt:i4>1</vt:i4>
      </vt:variant>
      <vt:variant>
        <vt:lpstr>嵌入 OLE 服务器</vt:lpstr>
      </vt:variant>
      <vt:variant>
        <vt:i4>2</vt:i4>
      </vt:variant>
      <vt:variant>
        <vt:lpstr>幻灯片标题</vt:lpstr>
      </vt:variant>
      <vt:variant>
        <vt:i4>189</vt:i4>
      </vt:variant>
    </vt:vector>
  </HeadingPairs>
  <TitlesOfParts>
    <vt:vector size="205" baseType="lpstr">
      <vt:lpstr>Arial</vt:lpstr>
      <vt:lpstr>宋体</vt:lpstr>
      <vt:lpstr>Wingdings</vt:lpstr>
      <vt:lpstr>微软雅黑</vt:lpstr>
      <vt:lpstr>Microsoft JhengHei UI</vt:lpstr>
      <vt:lpstr>Calibri</vt:lpstr>
      <vt:lpstr>Times New Roman</vt:lpstr>
      <vt:lpstr>黑体</vt:lpstr>
      <vt:lpstr>Arial Unicode MS</vt:lpstr>
      <vt:lpstr>Symbol</vt:lpstr>
      <vt:lpstr>Arial Rounded MT Bold</vt:lpstr>
      <vt:lpstr>Symbol</vt:lpstr>
      <vt:lpstr>Wingdings</vt:lpstr>
      <vt:lpstr>Office 主题​​</vt:lpstr>
      <vt:lpstr>Equation.3</vt:lpstr>
      <vt:lpstr>Equation.3</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阳光男孩</cp:lastModifiedBy>
  <cp:revision>698</cp:revision>
  <dcterms:created xsi:type="dcterms:W3CDTF">2018-07-18T08:51:00Z</dcterms:created>
  <dcterms:modified xsi:type="dcterms:W3CDTF">2023-04-06T10:00:49Z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44C18961BDAA4BD88DF55943E771F1A6</vt:lpwstr>
  </property>
  <property fmtid="{D5CDD505-2E9C-101B-9397-08002B2CF9AE}" pid="3" name="KSOProductBuildVer">
    <vt:lpwstr>2052-11.1.0.14036</vt:lpwstr>
  </property>
</Properties>
</file>